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6" r:id="rId2"/>
    <p:sldId id="305" r:id="rId3"/>
    <p:sldId id="324" r:id="rId4"/>
    <p:sldId id="306" r:id="rId5"/>
    <p:sldId id="313" r:id="rId6"/>
    <p:sldId id="314" r:id="rId7"/>
    <p:sldId id="315" r:id="rId8"/>
    <p:sldId id="316" r:id="rId9"/>
    <p:sldId id="307" r:id="rId10"/>
    <p:sldId id="310" r:id="rId11"/>
    <p:sldId id="322" r:id="rId12"/>
    <p:sldId id="323" r:id="rId13"/>
    <p:sldId id="325" r:id="rId14"/>
    <p:sldId id="278" r:id="rId1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7A"/>
    <a:srgbClr val="EE2E41"/>
    <a:srgbClr val="71BBE9"/>
    <a:srgbClr val="223F86"/>
    <a:srgbClr val="75BBE9"/>
    <a:srgbClr val="5B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8"/>
    <p:restoredTop sz="94674"/>
  </p:normalViewPr>
  <p:slideViewPr>
    <p:cSldViewPr snapToGrid="0">
      <p:cViewPr varScale="1">
        <p:scale>
          <a:sx n="82" d="100"/>
          <a:sy n="82" d="100"/>
        </p:scale>
        <p:origin x="98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0DB2959-C3B8-AFE1-FE88-357ED3CEAE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8AFC65-4BDC-1D09-C684-612ED25D51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7EADA-9D25-324F-A962-C13B1DFBBFEB}" type="datetimeFigureOut">
              <a:rPr lang="es-EC" smtClean="0"/>
              <a:t>16/10/2024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3C8C6D-04A0-E8C7-B4C1-0905342E72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CC6170-BB4B-E2AB-CCED-B7FFA868BC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3A257-73CE-BD4D-A507-1552FDC084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9654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DFC9A-F8E9-E044-AC34-ED696DDAB2E6}" type="datetimeFigureOut">
              <a:rPr lang="es-EC" smtClean="0"/>
              <a:t>16/10/2024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49DFF-B7D3-834E-A2F0-6F28154502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921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9DC5DA2-D5CD-D981-0EDC-735E5588E9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6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B6EF428-D365-C4FA-A640-ADB9E0E91C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6B33F4-2CBB-956F-B502-CDC148C65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81D323-4F40-8B0F-6D71-53D82FB20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6A4-7C83-954C-BA91-FDE72C23A6C3}" type="datetimeFigureOut">
              <a:rPr lang="es-EC" smtClean="0"/>
              <a:t>16/10/2024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5C0505-4B74-B6EE-4E67-C487330B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9B2D27-DC25-1970-B80A-85F7F3080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449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F7E1582-B6A7-3E26-A7F6-AEDF0DC4BA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FB194BD-C305-B12F-FE2F-8EE353257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2199" y="5829700"/>
            <a:ext cx="2092401" cy="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6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BD982A6-5EA3-A546-5CD8-CE66C7EA91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025AD31-5028-D17D-3E5B-8BFAE50E1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2300" y="5829700"/>
            <a:ext cx="2092401" cy="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6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79EAB8-383F-33BD-D69C-A32AB86C6A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47BFED1-C576-6C21-EED3-F42F667C2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7446" y="253315"/>
            <a:ext cx="2092401" cy="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1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16A9144-5DE7-C599-3812-009F80D66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154D28D-DE85-FF39-72CA-72805EC5CE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972" y="2224216"/>
            <a:ext cx="6004798" cy="327465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A027697-6BC9-123D-023F-2665E2D812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7446" y="253315"/>
            <a:ext cx="2092401" cy="77000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C83E0E2-FD70-0B87-F973-8FC07F0A786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19997" y="2569028"/>
            <a:ext cx="1697063" cy="162197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B69335F-8EB7-EE36-E915-46ED10D2EA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62571" y="4501643"/>
            <a:ext cx="3771486" cy="66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5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776F4FF-F7CB-F299-A93F-7648445D0E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A923A17-01F1-BE1E-6EF0-AD37A9F53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7446" y="253315"/>
            <a:ext cx="2092401" cy="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8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19D45AA-D978-47F1-7EAB-589E15D6D0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F4C055-0011-334E-8B9A-E8F9AA84B3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675" y="0"/>
            <a:ext cx="4190649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E836A73-EC0E-04AD-A1E2-DA0E652ABC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82199" y="5834584"/>
            <a:ext cx="2092401" cy="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0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9A391-C469-527C-A2E1-1DA50985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A29D5E9-8FE7-0C63-0587-150112D95D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D005A4-BEE2-3264-04E2-B0DF8A8E7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0E89F4-4C16-EFD6-622E-6BB92724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6A4-7C83-954C-BA91-FDE72C23A6C3}" type="datetimeFigureOut">
              <a:rPr lang="es-EC" smtClean="0"/>
              <a:t>16/10/2024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574AD8-34C0-7EAB-6EF0-3F730CEA4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833DD0-4C5C-FD4C-E05B-90B7164B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02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11B03-CCA1-B107-01A1-50DC372EF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144AF8-7EC3-6CAC-607C-49F5E8E46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AE2885-272F-3C70-2A0E-A941E21E0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6A4-7C83-954C-BA91-FDE72C23A6C3}" type="datetimeFigureOut">
              <a:rPr lang="es-EC" smtClean="0"/>
              <a:t>16/10/2024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EBA2CB-1069-446E-E8CD-10380FE9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3036E7-5579-75BF-42CE-2582B834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110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D660D2-19F9-A31E-8D94-09531B5BA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A93ED8-CC7B-F812-2B9E-B30C8CD54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AB410E-EC45-FF99-C312-F6B0869DF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BF6A4-7C83-954C-BA91-FDE72C23A6C3}" type="datetimeFigureOut">
              <a:rPr lang="es-EC" smtClean="0"/>
              <a:t>16/10/2024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7EFA94-3FAD-98D2-97C5-E0761D1DF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339342-B372-DB1D-5AE2-DA9708097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3465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AB0A66AB-772E-4DAA-9AFA-DE3AA39E7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2748" y="2669931"/>
            <a:ext cx="8966503" cy="151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59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E1FEAFA-4434-F0D0-3985-9A8C4BDC2C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69" y="208689"/>
            <a:ext cx="5389912" cy="776514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F4F51EF7-AB04-F91E-0BCA-BFB272232060}"/>
              </a:ext>
            </a:extLst>
          </p:cNvPr>
          <p:cNvSpPr txBox="1">
            <a:spLocks/>
          </p:cNvSpPr>
          <p:nvPr/>
        </p:nvSpPr>
        <p:spPr>
          <a:xfrm>
            <a:off x="503899" y="-99552"/>
            <a:ext cx="55823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>
                <a:solidFill>
                  <a:schemeClr val="bg1"/>
                </a:solidFill>
                <a:latin typeface="Montserrat ExtraBold" pitchFamily="2" charset="77"/>
                <a:ea typeface="HGSMinchoE" panose="02020900000000000000" pitchFamily="18" charset="-128"/>
              </a:rPr>
              <a:t>OBRAS 2024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67DE7486-4B76-4D44-86BE-AF6C29932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7529" y="5906819"/>
            <a:ext cx="2310232" cy="49598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6D91C3-8146-0772-120B-612EEF0C7A00}"/>
              </a:ext>
            </a:extLst>
          </p:cNvPr>
          <p:cNvSpPr txBox="1"/>
          <p:nvPr/>
        </p:nvSpPr>
        <p:spPr>
          <a:xfrm>
            <a:off x="343144" y="1139416"/>
            <a:ext cx="11786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Cuadro Nro. </a:t>
            </a:r>
            <a:r>
              <a:rPr lang="es-ES" sz="2000" b="1" dirty="0" smtClean="0"/>
              <a:t>5</a:t>
            </a:r>
            <a:r>
              <a:rPr lang="es-EC" sz="2000" b="1" dirty="0"/>
              <a:t> .-</a:t>
            </a:r>
            <a:r>
              <a:rPr lang="es-ES" sz="2000" b="1" dirty="0" smtClean="0"/>
              <a:t> Obras </a:t>
            </a:r>
            <a:r>
              <a:rPr lang="es-ES" sz="2000" b="1" dirty="0"/>
              <a:t>de Fortalecimiento de la Infraestructura Comunitaria y Espacio Público (IC 2024)</a:t>
            </a:r>
            <a:endParaRPr lang="es-EC" sz="2000" b="1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DCD80E7-EAC1-145B-B861-9AB0134F0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627651"/>
              </p:ext>
            </p:extLst>
          </p:nvPr>
        </p:nvGraphicFramePr>
        <p:xfrm>
          <a:off x="877076" y="1893002"/>
          <a:ext cx="9927773" cy="1871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629">
                  <a:extLst>
                    <a:ext uri="{9D8B030D-6E8A-4147-A177-3AD203B41FA5}">
                      <a16:colId xmlns:a16="http://schemas.microsoft.com/office/drawing/2014/main" val="1016317823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830833527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2430955996"/>
                    </a:ext>
                  </a:extLst>
                </a:gridCol>
                <a:gridCol w="2248520">
                  <a:extLst>
                    <a:ext uri="{9D8B030D-6E8A-4147-A177-3AD203B41FA5}">
                      <a16:colId xmlns:a16="http://schemas.microsoft.com/office/drawing/2014/main" val="1528197049"/>
                    </a:ext>
                  </a:extLst>
                </a:gridCol>
                <a:gridCol w="1060737">
                  <a:extLst>
                    <a:ext uri="{9D8B030D-6E8A-4147-A177-3AD203B41FA5}">
                      <a16:colId xmlns:a16="http://schemas.microsoft.com/office/drawing/2014/main" val="3345338472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3110090874"/>
                    </a:ext>
                  </a:extLst>
                </a:gridCol>
              </a:tblGrid>
              <a:tr h="119740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 IC 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ETAPA PREPARATORIA (EN ESTUDIOS)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CONSULTORÍAS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ETAPA PRECONTRACTUAL (PORTAL COMPRAS PÚBLICAS)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 TERMINADAS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91332790"/>
                  </a:ext>
                </a:extLst>
              </a:tr>
              <a:tr h="67425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3052029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58C49C36-7907-46A5-3962-36DACD7A6C18}"/>
              </a:ext>
            </a:extLst>
          </p:cNvPr>
          <p:cNvSpPr txBox="1"/>
          <p:nvPr/>
        </p:nvSpPr>
        <p:spPr>
          <a:xfrm>
            <a:off x="1814833" y="3999367"/>
            <a:ext cx="2912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100" b="1" dirty="0">
                <a:solidFill>
                  <a:srgbClr val="5B5B5B"/>
                </a:solidFill>
                <a:latin typeface="Montserrat" pitchFamily="2" charset="77"/>
              </a:rPr>
              <a:t>FUENTE: </a:t>
            </a:r>
            <a:r>
              <a:rPr lang="es-EC" sz="1100" dirty="0">
                <a:solidFill>
                  <a:srgbClr val="5B5B5B"/>
                </a:solidFill>
                <a:latin typeface="Montserrat" pitchFamily="2" charset="77"/>
              </a:rPr>
              <a:t>MI CIUDAD-DZHOP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4FC2F5B-A5E0-4DDE-863F-B349FEF8C571}"/>
              </a:ext>
            </a:extLst>
          </p:cNvPr>
          <p:cNvSpPr txBox="1"/>
          <p:nvPr/>
        </p:nvSpPr>
        <p:spPr>
          <a:xfrm>
            <a:off x="1814833" y="4220189"/>
            <a:ext cx="850482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  </a:t>
            </a:r>
            <a:endParaRPr lang="es-EC" sz="1200" dirty="0">
              <a:latin typeface="Montserrat" pitchFamily="2" charset="77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 smtClean="0">
                <a:latin typeface="Montserrat" pitchFamily="2" charset="77"/>
              </a:rPr>
              <a:t>1 OBRA: ELABORACIÓN DE ESTUDIOS (ANTEPROYECTO SENDEROS SEGUROS PARA EJECUCIÓN 2025)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 smtClean="0">
                <a:latin typeface="Montserrat" pitchFamily="2" charset="77"/>
              </a:rPr>
              <a:t>4 CONSULTORÍAS PARA EL DISEÑO DE MUROS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200" dirty="0">
              <a:latin typeface="Montserrat" pitchFamily="2" charset="77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200" dirty="0" smtClean="0">
              <a:latin typeface="Montserrat" pitchFamily="2" charset="77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200" dirty="0">
              <a:latin typeface="Montserrat" pitchFamily="2" charset="77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2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95955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E1FEAFA-4434-F0D0-3985-9A8C4BDC2C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69" y="208689"/>
            <a:ext cx="5389912" cy="776514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F4F51EF7-AB04-F91E-0BCA-BFB272232060}"/>
              </a:ext>
            </a:extLst>
          </p:cNvPr>
          <p:cNvSpPr txBox="1">
            <a:spLocks/>
          </p:cNvSpPr>
          <p:nvPr/>
        </p:nvSpPr>
        <p:spPr>
          <a:xfrm>
            <a:off x="503899" y="-99552"/>
            <a:ext cx="55823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>
                <a:solidFill>
                  <a:schemeClr val="bg1"/>
                </a:solidFill>
                <a:latin typeface="Montserrat ExtraBold" pitchFamily="2" charset="77"/>
                <a:ea typeface="HGSMinchoE" panose="02020900000000000000" pitchFamily="18" charset="-128"/>
              </a:rPr>
              <a:t> 2024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67DE7486-4B76-4D44-86BE-AF6C29932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7529" y="5906819"/>
            <a:ext cx="2310232" cy="49598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6D91C3-8146-0772-120B-612EEF0C7A00}"/>
              </a:ext>
            </a:extLst>
          </p:cNvPr>
          <p:cNvSpPr txBox="1"/>
          <p:nvPr/>
        </p:nvSpPr>
        <p:spPr>
          <a:xfrm>
            <a:off x="277269" y="1141303"/>
            <a:ext cx="1178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Detalle </a:t>
            </a:r>
            <a:r>
              <a:rPr lang="es-ES" sz="2000" b="1" dirty="0"/>
              <a:t>Cuadro Nro. </a:t>
            </a:r>
            <a:r>
              <a:rPr lang="es-ES" sz="2000" b="1" dirty="0" smtClean="0"/>
              <a:t>5</a:t>
            </a:r>
            <a:r>
              <a:rPr lang="es-EC" sz="2000" b="1" dirty="0"/>
              <a:t> .-</a:t>
            </a:r>
            <a:r>
              <a:rPr lang="es-ES" sz="2000" b="1" dirty="0" smtClean="0"/>
              <a:t> </a:t>
            </a:r>
            <a:r>
              <a:rPr lang="es-ES" sz="2000" b="1" dirty="0"/>
              <a:t>Fortalecimiento de la Infraestructura Comunitaria y Espacio Público (IC 2024)</a:t>
            </a:r>
            <a:endParaRPr lang="es-EC" sz="2000" b="1" dirty="0"/>
          </a:p>
          <a:p>
            <a:endParaRPr lang="es-EC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08CB9E-9ACC-9C1A-F207-AC0846152B44}"/>
              </a:ext>
            </a:extLst>
          </p:cNvPr>
          <p:cNvSpPr txBox="1"/>
          <p:nvPr/>
        </p:nvSpPr>
        <p:spPr>
          <a:xfrm>
            <a:off x="1259217" y="3633851"/>
            <a:ext cx="2912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100" b="1" dirty="0">
                <a:solidFill>
                  <a:srgbClr val="5B5B5B"/>
                </a:solidFill>
                <a:latin typeface="Montserrat" pitchFamily="2" charset="77"/>
              </a:rPr>
              <a:t>FUENTE: </a:t>
            </a:r>
            <a:r>
              <a:rPr lang="es-EC" sz="1100" dirty="0">
                <a:solidFill>
                  <a:srgbClr val="5B5B5B"/>
                </a:solidFill>
                <a:latin typeface="Montserrat" pitchFamily="2" charset="77"/>
              </a:rPr>
              <a:t>MI CIUDAD-DZHOP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E1ABA72-C2A3-AB04-BC97-BE0965E2C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876122"/>
              </p:ext>
            </p:extLst>
          </p:nvPr>
        </p:nvGraphicFramePr>
        <p:xfrm>
          <a:off x="1259217" y="1644779"/>
          <a:ext cx="881592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982">
                  <a:extLst>
                    <a:ext uri="{9D8B030D-6E8A-4147-A177-3AD203B41FA5}">
                      <a16:colId xmlns:a16="http://schemas.microsoft.com/office/drawing/2014/main" val="651232670"/>
                    </a:ext>
                  </a:extLst>
                </a:gridCol>
                <a:gridCol w="2203982">
                  <a:extLst>
                    <a:ext uri="{9D8B030D-6E8A-4147-A177-3AD203B41FA5}">
                      <a16:colId xmlns:a16="http://schemas.microsoft.com/office/drawing/2014/main" val="1970261581"/>
                    </a:ext>
                  </a:extLst>
                </a:gridCol>
                <a:gridCol w="2203982">
                  <a:extLst>
                    <a:ext uri="{9D8B030D-6E8A-4147-A177-3AD203B41FA5}">
                      <a16:colId xmlns:a16="http://schemas.microsoft.com/office/drawing/2014/main" val="1073202765"/>
                    </a:ext>
                  </a:extLst>
                </a:gridCol>
                <a:gridCol w="2203982">
                  <a:extLst>
                    <a:ext uri="{9D8B030D-6E8A-4147-A177-3AD203B41FA5}">
                      <a16:colId xmlns:a16="http://schemas.microsoft.com/office/drawing/2014/main" val="274603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ESTADO DE LA OBRA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No. OBRAS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CODIFICADO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No. PROCESO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976891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s-ES" sz="1400" b="0" i="0" u="none" strike="noStrike" dirty="0">
                          <a:effectLst/>
                          <a:latin typeface="Arial" panose="020B0604020202020204" pitchFamily="34" charset="0"/>
                        </a:rPr>
                        <a:t>PORTAL DE COMPRAS PÚBLICAS</a:t>
                      </a:r>
                      <a:endParaRPr lang="es-EC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  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174.742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>
                          <a:effectLst/>
                          <a:latin typeface="Arial" panose="020B0604020202020204" pitchFamily="34" charset="0"/>
                        </a:rPr>
                        <a:t>MCO-MDMQ-2024-7046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76255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fontAlgn="t"/>
                      <a:endParaRPr lang="es-EC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  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 30.000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MCO-MDMQ-2024-7043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61462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fontAlgn="t"/>
                      <a:endParaRPr lang="es-EC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  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153.480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MCO-MDMQ-2024-7048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300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1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 12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1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358.221,27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s-EC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8419966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4FC2F5B-A5E0-4DDE-863F-B349FEF8C571}"/>
              </a:ext>
            </a:extLst>
          </p:cNvPr>
          <p:cNvSpPr txBox="1"/>
          <p:nvPr/>
        </p:nvSpPr>
        <p:spPr>
          <a:xfrm>
            <a:off x="1184572" y="4030334"/>
            <a:ext cx="10217436" cy="2317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200" dirty="0">
                <a:latin typeface="Montserrat" pitchFamily="2" charset="77"/>
              </a:rPr>
              <a:t>* </a:t>
            </a:r>
            <a:r>
              <a:rPr kumimoji="0" lang="es-EC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 OBRAS: </a:t>
            </a:r>
            <a:r>
              <a:rPr lang="es-EC" sz="1400" dirty="0">
                <a:solidFill>
                  <a:prstClr val="black"/>
                </a:solidFill>
                <a:latin typeface="Arial" panose="020B0604020202020204" pitchFamily="34" charset="0"/>
              </a:rPr>
              <a:t>INTERVENCIÓN VIAL VARIOS BARRIOS DE LAS PARROQUIAS CHILLOGALLO, QUITUMBE Y </a:t>
            </a:r>
            <a:r>
              <a:rPr lang="es-EC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ECUATORIANA (7046)</a:t>
            </a:r>
            <a:r>
              <a:rPr kumimoji="0" lang="es-EC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es-EC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lang="es-EC" sz="1400" dirty="0">
                <a:solidFill>
                  <a:prstClr val="black"/>
                </a:solidFill>
                <a:latin typeface="Arial" panose="020B0604020202020204" pitchFamily="34" charset="0"/>
              </a:rPr>
              <a:t>* </a:t>
            </a:r>
            <a:r>
              <a:rPr kumimoji="0" lang="es-EC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 OBRA</a:t>
            </a:r>
            <a:r>
              <a:rPr lang="es-EC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: </a:t>
            </a:r>
            <a:r>
              <a:rPr lang="es-EC" sz="1400" dirty="0">
                <a:solidFill>
                  <a:prstClr val="black"/>
                </a:solidFill>
                <a:latin typeface="Arial" panose="020B0604020202020204" pitchFamily="34" charset="0"/>
              </a:rPr>
              <a:t>INTERVENCION AREA COMUNAL, BARRIO MUYULLACTA, PARROQUIA </a:t>
            </a:r>
            <a:r>
              <a:rPr lang="es-EC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QUITUMBE (7043)</a:t>
            </a:r>
            <a:r>
              <a:rPr lang="es-EC" sz="1400" dirty="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es-EC" sz="14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es-EC" sz="1400" dirty="0">
                <a:solidFill>
                  <a:prstClr val="black"/>
                </a:solidFill>
                <a:latin typeface="Arial" panose="020B0604020202020204" pitchFamily="34" charset="0"/>
              </a:rPr>
              <a:t>* </a:t>
            </a:r>
            <a:r>
              <a:rPr lang="es-EC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5 OBRAS: </a:t>
            </a:r>
            <a:r>
              <a:rPr lang="es-MX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INTERVENCIÓN </a:t>
            </a:r>
            <a:r>
              <a:rPr lang="es-MX" sz="1400" dirty="0">
                <a:solidFill>
                  <a:prstClr val="black"/>
                </a:solidFill>
                <a:latin typeface="Arial" panose="020B0604020202020204" pitchFamily="34" charset="0"/>
              </a:rPr>
              <a:t>DEL ÁREA COMUNAL 2 VARIOS BARRIOS DE LA PARROQUIA LA </a:t>
            </a:r>
            <a:r>
              <a:rPr lang="es-MX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ECUATORIANA (7048)</a:t>
            </a:r>
            <a:endParaRPr lang="es-EC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r>
              <a:rPr lang="es-EC" sz="1400" dirty="0">
                <a:solidFill>
                  <a:prstClr val="black"/>
                </a:solidFill>
                <a:latin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endParaRPr lang="es-EC" sz="1200" dirty="0">
              <a:latin typeface="Montserrat" pitchFamily="2" charset="77"/>
            </a:endParaRPr>
          </a:p>
          <a:p>
            <a:r>
              <a:rPr lang="es-EC" sz="1200" dirty="0">
                <a:latin typeface="Montserrat" pitchFamily="2" charset="77"/>
              </a:rPr>
              <a:t>  </a:t>
            </a:r>
          </a:p>
          <a:p>
            <a:pPr algn="just"/>
            <a:endParaRPr lang="es-ES" sz="12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21531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E1FEAFA-4434-F0D0-3985-9A8C4BDC2C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69" y="208689"/>
            <a:ext cx="5389912" cy="776514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F4F51EF7-AB04-F91E-0BCA-BFB272232060}"/>
              </a:ext>
            </a:extLst>
          </p:cNvPr>
          <p:cNvSpPr txBox="1">
            <a:spLocks/>
          </p:cNvSpPr>
          <p:nvPr/>
        </p:nvSpPr>
        <p:spPr>
          <a:xfrm>
            <a:off x="503899" y="-99552"/>
            <a:ext cx="55823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>
                <a:solidFill>
                  <a:schemeClr val="bg1"/>
                </a:solidFill>
                <a:latin typeface="Montserrat ExtraBold" pitchFamily="2" charset="77"/>
                <a:ea typeface="HGSMinchoE" panose="02020900000000000000" pitchFamily="18" charset="-128"/>
              </a:rPr>
              <a:t> 2024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67DE7486-4B76-4D44-86BE-AF6C29932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7529" y="5906819"/>
            <a:ext cx="2310232" cy="49598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6D91C3-8146-0772-120B-612EEF0C7A00}"/>
              </a:ext>
            </a:extLst>
          </p:cNvPr>
          <p:cNvSpPr txBox="1"/>
          <p:nvPr/>
        </p:nvSpPr>
        <p:spPr>
          <a:xfrm>
            <a:off x="277269" y="1141303"/>
            <a:ext cx="1178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Detalle </a:t>
            </a:r>
            <a:r>
              <a:rPr lang="es-ES" sz="2000" b="1" dirty="0"/>
              <a:t>Cuadro Nro. </a:t>
            </a:r>
            <a:r>
              <a:rPr lang="es-ES" sz="2000" b="1" dirty="0" smtClean="0"/>
              <a:t>5</a:t>
            </a:r>
            <a:r>
              <a:rPr lang="es-EC" sz="2000" b="1" dirty="0"/>
              <a:t> .-</a:t>
            </a:r>
            <a:r>
              <a:rPr lang="es-ES" sz="2000" b="1" dirty="0" smtClean="0"/>
              <a:t> </a:t>
            </a:r>
            <a:r>
              <a:rPr lang="es-ES" sz="2000" b="1" dirty="0"/>
              <a:t>Fortalecimiento de la Infraestructura Comunitaria y Espacio Público (IC 2024)</a:t>
            </a:r>
            <a:endParaRPr lang="es-EC" sz="2000" b="1" dirty="0"/>
          </a:p>
          <a:p>
            <a:endParaRPr lang="es-EC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08CB9E-9ACC-9C1A-F207-AC0846152B44}"/>
              </a:ext>
            </a:extLst>
          </p:cNvPr>
          <p:cNvSpPr txBox="1"/>
          <p:nvPr/>
        </p:nvSpPr>
        <p:spPr>
          <a:xfrm>
            <a:off x="1259217" y="3653726"/>
            <a:ext cx="2912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100" b="1" dirty="0">
                <a:solidFill>
                  <a:srgbClr val="5B5B5B"/>
                </a:solidFill>
                <a:latin typeface="Montserrat" pitchFamily="2" charset="77"/>
              </a:rPr>
              <a:t>FUENTE: </a:t>
            </a:r>
            <a:r>
              <a:rPr lang="es-EC" sz="1100" dirty="0">
                <a:solidFill>
                  <a:srgbClr val="5B5B5B"/>
                </a:solidFill>
                <a:latin typeface="Montserrat" pitchFamily="2" charset="77"/>
              </a:rPr>
              <a:t>MI CIUDAD-DZHOP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E1ABA72-C2A3-AB04-BC97-BE0965E2C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79518"/>
              </p:ext>
            </p:extLst>
          </p:nvPr>
        </p:nvGraphicFramePr>
        <p:xfrm>
          <a:off x="1259217" y="2260600"/>
          <a:ext cx="881592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982">
                  <a:extLst>
                    <a:ext uri="{9D8B030D-6E8A-4147-A177-3AD203B41FA5}">
                      <a16:colId xmlns:a16="http://schemas.microsoft.com/office/drawing/2014/main" val="651232670"/>
                    </a:ext>
                  </a:extLst>
                </a:gridCol>
                <a:gridCol w="2203982">
                  <a:extLst>
                    <a:ext uri="{9D8B030D-6E8A-4147-A177-3AD203B41FA5}">
                      <a16:colId xmlns:a16="http://schemas.microsoft.com/office/drawing/2014/main" val="1970261581"/>
                    </a:ext>
                  </a:extLst>
                </a:gridCol>
                <a:gridCol w="2203982">
                  <a:extLst>
                    <a:ext uri="{9D8B030D-6E8A-4147-A177-3AD203B41FA5}">
                      <a16:colId xmlns:a16="http://schemas.microsoft.com/office/drawing/2014/main" val="1073202765"/>
                    </a:ext>
                  </a:extLst>
                </a:gridCol>
                <a:gridCol w="2203982">
                  <a:extLst>
                    <a:ext uri="{9D8B030D-6E8A-4147-A177-3AD203B41FA5}">
                      <a16:colId xmlns:a16="http://schemas.microsoft.com/office/drawing/2014/main" val="274603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ESTADO DE LA OBRA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No. OBRAS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CODIFICADO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No. PROCESO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976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0" i="0" u="none" strike="noStrike" dirty="0">
                          <a:effectLst/>
                          <a:latin typeface="Arial" panose="020B0604020202020204" pitchFamily="34" charset="0"/>
                        </a:rPr>
                        <a:t>EJECUCION</a:t>
                      </a:r>
                      <a:endParaRPr lang="es-EC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  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47.366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COTO-MDMQ-2024-7011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7625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1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 </a:t>
                      </a:r>
                      <a:r>
                        <a:rPr lang="es-EC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 1</a:t>
                      </a:r>
                      <a:endParaRPr lang="es-EC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1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358.221,27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s-EC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8419966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4FC2F5B-A5E0-4DDE-863F-B349FEF8C571}"/>
              </a:ext>
            </a:extLst>
          </p:cNvPr>
          <p:cNvSpPr txBox="1"/>
          <p:nvPr/>
        </p:nvSpPr>
        <p:spPr>
          <a:xfrm>
            <a:off x="1269441" y="3915336"/>
            <a:ext cx="85048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  </a:t>
            </a:r>
            <a:endParaRPr lang="es-EC" sz="1200" dirty="0">
              <a:latin typeface="Montserrat" pitchFamily="2" charset="77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 smtClean="0">
                <a:latin typeface="Montserrat" pitchFamily="2" charset="77"/>
              </a:rPr>
              <a:t>INTERVENCIÓN VIAL PASAJE SAN JOSÉ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200" dirty="0">
              <a:latin typeface="Montserrat" pitchFamily="2" charset="77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200" dirty="0" smtClean="0">
              <a:latin typeface="Montserrat" pitchFamily="2" charset="77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200" dirty="0">
              <a:latin typeface="Montserrat" pitchFamily="2" charset="77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2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63036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16D91C3-8146-0772-120B-612EEF0C7A00}"/>
              </a:ext>
            </a:extLst>
          </p:cNvPr>
          <p:cNvSpPr txBox="1"/>
          <p:nvPr/>
        </p:nvSpPr>
        <p:spPr>
          <a:xfrm>
            <a:off x="405088" y="374387"/>
            <a:ext cx="1178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EJECUCIÓN PRESUPUESTARIA – ADMINISTRACIÓN ZONAL QUITUMBE</a:t>
            </a:r>
            <a:endParaRPr lang="es-EC" sz="2000" b="1" dirty="0"/>
          </a:p>
          <a:p>
            <a:endParaRPr lang="es-EC" sz="2000" b="1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030601"/>
              </p:ext>
            </p:extLst>
          </p:nvPr>
        </p:nvGraphicFramePr>
        <p:xfrm>
          <a:off x="127486" y="920278"/>
          <a:ext cx="11719416" cy="1860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Hoja de cálculo" r:id="rId3" imgW="9578234" imgH="1310797" progId="Excel.Sheet.12">
                  <p:embed/>
                </p:oleObj>
              </mc:Choice>
              <mc:Fallback>
                <p:oleObj name="Hoja de cálculo" r:id="rId3" imgW="9578234" imgH="13107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486" y="920278"/>
                        <a:ext cx="11719416" cy="1860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286726"/>
              </p:ext>
            </p:extLst>
          </p:nvPr>
        </p:nvGraphicFramePr>
        <p:xfrm>
          <a:off x="127486" y="2976141"/>
          <a:ext cx="11731961" cy="3433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Hoja de cálculo" r:id="rId5" imgW="9578234" imgH="2621170" progId="Excel.Sheet.12">
                  <p:embed/>
                </p:oleObj>
              </mc:Choice>
              <mc:Fallback>
                <p:oleObj name="Hoja de cálculo" r:id="rId5" imgW="9578234" imgH="26211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7486" y="2976141"/>
                        <a:ext cx="11731961" cy="3433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5437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AB0A66AB-772E-4DAA-9AFA-DE3AA39E7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2748" y="2669931"/>
            <a:ext cx="8966503" cy="1518138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3D7C995-D341-FB15-C1E0-CB66CE18797C}"/>
              </a:ext>
            </a:extLst>
          </p:cNvPr>
          <p:cNvSpPr txBox="1">
            <a:spLocks/>
          </p:cNvSpPr>
          <p:nvPr/>
        </p:nvSpPr>
        <p:spPr>
          <a:xfrm>
            <a:off x="2879016" y="4769893"/>
            <a:ext cx="6469699" cy="15181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>
                <a:solidFill>
                  <a:srgbClr val="EE2E41"/>
                </a:solidFill>
                <a:latin typeface="Montserrat ExtraBold" pitchFamily="2" charset="77"/>
                <a:ea typeface="HGSMinchoE" panose="02020900000000000000" pitchFamily="18" charset="-128"/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272496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E1FEAFA-4434-F0D0-3985-9A8C4BDC2C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69" y="208689"/>
            <a:ext cx="5389912" cy="776514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F4F51EF7-AB04-F91E-0BCA-BFB272232060}"/>
              </a:ext>
            </a:extLst>
          </p:cNvPr>
          <p:cNvSpPr txBox="1">
            <a:spLocks/>
          </p:cNvSpPr>
          <p:nvPr/>
        </p:nvSpPr>
        <p:spPr>
          <a:xfrm>
            <a:off x="503899" y="-99552"/>
            <a:ext cx="55823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>
                <a:solidFill>
                  <a:schemeClr val="bg1"/>
                </a:solidFill>
                <a:latin typeface="Montserrat ExtraBold" pitchFamily="2" charset="77"/>
                <a:ea typeface="HGSMinchoE" panose="02020900000000000000" pitchFamily="18" charset="-128"/>
              </a:rPr>
              <a:t>Arrastres 2023 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67DE7486-4B76-4D44-86BE-AF6C29932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7529" y="5906819"/>
            <a:ext cx="2310232" cy="495982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4B07208-7443-4FEF-3CAB-2A493B184516}"/>
              </a:ext>
            </a:extLst>
          </p:cNvPr>
          <p:cNvSpPr txBox="1"/>
          <p:nvPr/>
        </p:nvSpPr>
        <p:spPr>
          <a:xfrm>
            <a:off x="503899" y="4279509"/>
            <a:ext cx="2912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100" b="1" dirty="0">
                <a:solidFill>
                  <a:srgbClr val="5B5B5B"/>
                </a:solidFill>
                <a:latin typeface="Montserrat" pitchFamily="2" charset="77"/>
              </a:rPr>
              <a:t>FUENTE: </a:t>
            </a:r>
            <a:r>
              <a:rPr lang="es-EC" sz="1100" dirty="0">
                <a:solidFill>
                  <a:srgbClr val="5B5B5B"/>
                </a:solidFill>
                <a:latin typeface="Montserrat" pitchFamily="2" charset="77"/>
              </a:rPr>
              <a:t>MI CIUDAD-DZHOP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4B07208-7443-4FEF-3CAB-2A493B184516}"/>
              </a:ext>
            </a:extLst>
          </p:cNvPr>
          <p:cNvSpPr txBox="1"/>
          <p:nvPr/>
        </p:nvSpPr>
        <p:spPr>
          <a:xfrm>
            <a:off x="503899" y="4617873"/>
            <a:ext cx="10259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 smtClean="0">
                <a:latin typeface="Montserrat" pitchFamily="2" charset="77"/>
              </a:rPr>
              <a:t>NUDO CRÍTICO: SE ELIMINÓ OBRA NUESTRAS CUMBRES, POR DESISTIMIENTO DE LA COMUNIDAD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1200" dirty="0" smtClean="0">
                <a:latin typeface="Montserrat" pitchFamily="2" charset="77"/>
              </a:rPr>
              <a:t>9 </a:t>
            </a:r>
            <a:r>
              <a:rPr lang="es-EC" sz="1200" dirty="0">
                <a:latin typeface="Montserrat" pitchFamily="2" charset="77"/>
              </a:rPr>
              <a:t>OBRAS CONTRATO SUSCRITO EN ESPERA DE </a:t>
            </a:r>
            <a:r>
              <a:rPr lang="es-EC" sz="1200" dirty="0" smtClean="0">
                <a:latin typeface="Montserrat" pitchFamily="2" charset="77"/>
              </a:rPr>
              <a:t>ANTICIPO (7034)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1200" dirty="0" smtClean="0">
                <a:latin typeface="Montserrat" pitchFamily="2" charset="77"/>
              </a:rPr>
              <a:t>1 OBRA DE PROYECTOS SOCIALES QUEBRADA (7025)</a:t>
            </a:r>
            <a:endParaRPr lang="es-EC" sz="1200" dirty="0">
              <a:latin typeface="Montserrat" pitchFamily="2" charset="77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1200" dirty="0" smtClean="0">
                <a:latin typeface="Montserrat" pitchFamily="2" charset="77"/>
              </a:rPr>
              <a:t>3 OBRAS (18 DE OCTUBRE, HUARCAY LUZ Y VIDA (7043), RUMIHUCO)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6D91C3-8146-0772-120B-612EEF0C7A00}"/>
              </a:ext>
            </a:extLst>
          </p:cNvPr>
          <p:cNvSpPr txBox="1"/>
          <p:nvPr/>
        </p:nvSpPr>
        <p:spPr>
          <a:xfrm>
            <a:off x="277269" y="1141303"/>
            <a:ext cx="7066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Cuadro No. 1.- Obras </a:t>
            </a:r>
            <a:r>
              <a:rPr lang="es-EC" sz="2000" b="1" dirty="0"/>
              <a:t>de Presupuesto Participativo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AEB3C8A-3A8D-1E50-782E-A77C7616A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721140"/>
              </p:ext>
            </p:extLst>
          </p:nvPr>
        </p:nvGraphicFramePr>
        <p:xfrm>
          <a:off x="407456" y="1864860"/>
          <a:ext cx="10786573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939">
                  <a:extLst>
                    <a:ext uri="{9D8B030D-6E8A-4147-A177-3AD203B41FA5}">
                      <a16:colId xmlns:a16="http://schemas.microsoft.com/office/drawing/2014/main" val="1016317823"/>
                    </a:ext>
                  </a:extLst>
                </a:gridCol>
                <a:gridCol w="1540939">
                  <a:extLst>
                    <a:ext uri="{9D8B030D-6E8A-4147-A177-3AD203B41FA5}">
                      <a16:colId xmlns:a16="http://schemas.microsoft.com/office/drawing/2014/main" val="830833527"/>
                    </a:ext>
                  </a:extLst>
                </a:gridCol>
                <a:gridCol w="2026563">
                  <a:extLst>
                    <a:ext uri="{9D8B030D-6E8A-4147-A177-3AD203B41FA5}">
                      <a16:colId xmlns:a16="http://schemas.microsoft.com/office/drawing/2014/main" val="1528197049"/>
                    </a:ext>
                  </a:extLst>
                </a:gridCol>
                <a:gridCol w="1055315">
                  <a:extLst>
                    <a:ext uri="{9D8B030D-6E8A-4147-A177-3AD203B41FA5}">
                      <a16:colId xmlns:a16="http://schemas.microsoft.com/office/drawing/2014/main" val="3345338472"/>
                    </a:ext>
                  </a:extLst>
                </a:gridCol>
                <a:gridCol w="1540939">
                  <a:extLst>
                    <a:ext uri="{9D8B030D-6E8A-4147-A177-3AD203B41FA5}">
                      <a16:colId xmlns:a16="http://schemas.microsoft.com/office/drawing/2014/main" val="3110090874"/>
                    </a:ext>
                  </a:extLst>
                </a:gridCol>
                <a:gridCol w="1540939">
                  <a:extLst>
                    <a:ext uri="{9D8B030D-6E8A-4147-A177-3AD203B41FA5}">
                      <a16:colId xmlns:a16="http://schemas.microsoft.com/office/drawing/2014/main" val="2578231688"/>
                    </a:ext>
                  </a:extLst>
                </a:gridCol>
                <a:gridCol w="1540939">
                  <a:extLst>
                    <a:ext uri="{9D8B030D-6E8A-4147-A177-3AD203B41FA5}">
                      <a16:colId xmlns:a16="http://schemas.microsoft.com/office/drawing/2014/main" val="2399598695"/>
                    </a:ext>
                  </a:extLst>
                </a:gridCol>
              </a:tblGrid>
              <a:tr h="91945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 PP 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ETAPA PREPARATORIA (EN ESTUDIOS)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ETAPA PRECONTRACTUAL (PORTAL COMPRAS PÚBLICAS)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RECEPCIÓN PROVISIONAL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NUDOS CRÌTICOS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DE CORTE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91332790"/>
                  </a:ext>
                </a:extLst>
              </a:tr>
              <a:tr h="55933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C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Informe SGCTYGYP AL 17-09-2024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3052029"/>
                  </a:ext>
                </a:extLst>
              </a:tr>
              <a:tr h="55933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35*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10**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AZQ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 14-10-2024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8008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71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E1FEAFA-4434-F0D0-3985-9A8C4BDC2C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69" y="208689"/>
            <a:ext cx="5389912" cy="776514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F4F51EF7-AB04-F91E-0BCA-BFB272232060}"/>
              </a:ext>
            </a:extLst>
          </p:cNvPr>
          <p:cNvSpPr txBox="1">
            <a:spLocks/>
          </p:cNvSpPr>
          <p:nvPr/>
        </p:nvSpPr>
        <p:spPr>
          <a:xfrm>
            <a:off x="503899" y="-99552"/>
            <a:ext cx="55823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>
                <a:solidFill>
                  <a:schemeClr val="bg1"/>
                </a:solidFill>
                <a:latin typeface="Montserrat ExtraBold" pitchFamily="2" charset="77"/>
                <a:ea typeface="HGSMinchoE" panose="02020900000000000000" pitchFamily="18" charset="-128"/>
              </a:rPr>
              <a:t>Arrastres 2023 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67DE7486-4B76-4D44-86BE-AF6C29932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7529" y="5906819"/>
            <a:ext cx="2310232" cy="495982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4B07208-7443-4FEF-3CAB-2A493B184516}"/>
              </a:ext>
            </a:extLst>
          </p:cNvPr>
          <p:cNvSpPr txBox="1"/>
          <p:nvPr/>
        </p:nvSpPr>
        <p:spPr>
          <a:xfrm>
            <a:off x="1515995" y="4506435"/>
            <a:ext cx="2912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100" b="1" dirty="0">
                <a:solidFill>
                  <a:srgbClr val="5B5B5B"/>
                </a:solidFill>
                <a:latin typeface="Montserrat" pitchFamily="2" charset="77"/>
              </a:rPr>
              <a:t>FUENTE: </a:t>
            </a:r>
            <a:r>
              <a:rPr lang="es-EC" sz="1100" dirty="0">
                <a:solidFill>
                  <a:srgbClr val="5B5B5B"/>
                </a:solidFill>
                <a:latin typeface="Montserrat" pitchFamily="2" charset="77"/>
              </a:rPr>
              <a:t>MI CIUDAD-DZHOP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6D91C3-8146-0772-120B-612EEF0C7A00}"/>
              </a:ext>
            </a:extLst>
          </p:cNvPr>
          <p:cNvSpPr txBox="1"/>
          <p:nvPr/>
        </p:nvSpPr>
        <p:spPr>
          <a:xfrm>
            <a:off x="277269" y="1141303"/>
            <a:ext cx="7066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 Cuadro No. </a:t>
            </a:r>
            <a:r>
              <a:rPr lang="es-EC" sz="2000" b="1" dirty="0" smtClean="0"/>
              <a:t>2</a:t>
            </a:r>
            <a:r>
              <a:rPr lang="es-EC" sz="2000" b="1" dirty="0"/>
              <a:t> .-</a:t>
            </a:r>
            <a:r>
              <a:rPr lang="es-EC" sz="2000" b="1" dirty="0" smtClean="0"/>
              <a:t> </a:t>
            </a:r>
            <a:r>
              <a:rPr lang="es-EC" sz="2000" b="1" dirty="0"/>
              <a:t>Obras de Infraestructura Comunitaria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AEB3C8A-3A8D-1E50-782E-A77C7616A3D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58818" y="1593548"/>
          <a:ext cx="981493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534">
                  <a:extLst>
                    <a:ext uri="{9D8B030D-6E8A-4147-A177-3AD203B41FA5}">
                      <a16:colId xmlns:a16="http://schemas.microsoft.com/office/drawing/2014/main" val="1016317823"/>
                    </a:ext>
                  </a:extLst>
                </a:gridCol>
                <a:gridCol w="1242534">
                  <a:extLst>
                    <a:ext uri="{9D8B030D-6E8A-4147-A177-3AD203B41FA5}">
                      <a16:colId xmlns:a16="http://schemas.microsoft.com/office/drawing/2014/main" val="830833527"/>
                    </a:ext>
                  </a:extLst>
                </a:gridCol>
                <a:gridCol w="1242534">
                  <a:extLst>
                    <a:ext uri="{9D8B030D-6E8A-4147-A177-3AD203B41FA5}">
                      <a16:colId xmlns:a16="http://schemas.microsoft.com/office/drawing/2014/main" val="1528197049"/>
                    </a:ext>
                  </a:extLst>
                </a:gridCol>
                <a:gridCol w="1242534">
                  <a:extLst>
                    <a:ext uri="{9D8B030D-6E8A-4147-A177-3AD203B41FA5}">
                      <a16:colId xmlns:a16="http://schemas.microsoft.com/office/drawing/2014/main" val="3345338472"/>
                    </a:ext>
                  </a:extLst>
                </a:gridCol>
                <a:gridCol w="1424431">
                  <a:extLst>
                    <a:ext uri="{9D8B030D-6E8A-4147-A177-3AD203B41FA5}">
                      <a16:colId xmlns:a16="http://schemas.microsoft.com/office/drawing/2014/main" val="3110090874"/>
                    </a:ext>
                  </a:extLst>
                </a:gridCol>
                <a:gridCol w="1446155">
                  <a:extLst>
                    <a:ext uri="{9D8B030D-6E8A-4147-A177-3AD203B41FA5}">
                      <a16:colId xmlns:a16="http://schemas.microsoft.com/office/drawing/2014/main" val="722259320"/>
                    </a:ext>
                  </a:extLst>
                </a:gridCol>
                <a:gridCol w="1974211">
                  <a:extLst>
                    <a:ext uri="{9D8B030D-6E8A-4147-A177-3AD203B41FA5}">
                      <a16:colId xmlns:a16="http://schemas.microsoft.com/office/drawing/2014/main" val="1305327438"/>
                    </a:ext>
                  </a:extLst>
                </a:gridCol>
              </a:tblGrid>
              <a:tr h="91945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 IC 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ETAPA PREPARATORIA (EN ESTUDIOS)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ETAPA PRECONTRACTUAL (PORTAL COMPRAS PÚBLICAS)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RECEPCIÓN PROVISIONAL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MONTO CODIFICADO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PROCESO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91332790"/>
                  </a:ext>
                </a:extLst>
              </a:tr>
              <a:tr h="55933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EC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$ 284.656 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COTO-MDMQ-2023-7046</a:t>
                      </a:r>
                    </a:p>
                    <a:p>
                      <a:pPr algn="ctr" fontAlgn="b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3052029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84BAC35-378A-4109-91F9-60D1ED6770D6}"/>
              </a:ext>
            </a:extLst>
          </p:cNvPr>
          <p:cNvSpPr txBox="1"/>
          <p:nvPr/>
        </p:nvSpPr>
        <p:spPr>
          <a:xfrm>
            <a:off x="1358818" y="4084823"/>
            <a:ext cx="1025907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200" b="0" i="0" u="none" strike="noStrike" baseline="0" dirty="0">
                <a:solidFill>
                  <a:srgbClr val="000000"/>
                </a:solidFill>
                <a:latin typeface="Montserrat" pitchFamily="2" charset="77"/>
              </a:rPr>
              <a:t>* </a:t>
            </a:r>
            <a:r>
              <a:rPr lang="es-MX" sz="1000" i="0" u="none" strike="noStrike" baseline="0" dirty="0">
                <a:latin typeface="Arial" panose="020B0604020202020204" pitchFamily="34" charset="0"/>
              </a:rPr>
              <a:t>SENDERO SEGURO CALLE LUIS LOPEZ,BARRIO CHILLOGALLO, PARROQUIACHILLOGALLO</a:t>
            </a:r>
          </a:p>
          <a:p>
            <a:r>
              <a:rPr lang="es-EC" sz="7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</a:p>
          <a:p>
            <a:pPr algn="just"/>
            <a:endParaRPr lang="es-ES" sz="12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54745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E1FEAFA-4434-F0D0-3985-9A8C4BDC2C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69" y="208689"/>
            <a:ext cx="5389912" cy="776514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F4F51EF7-AB04-F91E-0BCA-BFB272232060}"/>
              </a:ext>
            </a:extLst>
          </p:cNvPr>
          <p:cNvSpPr txBox="1">
            <a:spLocks/>
          </p:cNvSpPr>
          <p:nvPr/>
        </p:nvSpPr>
        <p:spPr>
          <a:xfrm>
            <a:off x="503899" y="-99552"/>
            <a:ext cx="55823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>
                <a:solidFill>
                  <a:schemeClr val="bg1"/>
                </a:solidFill>
                <a:latin typeface="Montserrat ExtraBold" pitchFamily="2" charset="77"/>
                <a:ea typeface="HGSMinchoE" panose="02020900000000000000" pitchFamily="18" charset="-128"/>
              </a:rPr>
              <a:t>OBRAS 2024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67DE7486-4B76-4D44-86BE-AF6C29932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7529" y="5906819"/>
            <a:ext cx="2310232" cy="49598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4B07208-7443-4FEF-3CAB-2A493B184516}"/>
              </a:ext>
            </a:extLst>
          </p:cNvPr>
          <p:cNvSpPr txBox="1"/>
          <p:nvPr/>
        </p:nvSpPr>
        <p:spPr>
          <a:xfrm>
            <a:off x="692928" y="4651571"/>
            <a:ext cx="985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 smtClean="0">
                <a:latin typeface="Montserrat" pitchFamily="2" charset="77"/>
              </a:rPr>
              <a:t>NUDO CRÍTICO: SE ELIMINÓ OBRA GERMÁNICO JARRÍN, SERÁ </a:t>
            </a:r>
            <a:r>
              <a:rPr lang="es-ES" sz="1200" dirty="0">
                <a:latin typeface="Montserrat" pitchFamily="2" charset="77"/>
              </a:rPr>
              <a:t>EJECUTADA POR LA EPMMOP </a:t>
            </a:r>
            <a:r>
              <a:rPr lang="es-ES" sz="1200" dirty="0" smtClean="0">
                <a:latin typeface="Montserrat" pitchFamily="2" charset="77"/>
              </a:rPr>
              <a:t>Y 2 OBRAS </a:t>
            </a:r>
            <a:r>
              <a:rPr lang="es-ES" sz="1200" dirty="0">
                <a:latin typeface="Montserrat" pitchFamily="2" charset="77"/>
              </a:rPr>
              <a:t>EN ELBARRIO SANTA ISABEL NO SE EJECUTARÁ ADOQUINADO POR DERRUMBE DE </a:t>
            </a:r>
            <a:r>
              <a:rPr lang="es-ES" sz="1200" dirty="0" smtClean="0">
                <a:latin typeface="Montserrat" pitchFamily="2" charset="77"/>
              </a:rPr>
              <a:t>MURO Y PASAJE DON RAMÓN POR UN MACRO LOTE QUE NO REALIZA LA DONACIÓN.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 smtClean="0">
                <a:latin typeface="Montserrat" pitchFamily="2" charset="77"/>
              </a:rPr>
              <a:t>2 OBRAS VIALES DEL BARRIO MÚSCULOS Y RIELES (7044)</a:t>
            </a:r>
            <a:endParaRPr lang="es-ES" sz="1200" dirty="0">
              <a:latin typeface="Montserrat" pitchFamily="2" charset="77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6D91C3-8146-0772-120B-612EEF0C7A00}"/>
              </a:ext>
            </a:extLst>
          </p:cNvPr>
          <p:cNvSpPr txBox="1"/>
          <p:nvPr/>
        </p:nvSpPr>
        <p:spPr>
          <a:xfrm>
            <a:off x="277269" y="1141303"/>
            <a:ext cx="1178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Cuadro No. </a:t>
            </a:r>
            <a:r>
              <a:rPr lang="es-EC" sz="2000" b="1" dirty="0" smtClean="0"/>
              <a:t>3</a:t>
            </a:r>
            <a:r>
              <a:rPr lang="es-EC" sz="2000" b="1" dirty="0"/>
              <a:t> .-</a:t>
            </a:r>
            <a:r>
              <a:rPr lang="es-EC" sz="2000" b="1" dirty="0" smtClean="0"/>
              <a:t> </a:t>
            </a:r>
            <a:r>
              <a:rPr lang="es-ES" sz="2000" b="1" dirty="0" smtClean="0"/>
              <a:t>Obras </a:t>
            </a:r>
            <a:r>
              <a:rPr lang="es-ES" sz="2000" b="1" dirty="0"/>
              <a:t>de Infraestructura, Espacio Público y Desarrollo Social con Priorización</a:t>
            </a:r>
          </a:p>
          <a:p>
            <a:r>
              <a:rPr lang="es-ES" sz="2000" b="1" dirty="0"/>
              <a:t>Ciudadana (PP 2024)</a:t>
            </a:r>
            <a:endParaRPr lang="es-EC" sz="2000" b="1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DCD80E7-EAC1-145B-B861-9AB0134F0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872021"/>
              </p:ext>
            </p:extLst>
          </p:nvPr>
        </p:nvGraphicFramePr>
        <p:xfrm>
          <a:off x="692928" y="1849189"/>
          <a:ext cx="10786573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939">
                  <a:extLst>
                    <a:ext uri="{9D8B030D-6E8A-4147-A177-3AD203B41FA5}">
                      <a16:colId xmlns:a16="http://schemas.microsoft.com/office/drawing/2014/main" val="1016317823"/>
                    </a:ext>
                  </a:extLst>
                </a:gridCol>
                <a:gridCol w="1540939">
                  <a:extLst>
                    <a:ext uri="{9D8B030D-6E8A-4147-A177-3AD203B41FA5}">
                      <a16:colId xmlns:a16="http://schemas.microsoft.com/office/drawing/2014/main" val="830833527"/>
                    </a:ext>
                  </a:extLst>
                </a:gridCol>
                <a:gridCol w="2003863">
                  <a:extLst>
                    <a:ext uri="{9D8B030D-6E8A-4147-A177-3AD203B41FA5}">
                      <a16:colId xmlns:a16="http://schemas.microsoft.com/office/drawing/2014/main" val="1528197049"/>
                    </a:ext>
                  </a:extLst>
                </a:gridCol>
                <a:gridCol w="1253613">
                  <a:extLst>
                    <a:ext uri="{9D8B030D-6E8A-4147-A177-3AD203B41FA5}">
                      <a16:colId xmlns:a16="http://schemas.microsoft.com/office/drawing/2014/main" val="3345338472"/>
                    </a:ext>
                  </a:extLst>
                </a:gridCol>
                <a:gridCol w="1365341">
                  <a:extLst>
                    <a:ext uri="{9D8B030D-6E8A-4147-A177-3AD203B41FA5}">
                      <a16:colId xmlns:a16="http://schemas.microsoft.com/office/drawing/2014/main" val="3110090874"/>
                    </a:ext>
                  </a:extLst>
                </a:gridCol>
                <a:gridCol w="1540939">
                  <a:extLst>
                    <a:ext uri="{9D8B030D-6E8A-4147-A177-3AD203B41FA5}">
                      <a16:colId xmlns:a16="http://schemas.microsoft.com/office/drawing/2014/main" val="2578231688"/>
                    </a:ext>
                  </a:extLst>
                </a:gridCol>
                <a:gridCol w="1540939">
                  <a:extLst>
                    <a:ext uri="{9D8B030D-6E8A-4147-A177-3AD203B41FA5}">
                      <a16:colId xmlns:a16="http://schemas.microsoft.com/office/drawing/2014/main" val="2399598695"/>
                    </a:ext>
                  </a:extLst>
                </a:gridCol>
              </a:tblGrid>
              <a:tr h="91945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 PP 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ETAPA PREPARATORIA (EN ESTUDIOS)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ETAPA PRECONTRACTUAL (PORTAL COMPRAS PÚBLICAS)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 TERMINADAS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NUDOS CRÌTICOS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DE CORTE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91332790"/>
                  </a:ext>
                </a:extLst>
              </a:tr>
              <a:tr h="55933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C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Informe SGCTYGYP AL 17-09-2024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3052029"/>
                  </a:ext>
                </a:extLst>
              </a:tr>
              <a:tr h="55933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93*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AZQ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 14-10-2024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8008358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FF08CB9E-9ACC-9C1A-F207-AC0846152B44}"/>
              </a:ext>
            </a:extLst>
          </p:cNvPr>
          <p:cNvSpPr txBox="1"/>
          <p:nvPr/>
        </p:nvSpPr>
        <p:spPr>
          <a:xfrm>
            <a:off x="692928" y="4211739"/>
            <a:ext cx="2912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100" b="1" dirty="0">
                <a:solidFill>
                  <a:srgbClr val="5B5B5B"/>
                </a:solidFill>
                <a:latin typeface="Montserrat" pitchFamily="2" charset="77"/>
              </a:rPr>
              <a:t>FUENTE: </a:t>
            </a:r>
            <a:r>
              <a:rPr lang="es-EC" sz="1100" dirty="0">
                <a:solidFill>
                  <a:srgbClr val="5B5B5B"/>
                </a:solidFill>
                <a:latin typeface="Montserrat" pitchFamily="2" charset="77"/>
              </a:rPr>
              <a:t>MI CIUDAD-DZHOP</a:t>
            </a:r>
          </a:p>
        </p:txBody>
      </p:sp>
    </p:spTree>
    <p:extLst>
      <p:ext uri="{BB962C8B-B14F-4D97-AF65-F5344CB8AC3E}">
        <p14:creationId xmlns:p14="http://schemas.microsoft.com/office/powerpoint/2010/main" val="3764203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E1FEAFA-4434-F0D0-3985-9A8C4BDC2C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69" y="208689"/>
            <a:ext cx="5389912" cy="776514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F4F51EF7-AB04-F91E-0BCA-BFB272232060}"/>
              </a:ext>
            </a:extLst>
          </p:cNvPr>
          <p:cNvSpPr txBox="1">
            <a:spLocks/>
          </p:cNvSpPr>
          <p:nvPr/>
        </p:nvSpPr>
        <p:spPr>
          <a:xfrm>
            <a:off x="503899" y="-99552"/>
            <a:ext cx="55823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>
                <a:solidFill>
                  <a:schemeClr val="bg1"/>
                </a:solidFill>
                <a:latin typeface="Montserrat ExtraBold" pitchFamily="2" charset="77"/>
                <a:ea typeface="HGSMinchoE" panose="02020900000000000000" pitchFamily="18" charset="-128"/>
              </a:rPr>
              <a:t>OBRAS 2024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67DE7486-4B76-4D44-86BE-AF6C29932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7529" y="5906819"/>
            <a:ext cx="2310232" cy="49598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6D91C3-8146-0772-120B-612EEF0C7A00}"/>
              </a:ext>
            </a:extLst>
          </p:cNvPr>
          <p:cNvSpPr txBox="1"/>
          <p:nvPr/>
        </p:nvSpPr>
        <p:spPr>
          <a:xfrm>
            <a:off x="277269" y="1141303"/>
            <a:ext cx="1178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Detalle </a:t>
            </a:r>
            <a:r>
              <a:rPr lang="es-EC" sz="2000" b="1" dirty="0" smtClean="0"/>
              <a:t>Cuadro No</a:t>
            </a:r>
            <a:r>
              <a:rPr lang="es-EC" sz="2000" b="1" dirty="0"/>
              <a:t>. 3 .- </a:t>
            </a:r>
            <a:r>
              <a:rPr lang="es-ES" sz="2000" b="1" dirty="0"/>
              <a:t>Obras de Infraestructura, Espacio Público y Desarrollo Social con Priorización</a:t>
            </a:r>
          </a:p>
          <a:p>
            <a:r>
              <a:rPr lang="es-ES" sz="2000" b="1" dirty="0"/>
              <a:t>Ciudadana (PP 2024)</a:t>
            </a:r>
            <a:endParaRPr lang="es-EC" sz="2000" b="1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E1ABA72-C2A3-AB04-BC97-BE0965E2C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496505"/>
              </p:ext>
            </p:extLst>
          </p:nvPr>
        </p:nvGraphicFramePr>
        <p:xfrm>
          <a:off x="873761" y="2423697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65123267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7026158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7320276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4603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ESTADO DE LA OBRA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No. OBRAS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CODIFICADO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No. PROCESO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976891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PORTAL DE COMPRAS PÚBLICAS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       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159.500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>
                          <a:effectLst/>
                          <a:latin typeface="Arial" panose="020B0604020202020204" pitchFamily="34" charset="0"/>
                        </a:rPr>
                        <a:t>MCO-MDMQ-2024-7044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76255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1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       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1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159.500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s-EC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5191792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F71E498-20F3-482F-365A-C0AC23A18721}"/>
              </a:ext>
            </a:extLst>
          </p:cNvPr>
          <p:cNvSpPr txBox="1"/>
          <p:nvPr/>
        </p:nvSpPr>
        <p:spPr>
          <a:xfrm>
            <a:off x="751921" y="3646895"/>
            <a:ext cx="2912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100" b="1" dirty="0">
                <a:solidFill>
                  <a:srgbClr val="5B5B5B"/>
                </a:solidFill>
                <a:latin typeface="Montserrat" pitchFamily="2" charset="77"/>
              </a:rPr>
              <a:t>FUENTE: </a:t>
            </a:r>
            <a:r>
              <a:rPr lang="es-EC" sz="1100" dirty="0">
                <a:solidFill>
                  <a:srgbClr val="5B5B5B"/>
                </a:solidFill>
                <a:latin typeface="Montserrat" pitchFamily="2" charset="77"/>
              </a:rPr>
              <a:t>MI CIUDAD-DZHOP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4B07208-7443-4FEF-3CAB-2A493B184516}"/>
              </a:ext>
            </a:extLst>
          </p:cNvPr>
          <p:cNvSpPr txBox="1"/>
          <p:nvPr/>
        </p:nvSpPr>
        <p:spPr>
          <a:xfrm>
            <a:off x="737184" y="4019183"/>
            <a:ext cx="9859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 smtClean="0">
                <a:latin typeface="Montserrat" pitchFamily="2" charset="77"/>
              </a:rPr>
              <a:t>2 OBRAS VIALES DEL BARRIO MÚSCULOS Y RIELES (PORTAL DE COMPRAS PÚBLICAS)</a:t>
            </a:r>
            <a:endParaRPr lang="es-ES" sz="12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11991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E1FEAFA-4434-F0D0-3985-9A8C4BDC2C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69" y="208689"/>
            <a:ext cx="5389912" cy="776514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F4F51EF7-AB04-F91E-0BCA-BFB272232060}"/>
              </a:ext>
            </a:extLst>
          </p:cNvPr>
          <p:cNvSpPr txBox="1">
            <a:spLocks/>
          </p:cNvSpPr>
          <p:nvPr/>
        </p:nvSpPr>
        <p:spPr>
          <a:xfrm>
            <a:off x="503899" y="-99552"/>
            <a:ext cx="55823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>
                <a:solidFill>
                  <a:schemeClr val="bg1"/>
                </a:solidFill>
                <a:latin typeface="Montserrat ExtraBold" pitchFamily="2" charset="77"/>
                <a:ea typeface="HGSMinchoE" panose="02020900000000000000" pitchFamily="18" charset="-128"/>
              </a:rPr>
              <a:t>OBRAS 2024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67DE7486-4B76-4D44-86BE-AF6C29932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7529" y="5906819"/>
            <a:ext cx="2310232" cy="49598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6D91C3-8146-0772-120B-612EEF0C7A00}"/>
              </a:ext>
            </a:extLst>
          </p:cNvPr>
          <p:cNvSpPr txBox="1"/>
          <p:nvPr/>
        </p:nvSpPr>
        <p:spPr>
          <a:xfrm>
            <a:off x="277269" y="1141303"/>
            <a:ext cx="1178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Detalle Cuadro No. </a:t>
            </a:r>
            <a:r>
              <a:rPr lang="es-EC" sz="2000" b="1" dirty="0" smtClean="0"/>
              <a:t>3</a:t>
            </a:r>
            <a:r>
              <a:rPr lang="es-EC" sz="2000" b="1" dirty="0"/>
              <a:t> .-</a:t>
            </a:r>
            <a:r>
              <a:rPr lang="es-EC" sz="2000" b="1" dirty="0" smtClean="0"/>
              <a:t> </a:t>
            </a:r>
            <a:r>
              <a:rPr lang="es-ES" sz="2000" b="1" dirty="0" smtClean="0"/>
              <a:t>Obras </a:t>
            </a:r>
            <a:r>
              <a:rPr lang="es-ES" sz="2000" b="1" dirty="0"/>
              <a:t>de Infraestructura, Espacio Público y Desarrollo Social con Priorización</a:t>
            </a:r>
          </a:p>
          <a:p>
            <a:r>
              <a:rPr lang="es-ES" sz="2000" b="1" dirty="0"/>
              <a:t>Ciudadana (PP 2024)</a:t>
            </a:r>
            <a:endParaRPr lang="es-EC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08CB9E-9ACC-9C1A-F207-AC0846152B44}"/>
              </a:ext>
            </a:extLst>
          </p:cNvPr>
          <p:cNvSpPr txBox="1"/>
          <p:nvPr/>
        </p:nvSpPr>
        <p:spPr>
          <a:xfrm>
            <a:off x="332985" y="5585892"/>
            <a:ext cx="2912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100" b="1" dirty="0">
                <a:solidFill>
                  <a:srgbClr val="5B5B5B"/>
                </a:solidFill>
                <a:latin typeface="Montserrat" pitchFamily="2" charset="77"/>
              </a:rPr>
              <a:t>FUENTE: </a:t>
            </a:r>
            <a:r>
              <a:rPr lang="es-EC" sz="1100" dirty="0">
                <a:solidFill>
                  <a:srgbClr val="5B5B5B"/>
                </a:solidFill>
                <a:latin typeface="Montserrat" pitchFamily="2" charset="77"/>
              </a:rPr>
              <a:t>MI CIUDAD-DZHOP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3D4631E-8EBD-4792-DD58-03AB91311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78264"/>
              </p:ext>
            </p:extLst>
          </p:nvPr>
        </p:nvGraphicFramePr>
        <p:xfrm>
          <a:off x="1176593" y="1995994"/>
          <a:ext cx="945699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248">
                  <a:extLst>
                    <a:ext uri="{9D8B030D-6E8A-4147-A177-3AD203B41FA5}">
                      <a16:colId xmlns:a16="http://schemas.microsoft.com/office/drawing/2014/main" val="2997720099"/>
                    </a:ext>
                  </a:extLst>
                </a:gridCol>
                <a:gridCol w="2364248">
                  <a:extLst>
                    <a:ext uri="{9D8B030D-6E8A-4147-A177-3AD203B41FA5}">
                      <a16:colId xmlns:a16="http://schemas.microsoft.com/office/drawing/2014/main" val="2917826565"/>
                    </a:ext>
                  </a:extLst>
                </a:gridCol>
                <a:gridCol w="2364248">
                  <a:extLst>
                    <a:ext uri="{9D8B030D-6E8A-4147-A177-3AD203B41FA5}">
                      <a16:colId xmlns:a16="http://schemas.microsoft.com/office/drawing/2014/main" val="3639318270"/>
                    </a:ext>
                  </a:extLst>
                </a:gridCol>
                <a:gridCol w="2364248">
                  <a:extLst>
                    <a:ext uri="{9D8B030D-6E8A-4147-A177-3AD203B41FA5}">
                      <a16:colId xmlns:a16="http://schemas.microsoft.com/office/drawing/2014/main" val="800706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ESTADO DE LA OBRA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No. OBRAS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CODIFICADO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No. PROCESO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1882189"/>
                  </a:ext>
                </a:extLst>
              </a:tr>
              <a:tr h="370840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EJECUCION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r>
                        <a:rPr lang="es-EC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                 7                  </a:t>
                      </a:r>
                      <a:endParaRPr lang="es-EC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225.492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COTO-MDMQ-2024-7007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90881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       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353.680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>
                          <a:effectLst/>
                          <a:latin typeface="Arial" panose="020B0604020202020204" pitchFamily="34" charset="0"/>
                        </a:rPr>
                        <a:t>COTO-MDMQ-2024-7010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8510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       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258.297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>
                          <a:effectLst/>
                          <a:latin typeface="Arial" panose="020B0604020202020204" pitchFamily="34" charset="0"/>
                        </a:rPr>
                        <a:t>COTO-MDMQ-2024-7011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95023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     10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401.449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>
                          <a:effectLst/>
                          <a:latin typeface="Arial" panose="020B0604020202020204" pitchFamily="34" charset="0"/>
                        </a:rPr>
                        <a:t>COTO-MDMQ-2024-7014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046933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       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288.353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>
                          <a:effectLst/>
                          <a:latin typeface="Arial" panose="020B0604020202020204" pitchFamily="34" charset="0"/>
                        </a:rPr>
                        <a:t>COTO-MDMQ-2024-7035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941398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       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220.547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MCO-MDMQ-2024-7015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35013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       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103.484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MCO-MDMQ-2024-7018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31347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338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E1FEAFA-4434-F0D0-3985-9A8C4BDC2C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69" y="208689"/>
            <a:ext cx="5389912" cy="776514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F4F51EF7-AB04-F91E-0BCA-BFB272232060}"/>
              </a:ext>
            </a:extLst>
          </p:cNvPr>
          <p:cNvSpPr txBox="1">
            <a:spLocks/>
          </p:cNvSpPr>
          <p:nvPr/>
        </p:nvSpPr>
        <p:spPr>
          <a:xfrm>
            <a:off x="503899" y="-99552"/>
            <a:ext cx="55823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>
                <a:solidFill>
                  <a:schemeClr val="bg1"/>
                </a:solidFill>
                <a:latin typeface="Montserrat ExtraBold" pitchFamily="2" charset="77"/>
                <a:ea typeface="HGSMinchoE" panose="02020900000000000000" pitchFamily="18" charset="-128"/>
              </a:rPr>
              <a:t>OBRAS 2024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67DE7486-4B76-4D44-86BE-AF6C29932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7529" y="5906819"/>
            <a:ext cx="2310232" cy="49598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6D91C3-8146-0772-120B-612EEF0C7A00}"/>
              </a:ext>
            </a:extLst>
          </p:cNvPr>
          <p:cNvSpPr txBox="1"/>
          <p:nvPr/>
        </p:nvSpPr>
        <p:spPr>
          <a:xfrm>
            <a:off x="277269" y="1141303"/>
            <a:ext cx="1178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Detalle Cuadro No. </a:t>
            </a:r>
            <a:r>
              <a:rPr lang="es-EC" sz="2000" b="1" dirty="0" smtClean="0"/>
              <a:t>3</a:t>
            </a:r>
            <a:r>
              <a:rPr lang="es-EC" sz="2000" b="1" dirty="0"/>
              <a:t> .-</a:t>
            </a:r>
            <a:r>
              <a:rPr lang="es-EC" sz="2000" b="1" dirty="0" smtClean="0"/>
              <a:t> </a:t>
            </a:r>
            <a:r>
              <a:rPr lang="es-EC" sz="2000" b="1" dirty="0"/>
              <a:t>Detalle </a:t>
            </a:r>
            <a:r>
              <a:rPr lang="es-EC" sz="2000" b="1" dirty="0" smtClean="0"/>
              <a:t>Cuadro </a:t>
            </a:r>
            <a:r>
              <a:rPr lang="es-ES" sz="2000" b="1" dirty="0"/>
              <a:t>Obras de Infraestructura, Espacio Público y Desarrollo Social con </a:t>
            </a:r>
            <a:r>
              <a:rPr lang="es-ES" sz="2000" b="1" dirty="0" smtClean="0"/>
              <a:t>Priorización Ciudadana </a:t>
            </a:r>
            <a:r>
              <a:rPr lang="es-ES" sz="2000" b="1" dirty="0"/>
              <a:t>(PP 2024)</a:t>
            </a:r>
            <a:endParaRPr lang="es-EC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08CB9E-9ACC-9C1A-F207-AC0846152B44}"/>
              </a:ext>
            </a:extLst>
          </p:cNvPr>
          <p:cNvSpPr txBox="1"/>
          <p:nvPr/>
        </p:nvSpPr>
        <p:spPr>
          <a:xfrm>
            <a:off x="332985" y="5585892"/>
            <a:ext cx="2912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100" b="1" dirty="0">
                <a:solidFill>
                  <a:srgbClr val="5B5B5B"/>
                </a:solidFill>
                <a:latin typeface="Montserrat" pitchFamily="2" charset="77"/>
              </a:rPr>
              <a:t>FUENTE: </a:t>
            </a:r>
            <a:r>
              <a:rPr lang="es-EC" sz="1100" dirty="0">
                <a:solidFill>
                  <a:srgbClr val="5B5B5B"/>
                </a:solidFill>
                <a:latin typeface="Montserrat" pitchFamily="2" charset="77"/>
              </a:rPr>
              <a:t>MI CIUDAD-DZHOP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3D4631E-8EBD-4792-DD58-03AB91311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613452"/>
              </p:ext>
            </p:extLst>
          </p:nvPr>
        </p:nvGraphicFramePr>
        <p:xfrm>
          <a:off x="1176593" y="1995994"/>
          <a:ext cx="945699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248">
                  <a:extLst>
                    <a:ext uri="{9D8B030D-6E8A-4147-A177-3AD203B41FA5}">
                      <a16:colId xmlns:a16="http://schemas.microsoft.com/office/drawing/2014/main" val="2997720099"/>
                    </a:ext>
                  </a:extLst>
                </a:gridCol>
                <a:gridCol w="2364248">
                  <a:extLst>
                    <a:ext uri="{9D8B030D-6E8A-4147-A177-3AD203B41FA5}">
                      <a16:colId xmlns:a16="http://schemas.microsoft.com/office/drawing/2014/main" val="2917826565"/>
                    </a:ext>
                  </a:extLst>
                </a:gridCol>
                <a:gridCol w="2364248">
                  <a:extLst>
                    <a:ext uri="{9D8B030D-6E8A-4147-A177-3AD203B41FA5}">
                      <a16:colId xmlns:a16="http://schemas.microsoft.com/office/drawing/2014/main" val="3639318270"/>
                    </a:ext>
                  </a:extLst>
                </a:gridCol>
                <a:gridCol w="2364248">
                  <a:extLst>
                    <a:ext uri="{9D8B030D-6E8A-4147-A177-3AD203B41FA5}">
                      <a16:colId xmlns:a16="http://schemas.microsoft.com/office/drawing/2014/main" val="800706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ESTADO DE LA OBRA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No. OBRAS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CODIFICADO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No. PROCESO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1882189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EJECUCION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       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117.017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>
                          <a:effectLst/>
                          <a:latin typeface="Arial" panose="020B0604020202020204" pitchFamily="34" charset="0"/>
                        </a:rPr>
                        <a:t>MCO-MDMQ-2024-7019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90881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       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41.058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>
                          <a:effectLst/>
                          <a:latin typeface="Arial" panose="020B0604020202020204" pitchFamily="34" charset="0"/>
                        </a:rPr>
                        <a:t>MCO-MDMQ-2024-7026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8510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       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186.021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MCO-MDMQ-2024-7031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95023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       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 87.217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MCO-MDMQ-2024-7033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04693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TOTAL</a:t>
                      </a:r>
                      <a:endParaRPr lang="es-EC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1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     </a:t>
                      </a:r>
                      <a:r>
                        <a:rPr lang="es-EC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71 </a:t>
                      </a:r>
                      <a:endParaRPr lang="es-EC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1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2.282.615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s-EC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94139824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F08CB9E-9ACC-9C1A-F207-AC0846152B44}"/>
              </a:ext>
            </a:extLst>
          </p:cNvPr>
          <p:cNvSpPr txBox="1"/>
          <p:nvPr/>
        </p:nvSpPr>
        <p:spPr>
          <a:xfrm>
            <a:off x="1031526" y="4367839"/>
            <a:ext cx="2912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100" b="1" dirty="0">
                <a:solidFill>
                  <a:srgbClr val="5B5B5B"/>
                </a:solidFill>
                <a:latin typeface="Montserrat" pitchFamily="2" charset="77"/>
              </a:rPr>
              <a:t>FUENTE: </a:t>
            </a:r>
            <a:r>
              <a:rPr lang="es-EC" sz="1100" dirty="0">
                <a:solidFill>
                  <a:srgbClr val="5B5B5B"/>
                </a:solidFill>
                <a:latin typeface="Montserrat" pitchFamily="2" charset="77"/>
              </a:rPr>
              <a:t>MI CIUDAD-DZHOP</a:t>
            </a:r>
          </a:p>
        </p:txBody>
      </p:sp>
    </p:spTree>
    <p:extLst>
      <p:ext uri="{BB962C8B-B14F-4D97-AF65-F5344CB8AC3E}">
        <p14:creationId xmlns:p14="http://schemas.microsoft.com/office/powerpoint/2010/main" val="3637063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E1FEAFA-4434-F0D0-3985-9A8C4BDC2C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69" y="208689"/>
            <a:ext cx="5389912" cy="776514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F4F51EF7-AB04-F91E-0BCA-BFB272232060}"/>
              </a:ext>
            </a:extLst>
          </p:cNvPr>
          <p:cNvSpPr txBox="1">
            <a:spLocks/>
          </p:cNvSpPr>
          <p:nvPr/>
        </p:nvSpPr>
        <p:spPr>
          <a:xfrm>
            <a:off x="503899" y="-99552"/>
            <a:ext cx="55823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>
                <a:solidFill>
                  <a:schemeClr val="bg1"/>
                </a:solidFill>
                <a:latin typeface="Montserrat ExtraBold" pitchFamily="2" charset="77"/>
                <a:ea typeface="HGSMinchoE" panose="02020900000000000000" pitchFamily="18" charset="-128"/>
              </a:rPr>
              <a:t>OBRAS 2024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67DE7486-4B76-4D44-86BE-AF6C29932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7529" y="5906819"/>
            <a:ext cx="2310232" cy="49598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6D91C3-8146-0772-120B-612EEF0C7A00}"/>
              </a:ext>
            </a:extLst>
          </p:cNvPr>
          <p:cNvSpPr txBox="1"/>
          <p:nvPr/>
        </p:nvSpPr>
        <p:spPr>
          <a:xfrm>
            <a:off x="277269" y="1141303"/>
            <a:ext cx="1178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Detalle Cuadro No. </a:t>
            </a:r>
            <a:r>
              <a:rPr lang="es-EC" sz="2000" b="1" dirty="0" smtClean="0"/>
              <a:t>3</a:t>
            </a:r>
            <a:r>
              <a:rPr lang="es-EC" sz="2000" b="1" dirty="0"/>
              <a:t> .-</a:t>
            </a:r>
            <a:r>
              <a:rPr lang="es-EC" sz="2000" b="1" dirty="0" smtClean="0"/>
              <a:t> </a:t>
            </a:r>
            <a:r>
              <a:rPr lang="es-ES" sz="2000" b="1" dirty="0" smtClean="0"/>
              <a:t>Obras </a:t>
            </a:r>
            <a:r>
              <a:rPr lang="es-ES" sz="2000" b="1" dirty="0"/>
              <a:t>de Infraestructura, Espacio Público y Desarrollo Social con Priorización</a:t>
            </a:r>
          </a:p>
          <a:p>
            <a:r>
              <a:rPr lang="es-ES" sz="2000" b="1" dirty="0"/>
              <a:t>Ciudadana (PP 2024)</a:t>
            </a:r>
            <a:endParaRPr lang="es-EC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08CB9E-9ACC-9C1A-F207-AC0846152B44}"/>
              </a:ext>
            </a:extLst>
          </p:cNvPr>
          <p:cNvSpPr txBox="1"/>
          <p:nvPr/>
        </p:nvSpPr>
        <p:spPr>
          <a:xfrm>
            <a:off x="332985" y="5585892"/>
            <a:ext cx="2912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100" b="1" dirty="0">
                <a:solidFill>
                  <a:srgbClr val="5B5B5B"/>
                </a:solidFill>
                <a:latin typeface="Montserrat" pitchFamily="2" charset="77"/>
              </a:rPr>
              <a:t>FUENTE: </a:t>
            </a:r>
            <a:r>
              <a:rPr lang="es-EC" sz="1100" dirty="0">
                <a:solidFill>
                  <a:srgbClr val="5B5B5B"/>
                </a:solidFill>
                <a:latin typeface="Montserrat" pitchFamily="2" charset="77"/>
              </a:rPr>
              <a:t>MI CIUDAD-DZHOP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3D4631E-8EBD-4792-DD58-03AB91311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843232"/>
              </p:ext>
            </p:extLst>
          </p:nvPr>
        </p:nvGraphicFramePr>
        <p:xfrm>
          <a:off x="1171299" y="2275216"/>
          <a:ext cx="945699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248">
                  <a:extLst>
                    <a:ext uri="{9D8B030D-6E8A-4147-A177-3AD203B41FA5}">
                      <a16:colId xmlns:a16="http://schemas.microsoft.com/office/drawing/2014/main" val="2997720099"/>
                    </a:ext>
                  </a:extLst>
                </a:gridCol>
                <a:gridCol w="2364248">
                  <a:extLst>
                    <a:ext uri="{9D8B030D-6E8A-4147-A177-3AD203B41FA5}">
                      <a16:colId xmlns:a16="http://schemas.microsoft.com/office/drawing/2014/main" val="2917826565"/>
                    </a:ext>
                  </a:extLst>
                </a:gridCol>
                <a:gridCol w="2364248">
                  <a:extLst>
                    <a:ext uri="{9D8B030D-6E8A-4147-A177-3AD203B41FA5}">
                      <a16:colId xmlns:a16="http://schemas.microsoft.com/office/drawing/2014/main" val="3639318270"/>
                    </a:ext>
                  </a:extLst>
                </a:gridCol>
                <a:gridCol w="2364248">
                  <a:extLst>
                    <a:ext uri="{9D8B030D-6E8A-4147-A177-3AD203B41FA5}">
                      <a16:colId xmlns:a16="http://schemas.microsoft.com/office/drawing/2014/main" val="800706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ESTADO DE LA OBRA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No. OBRAS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CODIFICADO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No. PROCESO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188218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TERMINADAS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       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309.019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>
                          <a:effectLst/>
                          <a:latin typeface="Arial" panose="020B0604020202020204" pitchFamily="34" charset="0"/>
                        </a:rPr>
                        <a:t>COTO-MDMQ-2024-7003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90881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ctr"/>
                      <a:endParaRPr lang="es-EC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       10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   326.974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COTO-MDMQ-2024-7005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851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TOTAL</a:t>
                      </a:r>
                      <a:endParaRPr lang="es-EC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defTabSz="804863" fontAlgn="t"/>
                      <a:r>
                        <a:rPr lang="es-EC" sz="1600" b="1" i="0" u="none" strike="noStrike" dirty="0">
                          <a:effectLst/>
                          <a:latin typeface="Arial" panose="020B0604020202020204" pitchFamily="34" charset="0"/>
                        </a:rPr>
                        <a:t>                 18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600" b="1" i="0" u="none" strike="noStrike" dirty="0">
                          <a:effectLst/>
                          <a:latin typeface="Arial" panose="020B0604020202020204" pitchFamily="34" charset="0"/>
                        </a:rPr>
                        <a:t>              635.993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b="0" i="0" u="none" strike="noStrike" dirty="0">
                          <a:effectLst/>
                          <a:latin typeface="Arial" panose="020B0604020202020204" pitchFamily="34" charset="0"/>
                        </a:rPr>
                        <a:t>COTO-MDMQ-2024-7003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94139824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E5373373-CBAC-1F9C-27AC-71332F0F74CC}"/>
              </a:ext>
            </a:extLst>
          </p:cNvPr>
          <p:cNvSpPr txBox="1"/>
          <p:nvPr/>
        </p:nvSpPr>
        <p:spPr>
          <a:xfrm>
            <a:off x="1171299" y="4041372"/>
            <a:ext cx="2912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100" b="1" dirty="0">
                <a:solidFill>
                  <a:srgbClr val="5B5B5B"/>
                </a:solidFill>
                <a:latin typeface="Montserrat" pitchFamily="2" charset="77"/>
              </a:rPr>
              <a:t>FUENTE: </a:t>
            </a:r>
            <a:r>
              <a:rPr lang="es-EC" sz="1100" dirty="0">
                <a:solidFill>
                  <a:srgbClr val="5B5B5B"/>
                </a:solidFill>
                <a:latin typeface="Montserrat" pitchFamily="2" charset="77"/>
              </a:rPr>
              <a:t>MI CIUDAD-DZHOP</a:t>
            </a:r>
          </a:p>
        </p:txBody>
      </p:sp>
    </p:spTree>
    <p:extLst>
      <p:ext uri="{BB962C8B-B14F-4D97-AF65-F5344CB8AC3E}">
        <p14:creationId xmlns:p14="http://schemas.microsoft.com/office/powerpoint/2010/main" val="2181320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E1FEAFA-4434-F0D0-3985-9A8C4BDC2C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69" y="208689"/>
            <a:ext cx="5389912" cy="776514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F4F51EF7-AB04-F91E-0BCA-BFB272232060}"/>
              </a:ext>
            </a:extLst>
          </p:cNvPr>
          <p:cNvSpPr txBox="1">
            <a:spLocks/>
          </p:cNvSpPr>
          <p:nvPr/>
        </p:nvSpPr>
        <p:spPr>
          <a:xfrm>
            <a:off x="503899" y="-99552"/>
            <a:ext cx="55823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>
                <a:solidFill>
                  <a:schemeClr val="bg1"/>
                </a:solidFill>
                <a:latin typeface="Montserrat ExtraBold" pitchFamily="2" charset="77"/>
                <a:ea typeface="HGSMinchoE" panose="02020900000000000000" pitchFamily="18" charset="-128"/>
              </a:rPr>
              <a:t>OBRAS 2024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67DE7486-4B76-4D44-86BE-AF6C29932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7529" y="5906819"/>
            <a:ext cx="2310232" cy="49598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6D91C3-8146-0772-120B-612EEF0C7A00}"/>
              </a:ext>
            </a:extLst>
          </p:cNvPr>
          <p:cNvSpPr txBox="1"/>
          <p:nvPr/>
        </p:nvSpPr>
        <p:spPr>
          <a:xfrm>
            <a:off x="277269" y="1141303"/>
            <a:ext cx="11786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Cuadro Nro. </a:t>
            </a:r>
            <a:r>
              <a:rPr lang="es-ES" sz="2000" b="1" dirty="0" smtClean="0"/>
              <a:t>4</a:t>
            </a:r>
            <a:r>
              <a:rPr lang="es-EC" sz="2000" b="1" dirty="0"/>
              <a:t> .-</a:t>
            </a:r>
            <a:r>
              <a:rPr lang="es-ES" sz="2000" b="1" dirty="0" smtClean="0"/>
              <a:t> </a:t>
            </a:r>
            <a:r>
              <a:rPr lang="es-ES" sz="2000" b="1" dirty="0"/>
              <a:t>Proyectos Sociales 2023-2024</a:t>
            </a:r>
            <a:endParaRPr lang="es-EC" sz="2000" b="1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DCD80E7-EAC1-145B-B861-9AB0134F0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074509"/>
              </p:ext>
            </p:extLst>
          </p:nvPr>
        </p:nvGraphicFramePr>
        <p:xfrm>
          <a:off x="2972225" y="1774593"/>
          <a:ext cx="6163756" cy="2260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939">
                  <a:extLst>
                    <a:ext uri="{9D8B030D-6E8A-4147-A177-3AD203B41FA5}">
                      <a16:colId xmlns:a16="http://schemas.microsoft.com/office/drawing/2014/main" val="1016317823"/>
                    </a:ext>
                  </a:extLst>
                </a:gridCol>
                <a:gridCol w="1540939">
                  <a:extLst>
                    <a:ext uri="{9D8B030D-6E8A-4147-A177-3AD203B41FA5}">
                      <a16:colId xmlns:a16="http://schemas.microsoft.com/office/drawing/2014/main" val="830833527"/>
                    </a:ext>
                  </a:extLst>
                </a:gridCol>
                <a:gridCol w="1540939">
                  <a:extLst>
                    <a:ext uri="{9D8B030D-6E8A-4147-A177-3AD203B41FA5}">
                      <a16:colId xmlns:a16="http://schemas.microsoft.com/office/drawing/2014/main" val="1528197049"/>
                    </a:ext>
                  </a:extLst>
                </a:gridCol>
                <a:gridCol w="1540939">
                  <a:extLst>
                    <a:ext uri="{9D8B030D-6E8A-4147-A177-3AD203B41FA5}">
                      <a16:colId xmlns:a16="http://schemas.microsoft.com/office/drawing/2014/main" val="2399598695"/>
                    </a:ext>
                  </a:extLst>
                </a:gridCol>
              </a:tblGrid>
              <a:tr h="91945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PROYECTOS SOCIALES 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ETAPA PREPARATORIA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EJECUCIÒN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DE CORTE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91332790"/>
                  </a:ext>
                </a:extLst>
              </a:tr>
              <a:tr h="55933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Informe SGCTYGYP AL 17-09-2024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3052029"/>
                  </a:ext>
                </a:extLst>
              </a:tr>
              <a:tr h="55933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AZQ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 14-10-2024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8008358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078586B2-5B21-B0BD-2154-88AFFE2A680B}"/>
              </a:ext>
            </a:extLst>
          </p:cNvPr>
          <p:cNvSpPr txBox="1"/>
          <p:nvPr/>
        </p:nvSpPr>
        <p:spPr>
          <a:xfrm>
            <a:off x="2972225" y="4352407"/>
            <a:ext cx="2912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100" b="1" dirty="0">
                <a:solidFill>
                  <a:srgbClr val="5B5B5B"/>
                </a:solidFill>
                <a:latin typeface="Montserrat" pitchFamily="2" charset="77"/>
              </a:rPr>
              <a:t>FUENTE: </a:t>
            </a:r>
            <a:r>
              <a:rPr lang="es-EC" sz="1100" dirty="0">
                <a:solidFill>
                  <a:srgbClr val="5B5B5B"/>
                </a:solidFill>
                <a:latin typeface="Montserrat" pitchFamily="2" charset="77"/>
              </a:rPr>
              <a:t>MI CIUDAD-DZPC</a:t>
            </a:r>
          </a:p>
        </p:txBody>
      </p:sp>
    </p:spTree>
    <p:extLst>
      <p:ext uri="{BB962C8B-B14F-4D97-AF65-F5344CB8AC3E}">
        <p14:creationId xmlns:p14="http://schemas.microsoft.com/office/powerpoint/2010/main" val="21676244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816</Words>
  <Application>Microsoft Office PowerPoint</Application>
  <PresentationFormat>Panorámica</PresentationFormat>
  <Paragraphs>243</Paragraphs>
  <Slides>14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Calibri</vt:lpstr>
      <vt:lpstr>Corbel</vt:lpstr>
      <vt:lpstr>HGSMinchoE</vt:lpstr>
      <vt:lpstr>Montserrat</vt:lpstr>
      <vt:lpstr>Montserrat ExtraBold</vt:lpstr>
      <vt:lpstr>Tema de Office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Mariana Andrade Orozco</dc:creator>
  <cp:lastModifiedBy>Jessica Johana Briceño Panchi</cp:lastModifiedBy>
  <cp:revision>91</cp:revision>
  <dcterms:created xsi:type="dcterms:W3CDTF">2023-05-16T16:09:21Z</dcterms:created>
  <dcterms:modified xsi:type="dcterms:W3CDTF">2024-10-16T14:38:57Z</dcterms:modified>
</cp:coreProperties>
</file>