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9" r:id="rId2"/>
    <p:sldId id="284" r:id="rId3"/>
    <p:sldId id="289" r:id="rId4"/>
    <p:sldId id="285" r:id="rId5"/>
    <p:sldId id="291" r:id="rId6"/>
    <p:sldId id="286" r:id="rId7"/>
    <p:sldId id="290" r:id="rId8"/>
    <p:sldId id="288" r:id="rId9"/>
  </p:sldIdLst>
  <p:sldSz cx="12192000" cy="6858000"/>
  <p:notesSz cx="9926638" cy="6858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FFE699"/>
    <a:srgbClr val="92D05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591" autoAdjust="0"/>
    <p:restoredTop sz="99811" autoAdjust="0"/>
  </p:normalViewPr>
  <p:slideViewPr>
    <p:cSldViewPr snapToGrid="0" snapToObjects="1">
      <p:cViewPr>
        <p:scale>
          <a:sx n="100" d="100"/>
          <a:sy n="100" d="100"/>
        </p:scale>
        <p:origin x="1656" y="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43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62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A6821-8AE0-4BB4-B0EF-E3E0A0B590D4}" type="datetimeFigureOut">
              <a:rPr lang="es-ES" smtClean="0"/>
              <a:t>11/02/2022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6513999"/>
            <a:ext cx="4302625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21696" y="6513999"/>
            <a:ext cx="4302625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2DEBC-392A-429A-9CBC-2E386B4A24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955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3"/>
            <a:ext cx="4302625" cy="343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21696" y="3"/>
            <a:ext cx="4302625" cy="343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31ABE-E3E5-46AA-B6F6-7545B409E363}" type="datetimeFigureOut">
              <a:rPr lang="es-EC" smtClean="0"/>
              <a:t>11/2/2022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676525" y="514350"/>
            <a:ext cx="4573588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2204" y="3257360"/>
            <a:ext cx="7942237" cy="30862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6513622"/>
            <a:ext cx="4302625" cy="3432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21696" y="6513622"/>
            <a:ext cx="4302625" cy="3432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78ABF-3C4A-4BF0-BF7E-67B9225E39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3965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84026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11/02/2022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11/02/2022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11/02/2022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11/02/2022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11/02/2022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179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11/02/2022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20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11/02/2022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11/02/2022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046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11/02/2022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604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11/02/2022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11/02/2022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E9CB-C5E4-D447-87EB-F9BE3040ECD0}" type="datetimeFigureOut">
              <a:rPr lang="es-ES_tradnl" smtClean="0"/>
              <a:t>11/02/2022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jp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ción de imagen 5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2" t="1841" r="27694" b="1474"/>
          <a:stretch/>
        </p:blipFill>
        <p:spPr>
          <a:xfrm>
            <a:off x="1763752" y="1599574"/>
            <a:ext cx="3653375" cy="36374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19">
            <a:extLst>
              <a:ext uri="{FF2B5EF4-FFF2-40B4-BE49-F238E27FC236}">
                <a16:creationId xmlns:a16="http://schemas.microsoft.com/office/drawing/2014/main" xmlns="" id="{A457016A-50EC-4769-BA1A-CE449779B61D}"/>
              </a:ext>
            </a:extLst>
          </p:cNvPr>
          <p:cNvSpPr txBox="1"/>
          <p:nvPr/>
        </p:nvSpPr>
        <p:spPr>
          <a:xfrm>
            <a:off x="6789275" y="2640966"/>
            <a:ext cx="4943651" cy="9971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C" sz="3600" b="1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Unidad Especial</a:t>
            </a:r>
          </a:p>
          <a:p>
            <a:pPr>
              <a:lnSpc>
                <a:spcPct val="90000"/>
              </a:lnSpc>
            </a:pPr>
            <a:r>
              <a:rPr lang="es-EC" sz="3600" b="1" spc="30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Regula Tu Barrio</a:t>
            </a:r>
            <a:endParaRPr lang="en-US" sz="2400" spc="30" dirty="0">
              <a:solidFill>
                <a:schemeClr val="accent1">
                  <a:lumMod val="75000"/>
                </a:schemeClr>
              </a:solidFill>
              <a:latin typeface="Bambino-Bold" panose="00000800000000000000" pitchFamily="2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A63430C7-2974-40BD-AB56-6E10927054BD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7" name="Google Shape;92;p1">
              <a:extLst>
                <a:ext uri="{FF2B5EF4-FFF2-40B4-BE49-F238E27FC236}">
                  <a16:creationId xmlns:a16="http://schemas.microsoft.com/office/drawing/2014/main" xmlns="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xmlns="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9" name="TextBox 19">
                <a:extLst>
                  <a:ext uri="{FF2B5EF4-FFF2-40B4-BE49-F238E27FC236}">
                    <a16:creationId xmlns:a16="http://schemas.microsoft.com/office/drawing/2014/main" xmlns="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0" name="Imagen 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0775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144672" y="1001403"/>
            <a:ext cx="1031707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endParaRPr lang="es-ES" sz="4400" b="1" dirty="0">
              <a:solidFill>
                <a:srgbClr val="0070C0"/>
              </a:solidFill>
            </a:endParaRPr>
          </a:p>
          <a:p>
            <a:pPr algn="ctr"/>
            <a:r>
              <a:rPr lang="es-E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RUTA VIVA DE SAN JUAN DE CALDERÓN</a:t>
            </a:r>
            <a:endParaRPr lang="es-ES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_tradnl" sz="2800" b="1" dirty="0">
              <a:solidFill>
                <a:srgbClr val="C00000"/>
              </a:solidFill>
            </a:endParaRPr>
          </a:p>
          <a:p>
            <a:pPr algn="ctr"/>
            <a:r>
              <a:rPr lang="es-EC" sz="2800" b="1" dirty="0">
                <a:solidFill>
                  <a:srgbClr val="C00000"/>
                </a:solidFill>
              </a:rPr>
              <a:t>PARROQUIA CALDERÓN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A63430C7-2974-40BD-AB56-6E10927054BD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8" name="Google Shape;92;p1">
              <a:extLst>
                <a:ext uri="{FF2B5EF4-FFF2-40B4-BE49-F238E27FC236}">
                  <a16:creationId xmlns:a16="http://schemas.microsoft.com/office/drawing/2014/main" xmlns="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xmlns="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10" name="TextBox 19">
                <a:extLst>
                  <a:ext uri="{FF2B5EF4-FFF2-40B4-BE49-F238E27FC236}">
                    <a16:creationId xmlns:a16="http://schemas.microsoft.com/office/drawing/2014/main" xmlns="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1" name="Imagen 1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3575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RUTA VIVA DE SAN JUAN DE CALDERÓN</a:t>
            </a:r>
            <a:endParaRPr lang="es-ES" sz="16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480655" y="525791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graphicFrame>
        <p:nvGraphicFramePr>
          <p:cNvPr id="18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232532"/>
              </p:ext>
            </p:extLst>
          </p:nvPr>
        </p:nvGraphicFramePr>
        <p:xfrm>
          <a:off x="6820721" y="5415892"/>
          <a:ext cx="2894378" cy="9756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965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83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00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693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2212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de Infraestructura Ejecutadas: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Civiles Ejecutadas:</a:t>
                      </a: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5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 Potable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Calzada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5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Alcantarillado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Aceras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0 %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5065">
                <a:tc>
                  <a:txBody>
                    <a:bodyPr/>
                    <a:lstStyle/>
                    <a:p>
                      <a:pPr algn="l"/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Energía Eléctrica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Bordillos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0 %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1" name="CuadroTexto 24"/>
          <p:cNvSpPr txBox="1"/>
          <p:nvPr/>
        </p:nvSpPr>
        <p:spPr>
          <a:xfrm>
            <a:off x="252561" y="520058"/>
            <a:ext cx="368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C00000"/>
                </a:solidFill>
              </a:rPr>
              <a:t>INFORMACIÓN DEL ASENTAMIENTO</a:t>
            </a:r>
          </a:p>
        </p:txBody>
      </p:sp>
      <p:pic>
        <p:nvPicPr>
          <p:cNvPr id="19" name="Picture 2" descr="C:\Users\mejaram\Desktop\NOR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6883" y="355342"/>
            <a:ext cx="390915" cy="39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xmlns="" id="{A63430C7-2974-40BD-AB56-6E10927054BD}"/>
              </a:ext>
            </a:extLst>
          </p:cNvPr>
          <p:cNvGrpSpPr/>
          <p:nvPr/>
        </p:nvGrpSpPr>
        <p:grpSpPr>
          <a:xfrm>
            <a:off x="382828" y="5619093"/>
            <a:ext cx="11635799" cy="1372114"/>
            <a:chOff x="430307" y="5429913"/>
            <a:chExt cx="11635799" cy="1372114"/>
          </a:xfrm>
        </p:grpSpPr>
        <p:pic>
          <p:nvPicPr>
            <p:cNvPr id="20" name="Google Shape;92;p1">
              <a:extLst>
                <a:ext uri="{FF2B5EF4-FFF2-40B4-BE49-F238E27FC236}">
                  <a16:creationId xmlns:a16="http://schemas.microsoft.com/office/drawing/2014/main" xmlns="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xmlns="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24" name="TextBox 19">
                <a:extLst>
                  <a:ext uri="{FF2B5EF4-FFF2-40B4-BE49-F238E27FC236}">
                    <a16:creationId xmlns:a16="http://schemas.microsoft.com/office/drawing/2014/main" xmlns="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 smtClean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#</a:t>
                </a: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5" name="Imagen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  <p:graphicFrame>
        <p:nvGraphicFramePr>
          <p:cNvPr id="16" name="14 Tabla">
            <a:extLst>
              <a:ext uri="{FF2B5EF4-FFF2-40B4-BE49-F238E27FC236}">
                <a16:creationId xmlns:a16="http://schemas.microsoft.com/office/drawing/2014/main" xmlns="" id="{33397A3D-A130-485C-A000-B784BA8F0C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292747"/>
              </p:ext>
            </p:extLst>
          </p:nvPr>
        </p:nvGraphicFramePr>
        <p:xfrm>
          <a:off x="252561" y="912822"/>
          <a:ext cx="6491767" cy="5623773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3921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845">
                  <a:extLst>
                    <a:ext uri="{9D8B030D-6E8A-4147-A177-3AD203B41FA5}">
                      <a16:colId xmlns:a16="http://schemas.microsoft.com/office/drawing/2014/main" xmlns="" val="2744423733"/>
                    </a:ext>
                  </a:extLst>
                </a:gridCol>
                <a:gridCol w="4879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87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67671">
                  <a:extLst>
                    <a:ext uri="{9D8B030D-6E8A-4147-A177-3AD203B41FA5}">
                      <a16:colId xmlns:a16="http://schemas.microsoft.com/office/drawing/2014/main" xmlns="" val="824421548"/>
                    </a:ext>
                  </a:extLst>
                </a:gridCol>
                <a:gridCol w="144606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402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976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5713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0539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</a:t>
                      </a:r>
                      <a:r>
                        <a:rPr kumimoji="0" lang="es-ES" sz="10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ASENTAMIENTO ACTUAL:</a:t>
                      </a:r>
                      <a:endParaRPr kumimoji="0" lang="es-ES" sz="10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kumimoji="0" lang="es-EC" sz="10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es-ES" sz="10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</a:t>
                      </a:r>
                      <a:r>
                        <a:rPr kumimoji="0" lang="es-ES" sz="10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</a:t>
                      </a:r>
                      <a:endParaRPr kumimoji="0" lang="es-EC" sz="10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10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CONSOLIDACIÓN:</a:t>
                      </a:r>
                      <a:endParaRPr kumimoji="0" lang="es-EC" sz="10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es-ES" sz="10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43,33%</a:t>
                      </a:r>
                      <a:endParaRPr kumimoji="0" lang="es-EC" sz="10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8911462"/>
                  </a:ext>
                </a:extLst>
              </a:tr>
              <a:tr h="38159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LOTES: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kumimoji="0" lang="es-ES" sz="10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es-ES" sz="10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kumimoji="0" lang="es-ES" sz="10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POBLACIÓN BENEFICIADA:</a:t>
                      </a:r>
                      <a:endParaRPr kumimoji="0" lang="es-EC" sz="10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123 </a:t>
                      </a:r>
                      <a:r>
                        <a:rPr kumimoji="0" lang="es-ES" sz="10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PERSONAS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47015066"/>
                  </a:ext>
                </a:extLst>
              </a:tr>
              <a:tr h="182775"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REGULACIÓN SEGÚN IRM.</a:t>
                      </a:r>
                      <a:endParaRPr kumimoji="0" lang="es-ES" sz="10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820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 ACTUAL: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A4(A5002-5)</a:t>
                      </a:r>
                      <a:endParaRPr lang="es-EC" sz="2000" dirty="0"/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D3(D203-80)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820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 PROPUESTA:</a:t>
                      </a: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D1(D202-80)</a:t>
                      </a: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6820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 MÍNIMO: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5000 m2</a:t>
                      </a:r>
                      <a:endParaRPr lang="es-EC" sz="2000" dirty="0"/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m2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820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 DE OCUPACIÓN DEL SUELO: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(A) Aislada</a:t>
                      </a:r>
                      <a:endParaRPr lang="es-EC" sz="2000" dirty="0"/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(D) Sobre línea de fábrica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24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PRINCIPAL: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(RN/PS) Recursos Naturales/Producción Sostenible </a:t>
                      </a:r>
                      <a:endParaRPr lang="es-EC" sz="2000" dirty="0"/>
                    </a:p>
                  </a:txBody>
                  <a:tcPr marL="91419" marR="91419" marT="45711" marB="45711" anchor="ctr" horzOverflow="overflow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(R2) Residencia mediana densidad  - PUOS 2015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(RU2) Residencia l Urbano 2– PUOS  2019  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820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CLASIFICACIÓN DEL SUELO:</a:t>
                      </a: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(SRU) Suelo Rural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(SRU) Suelo Urbano</a:t>
                      </a: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75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 DE RIESGOS: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kumimoji="0" lang="es-EC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  Nro. </a:t>
                      </a:r>
                      <a:r>
                        <a:rPr kumimoji="0" lang="es-EC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I-0005-EAH-AT-DMGR-2021 </a:t>
                      </a:r>
                      <a:r>
                        <a:rPr kumimoji="0" lang="es-EC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fecha </a:t>
                      </a:r>
                      <a:r>
                        <a:rPr kumimoji="0" lang="es-EC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kumimoji="0" lang="es-EC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</a:t>
                      </a:r>
                      <a:r>
                        <a:rPr kumimoji="0" lang="es-EC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febrero de </a:t>
                      </a:r>
                      <a:r>
                        <a:rPr kumimoji="0" lang="es-EC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 </a:t>
                      </a:r>
                      <a:r>
                        <a:rPr kumimoji="0" lang="es-EC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establece que: 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es-EC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kumimoji="0" lang="es-EC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“Para el proceso de regularización de tierras se considera el nivel de riesgos frente a movimientos en masa, ya que representa el fenómeno más importante para la posible pérdida del terreno, en tal virtud se considera que: 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es-EC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es-EC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Movimientos en masa: el AHHYC </a:t>
                      </a:r>
                      <a:r>
                        <a:rPr kumimoji="0" lang="es-EC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“Ruta Viva de San Juan de Calderón” </a:t>
                      </a:r>
                      <a:r>
                        <a:rPr kumimoji="0" lang="es-EC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general presenta un </a:t>
                      </a:r>
                      <a:r>
                        <a:rPr kumimoji="0" lang="es-EC" sz="900" b="0" i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Bajo Mitigable</a:t>
                      </a:r>
                      <a:r>
                        <a:rPr kumimoji="0" lang="es-EC" sz="900" b="0" i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C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todos lotes frente a deslizamientos.”</a:t>
                      </a:r>
                      <a:endParaRPr kumimoji="0" lang="es-EC" sz="90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s-ES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1450" lvl="0" indent="-171450" algn="just">
                        <a:buFont typeface="Arial" panose="020B0604020202020204" pitchFamily="34" charset="0"/>
                        <a:buChar char="•"/>
                      </a:pPr>
                      <a:endParaRPr kumimoji="0" lang="es-EC" sz="80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9362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ÚTIL  DE </a:t>
                      </a: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LOTES:</a:t>
                      </a:r>
                      <a:endParaRPr kumimoji="0" lang="es-ES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7.047,12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  <a:defRPr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Derechos y Acciones</a:t>
                      </a: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9362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VERDE</a:t>
                      </a:r>
                      <a:r>
                        <a:rPr kumimoji="0" lang="es-EC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1.272,00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  <a:defRPr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S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36920125"/>
                  </a:ext>
                </a:extLst>
              </a:tr>
              <a:tr h="25105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</a:t>
                      </a:r>
                      <a:r>
                        <a:rPr kumimoji="0" lang="es-EC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VÍAS: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1.101,35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328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DE AFECTACIÓN EN </a:t>
                      </a: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VÍAL AL MACROLOTE: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1.605,25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  <a:defRPr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</a:tr>
              <a:tr h="26978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BRUTA TOTAL: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11.025,72</a:t>
                      </a:r>
                      <a:endParaRPr kumimoji="0" lang="es-EC" sz="9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C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68580" marR="68580" marT="0" marB="0">
                    <a:lnB w="19050" cap="flat" cmpd="sng" algn="ctr">
                      <a:solidFill>
                        <a:srgbClr val="5A8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UERB-AZCA</a:t>
                      </a: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22" name="Imagen 21"/>
          <p:cNvPicPr/>
          <p:nvPr/>
        </p:nvPicPr>
        <p:blipFill rotWithShape="1">
          <a:blip r:embed="rId6"/>
          <a:srcRect l="11042" r="5061"/>
          <a:stretch/>
        </p:blipFill>
        <p:spPr>
          <a:xfrm>
            <a:off x="6820722" y="3084766"/>
            <a:ext cx="2894378" cy="2133088"/>
          </a:xfrm>
          <a:prstGeom prst="rect">
            <a:avLst/>
          </a:prstGeom>
        </p:spPr>
      </p:pic>
      <p:pic>
        <p:nvPicPr>
          <p:cNvPr id="27" name="Imagen 26"/>
          <p:cNvPicPr/>
          <p:nvPr/>
        </p:nvPicPr>
        <p:blipFill>
          <a:blip r:embed="rId7"/>
          <a:stretch>
            <a:fillRect/>
          </a:stretch>
        </p:blipFill>
        <p:spPr>
          <a:xfrm>
            <a:off x="6820722" y="889390"/>
            <a:ext cx="2894378" cy="2024933"/>
          </a:xfrm>
          <a:prstGeom prst="rect">
            <a:avLst/>
          </a:prstGeom>
        </p:spPr>
      </p:pic>
      <p:pic>
        <p:nvPicPr>
          <p:cNvPr id="28" name="Imagen 27"/>
          <p:cNvPicPr/>
          <p:nvPr/>
        </p:nvPicPr>
        <p:blipFill rotWithShape="1">
          <a:blip r:embed="rId8"/>
          <a:srcRect l="10275"/>
          <a:stretch/>
        </p:blipFill>
        <p:spPr>
          <a:xfrm>
            <a:off x="9859760" y="3084738"/>
            <a:ext cx="2262368" cy="212613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9"/>
          <a:srcRect l="66087" t="36777" r="9245" b="23640"/>
          <a:stretch/>
        </p:blipFill>
        <p:spPr>
          <a:xfrm>
            <a:off x="9867014" y="889390"/>
            <a:ext cx="2255114" cy="204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81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24"/>
          <p:cNvSpPr txBox="1"/>
          <p:nvPr/>
        </p:nvSpPr>
        <p:spPr>
          <a:xfrm>
            <a:off x="349181" y="964071"/>
            <a:ext cx="5845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ÁREAS VERDES CERCANAS AL ASENTAMIENTO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9335069" y="1419367"/>
            <a:ext cx="450376" cy="27295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20 Rectángulo"/>
          <p:cNvSpPr/>
          <p:nvPr/>
        </p:nvSpPr>
        <p:spPr>
          <a:xfrm>
            <a:off x="9335069" y="1844722"/>
            <a:ext cx="450376" cy="2729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CuadroTexto 16"/>
          <p:cNvSpPr txBox="1"/>
          <p:nvPr/>
        </p:nvSpPr>
        <p:spPr>
          <a:xfrm>
            <a:off x="9789701" y="1424414"/>
            <a:ext cx="1790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1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ASENTAMIENTO</a:t>
            </a:r>
          </a:p>
        </p:txBody>
      </p:sp>
      <p:sp>
        <p:nvSpPr>
          <p:cNvPr id="27" name="CuadroTexto 16"/>
          <p:cNvSpPr txBox="1"/>
          <p:nvPr/>
        </p:nvSpPr>
        <p:spPr>
          <a:xfrm>
            <a:off x="9785444" y="1758544"/>
            <a:ext cx="17903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5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ESTADIO DE BELLAVISTA DE CALDERON</a:t>
            </a:r>
            <a:endParaRPr lang="es-ES" sz="105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8718732" y="5742971"/>
            <a:ext cx="182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7" name="16 CuadroTexto"/>
          <p:cNvSpPr txBox="1"/>
          <p:nvPr/>
        </p:nvSpPr>
        <p:spPr>
          <a:xfrm rot="2162206">
            <a:off x="6744660" y="5548573"/>
            <a:ext cx="5132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50" dirty="0">
                <a:solidFill>
                  <a:schemeClr val="bg1"/>
                </a:solidFill>
              </a:rPr>
              <a:t>200m</a:t>
            </a:r>
          </a:p>
        </p:txBody>
      </p:sp>
      <p:sp>
        <p:nvSpPr>
          <p:cNvPr id="22" name="CuadroTexto 7"/>
          <p:cNvSpPr txBox="1"/>
          <p:nvPr/>
        </p:nvSpPr>
        <p:spPr>
          <a:xfrm>
            <a:off x="3458584" y="54876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pic>
        <p:nvPicPr>
          <p:cNvPr id="31" name="Picture 2" descr="C:\Users\mejaram\Desktop\NOR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714" y="911349"/>
            <a:ext cx="390916" cy="39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upo 19">
            <a:extLst>
              <a:ext uri="{FF2B5EF4-FFF2-40B4-BE49-F238E27FC236}">
                <a16:creationId xmlns:a16="http://schemas.microsoft.com/office/drawing/2014/main" xmlns="" id="{A63430C7-2974-40BD-AB56-6E10927054BD}"/>
              </a:ext>
            </a:extLst>
          </p:cNvPr>
          <p:cNvGrpSpPr/>
          <p:nvPr/>
        </p:nvGrpSpPr>
        <p:grpSpPr>
          <a:xfrm>
            <a:off x="430307" y="5619093"/>
            <a:ext cx="11635799" cy="1372114"/>
            <a:chOff x="430307" y="5429913"/>
            <a:chExt cx="11635799" cy="1372114"/>
          </a:xfrm>
        </p:grpSpPr>
        <p:pic>
          <p:nvPicPr>
            <p:cNvPr id="24" name="Google Shape;92;p1">
              <a:extLst>
                <a:ext uri="{FF2B5EF4-FFF2-40B4-BE49-F238E27FC236}">
                  <a16:creationId xmlns:a16="http://schemas.microsoft.com/office/drawing/2014/main" xmlns="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xmlns="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29" name="TextBox 19">
                <a:extLst>
                  <a:ext uri="{FF2B5EF4-FFF2-40B4-BE49-F238E27FC236}">
                    <a16:creationId xmlns:a16="http://schemas.microsoft.com/office/drawing/2014/main" xmlns="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30" name="Imagen 2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  <p:sp>
        <p:nvSpPr>
          <p:cNvPr id="33" name="CuadroTexto 32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RUTA VIVA DE SAN JUAN DE CALDERÓN</a:t>
            </a:r>
            <a:endParaRPr lang="es-ES" sz="1600" b="1" dirty="0">
              <a:solidFill>
                <a:srgbClr val="0070C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12500" t="22860" r="25441" b="8877"/>
          <a:stretch/>
        </p:blipFill>
        <p:spPr>
          <a:xfrm>
            <a:off x="490846" y="1371578"/>
            <a:ext cx="8039100" cy="4993596"/>
          </a:xfrm>
          <a:prstGeom prst="rect">
            <a:avLst/>
          </a:prstGeom>
        </p:spPr>
      </p:pic>
      <p:sp>
        <p:nvSpPr>
          <p:cNvPr id="5" name="Forma libre 4"/>
          <p:cNvSpPr/>
          <p:nvPr/>
        </p:nvSpPr>
        <p:spPr>
          <a:xfrm>
            <a:off x="6222670" y="6103917"/>
            <a:ext cx="225631" cy="249382"/>
          </a:xfrm>
          <a:custGeom>
            <a:avLst/>
            <a:gdLst>
              <a:gd name="connsiteX0" fmla="*/ 23751 w 225631"/>
              <a:gd name="connsiteY0" fmla="*/ 0 h 249382"/>
              <a:gd name="connsiteX1" fmla="*/ 225631 w 225631"/>
              <a:gd name="connsiteY1" fmla="*/ 11875 h 249382"/>
              <a:gd name="connsiteX2" fmla="*/ 201881 w 225631"/>
              <a:gd name="connsiteY2" fmla="*/ 249382 h 249382"/>
              <a:gd name="connsiteX3" fmla="*/ 0 w 225631"/>
              <a:gd name="connsiteY3" fmla="*/ 249382 h 249382"/>
              <a:gd name="connsiteX4" fmla="*/ 23751 w 225631"/>
              <a:gd name="connsiteY4" fmla="*/ 0 h 24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631" h="249382">
                <a:moveTo>
                  <a:pt x="23751" y="0"/>
                </a:moveTo>
                <a:lnTo>
                  <a:pt x="225631" y="11875"/>
                </a:lnTo>
                <a:lnTo>
                  <a:pt x="201881" y="249382"/>
                </a:lnTo>
                <a:lnTo>
                  <a:pt x="0" y="249382"/>
                </a:lnTo>
                <a:lnTo>
                  <a:pt x="2375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Forma libre 8"/>
          <p:cNvSpPr/>
          <p:nvPr/>
        </p:nvSpPr>
        <p:spPr>
          <a:xfrm>
            <a:off x="3146961" y="1377538"/>
            <a:ext cx="320634" cy="225631"/>
          </a:xfrm>
          <a:custGeom>
            <a:avLst/>
            <a:gdLst>
              <a:gd name="connsiteX0" fmla="*/ 11875 w 320634"/>
              <a:gd name="connsiteY0" fmla="*/ 0 h 225631"/>
              <a:gd name="connsiteX1" fmla="*/ 320634 w 320634"/>
              <a:gd name="connsiteY1" fmla="*/ 83127 h 225631"/>
              <a:gd name="connsiteX2" fmla="*/ 320634 w 320634"/>
              <a:gd name="connsiteY2" fmla="*/ 225631 h 225631"/>
              <a:gd name="connsiteX3" fmla="*/ 0 w 320634"/>
              <a:gd name="connsiteY3" fmla="*/ 190005 h 225631"/>
              <a:gd name="connsiteX4" fmla="*/ 11875 w 320634"/>
              <a:gd name="connsiteY4" fmla="*/ 0 h 22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634" h="225631">
                <a:moveTo>
                  <a:pt x="11875" y="0"/>
                </a:moveTo>
                <a:lnTo>
                  <a:pt x="320634" y="83127"/>
                </a:lnTo>
                <a:lnTo>
                  <a:pt x="320634" y="225631"/>
                </a:lnTo>
                <a:lnTo>
                  <a:pt x="0" y="190005"/>
                </a:lnTo>
                <a:lnTo>
                  <a:pt x="11875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Forma libre 9"/>
          <p:cNvSpPr/>
          <p:nvPr/>
        </p:nvSpPr>
        <p:spPr>
          <a:xfrm>
            <a:off x="3443844" y="1460665"/>
            <a:ext cx="3087585" cy="4667003"/>
          </a:xfrm>
          <a:custGeom>
            <a:avLst/>
            <a:gdLst>
              <a:gd name="connsiteX0" fmla="*/ 0 w 3087585"/>
              <a:gd name="connsiteY0" fmla="*/ 0 h 4667003"/>
              <a:gd name="connsiteX1" fmla="*/ 344385 w 3087585"/>
              <a:gd name="connsiteY1" fmla="*/ 83127 h 4667003"/>
              <a:gd name="connsiteX2" fmla="*/ 332509 w 3087585"/>
              <a:gd name="connsiteY2" fmla="*/ 653143 h 4667003"/>
              <a:gd name="connsiteX3" fmla="*/ 261257 w 3087585"/>
              <a:gd name="connsiteY3" fmla="*/ 973777 h 4667003"/>
              <a:gd name="connsiteX4" fmla="*/ 961901 w 3087585"/>
              <a:gd name="connsiteY4" fmla="*/ 985652 h 4667003"/>
              <a:gd name="connsiteX5" fmla="*/ 938151 w 3087585"/>
              <a:gd name="connsiteY5" fmla="*/ 1923803 h 4667003"/>
              <a:gd name="connsiteX6" fmla="*/ 1389413 w 3087585"/>
              <a:gd name="connsiteY6" fmla="*/ 1959429 h 4667003"/>
              <a:gd name="connsiteX7" fmla="*/ 1377538 w 3087585"/>
              <a:gd name="connsiteY7" fmla="*/ 2327564 h 4667003"/>
              <a:gd name="connsiteX8" fmla="*/ 1852551 w 3087585"/>
              <a:gd name="connsiteY8" fmla="*/ 2339439 h 4667003"/>
              <a:gd name="connsiteX9" fmla="*/ 1840675 w 3087585"/>
              <a:gd name="connsiteY9" fmla="*/ 3016332 h 4667003"/>
              <a:gd name="connsiteX10" fmla="*/ 1769424 w 3087585"/>
              <a:gd name="connsiteY10" fmla="*/ 3883231 h 4667003"/>
              <a:gd name="connsiteX11" fmla="*/ 3087585 w 3087585"/>
              <a:gd name="connsiteY11" fmla="*/ 4013860 h 4667003"/>
              <a:gd name="connsiteX12" fmla="*/ 3016333 w 3087585"/>
              <a:gd name="connsiteY12" fmla="*/ 4667003 h 466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87585" h="4667003">
                <a:moveTo>
                  <a:pt x="0" y="0"/>
                </a:moveTo>
                <a:lnTo>
                  <a:pt x="344385" y="83127"/>
                </a:lnTo>
                <a:lnTo>
                  <a:pt x="332509" y="653143"/>
                </a:lnTo>
                <a:lnTo>
                  <a:pt x="261257" y="973777"/>
                </a:lnTo>
                <a:lnTo>
                  <a:pt x="961901" y="985652"/>
                </a:lnTo>
                <a:lnTo>
                  <a:pt x="938151" y="1923803"/>
                </a:lnTo>
                <a:lnTo>
                  <a:pt x="1389413" y="1959429"/>
                </a:lnTo>
                <a:lnTo>
                  <a:pt x="1377538" y="2327564"/>
                </a:lnTo>
                <a:lnTo>
                  <a:pt x="1852551" y="2339439"/>
                </a:lnTo>
                <a:lnTo>
                  <a:pt x="1840675" y="3016332"/>
                </a:lnTo>
                <a:lnTo>
                  <a:pt x="1769424" y="3883231"/>
                </a:lnTo>
                <a:lnTo>
                  <a:pt x="3087585" y="4013860"/>
                </a:lnTo>
                <a:lnTo>
                  <a:pt x="3016333" y="4667003"/>
                </a:lnTo>
              </a:path>
            </a:pathLst>
          </a:cu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9335069" y="2934319"/>
            <a:ext cx="450375" cy="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uadroTexto 16"/>
          <p:cNvSpPr txBox="1"/>
          <p:nvPr/>
        </p:nvSpPr>
        <p:spPr>
          <a:xfrm>
            <a:off x="9820451" y="2800286"/>
            <a:ext cx="1790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1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DISTANCIA 3,3KM    </a:t>
            </a:r>
            <a:endParaRPr lang="es-ES" sz="11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" name="Forma libre 1"/>
          <p:cNvSpPr/>
          <p:nvPr/>
        </p:nvSpPr>
        <p:spPr>
          <a:xfrm>
            <a:off x="3244850" y="1530350"/>
            <a:ext cx="98425" cy="50800"/>
          </a:xfrm>
          <a:custGeom>
            <a:avLst/>
            <a:gdLst>
              <a:gd name="connsiteX0" fmla="*/ 0 w 98425"/>
              <a:gd name="connsiteY0" fmla="*/ 50800 h 50800"/>
              <a:gd name="connsiteX1" fmla="*/ 9525 w 98425"/>
              <a:gd name="connsiteY1" fmla="*/ 0 h 50800"/>
              <a:gd name="connsiteX2" fmla="*/ 88900 w 98425"/>
              <a:gd name="connsiteY2" fmla="*/ 9525 h 50800"/>
              <a:gd name="connsiteX3" fmla="*/ 98425 w 98425"/>
              <a:gd name="connsiteY3" fmla="*/ 50800 h 50800"/>
              <a:gd name="connsiteX4" fmla="*/ 0 w 98425"/>
              <a:gd name="connsiteY4" fmla="*/ 5080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25" h="50800">
                <a:moveTo>
                  <a:pt x="0" y="50800"/>
                </a:moveTo>
                <a:lnTo>
                  <a:pt x="9525" y="0"/>
                </a:lnTo>
                <a:lnTo>
                  <a:pt x="88900" y="9525"/>
                </a:lnTo>
                <a:lnTo>
                  <a:pt x="98425" y="50800"/>
                </a:lnTo>
                <a:lnTo>
                  <a:pt x="0" y="50800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20 Rectángulo"/>
          <p:cNvSpPr/>
          <p:nvPr/>
        </p:nvSpPr>
        <p:spPr>
          <a:xfrm>
            <a:off x="9344594" y="2340022"/>
            <a:ext cx="450376" cy="2729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4" name="CuadroTexto 16"/>
          <p:cNvSpPr txBox="1"/>
          <p:nvPr/>
        </p:nvSpPr>
        <p:spPr>
          <a:xfrm>
            <a:off x="9794969" y="2282419"/>
            <a:ext cx="17903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5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Á</a:t>
            </a:r>
            <a:r>
              <a:rPr lang="es-ES" sz="105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REA VERDE EN RELACIÓN AL ÁREA UTIL 18,05%</a:t>
            </a:r>
            <a:endParaRPr lang="es-ES" sz="105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981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7"/>
          <p:cNvSpPr txBox="1"/>
          <p:nvPr/>
        </p:nvSpPr>
        <p:spPr>
          <a:xfrm>
            <a:off x="350876" y="1016345"/>
            <a:ext cx="3916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CAMBIO DE  ZONIFICACIÓN</a:t>
            </a: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555438"/>
              </p:ext>
            </p:extLst>
          </p:nvPr>
        </p:nvGraphicFramePr>
        <p:xfrm>
          <a:off x="533400" y="1752603"/>
          <a:ext cx="5642427" cy="4158644"/>
        </p:xfrm>
        <a:graphic>
          <a:graphicData uri="http://schemas.openxmlformats.org/drawingml/2006/table">
            <a:tbl>
              <a:tblPr firstRow="1" firstCol="1" bandRow="1"/>
              <a:tblGrid>
                <a:gridCol w="11566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614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610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633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18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  <a:latin typeface="Arial"/>
                        </a:rPr>
                        <a:t>Zonificación: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A4(A5002-5)</a:t>
                      </a:r>
                      <a:endParaRPr lang="es-EC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8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Arial"/>
                        </a:rPr>
                        <a:t>Lote mínimo: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5000 </a:t>
                      </a: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lang="es-EC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6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Arial"/>
                        </a:rPr>
                        <a:t>Forma de ocupación del suelo: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(A) Aislada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7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Arial"/>
                        </a:rPr>
                        <a:t>Uso de suelo: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(RN/PS) Recursos</a:t>
                      </a:r>
                      <a:r>
                        <a:rPr lang="es-ES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Naturales/Producción Sostenible</a:t>
                      </a:r>
                      <a:endParaRPr lang="es-EC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7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Arial"/>
                        </a:rPr>
                        <a:t>Clasificación del suelo: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s-E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SRU) </a:t>
                      </a: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Suelo </a:t>
                      </a:r>
                      <a:r>
                        <a:rPr lang="es-E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</a:t>
                      </a:r>
                      <a:endParaRPr lang="es-EC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7752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Arial"/>
                        </a:rPr>
                        <a:t>Cambio de zonificación: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Arial"/>
                        </a:rPr>
                        <a:t>APLICA  </a:t>
                      </a:r>
                      <a:endParaRPr lang="es-EC" sz="1100">
                        <a:effectLst/>
                        <a:latin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Arial"/>
                        </a:rPr>
                        <a:t> (SI – NO)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  <a:latin typeface="Arial"/>
                        </a:rPr>
                        <a:t>Zonificación:                      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  <a:latin typeface="Arial"/>
                        </a:rPr>
                        <a:t>D1(D202-80</a:t>
                      </a:r>
                      <a:r>
                        <a:rPr lang="es-EC" sz="1100" dirty="0">
                          <a:effectLst/>
                          <a:latin typeface="Arial"/>
                        </a:rPr>
                        <a:t>)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887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Arial"/>
                        </a:rPr>
                        <a:t>Si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Arial"/>
                        </a:rPr>
                        <a:t>Lote mínimo:  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200 m2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775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Arial"/>
                        </a:rPr>
                        <a:t>Forma de Ocupación:    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(D) Sobre línea de fábrica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775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  <a:latin typeface="Arial"/>
                        </a:rPr>
                        <a:t>Uso del suelo: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s-EC" sz="11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RR2</a:t>
                      </a:r>
                      <a:r>
                        <a:rPr lang="es-EC" sz="1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) Residencial </a:t>
                      </a:r>
                      <a:r>
                        <a:rPr lang="es-EC" sz="11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Rural </a:t>
                      </a:r>
                      <a:r>
                        <a:rPr lang="es-EC" sz="1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2)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56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Arial"/>
                        </a:rPr>
                        <a:t>Cambio de clasificación del suelo: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/>
                        </a:rPr>
                        <a:t>NO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/>
                        </a:rPr>
                        <a:t> 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/>
                          <a:ea typeface="Calibri"/>
                        </a:rPr>
                        <a:t>(</a:t>
                      </a:r>
                      <a:r>
                        <a:rPr lang="es-EC" sz="1100" dirty="0" smtClean="0">
                          <a:effectLst/>
                          <a:latin typeface="Arial"/>
                          <a:ea typeface="Calibri"/>
                        </a:rPr>
                        <a:t>SRU</a:t>
                      </a:r>
                      <a:r>
                        <a:rPr lang="es-EC" sz="1100" dirty="0">
                          <a:effectLst/>
                          <a:latin typeface="Arial"/>
                          <a:ea typeface="Calibri"/>
                        </a:rPr>
                        <a:t>) Suelo </a:t>
                      </a:r>
                      <a:r>
                        <a:rPr lang="es-EC" sz="1100" dirty="0" smtClean="0">
                          <a:effectLst/>
                          <a:latin typeface="Arial"/>
                          <a:ea typeface="Calibri"/>
                        </a:rPr>
                        <a:t>Rural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12" name="Grupo 11">
            <a:extLst>
              <a:ext uri="{FF2B5EF4-FFF2-40B4-BE49-F238E27FC236}">
                <a16:creationId xmlns:a16="http://schemas.microsoft.com/office/drawing/2014/main" xmlns="" id="{A63430C7-2974-40BD-AB56-6E10927054BD}"/>
              </a:ext>
            </a:extLst>
          </p:cNvPr>
          <p:cNvGrpSpPr/>
          <p:nvPr/>
        </p:nvGrpSpPr>
        <p:grpSpPr>
          <a:xfrm>
            <a:off x="430307" y="5545523"/>
            <a:ext cx="11635799" cy="1372114"/>
            <a:chOff x="430307" y="5429913"/>
            <a:chExt cx="11635799" cy="1372114"/>
          </a:xfrm>
        </p:grpSpPr>
        <p:pic>
          <p:nvPicPr>
            <p:cNvPr id="13" name="Google Shape;92;p1">
              <a:extLst>
                <a:ext uri="{FF2B5EF4-FFF2-40B4-BE49-F238E27FC236}">
                  <a16:creationId xmlns:a16="http://schemas.microsoft.com/office/drawing/2014/main" xmlns="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xmlns="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15" name="TextBox 19">
                <a:extLst>
                  <a:ext uri="{FF2B5EF4-FFF2-40B4-BE49-F238E27FC236}">
                    <a16:creationId xmlns:a16="http://schemas.microsoft.com/office/drawing/2014/main" xmlns="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6" name="Imagen 1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  <p:sp>
        <p:nvSpPr>
          <p:cNvPr id="24" name="CuadroTexto 7"/>
          <p:cNvSpPr txBox="1"/>
          <p:nvPr/>
        </p:nvSpPr>
        <p:spPr>
          <a:xfrm>
            <a:off x="3458584" y="54876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RUTA VIVA DE SAN JUAN DE CALDERÓN</a:t>
            </a:r>
            <a:endParaRPr lang="es-ES" sz="1600" b="1" dirty="0">
              <a:solidFill>
                <a:srgbClr val="0070C0"/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" t="11144" r="9669" b="10050"/>
          <a:stretch/>
        </p:blipFill>
        <p:spPr>
          <a:xfrm>
            <a:off x="6882037" y="1812258"/>
            <a:ext cx="4732208" cy="3529104"/>
          </a:xfrm>
          <a:prstGeom prst="rect">
            <a:avLst/>
          </a:prstGeom>
        </p:spPr>
      </p:pic>
      <p:sp>
        <p:nvSpPr>
          <p:cNvPr id="23" name="Forma libre 22"/>
          <p:cNvSpPr/>
          <p:nvPr/>
        </p:nvSpPr>
        <p:spPr>
          <a:xfrm>
            <a:off x="7716603" y="3985955"/>
            <a:ext cx="2583712" cy="1212111"/>
          </a:xfrm>
          <a:custGeom>
            <a:avLst/>
            <a:gdLst>
              <a:gd name="connsiteX0" fmla="*/ 1605516 w 2583712"/>
              <a:gd name="connsiteY0" fmla="*/ 170121 h 1212111"/>
              <a:gd name="connsiteX1" fmla="*/ 1467293 w 2583712"/>
              <a:gd name="connsiteY1" fmla="*/ 818707 h 1212111"/>
              <a:gd name="connsiteX2" fmla="*/ 2583712 w 2583712"/>
              <a:gd name="connsiteY2" fmla="*/ 1073888 h 1212111"/>
              <a:gd name="connsiteX3" fmla="*/ 2583712 w 2583712"/>
              <a:gd name="connsiteY3" fmla="*/ 1212111 h 1212111"/>
              <a:gd name="connsiteX4" fmla="*/ 0 w 2583712"/>
              <a:gd name="connsiteY4" fmla="*/ 999460 h 1212111"/>
              <a:gd name="connsiteX5" fmla="*/ 138223 w 2583712"/>
              <a:gd name="connsiteY5" fmla="*/ 499730 h 1212111"/>
              <a:gd name="connsiteX6" fmla="*/ 776177 w 2583712"/>
              <a:gd name="connsiteY6" fmla="*/ 648586 h 1212111"/>
              <a:gd name="connsiteX7" fmla="*/ 914400 w 2583712"/>
              <a:gd name="connsiteY7" fmla="*/ 0 h 1212111"/>
              <a:gd name="connsiteX8" fmla="*/ 1605516 w 2583712"/>
              <a:gd name="connsiteY8" fmla="*/ 170121 h 121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3712" h="1212111">
                <a:moveTo>
                  <a:pt x="1605516" y="170121"/>
                </a:moveTo>
                <a:lnTo>
                  <a:pt x="1467293" y="818707"/>
                </a:lnTo>
                <a:lnTo>
                  <a:pt x="2583712" y="1073888"/>
                </a:lnTo>
                <a:lnTo>
                  <a:pt x="2583712" y="1212111"/>
                </a:lnTo>
                <a:lnTo>
                  <a:pt x="0" y="999460"/>
                </a:lnTo>
                <a:lnTo>
                  <a:pt x="138223" y="499730"/>
                </a:lnTo>
                <a:lnTo>
                  <a:pt x="776177" y="648586"/>
                </a:lnTo>
                <a:lnTo>
                  <a:pt x="914400" y="0"/>
                </a:lnTo>
                <a:lnTo>
                  <a:pt x="1605516" y="170121"/>
                </a:lnTo>
                <a:close/>
              </a:path>
            </a:pathLst>
          </a:custGeom>
          <a:solidFill>
            <a:schemeClr val="accent6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Forma libre 24"/>
          <p:cNvSpPr/>
          <p:nvPr/>
        </p:nvSpPr>
        <p:spPr>
          <a:xfrm>
            <a:off x="7170851" y="1838762"/>
            <a:ext cx="4285397" cy="3452883"/>
          </a:xfrm>
          <a:custGeom>
            <a:avLst/>
            <a:gdLst>
              <a:gd name="connsiteX0" fmla="*/ 204717 w 4285397"/>
              <a:gd name="connsiteY0" fmla="*/ 0 h 3452883"/>
              <a:gd name="connsiteX1" fmla="*/ 2333767 w 4285397"/>
              <a:gd name="connsiteY1" fmla="*/ 573206 h 3452883"/>
              <a:gd name="connsiteX2" fmla="*/ 4285397 w 4285397"/>
              <a:gd name="connsiteY2" fmla="*/ 968991 h 3452883"/>
              <a:gd name="connsiteX3" fmla="*/ 4135272 w 4285397"/>
              <a:gd name="connsiteY3" fmla="*/ 3452883 h 3452883"/>
              <a:gd name="connsiteX4" fmla="*/ 1173708 w 4285397"/>
              <a:gd name="connsiteY4" fmla="*/ 3193576 h 3452883"/>
              <a:gd name="connsiteX5" fmla="*/ 0 w 4285397"/>
              <a:gd name="connsiteY5" fmla="*/ 3111689 h 3452883"/>
              <a:gd name="connsiteX6" fmla="*/ 150126 w 4285397"/>
              <a:gd name="connsiteY6" fmla="*/ 2088107 h 3452883"/>
              <a:gd name="connsiteX7" fmla="*/ 136478 w 4285397"/>
              <a:gd name="connsiteY7" fmla="*/ 777922 h 3452883"/>
              <a:gd name="connsiteX8" fmla="*/ 163773 w 4285397"/>
              <a:gd name="connsiteY8" fmla="*/ 573206 h 3452883"/>
              <a:gd name="connsiteX9" fmla="*/ 218364 w 4285397"/>
              <a:gd name="connsiteY9" fmla="*/ 232012 h 3452883"/>
              <a:gd name="connsiteX10" fmla="*/ 204717 w 4285397"/>
              <a:gd name="connsiteY10" fmla="*/ 0 h 3452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85397" h="3452883">
                <a:moveTo>
                  <a:pt x="204717" y="0"/>
                </a:moveTo>
                <a:lnTo>
                  <a:pt x="2333767" y="573206"/>
                </a:lnTo>
                <a:lnTo>
                  <a:pt x="4285397" y="968991"/>
                </a:lnTo>
                <a:lnTo>
                  <a:pt x="4135272" y="3452883"/>
                </a:lnTo>
                <a:lnTo>
                  <a:pt x="1173708" y="3193576"/>
                </a:lnTo>
                <a:lnTo>
                  <a:pt x="0" y="3111689"/>
                </a:lnTo>
                <a:lnTo>
                  <a:pt x="150126" y="2088107"/>
                </a:lnTo>
                <a:lnTo>
                  <a:pt x="136478" y="777922"/>
                </a:lnTo>
                <a:lnTo>
                  <a:pt x="163773" y="573206"/>
                </a:lnTo>
                <a:lnTo>
                  <a:pt x="218364" y="232012"/>
                </a:lnTo>
                <a:lnTo>
                  <a:pt x="204717" y="0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noFill/>
            </a:endParaRPr>
          </a:p>
        </p:txBody>
      </p:sp>
      <p:pic>
        <p:nvPicPr>
          <p:cNvPr id="26" name="Picture 2" descr="C:\Users\mejaram\Desktop\NORT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082" y="1167002"/>
            <a:ext cx="390916" cy="39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261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7"/>
          <p:cNvSpPr txBox="1"/>
          <p:nvPr/>
        </p:nvSpPr>
        <p:spPr>
          <a:xfrm>
            <a:off x="287383" y="985761"/>
            <a:ext cx="388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PLANO DEL ASENTAMIENTO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294054" y="1695450"/>
            <a:ext cx="504825" cy="228600"/>
          </a:xfrm>
          <a:prstGeom prst="rect">
            <a:avLst/>
          </a:prstGeom>
          <a:noFill/>
          <a:ln w="29845">
            <a:solidFill>
              <a:srgbClr val="FF0000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Rectángulo"/>
          <p:cNvSpPr/>
          <p:nvPr/>
        </p:nvSpPr>
        <p:spPr>
          <a:xfrm>
            <a:off x="294052" y="2095500"/>
            <a:ext cx="504825" cy="228600"/>
          </a:xfrm>
          <a:prstGeom prst="rect">
            <a:avLst/>
          </a:prstGeom>
          <a:solidFill>
            <a:srgbClr val="7030A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CuadroTexto 16"/>
          <p:cNvSpPr txBox="1"/>
          <p:nvPr/>
        </p:nvSpPr>
        <p:spPr>
          <a:xfrm>
            <a:off x="807345" y="1669572"/>
            <a:ext cx="1790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MACRO-LOTE </a:t>
            </a:r>
          </a:p>
        </p:txBody>
      </p:sp>
      <p:sp>
        <p:nvSpPr>
          <p:cNvPr id="21" name="CuadroTexto 16"/>
          <p:cNvSpPr txBox="1"/>
          <p:nvPr/>
        </p:nvSpPr>
        <p:spPr>
          <a:xfrm>
            <a:off x="781467" y="2088002"/>
            <a:ext cx="2895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AFECTACIÓN VIAL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5" name="CuadroTexto 7"/>
          <p:cNvSpPr txBox="1"/>
          <p:nvPr/>
        </p:nvSpPr>
        <p:spPr>
          <a:xfrm>
            <a:off x="3333148" y="559475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294051" y="2557165"/>
            <a:ext cx="504825" cy="228600"/>
          </a:xfrm>
          <a:prstGeom prst="rect">
            <a:avLst/>
          </a:prstGeom>
          <a:solidFill>
            <a:schemeClr val="accent6">
              <a:alpha val="59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26" name="CuadroTexto 16"/>
          <p:cNvSpPr txBox="1"/>
          <p:nvPr/>
        </p:nvSpPr>
        <p:spPr>
          <a:xfrm>
            <a:off x="781466" y="2525381"/>
            <a:ext cx="2895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AREA VERDE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xmlns="" id="{A63430C7-2974-40BD-AB56-6E10927054BD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24" name="Google Shape;92;p1">
              <a:extLst>
                <a:ext uri="{FF2B5EF4-FFF2-40B4-BE49-F238E27FC236}">
                  <a16:creationId xmlns:a16="http://schemas.microsoft.com/office/drawing/2014/main" xmlns="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xmlns="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28" name="TextBox 19">
                <a:extLst>
                  <a:ext uri="{FF2B5EF4-FFF2-40B4-BE49-F238E27FC236}">
                    <a16:creationId xmlns:a16="http://schemas.microsoft.com/office/drawing/2014/main" xmlns="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31" name="Imagen 3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  <p:sp>
        <p:nvSpPr>
          <p:cNvPr id="72" name="22 Rectángulo"/>
          <p:cNvSpPr/>
          <p:nvPr/>
        </p:nvSpPr>
        <p:spPr>
          <a:xfrm>
            <a:off x="314450" y="3324794"/>
            <a:ext cx="504825" cy="228600"/>
          </a:xfrm>
          <a:prstGeom prst="rect">
            <a:avLst/>
          </a:prstGeom>
          <a:solidFill>
            <a:schemeClr val="accent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3" name="CuadroTexto 16"/>
          <p:cNvSpPr txBox="1"/>
          <p:nvPr/>
        </p:nvSpPr>
        <p:spPr>
          <a:xfrm>
            <a:off x="801865" y="3293010"/>
            <a:ext cx="2895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VÍA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74" name="Picture 2" descr="C:\Users\mejaram\Desktop\NOR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515" y="1808071"/>
            <a:ext cx="390915" cy="39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uadroTexto 38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RUTA VIVA DE SAN JUAN DE CALDERÓN</a:t>
            </a:r>
            <a:endParaRPr lang="es-ES" sz="1600" b="1" dirty="0">
              <a:solidFill>
                <a:srgbClr val="0070C0"/>
              </a:solidFill>
            </a:endParaRPr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" t="11144" r="9669" b="10050"/>
          <a:stretch/>
        </p:blipFill>
        <p:spPr>
          <a:xfrm>
            <a:off x="3639216" y="1485064"/>
            <a:ext cx="6507774" cy="4853255"/>
          </a:xfrm>
          <a:prstGeom prst="rect">
            <a:avLst/>
          </a:prstGeom>
        </p:spPr>
      </p:pic>
      <p:sp>
        <p:nvSpPr>
          <p:cNvPr id="41" name="Forma libre 40"/>
          <p:cNvSpPr/>
          <p:nvPr/>
        </p:nvSpPr>
        <p:spPr>
          <a:xfrm>
            <a:off x="3615411" y="1485064"/>
            <a:ext cx="835200" cy="4842278"/>
          </a:xfrm>
          <a:custGeom>
            <a:avLst/>
            <a:gdLst>
              <a:gd name="connsiteX0" fmla="*/ 477672 w 607326"/>
              <a:gd name="connsiteY0" fmla="*/ 6824 h 3521122"/>
              <a:gd name="connsiteX1" fmla="*/ 484496 w 607326"/>
              <a:gd name="connsiteY1" fmla="*/ 129654 h 3521122"/>
              <a:gd name="connsiteX2" fmla="*/ 429905 w 607326"/>
              <a:gd name="connsiteY2" fmla="*/ 218364 h 3521122"/>
              <a:gd name="connsiteX3" fmla="*/ 429905 w 607326"/>
              <a:gd name="connsiteY3" fmla="*/ 354842 h 3521122"/>
              <a:gd name="connsiteX4" fmla="*/ 402609 w 607326"/>
              <a:gd name="connsiteY4" fmla="*/ 457200 h 3521122"/>
              <a:gd name="connsiteX5" fmla="*/ 375314 w 607326"/>
              <a:gd name="connsiteY5" fmla="*/ 511791 h 3521122"/>
              <a:gd name="connsiteX6" fmla="*/ 375314 w 607326"/>
              <a:gd name="connsiteY6" fmla="*/ 511791 h 3521122"/>
              <a:gd name="connsiteX7" fmla="*/ 354842 w 607326"/>
              <a:gd name="connsiteY7" fmla="*/ 600501 h 3521122"/>
              <a:gd name="connsiteX8" fmla="*/ 354842 w 607326"/>
              <a:gd name="connsiteY8" fmla="*/ 600501 h 3521122"/>
              <a:gd name="connsiteX9" fmla="*/ 327547 w 607326"/>
              <a:gd name="connsiteY9" fmla="*/ 655092 h 3521122"/>
              <a:gd name="connsiteX10" fmla="*/ 313899 w 607326"/>
              <a:gd name="connsiteY10" fmla="*/ 784746 h 3521122"/>
              <a:gd name="connsiteX11" fmla="*/ 266132 w 607326"/>
              <a:gd name="connsiteY11" fmla="*/ 832513 h 3521122"/>
              <a:gd name="connsiteX12" fmla="*/ 252484 w 607326"/>
              <a:gd name="connsiteY12" fmla="*/ 866633 h 3521122"/>
              <a:gd name="connsiteX13" fmla="*/ 259308 w 607326"/>
              <a:gd name="connsiteY13" fmla="*/ 941695 h 3521122"/>
              <a:gd name="connsiteX14" fmla="*/ 272956 w 607326"/>
              <a:gd name="connsiteY14" fmla="*/ 1003110 h 3521122"/>
              <a:gd name="connsiteX15" fmla="*/ 293427 w 607326"/>
              <a:gd name="connsiteY15" fmla="*/ 1084997 h 3521122"/>
              <a:gd name="connsiteX16" fmla="*/ 293427 w 607326"/>
              <a:gd name="connsiteY16" fmla="*/ 1084997 h 3521122"/>
              <a:gd name="connsiteX17" fmla="*/ 334371 w 607326"/>
              <a:gd name="connsiteY17" fmla="*/ 1153236 h 3521122"/>
              <a:gd name="connsiteX18" fmla="*/ 341194 w 607326"/>
              <a:gd name="connsiteY18" fmla="*/ 1214651 h 3521122"/>
              <a:gd name="connsiteX19" fmla="*/ 300251 w 607326"/>
              <a:gd name="connsiteY19" fmla="*/ 1310185 h 3521122"/>
              <a:gd name="connsiteX20" fmla="*/ 225188 w 607326"/>
              <a:gd name="connsiteY20" fmla="*/ 1549021 h 3521122"/>
              <a:gd name="connsiteX21" fmla="*/ 225188 w 607326"/>
              <a:gd name="connsiteY21" fmla="*/ 1596788 h 3521122"/>
              <a:gd name="connsiteX22" fmla="*/ 225188 w 607326"/>
              <a:gd name="connsiteY22" fmla="*/ 1651379 h 3521122"/>
              <a:gd name="connsiteX23" fmla="*/ 272956 w 607326"/>
              <a:gd name="connsiteY23" fmla="*/ 1787857 h 3521122"/>
              <a:gd name="connsiteX24" fmla="*/ 307075 w 607326"/>
              <a:gd name="connsiteY24" fmla="*/ 1924334 h 3521122"/>
              <a:gd name="connsiteX25" fmla="*/ 307075 w 607326"/>
              <a:gd name="connsiteY25" fmla="*/ 1951630 h 3521122"/>
              <a:gd name="connsiteX26" fmla="*/ 252484 w 607326"/>
              <a:gd name="connsiteY26" fmla="*/ 2135875 h 3521122"/>
              <a:gd name="connsiteX27" fmla="*/ 225188 w 607326"/>
              <a:gd name="connsiteY27" fmla="*/ 2210937 h 3521122"/>
              <a:gd name="connsiteX28" fmla="*/ 204717 w 607326"/>
              <a:gd name="connsiteY28" fmla="*/ 2320119 h 3521122"/>
              <a:gd name="connsiteX29" fmla="*/ 204717 w 607326"/>
              <a:gd name="connsiteY29" fmla="*/ 2395182 h 3521122"/>
              <a:gd name="connsiteX30" fmla="*/ 184245 w 607326"/>
              <a:gd name="connsiteY30" fmla="*/ 2579427 h 3521122"/>
              <a:gd name="connsiteX31" fmla="*/ 136478 w 607326"/>
              <a:gd name="connsiteY31" fmla="*/ 2777319 h 3521122"/>
              <a:gd name="connsiteX32" fmla="*/ 122830 w 607326"/>
              <a:gd name="connsiteY32" fmla="*/ 2941092 h 3521122"/>
              <a:gd name="connsiteX33" fmla="*/ 116006 w 607326"/>
              <a:gd name="connsiteY33" fmla="*/ 2982036 h 3521122"/>
              <a:gd name="connsiteX34" fmla="*/ 122830 w 607326"/>
              <a:gd name="connsiteY34" fmla="*/ 3036627 h 3521122"/>
              <a:gd name="connsiteX35" fmla="*/ 136478 w 607326"/>
              <a:gd name="connsiteY35" fmla="*/ 3111689 h 3521122"/>
              <a:gd name="connsiteX36" fmla="*/ 88711 w 607326"/>
              <a:gd name="connsiteY36" fmla="*/ 3261815 h 3521122"/>
              <a:gd name="connsiteX37" fmla="*/ 6824 w 607326"/>
              <a:gd name="connsiteY37" fmla="*/ 3405116 h 3521122"/>
              <a:gd name="connsiteX38" fmla="*/ 0 w 607326"/>
              <a:gd name="connsiteY38" fmla="*/ 3521122 h 3521122"/>
              <a:gd name="connsiteX39" fmla="*/ 293427 w 607326"/>
              <a:gd name="connsiteY39" fmla="*/ 3521122 h 3521122"/>
              <a:gd name="connsiteX40" fmla="*/ 334371 w 607326"/>
              <a:gd name="connsiteY40" fmla="*/ 3432412 h 3521122"/>
              <a:gd name="connsiteX41" fmla="*/ 368490 w 607326"/>
              <a:gd name="connsiteY41" fmla="*/ 3350525 h 3521122"/>
              <a:gd name="connsiteX42" fmla="*/ 388962 w 607326"/>
              <a:gd name="connsiteY42" fmla="*/ 3282286 h 3521122"/>
              <a:gd name="connsiteX43" fmla="*/ 395785 w 607326"/>
              <a:gd name="connsiteY43" fmla="*/ 3207224 h 3521122"/>
              <a:gd name="connsiteX44" fmla="*/ 361666 w 607326"/>
              <a:gd name="connsiteY44" fmla="*/ 3132161 h 3521122"/>
              <a:gd name="connsiteX45" fmla="*/ 327547 w 607326"/>
              <a:gd name="connsiteY45" fmla="*/ 3057098 h 3521122"/>
              <a:gd name="connsiteX46" fmla="*/ 341194 w 607326"/>
              <a:gd name="connsiteY46" fmla="*/ 2831910 h 3521122"/>
              <a:gd name="connsiteX47" fmla="*/ 382138 w 607326"/>
              <a:gd name="connsiteY47" fmla="*/ 2572603 h 3521122"/>
              <a:gd name="connsiteX48" fmla="*/ 402609 w 607326"/>
              <a:gd name="connsiteY48" fmla="*/ 2402006 h 3521122"/>
              <a:gd name="connsiteX49" fmla="*/ 470848 w 607326"/>
              <a:gd name="connsiteY49" fmla="*/ 2299648 h 3521122"/>
              <a:gd name="connsiteX50" fmla="*/ 504968 w 607326"/>
              <a:gd name="connsiteY50" fmla="*/ 2210937 h 3521122"/>
              <a:gd name="connsiteX51" fmla="*/ 539087 w 607326"/>
              <a:gd name="connsiteY51" fmla="*/ 2115403 h 3521122"/>
              <a:gd name="connsiteX52" fmla="*/ 532263 w 607326"/>
              <a:gd name="connsiteY52" fmla="*/ 2026692 h 3521122"/>
              <a:gd name="connsiteX53" fmla="*/ 477672 w 607326"/>
              <a:gd name="connsiteY53" fmla="*/ 1740089 h 3521122"/>
              <a:gd name="connsiteX54" fmla="*/ 429905 w 607326"/>
              <a:gd name="connsiteY54" fmla="*/ 1596788 h 3521122"/>
              <a:gd name="connsiteX55" fmla="*/ 436729 w 607326"/>
              <a:gd name="connsiteY55" fmla="*/ 1501254 h 3521122"/>
              <a:gd name="connsiteX56" fmla="*/ 470848 w 607326"/>
              <a:gd name="connsiteY56" fmla="*/ 1412543 h 3521122"/>
              <a:gd name="connsiteX57" fmla="*/ 532263 w 607326"/>
              <a:gd name="connsiteY57" fmla="*/ 1303361 h 3521122"/>
              <a:gd name="connsiteX58" fmla="*/ 545911 w 607326"/>
              <a:gd name="connsiteY58" fmla="*/ 1228298 h 3521122"/>
              <a:gd name="connsiteX59" fmla="*/ 525439 w 607326"/>
              <a:gd name="connsiteY59" fmla="*/ 1098645 h 3521122"/>
              <a:gd name="connsiteX60" fmla="*/ 525439 w 607326"/>
              <a:gd name="connsiteY60" fmla="*/ 955343 h 3521122"/>
              <a:gd name="connsiteX61" fmla="*/ 504968 w 607326"/>
              <a:gd name="connsiteY61" fmla="*/ 859809 h 3521122"/>
              <a:gd name="connsiteX62" fmla="*/ 498144 w 607326"/>
              <a:gd name="connsiteY62" fmla="*/ 764275 h 3521122"/>
              <a:gd name="connsiteX63" fmla="*/ 532263 w 607326"/>
              <a:gd name="connsiteY63" fmla="*/ 648269 h 3521122"/>
              <a:gd name="connsiteX64" fmla="*/ 532263 w 607326"/>
              <a:gd name="connsiteY64" fmla="*/ 580030 h 3521122"/>
              <a:gd name="connsiteX65" fmla="*/ 545911 w 607326"/>
              <a:gd name="connsiteY65" fmla="*/ 457200 h 3521122"/>
              <a:gd name="connsiteX66" fmla="*/ 532263 w 607326"/>
              <a:gd name="connsiteY66" fmla="*/ 286603 h 3521122"/>
              <a:gd name="connsiteX67" fmla="*/ 566382 w 607326"/>
              <a:gd name="connsiteY67" fmla="*/ 122830 h 3521122"/>
              <a:gd name="connsiteX68" fmla="*/ 607326 w 607326"/>
              <a:gd name="connsiteY68" fmla="*/ 0 h 3521122"/>
              <a:gd name="connsiteX69" fmla="*/ 477672 w 607326"/>
              <a:gd name="connsiteY69" fmla="*/ 6824 h 3521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607326" h="3521122">
                <a:moveTo>
                  <a:pt x="477672" y="6824"/>
                </a:moveTo>
                <a:lnTo>
                  <a:pt x="484496" y="129654"/>
                </a:lnTo>
                <a:lnTo>
                  <a:pt x="429905" y="218364"/>
                </a:lnTo>
                <a:lnTo>
                  <a:pt x="429905" y="354842"/>
                </a:lnTo>
                <a:lnTo>
                  <a:pt x="402609" y="457200"/>
                </a:lnTo>
                <a:lnTo>
                  <a:pt x="375314" y="511791"/>
                </a:lnTo>
                <a:lnTo>
                  <a:pt x="375314" y="511791"/>
                </a:lnTo>
                <a:lnTo>
                  <a:pt x="354842" y="600501"/>
                </a:lnTo>
                <a:lnTo>
                  <a:pt x="354842" y="600501"/>
                </a:lnTo>
                <a:lnTo>
                  <a:pt x="327547" y="655092"/>
                </a:lnTo>
                <a:lnTo>
                  <a:pt x="313899" y="784746"/>
                </a:lnTo>
                <a:lnTo>
                  <a:pt x="266132" y="832513"/>
                </a:lnTo>
                <a:lnTo>
                  <a:pt x="252484" y="866633"/>
                </a:lnTo>
                <a:lnTo>
                  <a:pt x="259308" y="941695"/>
                </a:lnTo>
                <a:lnTo>
                  <a:pt x="272956" y="1003110"/>
                </a:lnTo>
                <a:lnTo>
                  <a:pt x="293427" y="1084997"/>
                </a:lnTo>
                <a:lnTo>
                  <a:pt x="293427" y="1084997"/>
                </a:lnTo>
                <a:lnTo>
                  <a:pt x="334371" y="1153236"/>
                </a:lnTo>
                <a:lnTo>
                  <a:pt x="341194" y="1214651"/>
                </a:lnTo>
                <a:lnTo>
                  <a:pt x="300251" y="1310185"/>
                </a:lnTo>
                <a:lnTo>
                  <a:pt x="225188" y="1549021"/>
                </a:lnTo>
                <a:lnTo>
                  <a:pt x="225188" y="1596788"/>
                </a:lnTo>
                <a:lnTo>
                  <a:pt x="225188" y="1651379"/>
                </a:lnTo>
                <a:lnTo>
                  <a:pt x="272956" y="1787857"/>
                </a:lnTo>
                <a:lnTo>
                  <a:pt x="307075" y="1924334"/>
                </a:lnTo>
                <a:lnTo>
                  <a:pt x="307075" y="1951630"/>
                </a:lnTo>
                <a:lnTo>
                  <a:pt x="252484" y="2135875"/>
                </a:lnTo>
                <a:lnTo>
                  <a:pt x="225188" y="2210937"/>
                </a:lnTo>
                <a:lnTo>
                  <a:pt x="204717" y="2320119"/>
                </a:lnTo>
                <a:lnTo>
                  <a:pt x="204717" y="2395182"/>
                </a:lnTo>
                <a:lnTo>
                  <a:pt x="184245" y="2579427"/>
                </a:lnTo>
                <a:lnTo>
                  <a:pt x="136478" y="2777319"/>
                </a:lnTo>
                <a:lnTo>
                  <a:pt x="122830" y="2941092"/>
                </a:lnTo>
                <a:lnTo>
                  <a:pt x="116006" y="2982036"/>
                </a:lnTo>
                <a:lnTo>
                  <a:pt x="122830" y="3036627"/>
                </a:lnTo>
                <a:lnTo>
                  <a:pt x="136478" y="3111689"/>
                </a:lnTo>
                <a:lnTo>
                  <a:pt x="88711" y="3261815"/>
                </a:lnTo>
                <a:lnTo>
                  <a:pt x="6824" y="3405116"/>
                </a:lnTo>
                <a:lnTo>
                  <a:pt x="0" y="3521122"/>
                </a:lnTo>
                <a:lnTo>
                  <a:pt x="293427" y="3521122"/>
                </a:lnTo>
                <a:lnTo>
                  <a:pt x="334371" y="3432412"/>
                </a:lnTo>
                <a:lnTo>
                  <a:pt x="368490" y="3350525"/>
                </a:lnTo>
                <a:lnTo>
                  <a:pt x="388962" y="3282286"/>
                </a:lnTo>
                <a:lnTo>
                  <a:pt x="395785" y="3207224"/>
                </a:lnTo>
                <a:lnTo>
                  <a:pt x="361666" y="3132161"/>
                </a:lnTo>
                <a:lnTo>
                  <a:pt x="327547" y="3057098"/>
                </a:lnTo>
                <a:lnTo>
                  <a:pt x="341194" y="2831910"/>
                </a:lnTo>
                <a:lnTo>
                  <a:pt x="382138" y="2572603"/>
                </a:lnTo>
                <a:lnTo>
                  <a:pt x="402609" y="2402006"/>
                </a:lnTo>
                <a:lnTo>
                  <a:pt x="470848" y="2299648"/>
                </a:lnTo>
                <a:lnTo>
                  <a:pt x="504968" y="2210937"/>
                </a:lnTo>
                <a:lnTo>
                  <a:pt x="539087" y="2115403"/>
                </a:lnTo>
                <a:lnTo>
                  <a:pt x="532263" y="2026692"/>
                </a:lnTo>
                <a:lnTo>
                  <a:pt x="477672" y="1740089"/>
                </a:lnTo>
                <a:lnTo>
                  <a:pt x="429905" y="1596788"/>
                </a:lnTo>
                <a:lnTo>
                  <a:pt x="436729" y="1501254"/>
                </a:lnTo>
                <a:lnTo>
                  <a:pt x="470848" y="1412543"/>
                </a:lnTo>
                <a:lnTo>
                  <a:pt x="532263" y="1303361"/>
                </a:lnTo>
                <a:lnTo>
                  <a:pt x="545911" y="1228298"/>
                </a:lnTo>
                <a:lnTo>
                  <a:pt x="525439" y="1098645"/>
                </a:lnTo>
                <a:lnTo>
                  <a:pt x="525439" y="955343"/>
                </a:lnTo>
                <a:lnTo>
                  <a:pt x="504968" y="859809"/>
                </a:lnTo>
                <a:lnTo>
                  <a:pt x="498144" y="764275"/>
                </a:lnTo>
                <a:lnTo>
                  <a:pt x="532263" y="648269"/>
                </a:lnTo>
                <a:lnTo>
                  <a:pt x="532263" y="580030"/>
                </a:lnTo>
                <a:lnTo>
                  <a:pt x="545911" y="457200"/>
                </a:lnTo>
                <a:lnTo>
                  <a:pt x="532263" y="286603"/>
                </a:lnTo>
                <a:lnTo>
                  <a:pt x="566382" y="122830"/>
                </a:lnTo>
                <a:lnTo>
                  <a:pt x="607326" y="0"/>
                </a:lnTo>
                <a:lnTo>
                  <a:pt x="477672" y="6824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4" name="Forma libre 43"/>
          <p:cNvSpPr/>
          <p:nvPr/>
        </p:nvSpPr>
        <p:spPr>
          <a:xfrm>
            <a:off x="4370843" y="3719057"/>
            <a:ext cx="5217649" cy="1764240"/>
          </a:xfrm>
          <a:custGeom>
            <a:avLst/>
            <a:gdLst>
              <a:gd name="connsiteX0" fmla="*/ 3794078 w 3794078"/>
              <a:gd name="connsiteY0" fmla="*/ 859809 h 1282889"/>
              <a:gd name="connsiteX1" fmla="*/ 545911 w 3794078"/>
              <a:gd name="connsiteY1" fmla="*/ 136477 h 1282889"/>
              <a:gd name="connsiteX2" fmla="*/ 54591 w 3794078"/>
              <a:gd name="connsiteY2" fmla="*/ 0 h 1282889"/>
              <a:gd name="connsiteX3" fmla="*/ 0 w 3794078"/>
              <a:gd name="connsiteY3" fmla="*/ 464024 h 1282889"/>
              <a:gd name="connsiteX4" fmla="*/ 136478 w 3794078"/>
              <a:gd name="connsiteY4" fmla="*/ 354841 h 1282889"/>
              <a:gd name="connsiteX5" fmla="*/ 232012 w 3794078"/>
              <a:gd name="connsiteY5" fmla="*/ 354841 h 1282889"/>
              <a:gd name="connsiteX6" fmla="*/ 491320 w 3794078"/>
              <a:gd name="connsiteY6" fmla="*/ 395785 h 1282889"/>
              <a:gd name="connsiteX7" fmla="*/ 3330054 w 3794078"/>
              <a:gd name="connsiteY7" fmla="*/ 1050877 h 1282889"/>
              <a:gd name="connsiteX8" fmla="*/ 3630305 w 3794078"/>
              <a:gd name="connsiteY8" fmla="*/ 1119116 h 1282889"/>
              <a:gd name="connsiteX9" fmla="*/ 3725839 w 3794078"/>
              <a:gd name="connsiteY9" fmla="*/ 1187355 h 1282889"/>
              <a:gd name="connsiteX10" fmla="*/ 3780430 w 3794078"/>
              <a:gd name="connsiteY10" fmla="*/ 1282889 h 1282889"/>
              <a:gd name="connsiteX11" fmla="*/ 3794078 w 3794078"/>
              <a:gd name="connsiteY11" fmla="*/ 859809 h 128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94078" h="1282889">
                <a:moveTo>
                  <a:pt x="3794078" y="859809"/>
                </a:moveTo>
                <a:lnTo>
                  <a:pt x="545911" y="136477"/>
                </a:lnTo>
                <a:lnTo>
                  <a:pt x="54591" y="0"/>
                </a:lnTo>
                <a:lnTo>
                  <a:pt x="0" y="464024"/>
                </a:lnTo>
                <a:lnTo>
                  <a:pt x="136478" y="354841"/>
                </a:lnTo>
                <a:lnTo>
                  <a:pt x="232012" y="354841"/>
                </a:lnTo>
                <a:lnTo>
                  <a:pt x="491320" y="395785"/>
                </a:lnTo>
                <a:lnTo>
                  <a:pt x="3330054" y="1050877"/>
                </a:lnTo>
                <a:lnTo>
                  <a:pt x="3630305" y="1119116"/>
                </a:lnTo>
                <a:lnTo>
                  <a:pt x="3725839" y="1187355"/>
                </a:lnTo>
                <a:lnTo>
                  <a:pt x="3780430" y="1282889"/>
                </a:lnTo>
                <a:lnTo>
                  <a:pt x="3794078" y="859809"/>
                </a:lnTo>
                <a:close/>
              </a:path>
            </a:pathLst>
          </a:custGeom>
          <a:solidFill>
            <a:schemeClr val="accent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5" name="Forma libre 44"/>
          <p:cNvSpPr/>
          <p:nvPr/>
        </p:nvSpPr>
        <p:spPr>
          <a:xfrm>
            <a:off x="4739977" y="4480339"/>
            <a:ext cx="3553143" cy="1666905"/>
          </a:xfrm>
          <a:custGeom>
            <a:avLst/>
            <a:gdLst>
              <a:gd name="connsiteX0" fmla="*/ 1605516 w 2583712"/>
              <a:gd name="connsiteY0" fmla="*/ 170121 h 1212111"/>
              <a:gd name="connsiteX1" fmla="*/ 1467293 w 2583712"/>
              <a:gd name="connsiteY1" fmla="*/ 818707 h 1212111"/>
              <a:gd name="connsiteX2" fmla="*/ 2583712 w 2583712"/>
              <a:gd name="connsiteY2" fmla="*/ 1073888 h 1212111"/>
              <a:gd name="connsiteX3" fmla="*/ 2583712 w 2583712"/>
              <a:gd name="connsiteY3" fmla="*/ 1212111 h 1212111"/>
              <a:gd name="connsiteX4" fmla="*/ 0 w 2583712"/>
              <a:gd name="connsiteY4" fmla="*/ 999460 h 1212111"/>
              <a:gd name="connsiteX5" fmla="*/ 138223 w 2583712"/>
              <a:gd name="connsiteY5" fmla="*/ 499730 h 1212111"/>
              <a:gd name="connsiteX6" fmla="*/ 776177 w 2583712"/>
              <a:gd name="connsiteY6" fmla="*/ 648586 h 1212111"/>
              <a:gd name="connsiteX7" fmla="*/ 914400 w 2583712"/>
              <a:gd name="connsiteY7" fmla="*/ 0 h 1212111"/>
              <a:gd name="connsiteX8" fmla="*/ 1605516 w 2583712"/>
              <a:gd name="connsiteY8" fmla="*/ 170121 h 121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3712" h="1212111">
                <a:moveTo>
                  <a:pt x="1605516" y="170121"/>
                </a:moveTo>
                <a:lnTo>
                  <a:pt x="1467293" y="818707"/>
                </a:lnTo>
                <a:lnTo>
                  <a:pt x="2583712" y="1073888"/>
                </a:lnTo>
                <a:lnTo>
                  <a:pt x="2583712" y="1212111"/>
                </a:lnTo>
                <a:lnTo>
                  <a:pt x="0" y="999460"/>
                </a:lnTo>
                <a:lnTo>
                  <a:pt x="138223" y="499730"/>
                </a:lnTo>
                <a:lnTo>
                  <a:pt x="776177" y="648586"/>
                </a:lnTo>
                <a:lnTo>
                  <a:pt x="914400" y="0"/>
                </a:lnTo>
                <a:lnTo>
                  <a:pt x="1605516" y="170121"/>
                </a:lnTo>
                <a:close/>
              </a:path>
            </a:pathLst>
          </a:custGeom>
          <a:solidFill>
            <a:schemeClr val="accent6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6" name="Forma libre 45"/>
          <p:cNvSpPr/>
          <p:nvPr/>
        </p:nvSpPr>
        <p:spPr>
          <a:xfrm>
            <a:off x="4033011" y="1544755"/>
            <a:ext cx="5893315" cy="4748435"/>
          </a:xfrm>
          <a:custGeom>
            <a:avLst/>
            <a:gdLst>
              <a:gd name="connsiteX0" fmla="*/ 4135272 w 4285397"/>
              <a:gd name="connsiteY0" fmla="*/ 3452883 h 3452883"/>
              <a:gd name="connsiteX1" fmla="*/ 3944203 w 4285397"/>
              <a:gd name="connsiteY1" fmla="*/ 3452883 h 3452883"/>
              <a:gd name="connsiteX2" fmla="*/ 4148920 w 4285397"/>
              <a:gd name="connsiteY2" fmla="*/ 1269241 h 3452883"/>
              <a:gd name="connsiteX3" fmla="*/ 4148920 w 4285397"/>
              <a:gd name="connsiteY3" fmla="*/ 1269241 h 3452883"/>
              <a:gd name="connsiteX4" fmla="*/ 4039738 w 4285397"/>
              <a:gd name="connsiteY4" fmla="*/ 1132764 h 3452883"/>
              <a:gd name="connsiteX5" fmla="*/ 900752 w 4285397"/>
              <a:gd name="connsiteY5" fmla="*/ 436728 h 3452883"/>
              <a:gd name="connsiteX6" fmla="*/ 504967 w 4285397"/>
              <a:gd name="connsiteY6" fmla="*/ 354841 h 3452883"/>
              <a:gd name="connsiteX7" fmla="*/ 368490 w 4285397"/>
              <a:gd name="connsiteY7" fmla="*/ 409432 h 3452883"/>
              <a:gd name="connsiteX8" fmla="*/ 341194 w 4285397"/>
              <a:gd name="connsiteY8" fmla="*/ 559558 h 3452883"/>
              <a:gd name="connsiteX9" fmla="*/ 300251 w 4285397"/>
              <a:gd name="connsiteY9" fmla="*/ 1705970 h 3452883"/>
              <a:gd name="connsiteX10" fmla="*/ 232012 w 4285397"/>
              <a:gd name="connsiteY10" fmla="*/ 2088107 h 3452883"/>
              <a:gd name="connsiteX11" fmla="*/ 122830 w 4285397"/>
              <a:gd name="connsiteY11" fmla="*/ 3138985 h 3452883"/>
              <a:gd name="connsiteX12" fmla="*/ 0 w 4285397"/>
              <a:gd name="connsiteY12" fmla="*/ 3098041 h 3452883"/>
              <a:gd name="connsiteX13" fmla="*/ 177421 w 4285397"/>
              <a:gd name="connsiteY13" fmla="*/ 2033516 h 3452883"/>
              <a:gd name="connsiteX14" fmla="*/ 163773 w 4285397"/>
              <a:gd name="connsiteY14" fmla="*/ 1815152 h 3452883"/>
              <a:gd name="connsiteX15" fmla="*/ 136478 w 4285397"/>
              <a:gd name="connsiteY15" fmla="*/ 900752 h 3452883"/>
              <a:gd name="connsiteX16" fmla="*/ 163773 w 4285397"/>
              <a:gd name="connsiteY16" fmla="*/ 696035 h 3452883"/>
              <a:gd name="connsiteX17" fmla="*/ 232012 w 4285397"/>
              <a:gd name="connsiteY17" fmla="*/ 245659 h 3452883"/>
              <a:gd name="connsiteX18" fmla="*/ 204717 w 4285397"/>
              <a:gd name="connsiteY18" fmla="*/ 0 h 3452883"/>
              <a:gd name="connsiteX19" fmla="*/ 2456597 w 4285397"/>
              <a:gd name="connsiteY19" fmla="*/ 614149 h 3452883"/>
              <a:gd name="connsiteX20" fmla="*/ 4258102 w 4285397"/>
              <a:gd name="connsiteY20" fmla="*/ 955343 h 3452883"/>
              <a:gd name="connsiteX21" fmla="*/ 4285397 w 4285397"/>
              <a:gd name="connsiteY21" fmla="*/ 968991 h 3452883"/>
              <a:gd name="connsiteX22" fmla="*/ 4135272 w 4285397"/>
              <a:gd name="connsiteY22" fmla="*/ 3452883 h 3452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285397" h="3452883">
                <a:moveTo>
                  <a:pt x="4135272" y="3452883"/>
                </a:moveTo>
                <a:lnTo>
                  <a:pt x="3944203" y="3452883"/>
                </a:lnTo>
                <a:lnTo>
                  <a:pt x="4148920" y="1269241"/>
                </a:lnTo>
                <a:lnTo>
                  <a:pt x="4148920" y="1269241"/>
                </a:lnTo>
                <a:lnTo>
                  <a:pt x="4039738" y="1132764"/>
                </a:lnTo>
                <a:lnTo>
                  <a:pt x="900752" y="436728"/>
                </a:lnTo>
                <a:lnTo>
                  <a:pt x="504967" y="354841"/>
                </a:lnTo>
                <a:lnTo>
                  <a:pt x="368490" y="409432"/>
                </a:lnTo>
                <a:lnTo>
                  <a:pt x="341194" y="559558"/>
                </a:lnTo>
                <a:lnTo>
                  <a:pt x="300251" y="1705970"/>
                </a:lnTo>
                <a:lnTo>
                  <a:pt x="232012" y="2088107"/>
                </a:lnTo>
                <a:lnTo>
                  <a:pt x="122830" y="3138985"/>
                </a:lnTo>
                <a:lnTo>
                  <a:pt x="0" y="3098041"/>
                </a:lnTo>
                <a:lnTo>
                  <a:pt x="177421" y="2033516"/>
                </a:lnTo>
                <a:lnTo>
                  <a:pt x="163773" y="1815152"/>
                </a:lnTo>
                <a:lnTo>
                  <a:pt x="136478" y="900752"/>
                </a:lnTo>
                <a:lnTo>
                  <a:pt x="163773" y="696035"/>
                </a:lnTo>
                <a:lnTo>
                  <a:pt x="232012" y="245659"/>
                </a:lnTo>
                <a:lnTo>
                  <a:pt x="204717" y="0"/>
                </a:lnTo>
                <a:lnTo>
                  <a:pt x="2456597" y="614149"/>
                </a:lnTo>
                <a:lnTo>
                  <a:pt x="4258102" y="955343"/>
                </a:lnTo>
                <a:lnTo>
                  <a:pt x="4285397" y="968991"/>
                </a:lnTo>
                <a:lnTo>
                  <a:pt x="4135272" y="3452883"/>
                </a:lnTo>
                <a:close/>
              </a:path>
            </a:pathLst>
          </a:custGeom>
          <a:solidFill>
            <a:srgbClr val="7030A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3" name="Forma libre 42"/>
          <p:cNvSpPr/>
          <p:nvPr/>
        </p:nvSpPr>
        <p:spPr>
          <a:xfrm>
            <a:off x="4028933" y="1522887"/>
            <a:ext cx="5893315" cy="4748435"/>
          </a:xfrm>
          <a:custGeom>
            <a:avLst/>
            <a:gdLst>
              <a:gd name="connsiteX0" fmla="*/ 204717 w 4285397"/>
              <a:gd name="connsiteY0" fmla="*/ 0 h 3452883"/>
              <a:gd name="connsiteX1" fmla="*/ 2333767 w 4285397"/>
              <a:gd name="connsiteY1" fmla="*/ 573206 h 3452883"/>
              <a:gd name="connsiteX2" fmla="*/ 4285397 w 4285397"/>
              <a:gd name="connsiteY2" fmla="*/ 968991 h 3452883"/>
              <a:gd name="connsiteX3" fmla="*/ 4135272 w 4285397"/>
              <a:gd name="connsiteY3" fmla="*/ 3452883 h 3452883"/>
              <a:gd name="connsiteX4" fmla="*/ 1173708 w 4285397"/>
              <a:gd name="connsiteY4" fmla="*/ 3193576 h 3452883"/>
              <a:gd name="connsiteX5" fmla="*/ 0 w 4285397"/>
              <a:gd name="connsiteY5" fmla="*/ 3111689 h 3452883"/>
              <a:gd name="connsiteX6" fmla="*/ 150126 w 4285397"/>
              <a:gd name="connsiteY6" fmla="*/ 2088107 h 3452883"/>
              <a:gd name="connsiteX7" fmla="*/ 136478 w 4285397"/>
              <a:gd name="connsiteY7" fmla="*/ 777922 h 3452883"/>
              <a:gd name="connsiteX8" fmla="*/ 163773 w 4285397"/>
              <a:gd name="connsiteY8" fmla="*/ 573206 h 3452883"/>
              <a:gd name="connsiteX9" fmla="*/ 218364 w 4285397"/>
              <a:gd name="connsiteY9" fmla="*/ 232012 h 3452883"/>
              <a:gd name="connsiteX10" fmla="*/ 204717 w 4285397"/>
              <a:gd name="connsiteY10" fmla="*/ 0 h 3452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85397" h="3452883">
                <a:moveTo>
                  <a:pt x="204717" y="0"/>
                </a:moveTo>
                <a:lnTo>
                  <a:pt x="2333767" y="573206"/>
                </a:lnTo>
                <a:lnTo>
                  <a:pt x="4285397" y="968991"/>
                </a:lnTo>
                <a:lnTo>
                  <a:pt x="4135272" y="3452883"/>
                </a:lnTo>
                <a:lnTo>
                  <a:pt x="1173708" y="3193576"/>
                </a:lnTo>
                <a:lnTo>
                  <a:pt x="0" y="3111689"/>
                </a:lnTo>
                <a:lnTo>
                  <a:pt x="150126" y="2088107"/>
                </a:lnTo>
                <a:lnTo>
                  <a:pt x="136478" y="777922"/>
                </a:lnTo>
                <a:lnTo>
                  <a:pt x="163773" y="573206"/>
                </a:lnTo>
                <a:lnTo>
                  <a:pt x="218364" y="232012"/>
                </a:lnTo>
                <a:lnTo>
                  <a:pt x="204717" y="0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noFill/>
            </a:endParaRPr>
          </a:p>
        </p:txBody>
      </p:sp>
      <p:sp>
        <p:nvSpPr>
          <p:cNvPr id="47" name="22 Rectángulo"/>
          <p:cNvSpPr/>
          <p:nvPr/>
        </p:nvSpPr>
        <p:spPr>
          <a:xfrm>
            <a:off x="294052" y="2939819"/>
            <a:ext cx="504825" cy="2286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1" name="CuadroTexto 16"/>
          <p:cNvSpPr txBox="1"/>
          <p:nvPr/>
        </p:nvSpPr>
        <p:spPr>
          <a:xfrm>
            <a:off x="781467" y="2908035"/>
            <a:ext cx="2895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QUEBRADA RELLENA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670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7"/>
          <p:cNvSpPr txBox="1"/>
          <p:nvPr/>
        </p:nvSpPr>
        <p:spPr>
          <a:xfrm>
            <a:off x="287383" y="985761"/>
            <a:ext cx="388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LOTES POR EXCEPCIÓN</a:t>
            </a:r>
          </a:p>
        </p:txBody>
      </p:sp>
      <p:sp>
        <p:nvSpPr>
          <p:cNvPr id="25" name="CuadroTexto 7"/>
          <p:cNvSpPr txBox="1"/>
          <p:nvPr/>
        </p:nvSpPr>
        <p:spPr>
          <a:xfrm>
            <a:off x="3333148" y="559475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xmlns="" id="{A63430C7-2974-40BD-AB56-6E10927054BD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24" name="Google Shape;92;p1">
              <a:extLst>
                <a:ext uri="{FF2B5EF4-FFF2-40B4-BE49-F238E27FC236}">
                  <a16:creationId xmlns:a16="http://schemas.microsoft.com/office/drawing/2014/main" xmlns="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xmlns="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28" name="TextBox 19">
                <a:extLst>
                  <a:ext uri="{FF2B5EF4-FFF2-40B4-BE49-F238E27FC236}">
                    <a16:creationId xmlns:a16="http://schemas.microsoft.com/office/drawing/2014/main" xmlns="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31" name="Imagen 3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  <p:graphicFrame>
        <p:nvGraphicFramePr>
          <p:cNvPr id="42" name="Tabla 9">
            <a:extLst>
              <a:ext uri="{FF2B5EF4-FFF2-40B4-BE49-F238E27FC236}">
                <a16:creationId xmlns:a16="http://schemas.microsoft.com/office/drawing/2014/main" xmlns="" id="{C53AB96F-E8BC-4F37-AD86-007BA6B144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19148"/>
              </p:ext>
            </p:extLst>
          </p:nvPr>
        </p:nvGraphicFramePr>
        <p:xfrm>
          <a:off x="8963356" y="5489405"/>
          <a:ext cx="1441450" cy="736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7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57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301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LEYENDA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51" marR="89551" marT="0" marB="0">
                    <a:lnT w="12700" cap="flat" cmpd="sng" algn="ctr">
                      <a:solidFill>
                        <a:srgbClr val="68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19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5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LOTES POR EXCEPCIÓN 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3" name="2 CuadroTexto">
            <a:extLst>
              <a:ext uri="{FF2B5EF4-FFF2-40B4-BE49-F238E27FC236}">
                <a16:creationId xmlns:a16="http://schemas.microsoft.com/office/drawing/2014/main" xmlns="" id="{FC9E801E-C6F2-488C-92C7-B910C7196346}"/>
              </a:ext>
            </a:extLst>
          </p:cNvPr>
          <p:cNvSpPr txBox="1"/>
          <p:nvPr/>
        </p:nvSpPr>
        <p:spPr>
          <a:xfrm>
            <a:off x="9070231" y="5772627"/>
            <a:ext cx="555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2</a:t>
            </a:r>
            <a:endParaRPr lang="es-EC" b="1" dirty="0"/>
          </a:p>
        </p:txBody>
      </p:sp>
      <p:pic>
        <p:nvPicPr>
          <p:cNvPr id="91" name="Picture 2" descr="C:\Users\mejaram\Desktop\NOR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642" y="1354752"/>
            <a:ext cx="390915" cy="39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RUTA VIVA DE SAN JUAN DE CALDERÓN</a:t>
            </a:r>
            <a:endParaRPr lang="es-ES" sz="1600" b="1" dirty="0">
              <a:solidFill>
                <a:srgbClr val="0070C0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" t="11144" r="9669" b="10050"/>
          <a:stretch/>
        </p:blipFill>
        <p:spPr>
          <a:xfrm>
            <a:off x="5230617" y="1606210"/>
            <a:ext cx="4732208" cy="3529104"/>
          </a:xfrm>
          <a:prstGeom prst="rect">
            <a:avLst/>
          </a:prstGeom>
        </p:spPr>
      </p:pic>
      <p:sp>
        <p:nvSpPr>
          <p:cNvPr id="23" name="Forma libre 22"/>
          <p:cNvSpPr/>
          <p:nvPr/>
        </p:nvSpPr>
        <p:spPr>
          <a:xfrm>
            <a:off x="5226004" y="1617689"/>
            <a:ext cx="607326" cy="3521122"/>
          </a:xfrm>
          <a:custGeom>
            <a:avLst/>
            <a:gdLst>
              <a:gd name="connsiteX0" fmla="*/ 477672 w 607326"/>
              <a:gd name="connsiteY0" fmla="*/ 6824 h 3521122"/>
              <a:gd name="connsiteX1" fmla="*/ 484496 w 607326"/>
              <a:gd name="connsiteY1" fmla="*/ 129654 h 3521122"/>
              <a:gd name="connsiteX2" fmla="*/ 429905 w 607326"/>
              <a:gd name="connsiteY2" fmla="*/ 218364 h 3521122"/>
              <a:gd name="connsiteX3" fmla="*/ 429905 w 607326"/>
              <a:gd name="connsiteY3" fmla="*/ 354842 h 3521122"/>
              <a:gd name="connsiteX4" fmla="*/ 402609 w 607326"/>
              <a:gd name="connsiteY4" fmla="*/ 457200 h 3521122"/>
              <a:gd name="connsiteX5" fmla="*/ 375314 w 607326"/>
              <a:gd name="connsiteY5" fmla="*/ 511791 h 3521122"/>
              <a:gd name="connsiteX6" fmla="*/ 375314 w 607326"/>
              <a:gd name="connsiteY6" fmla="*/ 511791 h 3521122"/>
              <a:gd name="connsiteX7" fmla="*/ 354842 w 607326"/>
              <a:gd name="connsiteY7" fmla="*/ 600501 h 3521122"/>
              <a:gd name="connsiteX8" fmla="*/ 354842 w 607326"/>
              <a:gd name="connsiteY8" fmla="*/ 600501 h 3521122"/>
              <a:gd name="connsiteX9" fmla="*/ 327547 w 607326"/>
              <a:gd name="connsiteY9" fmla="*/ 655092 h 3521122"/>
              <a:gd name="connsiteX10" fmla="*/ 313899 w 607326"/>
              <a:gd name="connsiteY10" fmla="*/ 784746 h 3521122"/>
              <a:gd name="connsiteX11" fmla="*/ 266132 w 607326"/>
              <a:gd name="connsiteY11" fmla="*/ 832513 h 3521122"/>
              <a:gd name="connsiteX12" fmla="*/ 252484 w 607326"/>
              <a:gd name="connsiteY12" fmla="*/ 866633 h 3521122"/>
              <a:gd name="connsiteX13" fmla="*/ 259308 w 607326"/>
              <a:gd name="connsiteY13" fmla="*/ 941695 h 3521122"/>
              <a:gd name="connsiteX14" fmla="*/ 272956 w 607326"/>
              <a:gd name="connsiteY14" fmla="*/ 1003110 h 3521122"/>
              <a:gd name="connsiteX15" fmla="*/ 293427 w 607326"/>
              <a:gd name="connsiteY15" fmla="*/ 1084997 h 3521122"/>
              <a:gd name="connsiteX16" fmla="*/ 293427 w 607326"/>
              <a:gd name="connsiteY16" fmla="*/ 1084997 h 3521122"/>
              <a:gd name="connsiteX17" fmla="*/ 334371 w 607326"/>
              <a:gd name="connsiteY17" fmla="*/ 1153236 h 3521122"/>
              <a:gd name="connsiteX18" fmla="*/ 341194 w 607326"/>
              <a:gd name="connsiteY18" fmla="*/ 1214651 h 3521122"/>
              <a:gd name="connsiteX19" fmla="*/ 300251 w 607326"/>
              <a:gd name="connsiteY19" fmla="*/ 1310185 h 3521122"/>
              <a:gd name="connsiteX20" fmla="*/ 225188 w 607326"/>
              <a:gd name="connsiteY20" fmla="*/ 1549021 h 3521122"/>
              <a:gd name="connsiteX21" fmla="*/ 225188 w 607326"/>
              <a:gd name="connsiteY21" fmla="*/ 1596788 h 3521122"/>
              <a:gd name="connsiteX22" fmla="*/ 225188 w 607326"/>
              <a:gd name="connsiteY22" fmla="*/ 1651379 h 3521122"/>
              <a:gd name="connsiteX23" fmla="*/ 272956 w 607326"/>
              <a:gd name="connsiteY23" fmla="*/ 1787857 h 3521122"/>
              <a:gd name="connsiteX24" fmla="*/ 307075 w 607326"/>
              <a:gd name="connsiteY24" fmla="*/ 1924334 h 3521122"/>
              <a:gd name="connsiteX25" fmla="*/ 307075 w 607326"/>
              <a:gd name="connsiteY25" fmla="*/ 1951630 h 3521122"/>
              <a:gd name="connsiteX26" fmla="*/ 252484 w 607326"/>
              <a:gd name="connsiteY26" fmla="*/ 2135875 h 3521122"/>
              <a:gd name="connsiteX27" fmla="*/ 225188 w 607326"/>
              <a:gd name="connsiteY27" fmla="*/ 2210937 h 3521122"/>
              <a:gd name="connsiteX28" fmla="*/ 204717 w 607326"/>
              <a:gd name="connsiteY28" fmla="*/ 2320119 h 3521122"/>
              <a:gd name="connsiteX29" fmla="*/ 204717 w 607326"/>
              <a:gd name="connsiteY29" fmla="*/ 2395182 h 3521122"/>
              <a:gd name="connsiteX30" fmla="*/ 184245 w 607326"/>
              <a:gd name="connsiteY30" fmla="*/ 2579427 h 3521122"/>
              <a:gd name="connsiteX31" fmla="*/ 136478 w 607326"/>
              <a:gd name="connsiteY31" fmla="*/ 2777319 h 3521122"/>
              <a:gd name="connsiteX32" fmla="*/ 122830 w 607326"/>
              <a:gd name="connsiteY32" fmla="*/ 2941092 h 3521122"/>
              <a:gd name="connsiteX33" fmla="*/ 116006 w 607326"/>
              <a:gd name="connsiteY33" fmla="*/ 2982036 h 3521122"/>
              <a:gd name="connsiteX34" fmla="*/ 122830 w 607326"/>
              <a:gd name="connsiteY34" fmla="*/ 3036627 h 3521122"/>
              <a:gd name="connsiteX35" fmla="*/ 136478 w 607326"/>
              <a:gd name="connsiteY35" fmla="*/ 3111689 h 3521122"/>
              <a:gd name="connsiteX36" fmla="*/ 88711 w 607326"/>
              <a:gd name="connsiteY36" fmla="*/ 3261815 h 3521122"/>
              <a:gd name="connsiteX37" fmla="*/ 6824 w 607326"/>
              <a:gd name="connsiteY37" fmla="*/ 3405116 h 3521122"/>
              <a:gd name="connsiteX38" fmla="*/ 0 w 607326"/>
              <a:gd name="connsiteY38" fmla="*/ 3521122 h 3521122"/>
              <a:gd name="connsiteX39" fmla="*/ 293427 w 607326"/>
              <a:gd name="connsiteY39" fmla="*/ 3521122 h 3521122"/>
              <a:gd name="connsiteX40" fmla="*/ 334371 w 607326"/>
              <a:gd name="connsiteY40" fmla="*/ 3432412 h 3521122"/>
              <a:gd name="connsiteX41" fmla="*/ 368490 w 607326"/>
              <a:gd name="connsiteY41" fmla="*/ 3350525 h 3521122"/>
              <a:gd name="connsiteX42" fmla="*/ 388962 w 607326"/>
              <a:gd name="connsiteY42" fmla="*/ 3282286 h 3521122"/>
              <a:gd name="connsiteX43" fmla="*/ 395785 w 607326"/>
              <a:gd name="connsiteY43" fmla="*/ 3207224 h 3521122"/>
              <a:gd name="connsiteX44" fmla="*/ 361666 w 607326"/>
              <a:gd name="connsiteY44" fmla="*/ 3132161 h 3521122"/>
              <a:gd name="connsiteX45" fmla="*/ 327547 w 607326"/>
              <a:gd name="connsiteY45" fmla="*/ 3057098 h 3521122"/>
              <a:gd name="connsiteX46" fmla="*/ 341194 w 607326"/>
              <a:gd name="connsiteY46" fmla="*/ 2831910 h 3521122"/>
              <a:gd name="connsiteX47" fmla="*/ 382138 w 607326"/>
              <a:gd name="connsiteY47" fmla="*/ 2572603 h 3521122"/>
              <a:gd name="connsiteX48" fmla="*/ 402609 w 607326"/>
              <a:gd name="connsiteY48" fmla="*/ 2402006 h 3521122"/>
              <a:gd name="connsiteX49" fmla="*/ 470848 w 607326"/>
              <a:gd name="connsiteY49" fmla="*/ 2299648 h 3521122"/>
              <a:gd name="connsiteX50" fmla="*/ 504968 w 607326"/>
              <a:gd name="connsiteY50" fmla="*/ 2210937 h 3521122"/>
              <a:gd name="connsiteX51" fmla="*/ 539087 w 607326"/>
              <a:gd name="connsiteY51" fmla="*/ 2115403 h 3521122"/>
              <a:gd name="connsiteX52" fmla="*/ 532263 w 607326"/>
              <a:gd name="connsiteY52" fmla="*/ 2026692 h 3521122"/>
              <a:gd name="connsiteX53" fmla="*/ 477672 w 607326"/>
              <a:gd name="connsiteY53" fmla="*/ 1740089 h 3521122"/>
              <a:gd name="connsiteX54" fmla="*/ 429905 w 607326"/>
              <a:gd name="connsiteY54" fmla="*/ 1596788 h 3521122"/>
              <a:gd name="connsiteX55" fmla="*/ 436729 w 607326"/>
              <a:gd name="connsiteY55" fmla="*/ 1501254 h 3521122"/>
              <a:gd name="connsiteX56" fmla="*/ 470848 w 607326"/>
              <a:gd name="connsiteY56" fmla="*/ 1412543 h 3521122"/>
              <a:gd name="connsiteX57" fmla="*/ 532263 w 607326"/>
              <a:gd name="connsiteY57" fmla="*/ 1303361 h 3521122"/>
              <a:gd name="connsiteX58" fmla="*/ 545911 w 607326"/>
              <a:gd name="connsiteY58" fmla="*/ 1228298 h 3521122"/>
              <a:gd name="connsiteX59" fmla="*/ 525439 w 607326"/>
              <a:gd name="connsiteY59" fmla="*/ 1098645 h 3521122"/>
              <a:gd name="connsiteX60" fmla="*/ 525439 w 607326"/>
              <a:gd name="connsiteY60" fmla="*/ 955343 h 3521122"/>
              <a:gd name="connsiteX61" fmla="*/ 504968 w 607326"/>
              <a:gd name="connsiteY61" fmla="*/ 859809 h 3521122"/>
              <a:gd name="connsiteX62" fmla="*/ 498144 w 607326"/>
              <a:gd name="connsiteY62" fmla="*/ 764275 h 3521122"/>
              <a:gd name="connsiteX63" fmla="*/ 532263 w 607326"/>
              <a:gd name="connsiteY63" fmla="*/ 648269 h 3521122"/>
              <a:gd name="connsiteX64" fmla="*/ 532263 w 607326"/>
              <a:gd name="connsiteY64" fmla="*/ 580030 h 3521122"/>
              <a:gd name="connsiteX65" fmla="*/ 545911 w 607326"/>
              <a:gd name="connsiteY65" fmla="*/ 457200 h 3521122"/>
              <a:gd name="connsiteX66" fmla="*/ 532263 w 607326"/>
              <a:gd name="connsiteY66" fmla="*/ 286603 h 3521122"/>
              <a:gd name="connsiteX67" fmla="*/ 566382 w 607326"/>
              <a:gd name="connsiteY67" fmla="*/ 122830 h 3521122"/>
              <a:gd name="connsiteX68" fmla="*/ 607326 w 607326"/>
              <a:gd name="connsiteY68" fmla="*/ 0 h 3521122"/>
              <a:gd name="connsiteX69" fmla="*/ 477672 w 607326"/>
              <a:gd name="connsiteY69" fmla="*/ 6824 h 3521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607326" h="3521122">
                <a:moveTo>
                  <a:pt x="477672" y="6824"/>
                </a:moveTo>
                <a:lnTo>
                  <a:pt x="484496" y="129654"/>
                </a:lnTo>
                <a:lnTo>
                  <a:pt x="429905" y="218364"/>
                </a:lnTo>
                <a:lnTo>
                  <a:pt x="429905" y="354842"/>
                </a:lnTo>
                <a:lnTo>
                  <a:pt x="402609" y="457200"/>
                </a:lnTo>
                <a:lnTo>
                  <a:pt x="375314" y="511791"/>
                </a:lnTo>
                <a:lnTo>
                  <a:pt x="375314" y="511791"/>
                </a:lnTo>
                <a:lnTo>
                  <a:pt x="354842" y="600501"/>
                </a:lnTo>
                <a:lnTo>
                  <a:pt x="354842" y="600501"/>
                </a:lnTo>
                <a:lnTo>
                  <a:pt x="327547" y="655092"/>
                </a:lnTo>
                <a:lnTo>
                  <a:pt x="313899" y="784746"/>
                </a:lnTo>
                <a:lnTo>
                  <a:pt x="266132" y="832513"/>
                </a:lnTo>
                <a:lnTo>
                  <a:pt x="252484" y="866633"/>
                </a:lnTo>
                <a:lnTo>
                  <a:pt x="259308" y="941695"/>
                </a:lnTo>
                <a:lnTo>
                  <a:pt x="272956" y="1003110"/>
                </a:lnTo>
                <a:lnTo>
                  <a:pt x="293427" y="1084997"/>
                </a:lnTo>
                <a:lnTo>
                  <a:pt x="293427" y="1084997"/>
                </a:lnTo>
                <a:lnTo>
                  <a:pt x="334371" y="1153236"/>
                </a:lnTo>
                <a:lnTo>
                  <a:pt x="341194" y="1214651"/>
                </a:lnTo>
                <a:lnTo>
                  <a:pt x="300251" y="1310185"/>
                </a:lnTo>
                <a:lnTo>
                  <a:pt x="225188" y="1549021"/>
                </a:lnTo>
                <a:lnTo>
                  <a:pt x="225188" y="1596788"/>
                </a:lnTo>
                <a:lnTo>
                  <a:pt x="225188" y="1651379"/>
                </a:lnTo>
                <a:lnTo>
                  <a:pt x="272956" y="1787857"/>
                </a:lnTo>
                <a:lnTo>
                  <a:pt x="307075" y="1924334"/>
                </a:lnTo>
                <a:lnTo>
                  <a:pt x="307075" y="1951630"/>
                </a:lnTo>
                <a:lnTo>
                  <a:pt x="252484" y="2135875"/>
                </a:lnTo>
                <a:lnTo>
                  <a:pt x="225188" y="2210937"/>
                </a:lnTo>
                <a:lnTo>
                  <a:pt x="204717" y="2320119"/>
                </a:lnTo>
                <a:lnTo>
                  <a:pt x="204717" y="2395182"/>
                </a:lnTo>
                <a:lnTo>
                  <a:pt x="184245" y="2579427"/>
                </a:lnTo>
                <a:lnTo>
                  <a:pt x="136478" y="2777319"/>
                </a:lnTo>
                <a:lnTo>
                  <a:pt x="122830" y="2941092"/>
                </a:lnTo>
                <a:lnTo>
                  <a:pt x="116006" y="2982036"/>
                </a:lnTo>
                <a:lnTo>
                  <a:pt x="122830" y="3036627"/>
                </a:lnTo>
                <a:lnTo>
                  <a:pt x="136478" y="3111689"/>
                </a:lnTo>
                <a:lnTo>
                  <a:pt x="88711" y="3261815"/>
                </a:lnTo>
                <a:lnTo>
                  <a:pt x="6824" y="3405116"/>
                </a:lnTo>
                <a:lnTo>
                  <a:pt x="0" y="3521122"/>
                </a:lnTo>
                <a:lnTo>
                  <a:pt x="293427" y="3521122"/>
                </a:lnTo>
                <a:lnTo>
                  <a:pt x="334371" y="3432412"/>
                </a:lnTo>
                <a:lnTo>
                  <a:pt x="368490" y="3350525"/>
                </a:lnTo>
                <a:lnTo>
                  <a:pt x="388962" y="3282286"/>
                </a:lnTo>
                <a:lnTo>
                  <a:pt x="395785" y="3207224"/>
                </a:lnTo>
                <a:lnTo>
                  <a:pt x="361666" y="3132161"/>
                </a:lnTo>
                <a:lnTo>
                  <a:pt x="327547" y="3057098"/>
                </a:lnTo>
                <a:lnTo>
                  <a:pt x="341194" y="2831910"/>
                </a:lnTo>
                <a:lnTo>
                  <a:pt x="382138" y="2572603"/>
                </a:lnTo>
                <a:lnTo>
                  <a:pt x="402609" y="2402006"/>
                </a:lnTo>
                <a:lnTo>
                  <a:pt x="470848" y="2299648"/>
                </a:lnTo>
                <a:lnTo>
                  <a:pt x="504968" y="2210937"/>
                </a:lnTo>
                <a:lnTo>
                  <a:pt x="539087" y="2115403"/>
                </a:lnTo>
                <a:lnTo>
                  <a:pt x="532263" y="2026692"/>
                </a:lnTo>
                <a:lnTo>
                  <a:pt x="477672" y="1740089"/>
                </a:lnTo>
                <a:lnTo>
                  <a:pt x="429905" y="1596788"/>
                </a:lnTo>
                <a:lnTo>
                  <a:pt x="436729" y="1501254"/>
                </a:lnTo>
                <a:lnTo>
                  <a:pt x="470848" y="1412543"/>
                </a:lnTo>
                <a:lnTo>
                  <a:pt x="532263" y="1303361"/>
                </a:lnTo>
                <a:lnTo>
                  <a:pt x="545911" y="1228298"/>
                </a:lnTo>
                <a:lnTo>
                  <a:pt x="525439" y="1098645"/>
                </a:lnTo>
                <a:lnTo>
                  <a:pt x="525439" y="955343"/>
                </a:lnTo>
                <a:lnTo>
                  <a:pt x="504968" y="859809"/>
                </a:lnTo>
                <a:lnTo>
                  <a:pt x="498144" y="764275"/>
                </a:lnTo>
                <a:lnTo>
                  <a:pt x="532263" y="648269"/>
                </a:lnTo>
                <a:lnTo>
                  <a:pt x="532263" y="580030"/>
                </a:lnTo>
                <a:lnTo>
                  <a:pt x="545911" y="457200"/>
                </a:lnTo>
                <a:lnTo>
                  <a:pt x="532263" y="286603"/>
                </a:lnTo>
                <a:lnTo>
                  <a:pt x="566382" y="122830"/>
                </a:lnTo>
                <a:lnTo>
                  <a:pt x="607326" y="0"/>
                </a:lnTo>
                <a:lnTo>
                  <a:pt x="477672" y="6824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Forma libre 25"/>
          <p:cNvSpPr/>
          <p:nvPr/>
        </p:nvSpPr>
        <p:spPr>
          <a:xfrm>
            <a:off x="5519431" y="1631337"/>
            <a:ext cx="4285397" cy="3452883"/>
          </a:xfrm>
          <a:custGeom>
            <a:avLst/>
            <a:gdLst>
              <a:gd name="connsiteX0" fmla="*/ 4135272 w 4285397"/>
              <a:gd name="connsiteY0" fmla="*/ 3452883 h 3452883"/>
              <a:gd name="connsiteX1" fmla="*/ 3944203 w 4285397"/>
              <a:gd name="connsiteY1" fmla="*/ 3452883 h 3452883"/>
              <a:gd name="connsiteX2" fmla="*/ 4148920 w 4285397"/>
              <a:gd name="connsiteY2" fmla="*/ 1269241 h 3452883"/>
              <a:gd name="connsiteX3" fmla="*/ 4148920 w 4285397"/>
              <a:gd name="connsiteY3" fmla="*/ 1269241 h 3452883"/>
              <a:gd name="connsiteX4" fmla="*/ 4039738 w 4285397"/>
              <a:gd name="connsiteY4" fmla="*/ 1132764 h 3452883"/>
              <a:gd name="connsiteX5" fmla="*/ 900752 w 4285397"/>
              <a:gd name="connsiteY5" fmla="*/ 436728 h 3452883"/>
              <a:gd name="connsiteX6" fmla="*/ 504967 w 4285397"/>
              <a:gd name="connsiteY6" fmla="*/ 354841 h 3452883"/>
              <a:gd name="connsiteX7" fmla="*/ 368490 w 4285397"/>
              <a:gd name="connsiteY7" fmla="*/ 409432 h 3452883"/>
              <a:gd name="connsiteX8" fmla="*/ 341194 w 4285397"/>
              <a:gd name="connsiteY8" fmla="*/ 559558 h 3452883"/>
              <a:gd name="connsiteX9" fmla="*/ 300251 w 4285397"/>
              <a:gd name="connsiteY9" fmla="*/ 1705970 h 3452883"/>
              <a:gd name="connsiteX10" fmla="*/ 232012 w 4285397"/>
              <a:gd name="connsiteY10" fmla="*/ 2088107 h 3452883"/>
              <a:gd name="connsiteX11" fmla="*/ 122830 w 4285397"/>
              <a:gd name="connsiteY11" fmla="*/ 3138985 h 3452883"/>
              <a:gd name="connsiteX12" fmla="*/ 0 w 4285397"/>
              <a:gd name="connsiteY12" fmla="*/ 3098041 h 3452883"/>
              <a:gd name="connsiteX13" fmla="*/ 177421 w 4285397"/>
              <a:gd name="connsiteY13" fmla="*/ 2033516 h 3452883"/>
              <a:gd name="connsiteX14" fmla="*/ 163773 w 4285397"/>
              <a:gd name="connsiteY14" fmla="*/ 1815152 h 3452883"/>
              <a:gd name="connsiteX15" fmla="*/ 136478 w 4285397"/>
              <a:gd name="connsiteY15" fmla="*/ 900752 h 3452883"/>
              <a:gd name="connsiteX16" fmla="*/ 163773 w 4285397"/>
              <a:gd name="connsiteY16" fmla="*/ 696035 h 3452883"/>
              <a:gd name="connsiteX17" fmla="*/ 232012 w 4285397"/>
              <a:gd name="connsiteY17" fmla="*/ 245659 h 3452883"/>
              <a:gd name="connsiteX18" fmla="*/ 204717 w 4285397"/>
              <a:gd name="connsiteY18" fmla="*/ 0 h 3452883"/>
              <a:gd name="connsiteX19" fmla="*/ 2456597 w 4285397"/>
              <a:gd name="connsiteY19" fmla="*/ 614149 h 3452883"/>
              <a:gd name="connsiteX20" fmla="*/ 4258102 w 4285397"/>
              <a:gd name="connsiteY20" fmla="*/ 955343 h 3452883"/>
              <a:gd name="connsiteX21" fmla="*/ 4285397 w 4285397"/>
              <a:gd name="connsiteY21" fmla="*/ 968991 h 3452883"/>
              <a:gd name="connsiteX22" fmla="*/ 4135272 w 4285397"/>
              <a:gd name="connsiteY22" fmla="*/ 3452883 h 3452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285397" h="3452883">
                <a:moveTo>
                  <a:pt x="4135272" y="3452883"/>
                </a:moveTo>
                <a:lnTo>
                  <a:pt x="3944203" y="3452883"/>
                </a:lnTo>
                <a:lnTo>
                  <a:pt x="4148920" y="1269241"/>
                </a:lnTo>
                <a:lnTo>
                  <a:pt x="4148920" y="1269241"/>
                </a:lnTo>
                <a:lnTo>
                  <a:pt x="4039738" y="1132764"/>
                </a:lnTo>
                <a:lnTo>
                  <a:pt x="900752" y="436728"/>
                </a:lnTo>
                <a:lnTo>
                  <a:pt x="504967" y="354841"/>
                </a:lnTo>
                <a:lnTo>
                  <a:pt x="368490" y="409432"/>
                </a:lnTo>
                <a:lnTo>
                  <a:pt x="341194" y="559558"/>
                </a:lnTo>
                <a:lnTo>
                  <a:pt x="300251" y="1705970"/>
                </a:lnTo>
                <a:lnTo>
                  <a:pt x="232012" y="2088107"/>
                </a:lnTo>
                <a:lnTo>
                  <a:pt x="122830" y="3138985"/>
                </a:lnTo>
                <a:lnTo>
                  <a:pt x="0" y="3098041"/>
                </a:lnTo>
                <a:lnTo>
                  <a:pt x="177421" y="2033516"/>
                </a:lnTo>
                <a:lnTo>
                  <a:pt x="163773" y="1815152"/>
                </a:lnTo>
                <a:lnTo>
                  <a:pt x="136478" y="900752"/>
                </a:lnTo>
                <a:lnTo>
                  <a:pt x="163773" y="696035"/>
                </a:lnTo>
                <a:lnTo>
                  <a:pt x="232012" y="245659"/>
                </a:lnTo>
                <a:lnTo>
                  <a:pt x="204717" y="0"/>
                </a:lnTo>
                <a:lnTo>
                  <a:pt x="2456597" y="614149"/>
                </a:lnTo>
                <a:lnTo>
                  <a:pt x="4258102" y="955343"/>
                </a:lnTo>
                <a:lnTo>
                  <a:pt x="4285397" y="968991"/>
                </a:lnTo>
                <a:lnTo>
                  <a:pt x="4135272" y="3452883"/>
                </a:lnTo>
                <a:close/>
              </a:path>
            </a:pathLst>
          </a:custGeom>
          <a:solidFill>
            <a:srgbClr val="7030A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Forma libre 28"/>
          <p:cNvSpPr/>
          <p:nvPr/>
        </p:nvSpPr>
        <p:spPr>
          <a:xfrm>
            <a:off x="5519431" y="1631337"/>
            <a:ext cx="4285397" cy="3452883"/>
          </a:xfrm>
          <a:custGeom>
            <a:avLst/>
            <a:gdLst>
              <a:gd name="connsiteX0" fmla="*/ 204717 w 4285397"/>
              <a:gd name="connsiteY0" fmla="*/ 0 h 3452883"/>
              <a:gd name="connsiteX1" fmla="*/ 2333767 w 4285397"/>
              <a:gd name="connsiteY1" fmla="*/ 573206 h 3452883"/>
              <a:gd name="connsiteX2" fmla="*/ 4285397 w 4285397"/>
              <a:gd name="connsiteY2" fmla="*/ 968991 h 3452883"/>
              <a:gd name="connsiteX3" fmla="*/ 4135272 w 4285397"/>
              <a:gd name="connsiteY3" fmla="*/ 3452883 h 3452883"/>
              <a:gd name="connsiteX4" fmla="*/ 1173708 w 4285397"/>
              <a:gd name="connsiteY4" fmla="*/ 3193576 h 3452883"/>
              <a:gd name="connsiteX5" fmla="*/ 0 w 4285397"/>
              <a:gd name="connsiteY5" fmla="*/ 3111689 h 3452883"/>
              <a:gd name="connsiteX6" fmla="*/ 150126 w 4285397"/>
              <a:gd name="connsiteY6" fmla="*/ 2088107 h 3452883"/>
              <a:gd name="connsiteX7" fmla="*/ 136478 w 4285397"/>
              <a:gd name="connsiteY7" fmla="*/ 777922 h 3452883"/>
              <a:gd name="connsiteX8" fmla="*/ 163773 w 4285397"/>
              <a:gd name="connsiteY8" fmla="*/ 573206 h 3452883"/>
              <a:gd name="connsiteX9" fmla="*/ 218364 w 4285397"/>
              <a:gd name="connsiteY9" fmla="*/ 232012 h 3452883"/>
              <a:gd name="connsiteX10" fmla="*/ 204717 w 4285397"/>
              <a:gd name="connsiteY10" fmla="*/ 0 h 3452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85397" h="3452883">
                <a:moveTo>
                  <a:pt x="204717" y="0"/>
                </a:moveTo>
                <a:lnTo>
                  <a:pt x="2333767" y="573206"/>
                </a:lnTo>
                <a:lnTo>
                  <a:pt x="4285397" y="968991"/>
                </a:lnTo>
                <a:lnTo>
                  <a:pt x="4135272" y="3452883"/>
                </a:lnTo>
                <a:lnTo>
                  <a:pt x="1173708" y="3193576"/>
                </a:lnTo>
                <a:lnTo>
                  <a:pt x="0" y="3111689"/>
                </a:lnTo>
                <a:lnTo>
                  <a:pt x="150126" y="2088107"/>
                </a:lnTo>
                <a:lnTo>
                  <a:pt x="136478" y="777922"/>
                </a:lnTo>
                <a:lnTo>
                  <a:pt x="163773" y="573206"/>
                </a:lnTo>
                <a:lnTo>
                  <a:pt x="218364" y="232012"/>
                </a:lnTo>
                <a:lnTo>
                  <a:pt x="204717" y="0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noFill/>
            </a:endParaRPr>
          </a:p>
        </p:txBody>
      </p:sp>
      <p:sp>
        <p:nvSpPr>
          <p:cNvPr id="30" name="Forma libre 29"/>
          <p:cNvSpPr/>
          <p:nvPr/>
        </p:nvSpPr>
        <p:spPr>
          <a:xfrm>
            <a:off x="5751443" y="3228125"/>
            <a:ext cx="3794078" cy="1282889"/>
          </a:xfrm>
          <a:custGeom>
            <a:avLst/>
            <a:gdLst>
              <a:gd name="connsiteX0" fmla="*/ 3794078 w 3794078"/>
              <a:gd name="connsiteY0" fmla="*/ 859809 h 1282889"/>
              <a:gd name="connsiteX1" fmla="*/ 545911 w 3794078"/>
              <a:gd name="connsiteY1" fmla="*/ 136477 h 1282889"/>
              <a:gd name="connsiteX2" fmla="*/ 54591 w 3794078"/>
              <a:gd name="connsiteY2" fmla="*/ 0 h 1282889"/>
              <a:gd name="connsiteX3" fmla="*/ 0 w 3794078"/>
              <a:gd name="connsiteY3" fmla="*/ 464024 h 1282889"/>
              <a:gd name="connsiteX4" fmla="*/ 136478 w 3794078"/>
              <a:gd name="connsiteY4" fmla="*/ 354841 h 1282889"/>
              <a:gd name="connsiteX5" fmla="*/ 232012 w 3794078"/>
              <a:gd name="connsiteY5" fmla="*/ 354841 h 1282889"/>
              <a:gd name="connsiteX6" fmla="*/ 491320 w 3794078"/>
              <a:gd name="connsiteY6" fmla="*/ 395785 h 1282889"/>
              <a:gd name="connsiteX7" fmla="*/ 3330054 w 3794078"/>
              <a:gd name="connsiteY7" fmla="*/ 1050877 h 1282889"/>
              <a:gd name="connsiteX8" fmla="*/ 3630305 w 3794078"/>
              <a:gd name="connsiteY8" fmla="*/ 1119116 h 1282889"/>
              <a:gd name="connsiteX9" fmla="*/ 3725839 w 3794078"/>
              <a:gd name="connsiteY9" fmla="*/ 1187355 h 1282889"/>
              <a:gd name="connsiteX10" fmla="*/ 3780430 w 3794078"/>
              <a:gd name="connsiteY10" fmla="*/ 1282889 h 1282889"/>
              <a:gd name="connsiteX11" fmla="*/ 3794078 w 3794078"/>
              <a:gd name="connsiteY11" fmla="*/ 859809 h 128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94078" h="1282889">
                <a:moveTo>
                  <a:pt x="3794078" y="859809"/>
                </a:moveTo>
                <a:lnTo>
                  <a:pt x="545911" y="136477"/>
                </a:lnTo>
                <a:lnTo>
                  <a:pt x="54591" y="0"/>
                </a:lnTo>
                <a:lnTo>
                  <a:pt x="0" y="464024"/>
                </a:lnTo>
                <a:lnTo>
                  <a:pt x="136478" y="354841"/>
                </a:lnTo>
                <a:lnTo>
                  <a:pt x="232012" y="354841"/>
                </a:lnTo>
                <a:lnTo>
                  <a:pt x="491320" y="395785"/>
                </a:lnTo>
                <a:lnTo>
                  <a:pt x="3330054" y="1050877"/>
                </a:lnTo>
                <a:lnTo>
                  <a:pt x="3630305" y="1119116"/>
                </a:lnTo>
                <a:lnTo>
                  <a:pt x="3725839" y="1187355"/>
                </a:lnTo>
                <a:lnTo>
                  <a:pt x="3780430" y="1282889"/>
                </a:lnTo>
                <a:lnTo>
                  <a:pt x="3794078" y="859809"/>
                </a:lnTo>
                <a:close/>
              </a:path>
            </a:pathLst>
          </a:custGeom>
          <a:solidFill>
            <a:schemeClr val="accent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" name="Forma libre 31"/>
          <p:cNvSpPr/>
          <p:nvPr/>
        </p:nvSpPr>
        <p:spPr>
          <a:xfrm>
            <a:off x="6065183" y="3779907"/>
            <a:ext cx="2583712" cy="1212111"/>
          </a:xfrm>
          <a:custGeom>
            <a:avLst/>
            <a:gdLst>
              <a:gd name="connsiteX0" fmla="*/ 1605516 w 2583712"/>
              <a:gd name="connsiteY0" fmla="*/ 170121 h 1212111"/>
              <a:gd name="connsiteX1" fmla="*/ 1467293 w 2583712"/>
              <a:gd name="connsiteY1" fmla="*/ 818707 h 1212111"/>
              <a:gd name="connsiteX2" fmla="*/ 2583712 w 2583712"/>
              <a:gd name="connsiteY2" fmla="*/ 1073888 h 1212111"/>
              <a:gd name="connsiteX3" fmla="*/ 2583712 w 2583712"/>
              <a:gd name="connsiteY3" fmla="*/ 1212111 h 1212111"/>
              <a:gd name="connsiteX4" fmla="*/ 0 w 2583712"/>
              <a:gd name="connsiteY4" fmla="*/ 999460 h 1212111"/>
              <a:gd name="connsiteX5" fmla="*/ 138223 w 2583712"/>
              <a:gd name="connsiteY5" fmla="*/ 499730 h 1212111"/>
              <a:gd name="connsiteX6" fmla="*/ 776177 w 2583712"/>
              <a:gd name="connsiteY6" fmla="*/ 648586 h 1212111"/>
              <a:gd name="connsiteX7" fmla="*/ 914400 w 2583712"/>
              <a:gd name="connsiteY7" fmla="*/ 0 h 1212111"/>
              <a:gd name="connsiteX8" fmla="*/ 1605516 w 2583712"/>
              <a:gd name="connsiteY8" fmla="*/ 170121 h 121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3712" h="1212111">
                <a:moveTo>
                  <a:pt x="1605516" y="170121"/>
                </a:moveTo>
                <a:lnTo>
                  <a:pt x="1467293" y="818707"/>
                </a:lnTo>
                <a:lnTo>
                  <a:pt x="2583712" y="1073888"/>
                </a:lnTo>
                <a:lnTo>
                  <a:pt x="2583712" y="1212111"/>
                </a:lnTo>
                <a:lnTo>
                  <a:pt x="0" y="999460"/>
                </a:lnTo>
                <a:lnTo>
                  <a:pt x="138223" y="499730"/>
                </a:lnTo>
                <a:lnTo>
                  <a:pt x="776177" y="648586"/>
                </a:lnTo>
                <a:lnTo>
                  <a:pt x="914400" y="0"/>
                </a:lnTo>
                <a:lnTo>
                  <a:pt x="1605516" y="170121"/>
                </a:lnTo>
                <a:close/>
              </a:path>
            </a:pathLst>
          </a:custGeom>
          <a:solidFill>
            <a:schemeClr val="accent6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Forma libre 32"/>
          <p:cNvSpPr/>
          <p:nvPr/>
        </p:nvSpPr>
        <p:spPr>
          <a:xfrm>
            <a:off x="5693043" y="3577888"/>
            <a:ext cx="637954" cy="808075"/>
          </a:xfrm>
          <a:custGeom>
            <a:avLst/>
            <a:gdLst>
              <a:gd name="connsiteX0" fmla="*/ 637954 w 637954"/>
              <a:gd name="connsiteY0" fmla="*/ 74428 h 808075"/>
              <a:gd name="connsiteX1" fmla="*/ 563526 w 637954"/>
              <a:gd name="connsiteY1" fmla="*/ 425303 h 808075"/>
              <a:gd name="connsiteX2" fmla="*/ 499731 w 637954"/>
              <a:gd name="connsiteY2" fmla="*/ 808075 h 808075"/>
              <a:gd name="connsiteX3" fmla="*/ 0 w 637954"/>
              <a:gd name="connsiteY3" fmla="*/ 701749 h 808075"/>
              <a:gd name="connsiteX4" fmla="*/ 42531 w 637954"/>
              <a:gd name="connsiteY4" fmla="*/ 287079 h 808075"/>
              <a:gd name="connsiteX5" fmla="*/ 85061 w 637954"/>
              <a:gd name="connsiteY5" fmla="*/ 116958 h 808075"/>
              <a:gd name="connsiteX6" fmla="*/ 116959 w 637954"/>
              <a:gd name="connsiteY6" fmla="*/ 31898 h 808075"/>
              <a:gd name="connsiteX7" fmla="*/ 223284 w 637954"/>
              <a:gd name="connsiteY7" fmla="*/ 0 h 808075"/>
              <a:gd name="connsiteX8" fmla="*/ 287080 w 637954"/>
              <a:gd name="connsiteY8" fmla="*/ 0 h 808075"/>
              <a:gd name="connsiteX9" fmla="*/ 637954 w 637954"/>
              <a:gd name="connsiteY9" fmla="*/ 74428 h 80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7954" h="808075">
                <a:moveTo>
                  <a:pt x="637954" y="74428"/>
                </a:moveTo>
                <a:lnTo>
                  <a:pt x="563526" y="425303"/>
                </a:lnTo>
                <a:lnTo>
                  <a:pt x="499731" y="808075"/>
                </a:lnTo>
                <a:lnTo>
                  <a:pt x="0" y="701749"/>
                </a:lnTo>
                <a:lnTo>
                  <a:pt x="42531" y="287079"/>
                </a:lnTo>
                <a:lnTo>
                  <a:pt x="85061" y="116958"/>
                </a:lnTo>
                <a:lnTo>
                  <a:pt x="116959" y="31898"/>
                </a:lnTo>
                <a:lnTo>
                  <a:pt x="223284" y="0"/>
                </a:lnTo>
                <a:lnTo>
                  <a:pt x="287080" y="0"/>
                </a:lnTo>
                <a:lnTo>
                  <a:pt x="637954" y="74428"/>
                </a:lnTo>
                <a:close/>
              </a:path>
            </a:pathLst>
          </a:custGeom>
          <a:solidFill>
            <a:schemeClr val="accent4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xmlns="" id="{14DDADEE-4BD6-49AE-B2D1-B40236971625}"/>
              </a:ext>
            </a:extLst>
          </p:cNvPr>
          <p:cNvSpPr/>
          <p:nvPr/>
        </p:nvSpPr>
        <p:spPr>
          <a:xfrm>
            <a:off x="5845681" y="3996399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676DC7BB-46B4-44BD-B0A9-BDA095E7072F}"/>
              </a:ext>
            </a:extLst>
          </p:cNvPr>
          <p:cNvSpPr txBox="1"/>
          <p:nvPr/>
        </p:nvSpPr>
        <p:spPr>
          <a:xfrm>
            <a:off x="5846246" y="3996012"/>
            <a:ext cx="155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2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xmlns="" id="{14DDADEE-4BD6-49AE-B2D1-B40236971625}"/>
              </a:ext>
            </a:extLst>
          </p:cNvPr>
          <p:cNvSpPr/>
          <p:nvPr/>
        </p:nvSpPr>
        <p:spPr>
          <a:xfrm>
            <a:off x="5920934" y="3643757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xmlns="" id="{676DC7BB-46B4-44BD-B0A9-BDA095E7072F}"/>
              </a:ext>
            </a:extLst>
          </p:cNvPr>
          <p:cNvSpPr txBox="1"/>
          <p:nvPr/>
        </p:nvSpPr>
        <p:spPr>
          <a:xfrm>
            <a:off x="5921499" y="3643370"/>
            <a:ext cx="155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3</a:t>
            </a:r>
            <a:endParaRPr lang="es-EC" sz="12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731555"/>
              </p:ext>
            </p:extLst>
          </p:nvPr>
        </p:nvGraphicFramePr>
        <p:xfrm>
          <a:off x="617022" y="1745667"/>
          <a:ext cx="1600200" cy="453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"/>
                <a:gridCol w="838200"/>
              </a:tblGrid>
              <a:tr h="2834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Nro.</a:t>
                      </a:r>
                      <a:r>
                        <a:rPr lang="es-ES" sz="11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Lote</a:t>
                      </a:r>
                      <a:endParaRPr lang="es-EC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Área (m2)</a:t>
                      </a:r>
                      <a:endParaRPr lang="es-EC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834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1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200,49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34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2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191,95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  <a:tr h="2834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3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185,12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  <a:tr h="2834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4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201,90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34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5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203,49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34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6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204,24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34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7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202,94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34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8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201,63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34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9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435,47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34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10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226,22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34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11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450,31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34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12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204,42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34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13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203,99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34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14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203,60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34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15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202,97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889215"/>
              </p:ext>
            </p:extLst>
          </p:nvPr>
        </p:nvGraphicFramePr>
        <p:xfrm>
          <a:off x="2295992" y="1745667"/>
          <a:ext cx="1600200" cy="44869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"/>
                <a:gridCol w="838200"/>
              </a:tblGrid>
              <a:tr h="28043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Nro. Lote</a:t>
                      </a:r>
                      <a:endParaRPr lang="es-EC" sz="11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Área (m2)</a:t>
                      </a:r>
                      <a:endParaRPr lang="es-EC" sz="11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8043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16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202,88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043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17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202,60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043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18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201,61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043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19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201,78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043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20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201,44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043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21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324,72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043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22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384,71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043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23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201,38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043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24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202,09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043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25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200,34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043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26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201,14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043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27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401,28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043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28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200,84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043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29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200,48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043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30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201,09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3921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7"/>
          <p:cNvSpPr txBox="1"/>
          <p:nvPr/>
        </p:nvSpPr>
        <p:spPr>
          <a:xfrm>
            <a:off x="335111" y="1056579"/>
            <a:ext cx="1034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PLAN METROPOLITANO DE ORDENAMIENTO TERRITORIAL/ </a:t>
            </a:r>
            <a:r>
              <a:rPr lang="es-ES_tradnl" sz="2000" b="1" dirty="0" smtClean="0">
                <a:solidFill>
                  <a:srgbClr val="C00000"/>
                </a:solidFill>
              </a:rPr>
              <a:t>PMDOT</a:t>
            </a:r>
            <a:endParaRPr lang="es-ES_tradnl" sz="2000" b="1" dirty="0">
              <a:solidFill>
                <a:srgbClr val="C0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374015" y="558811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xmlns="" id="{4160C608-80F3-4EDA-8A76-B3F828793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4838" y="310704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2" name="Rectangle 43">
            <a:extLst>
              <a:ext uri="{FF2B5EF4-FFF2-40B4-BE49-F238E27FC236}">
                <a16:creationId xmlns:a16="http://schemas.microsoft.com/office/drawing/2014/main" xmlns="" id="{3011027E-2510-473D-B256-03F031E2B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271" y="14734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36AC4871-392E-4223-9FA7-7B4B3064358B}"/>
              </a:ext>
            </a:extLst>
          </p:cNvPr>
          <p:cNvSpPr/>
          <p:nvPr/>
        </p:nvSpPr>
        <p:spPr>
          <a:xfrm>
            <a:off x="924247" y="5448996"/>
            <a:ext cx="339424" cy="2181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07D7A3BE-C108-4F16-B2FE-3A19A580E147}"/>
              </a:ext>
            </a:extLst>
          </p:cNvPr>
          <p:cNvSpPr txBox="1"/>
          <p:nvPr/>
        </p:nvSpPr>
        <p:spPr>
          <a:xfrm>
            <a:off x="1238693" y="5411967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(RR2) Residencial Rural 2</a:t>
            </a:r>
            <a:endParaRPr lang="es-EC" sz="1200" dirty="0"/>
          </a:p>
          <a:p>
            <a:endParaRPr lang="es-EC" sz="1200" dirty="0"/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xmlns="" id="{A63430C7-2974-40BD-AB56-6E10927054BD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23" name="Google Shape;92;p1">
              <a:extLst>
                <a:ext uri="{FF2B5EF4-FFF2-40B4-BE49-F238E27FC236}">
                  <a16:creationId xmlns:a16="http://schemas.microsoft.com/office/drawing/2014/main" xmlns="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xmlns="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31" name="TextBox 19">
                <a:extLst>
                  <a:ext uri="{FF2B5EF4-FFF2-40B4-BE49-F238E27FC236}">
                    <a16:creationId xmlns:a16="http://schemas.microsoft.com/office/drawing/2014/main" xmlns="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32" name="Imagen 3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  <p:pic>
        <p:nvPicPr>
          <p:cNvPr id="74" name="Picture 2" descr="C:\Users\mejaram\Desktop\NOR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682" y="1177634"/>
            <a:ext cx="390915" cy="39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0539" y="4997331"/>
            <a:ext cx="2492694" cy="1010255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RUTA VIVA DE SAN JUAN DE CALDERÓN</a:t>
            </a:r>
            <a:endParaRPr lang="es-ES" sz="1600" b="1" dirty="0">
              <a:solidFill>
                <a:srgbClr val="0070C0"/>
              </a:solidFill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" t="11144" r="9669" b="10050"/>
          <a:stretch/>
        </p:blipFill>
        <p:spPr>
          <a:xfrm>
            <a:off x="6882037" y="1812258"/>
            <a:ext cx="4732208" cy="3529104"/>
          </a:xfrm>
          <a:prstGeom prst="rect">
            <a:avLst/>
          </a:prstGeom>
        </p:spPr>
      </p:pic>
      <p:sp>
        <p:nvSpPr>
          <p:cNvPr id="26" name="Forma libre 25"/>
          <p:cNvSpPr/>
          <p:nvPr/>
        </p:nvSpPr>
        <p:spPr>
          <a:xfrm>
            <a:off x="7716603" y="3985955"/>
            <a:ext cx="2583712" cy="1212111"/>
          </a:xfrm>
          <a:custGeom>
            <a:avLst/>
            <a:gdLst>
              <a:gd name="connsiteX0" fmla="*/ 1605516 w 2583712"/>
              <a:gd name="connsiteY0" fmla="*/ 170121 h 1212111"/>
              <a:gd name="connsiteX1" fmla="*/ 1467293 w 2583712"/>
              <a:gd name="connsiteY1" fmla="*/ 818707 h 1212111"/>
              <a:gd name="connsiteX2" fmla="*/ 2583712 w 2583712"/>
              <a:gd name="connsiteY2" fmla="*/ 1073888 h 1212111"/>
              <a:gd name="connsiteX3" fmla="*/ 2583712 w 2583712"/>
              <a:gd name="connsiteY3" fmla="*/ 1212111 h 1212111"/>
              <a:gd name="connsiteX4" fmla="*/ 0 w 2583712"/>
              <a:gd name="connsiteY4" fmla="*/ 999460 h 1212111"/>
              <a:gd name="connsiteX5" fmla="*/ 138223 w 2583712"/>
              <a:gd name="connsiteY5" fmla="*/ 499730 h 1212111"/>
              <a:gd name="connsiteX6" fmla="*/ 776177 w 2583712"/>
              <a:gd name="connsiteY6" fmla="*/ 648586 h 1212111"/>
              <a:gd name="connsiteX7" fmla="*/ 914400 w 2583712"/>
              <a:gd name="connsiteY7" fmla="*/ 0 h 1212111"/>
              <a:gd name="connsiteX8" fmla="*/ 1605516 w 2583712"/>
              <a:gd name="connsiteY8" fmla="*/ 170121 h 121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3712" h="1212111">
                <a:moveTo>
                  <a:pt x="1605516" y="170121"/>
                </a:moveTo>
                <a:lnTo>
                  <a:pt x="1467293" y="818707"/>
                </a:lnTo>
                <a:lnTo>
                  <a:pt x="2583712" y="1073888"/>
                </a:lnTo>
                <a:lnTo>
                  <a:pt x="2583712" y="1212111"/>
                </a:lnTo>
                <a:lnTo>
                  <a:pt x="0" y="999460"/>
                </a:lnTo>
                <a:lnTo>
                  <a:pt x="138223" y="499730"/>
                </a:lnTo>
                <a:lnTo>
                  <a:pt x="776177" y="648586"/>
                </a:lnTo>
                <a:lnTo>
                  <a:pt x="914400" y="0"/>
                </a:lnTo>
                <a:lnTo>
                  <a:pt x="1605516" y="170121"/>
                </a:lnTo>
                <a:close/>
              </a:path>
            </a:pathLst>
          </a:custGeom>
          <a:solidFill>
            <a:schemeClr val="accent6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Forma libre 27"/>
          <p:cNvSpPr/>
          <p:nvPr/>
        </p:nvSpPr>
        <p:spPr>
          <a:xfrm>
            <a:off x="7170851" y="1838762"/>
            <a:ext cx="4285397" cy="3452883"/>
          </a:xfrm>
          <a:custGeom>
            <a:avLst/>
            <a:gdLst>
              <a:gd name="connsiteX0" fmla="*/ 204717 w 4285397"/>
              <a:gd name="connsiteY0" fmla="*/ 0 h 3452883"/>
              <a:gd name="connsiteX1" fmla="*/ 2333767 w 4285397"/>
              <a:gd name="connsiteY1" fmla="*/ 573206 h 3452883"/>
              <a:gd name="connsiteX2" fmla="*/ 4285397 w 4285397"/>
              <a:gd name="connsiteY2" fmla="*/ 968991 h 3452883"/>
              <a:gd name="connsiteX3" fmla="*/ 4135272 w 4285397"/>
              <a:gd name="connsiteY3" fmla="*/ 3452883 h 3452883"/>
              <a:gd name="connsiteX4" fmla="*/ 1173708 w 4285397"/>
              <a:gd name="connsiteY4" fmla="*/ 3193576 h 3452883"/>
              <a:gd name="connsiteX5" fmla="*/ 0 w 4285397"/>
              <a:gd name="connsiteY5" fmla="*/ 3111689 h 3452883"/>
              <a:gd name="connsiteX6" fmla="*/ 150126 w 4285397"/>
              <a:gd name="connsiteY6" fmla="*/ 2088107 h 3452883"/>
              <a:gd name="connsiteX7" fmla="*/ 136478 w 4285397"/>
              <a:gd name="connsiteY7" fmla="*/ 777922 h 3452883"/>
              <a:gd name="connsiteX8" fmla="*/ 163773 w 4285397"/>
              <a:gd name="connsiteY8" fmla="*/ 573206 h 3452883"/>
              <a:gd name="connsiteX9" fmla="*/ 218364 w 4285397"/>
              <a:gd name="connsiteY9" fmla="*/ 232012 h 3452883"/>
              <a:gd name="connsiteX10" fmla="*/ 204717 w 4285397"/>
              <a:gd name="connsiteY10" fmla="*/ 0 h 3452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85397" h="3452883">
                <a:moveTo>
                  <a:pt x="204717" y="0"/>
                </a:moveTo>
                <a:lnTo>
                  <a:pt x="2333767" y="573206"/>
                </a:lnTo>
                <a:lnTo>
                  <a:pt x="4285397" y="968991"/>
                </a:lnTo>
                <a:lnTo>
                  <a:pt x="4135272" y="3452883"/>
                </a:lnTo>
                <a:lnTo>
                  <a:pt x="1173708" y="3193576"/>
                </a:lnTo>
                <a:lnTo>
                  <a:pt x="0" y="3111689"/>
                </a:lnTo>
                <a:lnTo>
                  <a:pt x="150126" y="2088107"/>
                </a:lnTo>
                <a:lnTo>
                  <a:pt x="136478" y="777922"/>
                </a:lnTo>
                <a:lnTo>
                  <a:pt x="163773" y="573206"/>
                </a:lnTo>
                <a:lnTo>
                  <a:pt x="218364" y="232012"/>
                </a:lnTo>
                <a:lnTo>
                  <a:pt x="204717" y="0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noFill/>
            </a:endParaRPr>
          </a:p>
        </p:txBody>
      </p:sp>
      <p:pic>
        <p:nvPicPr>
          <p:cNvPr id="2050" name="Picture 2" descr="WhatsApp Image 2021-11-16 at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2" t="15256" r="19298" b="-345"/>
          <a:stretch/>
        </p:blipFill>
        <p:spPr bwMode="auto">
          <a:xfrm>
            <a:off x="1190625" y="1531917"/>
            <a:ext cx="4905375" cy="344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rma libre 4"/>
          <p:cNvSpPr/>
          <p:nvPr/>
        </p:nvSpPr>
        <p:spPr>
          <a:xfrm>
            <a:off x="3123210" y="2612571"/>
            <a:ext cx="795647" cy="617517"/>
          </a:xfrm>
          <a:custGeom>
            <a:avLst/>
            <a:gdLst>
              <a:gd name="connsiteX0" fmla="*/ 35626 w 795647"/>
              <a:gd name="connsiteY0" fmla="*/ 0 h 617517"/>
              <a:gd name="connsiteX1" fmla="*/ 795647 w 795647"/>
              <a:gd name="connsiteY1" fmla="*/ 166255 h 617517"/>
              <a:gd name="connsiteX2" fmla="*/ 783772 w 795647"/>
              <a:gd name="connsiteY2" fmla="*/ 617517 h 617517"/>
              <a:gd name="connsiteX3" fmla="*/ 0 w 795647"/>
              <a:gd name="connsiteY3" fmla="*/ 581891 h 617517"/>
              <a:gd name="connsiteX4" fmla="*/ 47502 w 795647"/>
              <a:gd name="connsiteY4" fmla="*/ 356260 h 617517"/>
              <a:gd name="connsiteX5" fmla="*/ 35626 w 795647"/>
              <a:gd name="connsiteY5" fmla="*/ 0 h 61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647" h="617517">
                <a:moveTo>
                  <a:pt x="35626" y="0"/>
                </a:moveTo>
                <a:lnTo>
                  <a:pt x="795647" y="166255"/>
                </a:lnTo>
                <a:lnTo>
                  <a:pt x="783772" y="617517"/>
                </a:lnTo>
                <a:lnTo>
                  <a:pt x="0" y="581891"/>
                </a:lnTo>
                <a:lnTo>
                  <a:pt x="47502" y="356260"/>
                </a:lnTo>
                <a:lnTo>
                  <a:pt x="35626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24571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6140</TotalTime>
  <Words>656</Words>
  <Application>Microsoft Office PowerPoint</Application>
  <PresentationFormat>Panorámica</PresentationFormat>
  <Paragraphs>206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Bambino-Bold</vt:lpstr>
      <vt:lpstr>Calibri</vt:lpstr>
      <vt:lpstr>Calibri Light</vt:lpstr>
      <vt:lpstr>Century Gothic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Nancy Gabriela Armas Portilla</cp:lastModifiedBy>
  <cp:revision>559</cp:revision>
  <cp:lastPrinted>2022-02-11T17:29:18Z</cp:lastPrinted>
  <dcterms:created xsi:type="dcterms:W3CDTF">2019-05-28T19:57:24Z</dcterms:created>
  <dcterms:modified xsi:type="dcterms:W3CDTF">2022-02-11T18:13:51Z</dcterms:modified>
</cp:coreProperties>
</file>