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9" r:id="rId2"/>
    <p:sldId id="284" r:id="rId3"/>
    <p:sldId id="289" r:id="rId4"/>
    <p:sldId id="285" r:id="rId5"/>
    <p:sldId id="291" r:id="rId6"/>
    <p:sldId id="286" r:id="rId7"/>
    <p:sldId id="288" r:id="rId8"/>
  </p:sldIdLst>
  <p:sldSz cx="12192000" cy="6858000"/>
  <p:notesSz cx="9926638" cy="6858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FFE699"/>
    <a:srgbClr val="92D05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591" autoAdjust="0"/>
    <p:restoredTop sz="99811" autoAdjust="0"/>
  </p:normalViewPr>
  <p:slideViewPr>
    <p:cSldViewPr snapToGrid="0" snapToObjects="1">
      <p:cViewPr varScale="1">
        <p:scale>
          <a:sx n="112" d="100"/>
          <a:sy n="112" d="100"/>
        </p:scale>
        <p:origin x="49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43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62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A6821-8AE0-4BB4-B0EF-E3E0A0B590D4}" type="datetimeFigureOut">
              <a:rPr lang="es-ES" smtClean="0"/>
              <a:t>29/03/2022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513999"/>
            <a:ext cx="430262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1696" y="6513999"/>
            <a:ext cx="430262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2DEBC-392A-429A-9CBC-2E386B4A24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955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3"/>
            <a:ext cx="4302625" cy="343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1696" y="3"/>
            <a:ext cx="4302625" cy="343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31ABE-E3E5-46AA-B6F6-7545B409E363}" type="datetimeFigureOut">
              <a:rPr lang="es-EC" smtClean="0"/>
              <a:t>29/3/2022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676525" y="514350"/>
            <a:ext cx="4573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204" y="3257360"/>
            <a:ext cx="7942237" cy="30862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513622"/>
            <a:ext cx="4302625" cy="3432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1696" y="6513622"/>
            <a:ext cx="4302625" cy="3432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78ABF-3C4A-4BF0-BF7E-67B9225E39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96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84026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29/03/2022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29/03/2022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29/03/2022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29/03/2022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29/03/2022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29/03/2022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29/03/2022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29/03/2022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29/03/2022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29/03/2022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29/03/2022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29/03/2022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ción de imagen 5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2" t="1841" r="27694" b="1474"/>
          <a:stretch/>
        </p:blipFill>
        <p:spPr>
          <a:xfrm>
            <a:off x="1763752" y="1599574"/>
            <a:ext cx="3653375" cy="36374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19">
            <a:extLst>
              <a:ext uri="{FF2B5EF4-FFF2-40B4-BE49-F238E27FC236}">
                <a16:creationId xmlns=""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6789275" y="2640966"/>
            <a:ext cx="4943651" cy="997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C" sz="3600" b="1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Unidad Especial</a:t>
            </a:r>
          </a:p>
          <a:p>
            <a:pPr>
              <a:lnSpc>
                <a:spcPct val="90000"/>
              </a:lnSpc>
            </a:pPr>
            <a:r>
              <a:rPr lang="es-EC" sz="3600" b="1" spc="30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Regula Tu Barrio</a:t>
            </a:r>
            <a:endParaRPr lang="en-US" sz="2400" spc="30" dirty="0">
              <a:solidFill>
                <a:schemeClr val="accent1">
                  <a:lumMod val="75000"/>
                </a:schemeClr>
              </a:solidFill>
              <a:latin typeface="Bambino-Bold" panose="00000800000000000000" pitchFamily="2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=""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7" name="Google Shape;92;p1">
              <a:extLst>
                <a:ext uri="{FF2B5EF4-FFF2-40B4-BE49-F238E27FC236}">
                  <a16:creationId xmlns=""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rupo 7">
              <a:extLst>
                <a:ext uri="{FF2B5EF4-FFF2-40B4-BE49-F238E27FC236}">
                  <a16:creationId xmlns=""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9" name="TextBox 19">
                <a:extLst>
                  <a:ext uri="{FF2B5EF4-FFF2-40B4-BE49-F238E27FC236}">
                    <a16:creationId xmlns=""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0" name="Imagen 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0775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144672" y="1001403"/>
            <a:ext cx="1031707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endParaRPr lang="es-ES" sz="4400" b="1" dirty="0">
              <a:solidFill>
                <a:srgbClr val="0070C0"/>
              </a:solidFill>
            </a:endParaRPr>
          </a:p>
          <a:p>
            <a:pPr algn="ctr"/>
            <a:r>
              <a:rPr lang="es-E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“SANTA CATALINA SEGUNDA ETAPA”</a:t>
            </a:r>
            <a:endParaRPr lang="es-E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_tradnl" sz="2800" b="1" dirty="0">
              <a:solidFill>
                <a:srgbClr val="C00000"/>
              </a:solidFill>
            </a:endParaRPr>
          </a:p>
          <a:p>
            <a:pPr algn="ctr"/>
            <a:r>
              <a:rPr lang="es-EC" sz="2800" b="1" dirty="0">
                <a:solidFill>
                  <a:srgbClr val="C00000"/>
                </a:solidFill>
              </a:rPr>
              <a:t>PARROQUIA CALDERÓN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=""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8" name="Google Shape;92;p1">
              <a:extLst>
                <a:ext uri="{FF2B5EF4-FFF2-40B4-BE49-F238E27FC236}">
                  <a16:creationId xmlns=""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rupo 8">
              <a:extLst>
                <a:ext uri="{FF2B5EF4-FFF2-40B4-BE49-F238E27FC236}">
                  <a16:creationId xmlns=""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10" name="TextBox 19">
                <a:extLst>
                  <a:ext uri="{FF2B5EF4-FFF2-40B4-BE49-F238E27FC236}">
                    <a16:creationId xmlns=""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1" name="Imagen 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357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“SANTA CATALINA SEGUNDA ETAPA”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480655" y="525791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graphicFrame>
        <p:nvGraphicFramePr>
          <p:cNvPr id="18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352921"/>
              </p:ext>
            </p:extLst>
          </p:nvPr>
        </p:nvGraphicFramePr>
        <p:xfrm>
          <a:off x="6820721" y="5415892"/>
          <a:ext cx="2894378" cy="9756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965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83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00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693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2212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 Ejecutadas: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Ejecutadas:</a:t>
                      </a: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5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5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5065">
                <a:tc>
                  <a:txBody>
                    <a:bodyPr/>
                    <a:lstStyle/>
                    <a:p>
                      <a:pPr algn="l"/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CuadroTexto 24"/>
          <p:cNvSpPr txBox="1"/>
          <p:nvPr/>
        </p:nvSpPr>
        <p:spPr>
          <a:xfrm>
            <a:off x="252561" y="520058"/>
            <a:ext cx="368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C00000"/>
                </a:solidFill>
              </a:rPr>
              <a:t>INFORMACIÓN DEL ASENTAMIENTO</a:t>
            </a:r>
          </a:p>
        </p:txBody>
      </p:sp>
      <p:pic>
        <p:nvPicPr>
          <p:cNvPr id="19" name="Picture 2" descr="C:\Users\mejaram\Desktop\NOR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6883" y="355342"/>
            <a:ext cx="390915" cy="3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upo 16">
            <a:extLst>
              <a:ext uri="{FF2B5EF4-FFF2-40B4-BE49-F238E27FC236}">
                <a16:creationId xmlns=""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382828" y="5619093"/>
            <a:ext cx="11635799" cy="1372114"/>
            <a:chOff x="430307" y="5429913"/>
            <a:chExt cx="11635799" cy="1372114"/>
          </a:xfrm>
        </p:grpSpPr>
        <p:pic>
          <p:nvPicPr>
            <p:cNvPr id="20" name="Google Shape;92;p1">
              <a:extLst>
                <a:ext uri="{FF2B5EF4-FFF2-40B4-BE49-F238E27FC236}">
                  <a16:creationId xmlns=""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" name="Grupo 22">
              <a:extLst>
                <a:ext uri="{FF2B5EF4-FFF2-40B4-BE49-F238E27FC236}">
                  <a16:creationId xmlns=""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24" name="TextBox 19">
                <a:extLst>
                  <a:ext uri="{FF2B5EF4-FFF2-40B4-BE49-F238E27FC236}">
                    <a16:creationId xmlns=""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 smtClean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#</a:t>
                </a: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5" name="Imagen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  <p:graphicFrame>
        <p:nvGraphicFramePr>
          <p:cNvPr id="16" name="14 Tabla">
            <a:extLst>
              <a:ext uri="{FF2B5EF4-FFF2-40B4-BE49-F238E27FC236}">
                <a16:creationId xmlns="" xmlns:a16="http://schemas.microsoft.com/office/drawing/2014/main" id="{33397A3D-A130-485C-A000-B784BA8F0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553078"/>
              </p:ext>
            </p:extLst>
          </p:nvPr>
        </p:nvGraphicFramePr>
        <p:xfrm>
          <a:off x="252561" y="912822"/>
          <a:ext cx="6491767" cy="547867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3921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7845">
                  <a:extLst>
                    <a:ext uri="{9D8B030D-6E8A-4147-A177-3AD203B41FA5}">
                      <a16:colId xmlns="" xmlns:a16="http://schemas.microsoft.com/office/drawing/2014/main" val="2744423733"/>
                    </a:ext>
                  </a:extLst>
                </a:gridCol>
                <a:gridCol w="4879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387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7671">
                  <a:extLst>
                    <a:ext uri="{9D8B030D-6E8A-4147-A177-3AD203B41FA5}">
                      <a16:colId xmlns="" xmlns:a16="http://schemas.microsoft.com/office/drawing/2014/main" val="824421548"/>
                    </a:ext>
                  </a:extLst>
                </a:gridCol>
                <a:gridCol w="144606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402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3976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5713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415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kumimoji="0" lang="es-EC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es-ES" sz="1000" b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  <a:r>
                        <a:rPr kumimoji="0" lang="es-ES" sz="10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</a:t>
                      </a:r>
                      <a:endParaRPr kumimoji="0" lang="es-EC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CONSOLIDACIÓN:</a:t>
                      </a:r>
                      <a:endParaRPr kumimoji="0" lang="es-EC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es-ES" sz="10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38,71%</a:t>
                      </a:r>
                      <a:endParaRPr kumimoji="0" lang="es-EC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98911462"/>
                  </a:ext>
                </a:extLst>
              </a:tr>
              <a:tr h="40866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kumimoji="0" lang="es-ES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es-ES" sz="10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  <a:endParaRPr kumimoji="0" lang="es-ES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BENEFICIADA:</a:t>
                      </a:r>
                      <a:endParaRPr kumimoji="0" lang="es-EC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249 </a:t>
                      </a:r>
                      <a:r>
                        <a:rPr kumimoji="0" lang="es-ES" sz="10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PERSONAS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47015066"/>
                  </a:ext>
                </a:extLst>
              </a:tr>
              <a:tr h="195744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REGULACIÓN SEGÚN IRM.</a:t>
                      </a:r>
                      <a:endParaRPr kumimoji="0" lang="es-ES" sz="10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723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ACTUAL: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A2(A1002-35</a:t>
                      </a: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s-EC" sz="2000" dirty="0"/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D3(D203-80)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723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 </a:t>
                      </a: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lang="es-EC" sz="2000" dirty="0"/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m2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723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(A) Aislada</a:t>
                      </a:r>
                      <a:endParaRPr lang="es-EC" sz="2000" dirty="0"/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(D) Sobre línea de fábrica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32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(RU1) Residencial Urbano 1</a:t>
                      </a:r>
                      <a:endParaRPr lang="es-EC" sz="2000" dirty="0"/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(R2) Residencia mediana densidad  - PUOS 2015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(RU2) Residencia l Urbano 2– PUOS  2019  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723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</a:t>
                      </a: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Suelo </a:t>
                      </a: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Urbano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(SRU) Suelo Urbano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72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DE RIESGOS: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kumimoji="0" lang="es-EC" sz="9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I-0042-EAH-AT-DMGR-2021 de fecha 22 de noviembre de 2021 </a:t>
                      </a:r>
                      <a:r>
                        <a:rPr kumimoji="0" lang="es-EC" sz="9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establece que: 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es-EC" sz="9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kumimoji="0" lang="es-EC" sz="9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kumimoji="0" lang="es-ES" sz="9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el proceso de regularización de tierras se considera el nivel de riesgos frente a movimientos en masa, ya que representa el fenómeno más importante para la posible pérdida del terreno, en tal virtud se considera que: 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es-EC" sz="9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es-ES" sz="9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Movimientos en masa</a:t>
                      </a:r>
                      <a:r>
                        <a:rPr kumimoji="0" lang="es-ES" sz="9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el AHHYC “Santa Catalina Segunda Etapa” presenta frente a deslizamientos un </a:t>
                      </a:r>
                      <a:r>
                        <a:rPr kumimoji="0" lang="es-ES" sz="900" b="1" i="1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Bajo Mitigable </a:t>
                      </a:r>
                      <a:r>
                        <a:rPr kumimoji="0" lang="es-ES" sz="9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todos lotes.</a:t>
                      </a:r>
                      <a:r>
                        <a:rPr kumimoji="0" lang="es-EC" sz="9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endParaRPr kumimoji="0" lang="es-EC" sz="90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s-E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lvl="0" indent="-171450" algn="just">
                        <a:buFont typeface="Arial" panose="020B0604020202020204" pitchFamily="34" charset="0"/>
                        <a:buChar char="•"/>
                      </a:pPr>
                      <a:endParaRPr kumimoji="0" lang="es-EC" sz="80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6279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  DE </a:t>
                      </a: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LOTES:</a:t>
                      </a: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13.255,10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Derechos y Acciones</a:t>
                      </a: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221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VERDE</a:t>
                      </a:r>
                      <a:r>
                        <a:rPr kumimoji="0" lang="es-EC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1.993,72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6920125"/>
                  </a:ext>
                </a:extLst>
              </a:tr>
              <a:tr h="26887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</a:t>
                      </a:r>
                      <a:r>
                        <a:rPr kumimoji="0" lang="es-EC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VÍAS: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4.698,18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887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 DE AFECTACIÓN VIAL: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1.714,72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</a:tr>
              <a:tr h="28892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 TOTAL: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21.661,72</a:t>
                      </a:r>
                      <a:endParaRPr kumimoji="0" lang="es-EC" sz="9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C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68580" marR="68580" marT="0" marB="0">
                    <a:lnB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UERB-AZCA</a:t>
                      </a: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3" name="Imagen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20720" y="3311866"/>
            <a:ext cx="2909199" cy="1724156"/>
          </a:xfrm>
          <a:prstGeom prst="rect">
            <a:avLst/>
          </a:prstGeom>
        </p:spPr>
      </p:pic>
      <p:pic>
        <p:nvPicPr>
          <p:cNvPr id="14" name="Imagen 13"/>
          <p:cNvPicPr/>
          <p:nvPr/>
        </p:nvPicPr>
        <p:blipFill rotWithShape="1">
          <a:blip r:embed="rId7"/>
          <a:srcRect b="12194"/>
          <a:stretch/>
        </p:blipFill>
        <p:spPr>
          <a:xfrm>
            <a:off x="6820720" y="1091981"/>
            <a:ext cx="2906211" cy="2185060"/>
          </a:xfrm>
          <a:prstGeom prst="rect">
            <a:avLst/>
          </a:prstGeom>
        </p:spPr>
      </p:pic>
      <p:pic>
        <p:nvPicPr>
          <p:cNvPr id="15" name="Imagen 14"/>
          <p:cNvPicPr/>
          <p:nvPr/>
        </p:nvPicPr>
        <p:blipFill>
          <a:blip r:embed="rId8"/>
          <a:stretch>
            <a:fillRect/>
          </a:stretch>
        </p:blipFill>
        <p:spPr>
          <a:xfrm>
            <a:off x="9757826" y="3311866"/>
            <a:ext cx="2311042" cy="172415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9"/>
          <a:srcRect l="62513" t="32671" r="12763" b="25933"/>
          <a:stretch/>
        </p:blipFill>
        <p:spPr>
          <a:xfrm>
            <a:off x="9757826" y="1091981"/>
            <a:ext cx="2311042" cy="218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81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24"/>
          <p:cNvSpPr txBox="1"/>
          <p:nvPr/>
        </p:nvSpPr>
        <p:spPr>
          <a:xfrm>
            <a:off x="349181" y="964071"/>
            <a:ext cx="584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ÁREAS VERDES CERCANAS AL ASENTAMIENTO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9335069" y="1419367"/>
            <a:ext cx="450376" cy="27295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20 Rectángulo"/>
          <p:cNvSpPr/>
          <p:nvPr/>
        </p:nvSpPr>
        <p:spPr>
          <a:xfrm>
            <a:off x="9335069" y="1844722"/>
            <a:ext cx="450376" cy="2729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CuadroTexto 16"/>
          <p:cNvSpPr txBox="1"/>
          <p:nvPr/>
        </p:nvSpPr>
        <p:spPr>
          <a:xfrm>
            <a:off x="9789701" y="1424414"/>
            <a:ext cx="1790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1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ASENTAMIENTO</a:t>
            </a:r>
          </a:p>
        </p:txBody>
      </p:sp>
      <p:sp>
        <p:nvSpPr>
          <p:cNvPr id="27" name="CuadroTexto 16"/>
          <p:cNvSpPr txBox="1"/>
          <p:nvPr/>
        </p:nvSpPr>
        <p:spPr>
          <a:xfrm>
            <a:off x="9785444" y="1841669"/>
            <a:ext cx="17903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5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ESTADIO DE SAN JUAN</a:t>
            </a:r>
            <a:endParaRPr lang="es-ES" sz="105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8718732" y="5742971"/>
            <a:ext cx="182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7" name="16 CuadroTexto"/>
          <p:cNvSpPr txBox="1"/>
          <p:nvPr/>
        </p:nvSpPr>
        <p:spPr>
          <a:xfrm rot="2162206">
            <a:off x="6744660" y="5548573"/>
            <a:ext cx="5132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50" dirty="0">
                <a:solidFill>
                  <a:schemeClr val="bg1"/>
                </a:solidFill>
              </a:rPr>
              <a:t>200m</a:t>
            </a:r>
          </a:p>
        </p:txBody>
      </p:sp>
      <p:sp>
        <p:nvSpPr>
          <p:cNvPr id="22" name="CuadroTexto 7"/>
          <p:cNvSpPr txBox="1"/>
          <p:nvPr/>
        </p:nvSpPr>
        <p:spPr>
          <a:xfrm>
            <a:off x="3458584" y="54876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pic>
        <p:nvPicPr>
          <p:cNvPr id="31" name="Picture 2" descr="C:\Users\mejaram\Desktop\NOR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256" y="933380"/>
            <a:ext cx="390916" cy="3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upo 19">
            <a:extLst>
              <a:ext uri="{FF2B5EF4-FFF2-40B4-BE49-F238E27FC236}">
                <a16:creationId xmlns=""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619093"/>
            <a:ext cx="11635799" cy="1372114"/>
            <a:chOff x="430307" y="5429913"/>
            <a:chExt cx="11635799" cy="1372114"/>
          </a:xfrm>
        </p:grpSpPr>
        <p:pic>
          <p:nvPicPr>
            <p:cNvPr id="24" name="Google Shape;92;p1">
              <a:extLst>
                <a:ext uri="{FF2B5EF4-FFF2-40B4-BE49-F238E27FC236}">
                  <a16:creationId xmlns=""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" name="Grupo 25">
              <a:extLst>
                <a:ext uri="{FF2B5EF4-FFF2-40B4-BE49-F238E27FC236}">
                  <a16:creationId xmlns=""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29" name="TextBox 19">
                <a:extLst>
                  <a:ext uri="{FF2B5EF4-FFF2-40B4-BE49-F238E27FC236}">
                    <a16:creationId xmlns=""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0" name="Imagen 2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  <p:cxnSp>
        <p:nvCxnSpPr>
          <p:cNvPr id="12" name="Conector recto de flecha 11"/>
          <p:cNvCxnSpPr/>
          <p:nvPr/>
        </p:nvCxnSpPr>
        <p:spPr>
          <a:xfrm>
            <a:off x="9335069" y="2505694"/>
            <a:ext cx="450375" cy="0"/>
          </a:xfrm>
          <a:prstGeom prst="straightConnector1">
            <a:avLst/>
          </a:prstGeom>
          <a:ln w="317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16"/>
          <p:cNvSpPr txBox="1"/>
          <p:nvPr/>
        </p:nvSpPr>
        <p:spPr>
          <a:xfrm>
            <a:off x="9820451" y="2371661"/>
            <a:ext cx="1790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1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DISTANCIA </a:t>
            </a:r>
            <a:r>
              <a:rPr lang="es-ES" sz="11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4</a:t>
            </a:r>
            <a:r>
              <a:rPr lang="es-ES" sz="11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00m</a:t>
            </a:r>
            <a:endParaRPr lang="es-ES" sz="11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“SANTA CATALINA SEGUNDA ETAPA”</a:t>
            </a:r>
            <a:endParaRPr lang="es-ES" sz="1600" b="1" dirty="0">
              <a:solidFill>
                <a:srgbClr val="0070C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56753" t="33158" r="4194" b="20089"/>
          <a:stretch/>
        </p:blipFill>
        <p:spPr>
          <a:xfrm>
            <a:off x="1258389" y="1372547"/>
            <a:ext cx="7460343" cy="5043615"/>
          </a:xfrm>
          <a:prstGeom prst="rect">
            <a:avLst/>
          </a:prstGeom>
        </p:spPr>
      </p:pic>
      <p:sp>
        <p:nvSpPr>
          <p:cNvPr id="5" name="Forma libre 4"/>
          <p:cNvSpPr/>
          <p:nvPr/>
        </p:nvSpPr>
        <p:spPr>
          <a:xfrm>
            <a:off x="3028208" y="2422566"/>
            <a:ext cx="3550722" cy="3752603"/>
          </a:xfrm>
          <a:custGeom>
            <a:avLst/>
            <a:gdLst>
              <a:gd name="connsiteX0" fmla="*/ 3550722 w 3550722"/>
              <a:gd name="connsiteY0" fmla="*/ 0 h 3752603"/>
              <a:gd name="connsiteX1" fmla="*/ 3443844 w 3550722"/>
              <a:gd name="connsiteY1" fmla="*/ 1638795 h 3752603"/>
              <a:gd name="connsiteX2" fmla="*/ 1140031 w 3550722"/>
              <a:gd name="connsiteY2" fmla="*/ 1579418 h 3752603"/>
              <a:gd name="connsiteX3" fmla="*/ 1104405 w 3550722"/>
              <a:gd name="connsiteY3" fmla="*/ 2030681 h 3752603"/>
              <a:gd name="connsiteX4" fmla="*/ 950026 w 3550722"/>
              <a:gd name="connsiteY4" fmla="*/ 3111335 h 3752603"/>
              <a:gd name="connsiteX5" fmla="*/ 950026 w 3550722"/>
              <a:gd name="connsiteY5" fmla="*/ 3479470 h 3752603"/>
              <a:gd name="connsiteX6" fmla="*/ 961901 w 3550722"/>
              <a:gd name="connsiteY6" fmla="*/ 3752603 h 3752603"/>
              <a:gd name="connsiteX7" fmla="*/ 71252 w 3550722"/>
              <a:gd name="connsiteY7" fmla="*/ 3728852 h 3752603"/>
              <a:gd name="connsiteX8" fmla="*/ 0 w 3550722"/>
              <a:gd name="connsiteY8" fmla="*/ 3360717 h 375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0722" h="3752603">
                <a:moveTo>
                  <a:pt x="3550722" y="0"/>
                </a:moveTo>
                <a:lnTo>
                  <a:pt x="3443844" y="1638795"/>
                </a:lnTo>
                <a:lnTo>
                  <a:pt x="1140031" y="1579418"/>
                </a:lnTo>
                <a:lnTo>
                  <a:pt x="1104405" y="2030681"/>
                </a:lnTo>
                <a:lnTo>
                  <a:pt x="950026" y="3111335"/>
                </a:lnTo>
                <a:lnTo>
                  <a:pt x="950026" y="3479470"/>
                </a:lnTo>
                <a:lnTo>
                  <a:pt x="961901" y="3752603"/>
                </a:lnTo>
                <a:lnTo>
                  <a:pt x="71252" y="3728852"/>
                </a:lnTo>
                <a:lnTo>
                  <a:pt x="0" y="3360717"/>
                </a:lnTo>
              </a:path>
            </a:pathLst>
          </a:custGeom>
          <a:ln w="317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73981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7"/>
          <p:cNvSpPr txBox="1"/>
          <p:nvPr/>
        </p:nvSpPr>
        <p:spPr>
          <a:xfrm>
            <a:off x="350876" y="1016345"/>
            <a:ext cx="3916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CAMBIO DE  ZONIFICACIÓN</a:t>
            </a: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315470"/>
              </p:ext>
            </p:extLst>
          </p:nvPr>
        </p:nvGraphicFramePr>
        <p:xfrm>
          <a:off x="533400" y="1752603"/>
          <a:ext cx="5642427" cy="4158644"/>
        </p:xfrm>
        <a:graphic>
          <a:graphicData uri="http://schemas.openxmlformats.org/drawingml/2006/table">
            <a:tbl>
              <a:tblPr firstRow="1" firstCol="1" bandRow="1"/>
              <a:tblGrid>
                <a:gridCol w="11566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14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10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633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8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  <a:latin typeface="Arial"/>
                        </a:rPr>
                        <a:t>Zonificación: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A2(A1002-35)</a:t>
                      </a:r>
                      <a:endParaRPr lang="es-EC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8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Lote mínimo: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 </a:t>
                      </a: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lang="es-EC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6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Forma de ocupación del suelo: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(A) Aislada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7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Uso de suelo: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(RU1) Residencial Rural 1</a:t>
                      </a:r>
                      <a:endParaRPr lang="es-EC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7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Clasificación del suelo: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SU) </a:t>
                      </a: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Suelo </a:t>
                      </a: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Urbano</a:t>
                      </a:r>
                      <a:endParaRPr lang="es-EC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7752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Cambio de zonificación: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APLICA  </a:t>
                      </a:r>
                      <a:endParaRPr lang="es-EC" sz="1100">
                        <a:effectLst/>
                        <a:latin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 (SI – NO)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  <a:latin typeface="Arial"/>
                        </a:rPr>
                        <a:t>Zonificación:                      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Arial"/>
                        </a:rPr>
                        <a:t>D1(D202-80</a:t>
                      </a:r>
                      <a:r>
                        <a:rPr lang="es-EC" sz="1100" dirty="0">
                          <a:effectLst/>
                          <a:latin typeface="Arial"/>
                        </a:rPr>
                        <a:t>)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88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Si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Lote mínimo:  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200 m2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775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Forma de Ocupación:    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(D) Sobre línea de fábrica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775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  <a:latin typeface="Arial"/>
                        </a:rPr>
                        <a:t>Uso del suelo: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s-EC" sz="11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RU1) </a:t>
                      </a:r>
                      <a:r>
                        <a:rPr lang="es-EC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Residencial </a:t>
                      </a:r>
                      <a:r>
                        <a:rPr lang="es-EC" sz="11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Urbano 1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56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Cambio de clasificación del suelo: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/>
                        </a:rPr>
                        <a:t>NO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/>
                          <a:ea typeface="Calibri"/>
                        </a:rPr>
                        <a:t>(</a:t>
                      </a:r>
                      <a:r>
                        <a:rPr lang="es-EC" sz="1100" dirty="0" smtClean="0">
                          <a:effectLst/>
                          <a:latin typeface="Arial"/>
                          <a:ea typeface="Calibri"/>
                        </a:rPr>
                        <a:t>SU</a:t>
                      </a:r>
                      <a:r>
                        <a:rPr lang="es-EC" sz="1100" dirty="0">
                          <a:effectLst/>
                          <a:latin typeface="Arial"/>
                          <a:ea typeface="Calibri"/>
                        </a:rPr>
                        <a:t>) </a:t>
                      </a:r>
                      <a:r>
                        <a:rPr lang="es-EC" sz="1100" dirty="0" smtClean="0">
                          <a:effectLst/>
                          <a:latin typeface="Arial"/>
                          <a:ea typeface="Calibri"/>
                        </a:rPr>
                        <a:t>Suelo</a:t>
                      </a:r>
                      <a:r>
                        <a:rPr lang="es-EC" sz="1100" baseline="0" dirty="0" smtClean="0">
                          <a:effectLst/>
                          <a:latin typeface="Arial"/>
                          <a:ea typeface="Calibri"/>
                        </a:rPr>
                        <a:t> Urbano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pSp>
        <p:nvGrpSpPr>
          <p:cNvPr id="12" name="Grupo 11">
            <a:extLst>
              <a:ext uri="{FF2B5EF4-FFF2-40B4-BE49-F238E27FC236}">
                <a16:creationId xmlns=""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545523"/>
            <a:ext cx="11635799" cy="1372114"/>
            <a:chOff x="430307" y="5429913"/>
            <a:chExt cx="11635799" cy="1372114"/>
          </a:xfrm>
        </p:grpSpPr>
        <p:pic>
          <p:nvPicPr>
            <p:cNvPr id="13" name="Google Shape;92;p1">
              <a:extLst>
                <a:ext uri="{FF2B5EF4-FFF2-40B4-BE49-F238E27FC236}">
                  <a16:creationId xmlns=""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" name="Grupo 13">
              <a:extLst>
                <a:ext uri="{FF2B5EF4-FFF2-40B4-BE49-F238E27FC236}">
                  <a16:creationId xmlns=""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15" name="TextBox 19">
                <a:extLst>
                  <a:ext uri="{FF2B5EF4-FFF2-40B4-BE49-F238E27FC236}">
                    <a16:creationId xmlns=""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6" name="Imagen 1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  <p:sp>
        <p:nvSpPr>
          <p:cNvPr id="24" name="CuadroTexto 7"/>
          <p:cNvSpPr txBox="1"/>
          <p:nvPr/>
        </p:nvSpPr>
        <p:spPr>
          <a:xfrm>
            <a:off x="3458584" y="54876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pic>
        <p:nvPicPr>
          <p:cNvPr id="26" name="Picture 2" descr="C:\Users\mejaram\Desktop\NOR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082" y="1167002"/>
            <a:ext cx="390916" cy="3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“SANTA CATALINA SEGUNDA ETAPA”</a:t>
            </a:r>
            <a:endParaRPr lang="es-ES" sz="1600" b="1" dirty="0">
              <a:solidFill>
                <a:srgbClr val="0070C0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" t="7363" r="2345" b="15423"/>
          <a:stretch/>
        </p:blipFill>
        <p:spPr>
          <a:xfrm>
            <a:off x="6426116" y="1718071"/>
            <a:ext cx="5425331" cy="3667298"/>
          </a:xfrm>
          <a:prstGeom prst="rect">
            <a:avLst/>
          </a:prstGeom>
        </p:spPr>
      </p:pic>
      <p:sp>
        <p:nvSpPr>
          <p:cNvPr id="19" name="Forma libre 18"/>
          <p:cNvSpPr/>
          <p:nvPr/>
        </p:nvSpPr>
        <p:spPr>
          <a:xfrm>
            <a:off x="6516012" y="1923843"/>
            <a:ext cx="4944140" cy="3306726"/>
          </a:xfrm>
          <a:custGeom>
            <a:avLst/>
            <a:gdLst>
              <a:gd name="connsiteX0" fmla="*/ 106326 w 4944140"/>
              <a:gd name="connsiteY0" fmla="*/ 0 h 3306726"/>
              <a:gd name="connsiteX1" fmla="*/ 4944140 w 4944140"/>
              <a:gd name="connsiteY1" fmla="*/ 467833 h 3306726"/>
              <a:gd name="connsiteX2" fmla="*/ 4763386 w 4944140"/>
              <a:gd name="connsiteY2" fmla="*/ 3306726 h 3306726"/>
              <a:gd name="connsiteX3" fmla="*/ 0 w 4944140"/>
              <a:gd name="connsiteY3" fmla="*/ 3072810 h 3306726"/>
              <a:gd name="connsiteX4" fmla="*/ 106326 w 4944140"/>
              <a:gd name="connsiteY4" fmla="*/ 0 h 3306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4140" h="3306726">
                <a:moveTo>
                  <a:pt x="106326" y="0"/>
                </a:moveTo>
                <a:lnTo>
                  <a:pt x="4944140" y="467833"/>
                </a:lnTo>
                <a:lnTo>
                  <a:pt x="4763386" y="3306726"/>
                </a:lnTo>
                <a:lnTo>
                  <a:pt x="0" y="3072810"/>
                </a:lnTo>
                <a:lnTo>
                  <a:pt x="106326" y="0"/>
                </a:lnTo>
                <a:close/>
              </a:path>
            </a:pathLst>
          </a:cu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Forma libre 19"/>
          <p:cNvSpPr/>
          <p:nvPr/>
        </p:nvSpPr>
        <p:spPr>
          <a:xfrm>
            <a:off x="6524061" y="4261516"/>
            <a:ext cx="1837346" cy="803304"/>
          </a:xfrm>
          <a:custGeom>
            <a:avLst/>
            <a:gdLst>
              <a:gd name="connsiteX0" fmla="*/ 1837346 w 1837346"/>
              <a:gd name="connsiteY0" fmla="*/ 119641 h 803304"/>
              <a:gd name="connsiteX1" fmla="*/ 1820255 w 1837346"/>
              <a:gd name="connsiteY1" fmla="*/ 803304 h 803304"/>
              <a:gd name="connsiteX2" fmla="*/ 0 w 1837346"/>
              <a:gd name="connsiteY2" fmla="*/ 726392 h 803304"/>
              <a:gd name="connsiteX3" fmla="*/ 17092 w 1837346"/>
              <a:gd name="connsiteY3" fmla="*/ 0 h 803304"/>
              <a:gd name="connsiteX4" fmla="*/ 1837346 w 1837346"/>
              <a:gd name="connsiteY4" fmla="*/ 119641 h 803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346" h="803304">
                <a:moveTo>
                  <a:pt x="1837346" y="119641"/>
                </a:moveTo>
                <a:lnTo>
                  <a:pt x="1820255" y="803304"/>
                </a:lnTo>
                <a:lnTo>
                  <a:pt x="0" y="726392"/>
                </a:lnTo>
                <a:lnTo>
                  <a:pt x="17092" y="0"/>
                </a:lnTo>
                <a:lnTo>
                  <a:pt x="1837346" y="119641"/>
                </a:lnTo>
                <a:close/>
              </a:path>
            </a:pathLst>
          </a:custGeom>
          <a:solidFill>
            <a:schemeClr val="accent6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Forma libre 20"/>
          <p:cNvSpPr/>
          <p:nvPr/>
        </p:nvSpPr>
        <p:spPr>
          <a:xfrm>
            <a:off x="6536613" y="1924508"/>
            <a:ext cx="4914900" cy="3171825"/>
          </a:xfrm>
          <a:custGeom>
            <a:avLst/>
            <a:gdLst>
              <a:gd name="connsiteX0" fmla="*/ 76200 w 4914900"/>
              <a:gd name="connsiteY0" fmla="*/ 0 h 3171825"/>
              <a:gd name="connsiteX1" fmla="*/ 4914900 w 4914900"/>
              <a:gd name="connsiteY1" fmla="*/ 466725 h 3171825"/>
              <a:gd name="connsiteX2" fmla="*/ 4914900 w 4914900"/>
              <a:gd name="connsiteY2" fmla="*/ 752475 h 3171825"/>
              <a:gd name="connsiteX3" fmla="*/ 4848225 w 4914900"/>
              <a:gd name="connsiteY3" fmla="*/ 676275 h 3171825"/>
              <a:gd name="connsiteX4" fmla="*/ 4781550 w 4914900"/>
              <a:gd name="connsiteY4" fmla="*/ 647700 h 3171825"/>
              <a:gd name="connsiteX5" fmla="*/ 3371850 w 4914900"/>
              <a:gd name="connsiteY5" fmla="*/ 523875 h 3171825"/>
              <a:gd name="connsiteX6" fmla="*/ 2733675 w 4914900"/>
              <a:gd name="connsiteY6" fmla="*/ 466725 h 3171825"/>
              <a:gd name="connsiteX7" fmla="*/ 2676525 w 4914900"/>
              <a:gd name="connsiteY7" fmla="*/ 495300 h 3171825"/>
              <a:gd name="connsiteX8" fmla="*/ 2647950 w 4914900"/>
              <a:gd name="connsiteY8" fmla="*/ 552450 h 3171825"/>
              <a:gd name="connsiteX9" fmla="*/ 2628900 w 4914900"/>
              <a:gd name="connsiteY9" fmla="*/ 600075 h 3171825"/>
              <a:gd name="connsiteX10" fmla="*/ 2581275 w 4914900"/>
              <a:gd name="connsiteY10" fmla="*/ 1428750 h 3171825"/>
              <a:gd name="connsiteX11" fmla="*/ 2657475 w 4914900"/>
              <a:gd name="connsiteY11" fmla="*/ 1476375 h 3171825"/>
              <a:gd name="connsiteX12" fmla="*/ 2781300 w 4914900"/>
              <a:gd name="connsiteY12" fmla="*/ 1495425 h 3171825"/>
              <a:gd name="connsiteX13" fmla="*/ 4391025 w 4914900"/>
              <a:gd name="connsiteY13" fmla="*/ 1619250 h 3171825"/>
              <a:gd name="connsiteX14" fmla="*/ 4343400 w 4914900"/>
              <a:gd name="connsiteY14" fmla="*/ 2667000 h 3171825"/>
              <a:gd name="connsiteX15" fmla="*/ 2676525 w 4914900"/>
              <a:gd name="connsiteY15" fmla="*/ 2524125 h 3171825"/>
              <a:gd name="connsiteX16" fmla="*/ 2590800 w 4914900"/>
              <a:gd name="connsiteY16" fmla="*/ 2533650 h 3171825"/>
              <a:gd name="connsiteX17" fmla="*/ 2552700 w 4914900"/>
              <a:gd name="connsiteY17" fmla="*/ 2590800 h 3171825"/>
              <a:gd name="connsiteX18" fmla="*/ 2533650 w 4914900"/>
              <a:gd name="connsiteY18" fmla="*/ 2638425 h 3171825"/>
              <a:gd name="connsiteX19" fmla="*/ 2533650 w 4914900"/>
              <a:gd name="connsiteY19" fmla="*/ 3171825 h 3171825"/>
              <a:gd name="connsiteX20" fmla="*/ 2266950 w 4914900"/>
              <a:gd name="connsiteY20" fmla="*/ 3171825 h 3171825"/>
              <a:gd name="connsiteX21" fmla="*/ 2286000 w 4914900"/>
              <a:gd name="connsiteY21" fmla="*/ 2571750 h 3171825"/>
              <a:gd name="connsiteX22" fmla="*/ 2247900 w 4914900"/>
              <a:gd name="connsiteY22" fmla="*/ 2524125 h 3171825"/>
              <a:gd name="connsiteX23" fmla="*/ 2200275 w 4914900"/>
              <a:gd name="connsiteY23" fmla="*/ 2486025 h 3171825"/>
              <a:gd name="connsiteX24" fmla="*/ 1838325 w 4914900"/>
              <a:gd name="connsiteY24" fmla="*/ 2466975 h 3171825"/>
              <a:gd name="connsiteX25" fmla="*/ 0 w 4914900"/>
              <a:gd name="connsiteY25" fmla="*/ 2324100 h 3171825"/>
              <a:gd name="connsiteX26" fmla="*/ 19050 w 4914900"/>
              <a:gd name="connsiteY26" fmla="*/ 1781175 h 3171825"/>
              <a:gd name="connsiteX27" fmla="*/ 276225 w 4914900"/>
              <a:gd name="connsiteY27" fmla="*/ 1781175 h 3171825"/>
              <a:gd name="connsiteX28" fmla="*/ 266700 w 4914900"/>
              <a:gd name="connsiteY28" fmla="*/ 1981200 h 3171825"/>
              <a:gd name="connsiteX29" fmla="*/ 314325 w 4914900"/>
              <a:gd name="connsiteY29" fmla="*/ 2066925 h 3171825"/>
              <a:gd name="connsiteX30" fmla="*/ 428625 w 4914900"/>
              <a:gd name="connsiteY30" fmla="*/ 2105025 h 3171825"/>
              <a:gd name="connsiteX31" fmla="*/ 2219325 w 4914900"/>
              <a:gd name="connsiteY31" fmla="*/ 2247900 h 3171825"/>
              <a:gd name="connsiteX32" fmla="*/ 2324100 w 4914900"/>
              <a:gd name="connsiteY32" fmla="*/ 2190750 h 3171825"/>
              <a:gd name="connsiteX33" fmla="*/ 2324100 w 4914900"/>
              <a:gd name="connsiteY33" fmla="*/ 2066925 h 3171825"/>
              <a:gd name="connsiteX34" fmla="*/ 2324100 w 4914900"/>
              <a:gd name="connsiteY34" fmla="*/ 1914525 h 3171825"/>
              <a:gd name="connsiteX35" fmla="*/ 2581275 w 4914900"/>
              <a:gd name="connsiteY35" fmla="*/ 1952625 h 3171825"/>
              <a:gd name="connsiteX36" fmla="*/ 2581275 w 4914900"/>
              <a:gd name="connsiteY36" fmla="*/ 2238375 h 3171825"/>
              <a:gd name="connsiteX37" fmla="*/ 2628900 w 4914900"/>
              <a:gd name="connsiteY37" fmla="*/ 2266950 h 3171825"/>
              <a:gd name="connsiteX38" fmla="*/ 3867150 w 4914900"/>
              <a:gd name="connsiteY38" fmla="*/ 2371725 h 3171825"/>
              <a:gd name="connsiteX39" fmla="*/ 4029075 w 4914900"/>
              <a:gd name="connsiteY39" fmla="*/ 2381250 h 3171825"/>
              <a:gd name="connsiteX40" fmla="*/ 4105275 w 4914900"/>
              <a:gd name="connsiteY40" fmla="*/ 2314575 h 3171825"/>
              <a:gd name="connsiteX41" fmla="*/ 4105275 w 4914900"/>
              <a:gd name="connsiteY41" fmla="*/ 1981200 h 3171825"/>
              <a:gd name="connsiteX42" fmla="*/ 4086225 w 4914900"/>
              <a:gd name="connsiteY42" fmla="*/ 1905000 h 3171825"/>
              <a:gd name="connsiteX43" fmla="*/ 4057650 w 4914900"/>
              <a:gd name="connsiteY43" fmla="*/ 1866900 h 3171825"/>
              <a:gd name="connsiteX44" fmla="*/ 3971925 w 4914900"/>
              <a:gd name="connsiteY44" fmla="*/ 1866900 h 3171825"/>
              <a:gd name="connsiteX45" fmla="*/ 2695575 w 4914900"/>
              <a:gd name="connsiteY45" fmla="*/ 1743075 h 3171825"/>
              <a:gd name="connsiteX46" fmla="*/ 2619375 w 4914900"/>
              <a:gd name="connsiteY46" fmla="*/ 1762125 h 3171825"/>
              <a:gd name="connsiteX47" fmla="*/ 2571750 w 4914900"/>
              <a:gd name="connsiteY47" fmla="*/ 1800225 h 3171825"/>
              <a:gd name="connsiteX48" fmla="*/ 2581275 w 4914900"/>
              <a:gd name="connsiteY48" fmla="*/ 1952625 h 3171825"/>
              <a:gd name="connsiteX49" fmla="*/ 2314575 w 4914900"/>
              <a:gd name="connsiteY49" fmla="*/ 1914525 h 3171825"/>
              <a:gd name="connsiteX50" fmla="*/ 2333625 w 4914900"/>
              <a:gd name="connsiteY50" fmla="*/ 1819275 h 3171825"/>
              <a:gd name="connsiteX51" fmla="*/ 2295525 w 4914900"/>
              <a:gd name="connsiteY51" fmla="*/ 1762125 h 3171825"/>
              <a:gd name="connsiteX52" fmla="*/ 2295525 w 4914900"/>
              <a:gd name="connsiteY52" fmla="*/ 1762125 h 3171825"/>
              <a:gd name="connsiteX53" fmla="*/ 2190750 w 4914900"/>
              <a:gd name="connsiteY53" fmla="*/ 1714500 h 3171825"/>
              <a:gd name="connsiteX54" fmla="*/ 361950 w 4914900"/>
              <a:gd name="connsiteY54" fmla="*/ 1571625 h 3171825"/>
              <a:gd name="connsiteX55" fmla="*/ 314325 w 4914900"/>
              <a:gd name="connsiteY55" fmla="*/ 1581150 h 3171825"/>
              <a:gd name="connsiteX56" fmla="*/ 266700 w 4914900"/>
              <a:gd name="connsiteY56" fmla="*/ 1647825 h 3171825"/>
              <a:gd name="connsiteX57" fmla="*/ 285750 w 4914900"/>
              <a:gd name="connsiteY57" fmla="*/ 1800225 h 3171825"/>
              <a:gd name="connsiteX58" fmla="*/ 9525 w 4914900"/>
              <a:gd name="connsiteY58" fmla="*/ 1781175 h 3171825"/>
              <a:gd name="connsiteX59" fmla="*/ 47625 w 4914900"/>
              <a:gd name="connsiteY59" fmla="*/ 1304925 h 3171825"/>
              <a:gd name="connsiteX60" fmla="*/ 2228850 w 4914900"/>
              <a:gd name="connsiteY60" fmla="*/ 1466850 h 3171825"/>
              <a:gd name="connsiteX61" fmla="*/ 2333625 w 4914900"/>
              <a:gd name="connsiteY61" fmla="*/ 1428750 h 3171825"/>
              <a:gd name="connsiteX62" fmla="*/ 2333625 w 4914900"/>
              <a:gd name="connsiteY62" fmla="*/ 1323975 h 3171825"/>
              <a:gd name="connsiteX63" fmla="*/ 2381250 w 4914900"/>
              <a:gd name="connsiteY63" fmla="*/ 533400 h 3171825"/>
              <a:gd name="connsiteX64" fmla="*/ 2362200 w 4914900"/>
              <a:gd name="connsiteY64" fmla="*/ 485775 h 3171825"/>
              <a:gd name="connsiteX65" fmla="*/ 2305050 w 4914900"/>
              <a:gd name="connsiteY65" fmla="*/ 438150 h 3171825"/>
              <a:gd name="connsiteX66" fmla="*/ 1162050 w 4914900"/>
              <a:gd name="connsiteY66" fmla="*/ 342900 h 3171825"/>
              <a:gd name="connsiteX67" fmla="*/ 228600 w 4914900"/>
              <a:gd name="connsiteY67" fmla="*/ 285750 h 3171825"/>
              <a:gd name="connsiteX68" fmla="*/ 76200 w 4914900"/>
              <a:gd name="connsiteY68" fmla="*/ 276225 h 3171825"/>
              <a:gd name="connsiteX69" fmla="*/ 76200 w 4914900"/>
              <a:gd name="connsiteY69" fmla="*/ 0 h 317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914900" h="3171825">
                <a:moveTo>
                  <a:pt x="76200" y="0"/>
                </a:moveTo>
                <a:lnTo>
                  <a:pt x="4914900" y="466725"/>
                </a:lnTo>
                <a:lnTo>
                  <a:pt x="4914900" y="752475"/>
                </a:lnTo>
                <a:lnTo>
                  <a:pt x="4848225" y="676275"/>
                </a:lnTo>
                <a:lnTo>
                  <a:pt x="4781550" y="647700"/>
                </a:lnTo>
                <a:lnTo>
                  <a:pt x="3371850" y="523875"/>
                </a:lnTo>
                <a:lnTo>
                  <a:pt x="2733675" y="466725"/>
                </a:lnTo>
                <a:lnTo>
                  <a:pt x="2676525" y="495300"/>
                </a:lnTo>
                <a:lnTo>
                  <a:pt x="2647950" y="552450"/>
                </a:lnTo>
                <a:lnTo>
                  <a:pt x="2628900" y="600075"/>
                </a:lnTo>
                <a:lnTo>
                  <a:pt x="2581275" y="1428750"/>
                </a:lnTo>
                <a:lnTo>
                  <a:pt x="2657475" y="1476375"/>
                </a:lnTo>
                <a:lnTo>
                  <a:pt x="2781300" y="1495425"/>
                </a:lnTo>
                <a:lnTo>
                  <a:pt x="4391025" y="1619250"/>
                </a:lnTo>
                <a:lnTo>
                  <a:pt x="4343400" y="2667000"/>
                </a:lnTo>
                <a:lnTo>
                  <a:pt x="2676525" y="2524125"/>
                </a:lnTo>
                <a:lnTo>
                  <a:pt x="2590800" y="2533650"/>
                </a:lnTo>
                <a:lnTo>
                  <a:pt x="2552700" y="2590800"/>
                </a:lnTo>
                <a:lnTo>
                  <a:pt x="2533650" y="2638425"/>
                </a:lnTo>
                <a:lnTo>
                  <a:pt x="2533650" y="3171825"/>
                </a:lnTo>
                <a:lnTo>
                  <a:pt x="2266950" y="3171825"/>
                </a:lnTo>
                <a:lnTo>
                  <a:pt x="2286000" y="2571750"/>
                </a:lnTo>
                <a:lnTo>
                  <a:pt x="2247900" y="2524125"/>
                </a:lnTo>
                <a:lnTo>
                  <a:pt x="2200275" y="2486025"/>
                </a:lnTo>
                <a:lnTo>
                  <a:pt x="1838325" y="2466975"/>
                </a:lnTo>
                <a:lnTo>
                  <a:pt x="0" y="2324100"/>
                </a:lnTo>
                <a:lnTo>
                  <a:pt x="19050" y="1781175"/>
                </a:lnTo>
                <a:lnTo>
                  <a:pt x="276225" y="1781175"/>
                </a:lnTo>
                <a:lnTo>
                  <a:pt x="266700" y="1981200"/>
                </a:lnTo>
                <a:lnTo>
                  <a:pt x="314325" y="2066925"/>
                </a:lnTo>
                <a:lnTo>
                  <a:pt x="428625" y="2105025"/>
                </a:lnTo>
                <a:lnTo>
                  <a:pt x="2219325" y="2247900"/>
                </a:lnTo>
                <a:lnTo>
                  <a:pt x="2324100" y="2190750"/>
                </a:lnTo>
                <a:lnTo>
                  <a:pt x="2324100" y="2066925"/>
                </a:lnTo>
                <a:lnTo>
                  <a:pt x="2324100" y="1914525"/>
                </a:lnTo>
                <a:lnTo>
                  <a:pt x="2581275" y="1952625"/>
                </a:lnTo>
                <a:lnTo>
                  <a:pt x="2581275" y="2238375"/>
                </a:lnTo>
                <a:lnTo>
                  <a:pt x="2628900" y="2266950"/>
                </a:lnTo>
                <a:lnTo>
                  <a:pt x="3867150" y="2371725"/>
                </a:lnTo>
                <a:lnTo>
                  <a:pt x="4029075" y="2381250"/>
                </a:lnTo>
                <a:lnTo>
                  <a:pt x="4105275" y="2314575"/>
                </a:lnTo>
                <a:lnTo>
                  <a:pt x="4105275" y="1981200"/>
                </a:lnTo>
                <a:lnTo>
                  <a:pt x="4086225" y="1905000"/>
                </a:lnTo>
                <a:lnTo>
                  <a:pt x="4057650" y="1866900"/>
                </a:lnTo>
                <a:lnTo>
                  <a:pt x="3971925" y="1866900"/>
                </a:lnTo>
                <a:lnTo>
                  <a:pt x="2695575" y="1743075"/>
                </a:lnTo>
                <a:lnTo>
                  <a:pt x="2619375" y="1762125"/>
                </a:lnTo>
                <a:lnTo>
                  <a:pt x="2571750" y="1800225"/>
                </a:lnTo>
                <a:lnTo>
                  <a:pt x="2581275" y="1952625"/>
                </a:lnTo>
                <a:lnTo>
                  <a:pt x="2314575" y="1914525"/>
                </a:lnTo>
                <a:lnTo>
                  <a:pt x="2333625" y="1819275"/>
                </a:lnTo>
                <a:lnTo>
                  <a:pt x="2295525" y="1762125"/>
                </a:lnTo>
                <a:lnTo>
                  <a:pt x="2295525" y="1762125"/>
                </a:lnTo>
                <a:lnTo>
                  <a:pt x="2190750" y="1714500"/>
                </a:lnTo>
                <a:lnTo>
                  <a:pt x="361950" y="1571625"/>
                </a:lnTo>
                <a:lnTo>
                  <a:pt x="314325" y="1581150"/>
                </a:lnTo>
                <a:lnTo>
                  <a:pt x="266700" y="1647825"/>
                </a:lnTo>
                <a:lnTo>
                  <a:pt x="285750" y="1800225"/>
                </a:lnTo>
                <a:lnTo>
                  <a:pt x="9525" y="1781175"/>
                </a:lnTo>
                <a:lnTo>
                  <a:pt x="47625" y="1304925"/>
                </a:lnTo>
                <a:lnTo>
                  <a:pt x="2228850" y="1466850"/>
                </a:lnTo>
                <a:lnTo>
                  <a:pt x="2333625" y="1428750"/>
                </a:lnTo>
                <a:lnTo>
                  <a:pt x="2333625" y="1323975"/>
                </a:lnTo>
                <a:lnTo>
                  <a:pt x="2381250" y="533400"/>
                </a:lnTo>
                <a:lnTo>
                  <a:pt x="2362200" y="485775"/>
                </a:lnTo>
                <a:lnTo>
                  <a:pt x="2305050" y="438150"/>
                </a:lnTo>
                <a:lnTo>
                  <a:pt x="1162050" y="342900"/>
                </a:lnTo>
                <a:lnTo>
                  <a:pt x="228600" y="285750"/>
                </a:lnTo>
                <a:lnTo>
                  <a:pt x="76200" y="276225"/>
                </a:lnTo>
                <a:lnTo>
                  <a:pt x="76200" y="0"/>
                </a:lnTo>
                <a:close/>
              </a:path>
            </a:pathLst>
          </a:cu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37261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7"/>
          <p:cNvSpPr txBox="1"/>
          <p:nvPr/>
        </p:nvSpPr>
        <p:spPr>
          <a:xfrm>
            <a:off x="287383" y="985761"/>
            <a:ext cx="388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PLANO DEL ASENTAMIENTO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94054" y="1695450"/>
            <a:ext cx="504825" cy="228600"/>
          </a:xfrm>
          <a:prstGeom prst="rect">
            <a:avLst/>
          </a:prstGeom>
          <a:noFill/>
          <a:ln w="29845">
            <a:solidFill>
              <a:srgbClr val="FF0000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CuadroTexto 16"/>
          <p:cNvSpPr txBox="1"/>
          <p:nvPr/>
        </p:nvSpPr>
        <p:spPr>
          <a:xfrm>
            <a:off x="807345" y="1669572"/>
            <a:ext cx="1790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MACRO-LOTE </a:t>
            </a:r>
          </a:p>
        </p:txBody>
      </p:sp>
      <p:sp>
        <p:nvSpPr>
          <p:cNvPr id="25" name="CuadroTexto 7"/>
          <p:cNvSpPr txBox="1"/>
          <p:nvPr/>
        </p:nvSpPr>
        <p:spPr>
          <a:xfrm>
            <a:off x="3333148" y="559475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294051" y="2243736"/>
            <a:ext cx="504825" cy="228600"/>
          </a:xfrm>
          <a:prstGeom prst="rect">
            <a:avLst/>
          </a:prstGeom>
          <a:solidFill>
            <a:schemeClr val="accent6">
              <a:alpha val="59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26" name="CuadroTexto 16"/>
          <p:cNvSpPr txBox="1"/>
          <p:nvPr/>
        </p:nvSpPr>
        <p:spPr>
          <a:xfrm>
            <a:off x="781466" y="2211952"/>
            <a:ext cx="2895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AREA VERDE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=""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24" name="Google Shape;92;p1">
              <a:extLst>
                <a:ext uri="{FF2B5EF4-FFF2-40B4-BE49-F238E27FC236}">
                  <a16:creationId xmlns=""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7" name="Grupo 26">
              <a:extLst>
                <a:ext uri="{FF2B5EF4-FFF2-40B4-BE49-F238E27FC236}">
                  <a16:creationId xmlns=""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28" name="TextBox 19">
                <a:extLst>
                  <a:ext uri="{FF2B5EF4-FFF2-40B4-BE49-F238E27FC236}">
                    <a16:creationId xmlns=""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1" name="Imagen 3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  <p:sp>
        <p:nvSpPr>
          <p:cNvPr id="72" name="22 Rectángulo"/>
          <p:cNvSpPr/>
          <p:nvPr/>
        </p:nvSpPr>
        <p:spPr>
          <a:xfrm>
            <a:off x="314450" y="2766937"/>
            <a:ext cx="504825" cy="228600"/>
          </a:xfrm>
          <a:prstGeom prst="rect">
            <a:avLst/>
          </a:pr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3" name="CuadroTexto 16"/>
          <p:cNvSpPr txBox="1"/>
          <p:nvPr/>
        </p:nvSpPr>
        <p:spPr>
          <a:xfrm>
            <a:off x="801865" y="2735153"/>
            <a:ext cx="2895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VÍA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74" name="Picture 2" descr="C:\Users\mejaram\Desktop\NOR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952" y="825678"/>
            <a:ext cx="390915" cy="3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“SANTA CATALINA SEGUNDA ETAPA”</a:t>
            </a:r>
            <a:endParaRPr lang="es-ES" sz="1600" b="1" dirty="0">
              <a:solidFill>
                <a:srgbClr val="0070C0"/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" t="7363" r="2345" b="15423"/>
          <a:stretch/>
        </p:blipFill>
        <p:spPr>
          <a:xfrm>
            <a:off x="3250513" y="1447426"/>
            <a:ext cx="6779226" cy="4582475"/>
          </a:xfrm>
          <a:prstGeom prst="rect">
            <a:avLst/>
          </a:prstGeom>
        </p:spPr>
      </p:pic>
      <p:sp>
        <p:nvSpPr>
          <p:cNvPr id="29" name="Forma libre 28"/>
          <p:cNvSpPr/>
          <p:nvPr/>
        </p:nvSpPr>
        <p:spPr>
          <a:xfrm>
            <a:off x="3377850" y="1676948"/>
            <a:ext cx="6177953" cy="4131921"/>
          </a:xfrm>
          <a:custGeom>
            <a:avLst/>
            <a:gdLst>
              <a:gd name="connsiteX0" fmla="*/ 106326 w 4944140"/>
              <a:gd name="connsiteY0" fmla="*/ 0 h 3306726"/>
              <a:gd name="connsiteX1" fmla="*/ 4944140 w 4944140"/>
              <a:gd name="connsiteY1" fmla="*/ 467833 h 3306726"/>
              <a:gd name="connsiteX2" fmla="*/ 4763386 w 4944140"/>
              <a:gd name="connsiteY2" fmla="*/ 3306726 h 3306726"/>
              <a:gd name="connsiteX3" fmla="*/ 0 w 4944140"/>
              <a:gd name="connsiteY3" fmla="*/ 3072810 h 3306726"/>
              <a:gd name="connsiteX4" fmla="*/ 106326 w 4944140"/>
              <a:gd name="connsiteY4" fmla="*/ 0 h 3306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4140" h="3306726">
                <a:moveTo>
                  <a:pt x="106326" y="0"/>
                </a:moveTo>
                <a:lnTo>
                  <a:pt x="4944140" y="467833"/>
                </a:lnTo>
                <a:lnTo>
                  <a:pt x="4763386" y="3306726"/>
                </a:lnTo>
                <a:lnTo>
                  <a:pt x="0" y="3072810"/>
                </a:lnTo>
                <a:lnTo>
                  <a:pt x="106326" y="0"/>
                </a:lnTo>
                <a:close/>
              </a:path>
            </a:pathLst>
          </a:cu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Forma libre 29"/>
          <p:cNvSpPr/>
          <p:nvPr/>
        </p:nvSpPr>
        <p:spPr>
          <a:xfrm>
            <a:off x="3373034" y="4624580"/>
            <a:ext cx="2295857" cy="1003769"/>
          </a:xfrm>
          <a:custGeom>
            <a:avLst/>
            <a:gdLst>
              <a:gd name="connsiteX0" fmla="*/ 1837346 w 1837346"/>
              <a:gd name="connsiteY0" fmla="*/ 119641 h 803304"/>
              <a:gd name="connsiteX1" fmla="*/ 1820255 w 1837346"/>
              <a:gd name="connsiteY1" fmla="*/ 803304 h 803304"/>
              <a:gd name="connsiteX2" fmla="*/ 0 w 1837346"/>
              <a:gd name="connsiteY2" fmla="*/ 726392 h 803304"/>
              <a:gd name="connsiteX3" fmla="*/ 17092 w 1837346"/>
              <a:gd name="connsiteY3" fmla="*/ 0 h 803304"/>
              <a:gd name="connsiteX4" fmla="*/ 1837346 w 1837346"/>
              <a:gd name="connsiteY4" fmla="*/ 119641 h 803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346" h="803304">
                <a:moveTo>
                  <a:pt x="1837346" y="119641"/>
                </a:moveTo>
                <a:lnTo>
                  <a:pt x="1820255" y="803304"/>
                </a:lnTo>
                <a:lnTo>
                  <a:pt x="0" y="726392"/>
                </a:lnTo>
                <a:lnTo>
                  <a:pt x="17092" y="0"/>
                </a:lnTo>
                <a:lnTo>
                  <a:pt x="1837346" y="119641"/>
                </a:lnTo>
                <a:close/>
              </a:path>
            </a:pathLst>
          </a:custGeom>
          <a:solidFill>
            <a:schemeClr val="accent6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Forma libre 31"/>
          <p:cNvSpPr/>
          <p:nvPr/>
        </p:nvSpPr>
        <p:spPr>
          <a:xfrm>
            <a:off x="3403613" y="1713239"/>
            <a:ext cx="6141417" cy="3963356"/>
          </a:xfrm>
          <a:custGeom>
            <a:avLst/>
            <a:gdLst>
              <a:gd name="connsiteX0" fmla="*/ 76200 w 4914900"/>
              <a:gd name="connsiteY0" fmla="*/ 0 h 3171825"/>
              <a:gd name="connsiteX1" fmla="*/ 4914900 w 4914900"/>
              <a:gd name="connsiteY1" fmla="*/ 466725 h 3171825"/>
              <a:gd name="connsiteX2" fmla="*/ 4914900 w 4914900"/>
              <a:gd name="connsiteY2" fmla="*/ 752475 h 3171825"/>
              <a:gd name="connsiteX3" fmla="*/ 4848225 w 4914900"/>
              <a:gd name="connsiteY3" fmla="*/ 676275 h 3171825"/>
              <a:gd name="connsiteX4" fmla="*/ 4781550 w 4914900"/>
              <a:gd name="connsiteY4" fmla="*/ 647700 h 3171825"/>
              <a:gd name="connsiteX5" fmla="*/ 3371850 w 4914900"/>
              <a:gd name="connsiteY5" fmla="*/ 523875 h 3171825"/>
              <a:gd name="connsiteX6" fmla="*/ 2733675 w 4914900"/>
              <a:gd name="connsiteY6" fmla="*/ 466725 h 3171825"/>
              <a:gd name="connsiteX7" fmla="*/ 2676525 w 4914900"/>
              <a:gd name="connsiteY7" fmla="*/ 495300 h 3171825"/>
              <a:gd name="connsiteX8" fmla="*/ 2647950 w 4914900"/>
              <a:gd name="connsiteY8" fmla="*/ 552450 h 3171825"/>
              <a:gd name="connsiteX9" fmla="*/ 2628900 w 4914900"/>
              <a:gd name="connsiteY9" fmla="*/ 600075 h 3171825"/>
              <a:gd name="connsiteX10" fmla="*/ 2581275 w 4914900"/>
              <a:gd name="connsiteY10" fmla="*/ 1428750 h 3171825"/>
              <a:gd name="connsiteX11" fmla="*/ 2657475 w 4914900"/>
              <a:gd name="connsiteY11" fmla="*/ 1476375 h 3171825"/>
              <a:gd name="connsiteX12" fmla="*/ 2781300 w 4914900"/>
              <a:gd name="connsiteY12" fmla="*/ 1495425 h 3171825"/>
              <a:gd name="connsiteX13" fmla="*/ 4391025 w 4914900"/>
              <a:gd name="connsiteY13" fmla="*/ 1619250 h 3171825"/>
              <a:gd name="connsiteX14" fmla="*/ 4343400 w 4914900"/>
              <a:gd name="connsiteY14" fmla="*/ 2667000 h 3171825"/>
              <a:gd name="connsiteX15" fmla="*/ 2676525 w 4914900"/>
              <a:gd name="connsiteY15" fmla="*/ 2524125 h 3171825"/>
              <a:gd name="connsiteX16" fmla="*/ 2590800 w 4914900"/>
              <a:gd name="connsiteY16" fmla="*/ 2533650 h 3171825"/>
              <a:gd name="connsiteX17" fmla="*/ 2552700 w 4914900"/>
              <a:gd name="connsiteY17" fmla="*/ 2590800 h 3171825"/>
              <a:gd name="connsiteX18" fmla="*/ 2533650 w 4914900"/>
              <a:gd name="connsiteY18" fmla="*/ 2638425 h 3171825"/>
              <a:gd name="connsiteX19" fmla="*/ 2533650 w 4914900"/>
              <a:gd name="connsiteY19" fmla="*/ 3171825 h 3171825"/>
              <a:gd name="connsiteX20" fmla="*/ 2266950 w 4914900"/>
              <a:gd name="connsiteY20" fmla="*/ 3171825 h 3171825"/>
              <a:gd name="connsiteX21" fmla="*/ 2286000 w 4914900"/>
              <a:gd name="connsiteY21" fmla="*/ 2571750 h 3171825"/>
              <a:gd name="connsiteX22" fmla="*/ 2247900 w 4914900"/>
              <a:gd name="connsiteY22" fmla="*/ 2524125 h 3171825"/>
              <a:gd name="connsiteX23" fmla="*/ 2200275 w 4914900"/>
              <a:gd name="connsiteY23" fmla="*/ 2486025 h 3171825"/>
              <a:gd name="connsiteX24" fmla="*/ 1838325 w 4914900"/>
              <a:gd name="connsiteY24" fmla="*/ 2466975 h 3171825"/>
              <a:gd name="connsiteX25" fmla="*/ 0 w 4914900"/>
              <a:gd name="connsiteY25" fmla="*/ 2324100 h 3171825"/>
              <a:gd name="connsiteX26" fmla="*/ 19050 w 4914900"/>
              <a:gd name="connsiteY26" fmla="*/ 1781175 h 3171825"/>
              <a:gd name="connsiteX27" fmla="*/ 276225 w 4914900"/>
              <a:gd name="connsiteY27" fmla="*/ 1781175 h 3171825"/>
              <a:gd name="connsiteX28" fmla="*/ 266700 w 4914900"/>
              <a:gd name="connsiteY28" fmla="*/ 1981200 h 3171825"/>
              <a:gd name="connsiteX29" fmla="*/ 314325 w 4914900"/>
              <a:gd name="connsiteY29" fmla="*/ 2066925 h 3171825"/>
              <a:gd name="connsiteX30" fmla="*/ 428625 w 4914900"/>
              <a:gd name="connsiteY30" fmla="*/ 2105025 h 3171825"/>
              <a:gd name="connsiteX31" fmla="*/ 2219325 w 4914900"/>
              <a:gd name="connsiteY31" fmla="*/ 2247900 h 3171825"/>
              <a:gd name="connsiteX32" fmla="*/ 2324100 w 4914900"/>
              <a:gd name="connsiteY32" fmla="*/ 2190750 h 3171825"/>
              <a:gd name="connsiteX33" fmla="*/ 2324100 w 4914900"/>
              <a:gd name="connsiteY33" fmla="*/ 2066925 h 3171825"/>
              <a:gd name="connsiteX34" fmla="*/ 2324100 w 4914900"/>
              <a:gd name="connsiteY34" fmla="*/ 1914525 h 3171825"/>
              <a:gd name="connsiteX35" fmla="*/ 2581275 w 4914900"/>
              <a:gd name="connsiteY35" fmla="*/ 1952625 h 3171825"/>
              <a:gd name="connsiteX36" fmla="*/ 2581275 w 4914900"/>
              <a:gd name="connsiteY36" fmla="*/ 2238375 h 3171825"/>
              <a:gd name="connsiteX37" fmla="*/ 2628900 w 4914900"/>
              <a:gd name="connsiteY37" fmla="*/ 2266950 h 3171825"/>
              <a:gd name="connsiteX38" fmla="*/ 3867150 w 4914900"/>
              <a:gd name="connsiteY38" fmla="*/ 2371725 h 3171825"/>
              <a:gd name="connsiteX39" fmla="*/ 4029075 w 4914900"/>
              <a:gd name="connsiteY39" fmla="*/ 2381250 h 3171825"/>
              <a:gd name="connsiteX40" fmla="*/ 4105275 w 4914900"/>
              <a:gd name="connsiteY40" fmla="*/ 2314575 h 3171825"/>
              <a:gd name="connsiteX41" fmla="*/ 4105275 w 4914900"/>
              <a:gd name="connsiteY41" fmla="*/ 1981200 h 3171825"/>
              <a:gd name="connsiteX42" fmla="*/ 4086225 w 4914900"/>
              <a:gd name="connsiteY42" fmla="*/ 1905000 h 3171825"/>
              <a:gd name="connsiteX43" fmla="*/ 4057650 w 4914900"/>
              <a:gd name="connsiteY43" fmla="*/ 1866900 h 3171825"/>
              <a:gd name="connsiteX44" fmla="*/ 3971925 w 4914900"/>
              <a:gd name="connsiteY44" fmla="*/ 1866900 h 3171825"/>
              <a:gd name="connsiteX45" fmla="*/ 2695575 w 4914900"/>
              <a:gd name="connsiteY45" fmla="*/ 1743075 h 3171825"/>
              <a:gd name="connsiteX46" fmla="*/ 2619375 w 4914900"/>
              <a:gd name="connsiteY46" fmla="*/ 1762125 h 3171825"/>
              <a:gd name="connsiteX47" fmla="*/ 2571750 w 4914900"/>
              <a:gd name="connsiteY47" fmla="*/ 1800225 h 3171825"/>
              <a:gd name="connsiteX48" fmla="*/ 2581275 w 4914900"/>
              <a:gd name="connsiteY48" fmla="*/ 1952625 h 3171825"/>
              <a:gd name="connsiteX49" fmla="*/ 2314575 w 4914900"/>
              <a:gd name="connsiteY49" fmla="*/ 1914525 h 3171825"/>
              <a:gd name="connsiteX50" fmla="*/ 2333625 w 4914900"/>
              <a:gd name="connsiteY50" fmla="*/ 1819275 h 3171825"/>
              <a:gd name="connsiteX51" fmla="*/ 2295525 w 4914900"/>
              <a:gd name="connsiteY51" fmla="*/ 1762125 h 3171825"/>
              <a:gd name="connsiteX52" fmla="*/ 2295525 w 4914900"/>
              <a:gd name="connsiteY52" fmla="*/ 1762125 h 3171825"/>
              <a:gd name="connsiteX53" fmla="*/ 2190750 w 4914900"/>
              <a:gd name="connsiteY53" fmla="*/ 1714500 h 3171825"/>
              <a:gd name="connsiteX54" fmla="*/ 361950 w 4914900"/>
              <a:gd name="connsiteY54" fmla="*/ 1571625 h 3171825"/>
              <a:gd name="connsiteX55" fmla="*/ 314325 w 4914900"/>
              <a:gd name="connsiteY55" fmla="*/ 1581150 h 3171825"/>
              <a:gd name="connsiteX56" fmla="*/ 266700 w 4914900"/>
              <a:gd name="connsiteY56" fmla="*/ 1647825 h 3171825"/>
              <a:gd name="connsiteX57" fmla="*/ 285750 w 4914900"/>
              <a:gd name="connsiteY57" fmla="*/ 1800225 h 3171825"/>
              <a:gd name="connsiteX58" fmla="*/ 9525 w 4914900"/>
              <a:gd name="connsiteY58" fmla="*/ 1781175 h 3171825"/>
              <a:gd name="connsiteX59" fmla="*/ 47625 w 4914900"/>
              <a:gd name="connsiteY59" fmla="*/ 1304925 h 3171825"/>
              <a:gd name="connsiteX60" fmla="*/ 2228850 w 4914900"/>
              <a:gd name="connsiteY60" fmla="*/ 1466850 h 3171825"/>
              <a:gd name="connsiteX61" fmla="*/ 2333625 w 4914900"/>
              <a:gd name="connsiteY61" fmla="*/ 1428750 h 3171825"/>
              <a:gd name="connsiteX62" fmla="*/ 2333625 w 4914900"/>
              <a:gd name="connsiteY62" fmla="*/ 1323975 h 3171825"/>
              <a:gd name="connsiteX63" fmla="*/ 2381250 w 4914900"/>
              <a:gd name="connsiteY63" fmla="*/ 533400 h 3171825"/>
              <a:gd name="connsiteX64" fmla="*/ 2362200 w 4914900"/>
              <a:gd name="connsiteY64" fmla="*/ 485775 h 3171825"/>
              <a:gd name="connsiteX65" fmla="*/ 2305050 w 4914900"/>
              <a:gd name="connsiteY65" fmla="*/ 438150 h 3171825"/>
              <a:gd name="connsiteX66" fmla="*/ 1162050 w 4914900"/>
              <a:gd name="connsiteY66" fmla="*/ 342900 h 3171825"/>
              <a:gd name="connsiteX67" fmla="*/ 228600 w 4914900"/>
              <a:gd name="connsiteY67" fmla="*/ 285750 h 3171825"/>
              <a:gd name="connsiteX68" fmla="*/ 76200 w 4914900"/>
              <a:gd name="connsiteY68" fmla="*/ 276225 h 3171825"/>
              <a:gd name="connsiteX69" fmla="*/ 76200 w 4914900"/>
              <a:gd name="connsiteY69" fmla="*/ 0 h 317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914900" h="3171825">
                <a:moveTo>
                  <a:pt x="76200" y="0"/>
                </a:moveTo>
                <a:lnTo>
                  <a:pt x="4914900" y="466725"/>
                </a:lnTo>
                <a:lnTo>
                  <a:pt x="4914900" y="752475"/>
                </a:lnTo>
                <a:lnTo>
                  <a:pt x="4848225" y="676275"/>
                </a:lnTo>
                <a:lnTo>
                  <a:pt x="4781550" y="647700"/>
                </a:lnTo>
                <a:lnTo>
                  <a:pt x="3371850" y="523875"/>
                </a:lnTo>
                <a:lnTo>
                  <a:pt x="2733675" y="466725"/>
                </a:lnTo>
                <a:lnTo>
                  <a:pt x="2676525" y="495300"/>
                </a:lnTo>
                <a:lnTo>
                  <a:pt x="2647950" y="552450"/>
                </a:lnTo>
                <a:lnTo>
                  <a:pt x="2628900" y="600075"/>
                </a:lnTo>
                <a:lnTo>
                  <a:pt x="2581275" y="1428750"/>
                </a:lnTo>
                <a:lnTo>
                  <a:pt x="2657475" y="1476375"/>
                </a:lnTo>
                <a:lnTo>
                  <a:pt x="2781300" y="1495425"/>
                </a:lnTo>
                <a:lnTo>
                  <a:pt x="4391025" y="1619250"/>
                </a:lnTo>
                <a:lnTo>
                  <a:pt x="4343400" y="2667000"/>
                </a:lnTo>
                <a:lnTo>
                  <a:pt x="2676525" y="2524125"/>
                </a:lnTo>
                <a:lnTo>
                  <a:pt x="2590800" y="2533650"/>
                </a:lnTo>
                <a:lnTo>
                  <a:pt x="2552700" y="2590800"/>
                </a:lnTo>
                <a:lnTo>
                  <a:pt x="2533650" y="2638425"/>
                </a:lnTo>
                <a:lnTo>
                  <a:pt x="2533650" y="3171825"/>
                </a:lnTo>
                <a:lnTo>
                  <a:pt x="2266950" y="3171825"/>
                </a:lnTo>
                <a:lnTo>
                  <a:pt x="2286000" y="2571750"/>
                </a:lnTo>
                <a:lnTo>
                  <a:pt x="2247900" y="2524125"/>
                </a:lnTo>
                <a:lnTo>
                  <a:pt x="2200275" y="2486025"/>
                </a:lnTo>
                <a:lnTo>
                  <a:pt x="1838325" y="2466975"/>
                </a:lnTo>
                <a:lnTo>
                  <a:pt x="0" y="2324100"/>
                </a:lnTo>
                <a:lnTo>
                  <a:pt x="19050" y="1781175"/>
                </a:lnTo>
                <a:lnTo>
                  <a:pt x="276225" y="1781175"/>
                </a:lnTo>
                <a:lnTo>
                  <a:pt x="266700" y="1981200"/>
                </a:lnTo>
                <a:lnTo>
                  <a:pt x="314325" y="2066925"/>
                </a:lnTo>
                <a:lnTo>
                  <a:pt x="428625" y="2105025"/>
                </a:lnTo>
                <a:lnTo>
                  <a:pt x="2219325" y="2247900"/>
                </a:lnTo>
                <a:lnTo>
                  <a:pt x="2324100" y="2190750"/>
                </a:lnTo>
                <a:lnTo>
                  <a:pt x="2324100" y="2066925"/>
                </a:lnTo>
                <a:lnTo>
                  <a:pt x="2324100" y="1914525"/>
                </a:lnTo>
                <a:lnTo>
                  <a:pt x="2581275" y="1952625"/>
                </a:lnTo>
                <a:lnTo>
                  <a:pt x="2581275" y="2238375"/>
                </a:lnTo>
                <a:lnTo>
                  <a:pt x="2628900" y="2266950"/>
                </a:lnTo>
                <a:lnTo>
                  <a:pt x="3867150" y="2371725"/>
                </a:lnTo>
                <a:lnTo>
                  <a:pt x="4029075" y="2381250"/>
                </a:lnTo>
                <a:lnTo>
                  <a:pt x="4105275" y="2314575"/>
                </a:lnTo>
                <a:lnTo>
                  <a:pt x="4105275" y="1981200"/>
                </a:lnTo>
                <a:lnTo>
                  <a:pt x="4086225" y="1905000"/>
                </a:lnTo>
                <a:lnTo>
                  <a:pt x="4057650" y="1866900"/>
                </a:lnTo>
                <a:lnTo>
                  <a:pt x="3971925" y="1866900"/>
                </a:lnTo>
                <a:lnTo>
                  <a:pt x="2695575" y="1743075"/>
                </a:lnTo>
                <a:lnTo>
                  <a:pt x="2619375" y="1762125"/>
                </a:lnTo>
                <a:lnTo>
                  <a:pt x="2571750" y="1800225"/>
                </a:lnTo>
                <a:lnTo>
                  <a:pt x="2581275" y="1952625"/>
                </a:lnTo>
                <a:lnTo>
                  <a:pt x="2314575" y="1914525"/>
                </a:lnTo>
                <a:lnTo>
                  <a:pt x="2333625" y="1819275"/>
                </a:lnTo>
                <a:lnTo>
                  <a:pt x="2295525" y="1762125"/>
                </a:lnTo>
                <a:lnTo>
                  <a:pt x="2295525" y="1762125"/>
                </a:lnTo>
                <a:lnTo>
                  <a:pt x="2190750" y="1714500"/>
                </a:lnTo>
                <a:lnTo>
                  <a:pt x="361950" y="1571625"/>
                </a:lnTo>
                <a:lnTo>
                  <a:pt x="314325" y="1581150"/>
                </a:lnTo>
                <a:lnTo>
                  <a:pt x="266700" y="1647825"/>
                </a:lnTo>
                <a:lnTo>
                  <a:pt x="285750" y="1800225"/>
                </a:lnTo>
                <a:lnTo>
                  <a:pt x="9525" y="1781175"/>
                </a:lnTo>
                <a:lnTo>
                  <a:pt x="47625" y="1304925"/>
                </a:lnTo>
                <a:lnTo>
                  <a:pt x="2228850" y="1466850"/>
                </a:lnTo>
                <a:lnTo>
                  <a:pt x="2333625" y="1428750"/>
                </a:lnTo>
                <a:lnTo>
                  <a:pt x="2333625" y="1323975"/>
                </a:lnTo>
                <a:lnTo>
                  <a:pt x="2381250" y="533400"/>
                </a:lnTo>
                <a:lnTo>
                  <a:pt x="2362200" y="485775"/>
                </a:lnTo>
                <a:lnTo>
                  <a:pt x="2305050" y="438150"/>
                </a:lnTo>
                <a:lnTo>
                  <a:pt x="1162050" y="342900"/>
                </a:lnTo>
                <a:lnTo>
                  <a:pt x="228600" y="285750"/>
                </a:lnTo>
                <a:lnTo>
                  <a:pt x="76200" y="276225"/>
                </a:lnTo>
                <a:lnTo>
                  <a:pt x="76200" y="0"/>
                </a:lnTo>
                <a:close/>
              </a:path>
            </a:pathLst>
          </a:cu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Forma libre 1"/>
          <p:cNvSpPr/>
          <p:nvPr/>
        </p:nvSpPr>
        <p:spPr>
          <a:xfrm>
            <a:off x="3494762" y="1691014"/>
            <a:ext cx="6050071" cy="939452"/>
          </a:xfrm>
          <a:custGeom>
            <a:avLst/>
            <a:gdLst>
              <a:gd name="connsiteX0" fmla="*/ 6050071 w 6050071"/>
              <a:gd name="connsiteY0" fmla="*/ 563671 h 939452"/>
              <a:gd name="connsiteX1" fmla="*/ 6037545 w 6050071"/>
              <a:gd name="connsiteY1" fmla="*/ 939452 h 939452"/>
              <a:gd name="connsiteX2" fmla="*/ 5974915 w 6050071"/>
              <a:gd name="connsiteY2" fmla="*/ 851770 h 939452"/>
              <a:gd name="connsiteX3" fmla="*/ 3269293 w 6050071"/>
              <a:gd name="connsiteY3" fmla="*/ 601249 h 939452"/>
              <a:gd name="connsiteX4" fmla="*/ 2730674 w 6050071"/>
              <a:gd name="connsiteY4" fmla="*/ 551145 h 939452"/>
              <a:gd name="connsiteX5" fmla="*/ 0 w 6050071"/>
              <a:gd name="connsiteY5" fmla="*/ 363254 h 939452"/>
              <a:gd name="connsiteX6" fmla="*/ 12526 w 6050071"/>
              <a:gd name="connsiteY6" fmla="*/ 0 h 939452"/>
              <a:gd name="connsiteX7" fmla="*/ 6050071 w 6050071"/>
              <a:gd name="connsiteY7" fmla="*/ 563671 h 939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50071" h="939452">
                <a:moveTo>
                  <a:pt x="6050071" y="563671"/>
                </a:moveTo>
                <a:lnTo>
                  <a:pt x="6037545" y="939452"/>
                </a:lnTo>
                <a:lnTo>
                  <a:pt x="5974915" y="851770"/>
                </a:lnTo>
                <a:lnTo>
                  <a:pt x="3269293" y="601249"/>
                </a:lnTo>
                <a:lnTo>
                  <a:pt x="2730674" y="551145"/>
                </a:lnTo>
                <a:lnTo>
                  <a:pt x="0" y="363254"/>
                </a:lnTo>
                <a:lnTo>
                  <a:pt x="12526" y="0"/>
                </a:lnTo>
                <a:lnTo>
                  <a:pt x="6050071" y="563671"/>
                </a:lnTo>
                <a:close/>
              </a:path>
            </a:pathLst>
          </a:custGeom>
          <a:solidFill>
            <a:srgbClr val="7030A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22 Rectángulo"/>
          <p:cNvSpPr/>
          <p:nvPr/>
        </p:nvSpPr>
        <p:spPr>
          <a:xfrm>
            <a:off x="315220" y="3180865"/>
            <a:ext cx="504825" cy="228600"/>
          </a:xfrm>
          <a:prstGeom prst="rect">
            <a:avLst/>
          </a:prstGeom>
          <a:solidFill>
            <a:srgbClr val="7030A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34" name="CuadroTexto 16"/>
          <p:cNvSpPr txBox="1"/>
          <p:nvPr/>
        </p:nvSpPr>
        <p:spPr>
          <a:xfrm>
            <a:off x="801865" y="3154579"/>
            <a:ext cx="2895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AFECTACIÓN VIAL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670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7"/>
          <p:cNvSpPr txBox="1"/>
          <p:nvPr/>
        </p:nvSpPr>
        <p:spPr>
          <a:xfrm>
            <a:off x="231098" y="908170"/>
            <a:ext cx="1034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PLAN METROPOLITANO DE ORDENAMIENTO TERRITORIAL/ </a:t>
            </a:r>
            <a:r>
              <a:rPr lang="es-ES_tradnl" sz="2000" b="1" dirty="0" smtClean="0">
                <a:solidFill>
                  <a:srgbClr val="C00000"/>
                </a:solidFill>
              </a:rPr>
              <a:t>PMDOT</a:t>
            </a:r>
            <a:endParaRPr lang="es-ES_tradnl" sz="2000" b="1" dirty="0">
              <a:solidFill>
                <a:srgbClr val="C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374015" y="558811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2" name="Rectangle 43">
            <a:extLst>
              <a:ext uri="{FF2B5EF4-FFF2-40B4-BE49-F238E27FC236}">
                <a16:creationId xmlns="" xmlns:a16="http://schemas.microsoft.com/office/drawing/2014/main" id="{3011027E-2510-473D-B256-03F031E2B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271" y="14734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36AC4871-392E-4223-9FA7-7B4B3064358B}"/>
              </a:ext>
            </a:extLst>
          </p:cNvPr>
          <p:cNvSpPr/>
          <p:nvPr/>
        </p:nvSpPr>
        <p:spPr>
          <a:xfrm>
            <a:off x="924247" y="5448996"/>
            <a:ext cx="339424" cy="2181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07D7A3BE-C108-4F16-B2FE-3A19A580E147}"/>
              </a:ext>
            </a:extLst>
          </p:cNvPr>
          <p:cNvSpPr txBox="1"/>
          <p:nvPr/>
        </p:nvSpPr>
        <p:spPr>
          <a:xfrm>
            <a:off x="1223493" y="5411967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(</a:t>
            </a:r>
            <a:r>
              <a:rPr lang="es-ES" sz="1200" dirty="0" smtClean="0"/>
              <a:t>RU1) </a:t>
            </a:r>
            <a:r>
              <a:rPr lang="es-ES" sz="1200" dirty="0"/>
              <a:t>Residencial </a:t>
            </a:r>
            <a:r>
              <a:rPr lang="es-ES" sz="1200" dirty="0" smtClean="0"/>
              <a:t>Urbano 1</a:t>
            </a:r>
            <a:endParaRPr lang="es-EC" sz="1200" dirty="0"/>
          </a:p>
          <a:p>
            <a:endParaRPr lang="es-EC" sz="1200" dirty="0"/>
          </a:p>
        </p:txBody>
      </p:sp>
      <p:grpSp>
        <p:nvGrpSpPr>
          <p:cNvPr id="22" name="Grupo 21">
            <a:extLst>
              <a:ext uri="{FF2B5EF4-FFF2-40B4-BE49-F238E27FC236}">
                <a16:creationId xmlns=""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23" name="Google Shape;92;p1">
              <a:extLst>
                <a:ext uri="{FF2B5EF4-FFF2-40B4-BE49-F238E27FC236}">
                  <a16:creationId xmlns=""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" name="Grupo 29">
              <a:extLst>
                <a:ext uri="{FF2B5EF4-FFF2-40B4-BE49-F238E27FC236}">
                  <a16:creationId xmlns=""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31" name="TextBox 19">
                <a:extLst>
                  <a:ext uri="{FF2B5EF4-FFF2-40B4-BE49-F238E27FC236}">
                    <a16:creationId xmlns=""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2" name="Imagen 3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  <p:pic>
        <p:nvPicPr>
          <p:cNvPr id="74" name="Picture 2" descr="C:\Users\mejaram\Desktop\NOR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682" y="1177634"/>
            <a:ext cx="390915" cy="3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7779" y="5072780"/>
            <a:ext cx="2492694" cy="1010255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“SANTA CATALINA SEGUNDA ETAPA”</a:t>
            </a:r>
            <a:endParaRPr lang="es-ES" sz="1600" b="1" dirty="0">
              <a:solidFill>
                <a:srgbClr val="0070C0"/>
              </a:solidFill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" t="7363" r="2345" b="15423"/>
          <a:stretch/>
        </p:blipFill>
        <p:spPr>
          <a:xfrm>
            <a:off x="6261844" y="1665582"/>
            <a:ext cx="5425331" cy="3667298"/>
          </a:xfrm>
          <a:prstGeom prst="rect">
            <a:avLst/>
          </a:prstGeom>
        </p:spPr>
      </p:pic>
      <p:sp>
        <p:nvSpPr>
          <p:cNvPr id="26" name="Forma libre 25"/>
          <p:cNvSpPr/>
          <p:nvPr/>
        </p:nvSpPr>
        <p:spPr>
          <a:xfrm>
            <a:off x="6351740" y="1871354"/>
            <a:ext cx="4944140" cy="3306726"/>
          </a:xfrm>
          <a:custGeom>
            <a:avLst/>
            <a:gdLst>
              <a:gd name="connsiteX0" fmla="*/ 106326 w 4944140"/>
              <a:gd name="connsiteY0" fmla="*/ 0 h 3306726"/>
              <a:gd name="connsiteX1" fmla="*/ 4944140 w 4944140"/>
              <a:gd name="connsiteY1" fmla="*/ 467833 h 3306726"/>
              <a:gd name="connsiteX2" fmla="*/ 4763386 w 4944140"/>
              <a:gd name="connsiteY2" fmla="*/ 3306726 h 3306726"/>
              <a:gd name="connsiteX3" fmla="*/ 0 w 4944140"/>
              <a:gd name="connsiteY3" fmla="*/ 3072810 h 3306726"/>
              <a:gd name="connsiteX4" fmla="*/ 106326 w 4944140"/>
              <a:gd name="connsiteY4" fmla="*/ 0 h 3306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4140" h="3306726">
                <a:moveTo>
                  <a:pt x="106326" y="0"/>
                </a:moveTo>
                <a:lnTo>
                  <a:pt x="4944140" y="467833"/>
                </a:lnTo>
                <a:lnTo>
                  <a:pt x="4763386" y="3306726"/>
                </a:lnTo>
                <a:lnTo>
                  <a:pt x="0" y="3072810"/>
                </a:lnTo>
                <a:lnTo>
                  <a:pt x="106326" y="0"/>
                </a:lnTo>
                <a:close/>
              </a:path>
            </a:pathLst>
          </a:cu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Forma libre 27"/>
          <p:cNvSpPr/>
          <p:nvPr/>
        </p:nvSpPr>
        <p:spPr>
          <a:xfrm>
            <a:off x="6359789" y="4209027"/>
            <a:ext cx="1837346" cy="803304"/>
          </a:xfrm>
          <a:custGeom>
            <a:avLst/>
            <a:gdLst>
              <a:gd name="connsiteX0" fmla="*/ 1837346 w 1837346"/>
              <a:gd name="connsiteY0" fmla="*/ 119641 h 803304"/>
              <a:gd name="connsiteX1" fmla="*/ 1820255 w 1837346"/>
              <a:gd name="connsiteY1" fmla="*/ 803304 h 803304"/>
              <a:gd name="connsiteX2" fmla="*/ 0 w 1837346"/>
              <a:gd name="connsiteY2" fmla="*/ 726392 h 803304"/>
              <a:gd name="connsiteX3" fmla="*/ 17092 w 1837346"/>
              <a:gd name="connsiteY3" fmla="*/ 0 h 803304"/>
              <a:gd name="connsiteX4" fmla="*/ 1837346 w 1837346"/>
              <a:gd name="connsiteY4" fmla="*/ 119641 h 803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346" h="803304">
                <a:moveTo>
                  <a:pt x="1837346" y="119641"/>
                </a:moveTo>
                <a:lnTo>
                  <a:pt x="1820255" y="803304"/>
                </a:lnTo>
                <a:lnTo>
                  <a:pt x="0" y="726392"/>
                </a:lnTo>
                <a:lnTo>
                  <a:pt x="17092" y="0"/>
                </a:lnTo>
                <a:lnTo>
                  <a:pt x="1837346" y="119641"/>
                </a:lnTo>
                <a:close/>
              </a:path>
            </a:pathLst>
          </a:custGeom>
          <a:solidFill>
            <a:schemeClr val="accent6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Forma libre 28"/>
          <p:cNvSpPr/>
          <p:nvPr/>
        </p:nvSpPr>
        <p:spPr>
          <a:xfrm>
            <a:off x="6372341" y="1872019"/>
            <a:ext cx="4914900" cy="3171825"/>
          </a:xfrm>
          <a:custGeom>
            <a:avLst/>
            <a:gdLst>
              <a:gd name="connsiteX0" fmla="*/ 76200 w 4914900"/>
              <a:gd name="connsiteY0" fmla="*/ 0 h 3171825"/>
              <a:gd name="connsiteX1" fmla="*/ 4914900 w 4914900"/>
              <a:gd name="connsiteY1" fmla="*/ 466725 h 3171825"/>
              <a:gd name="connsiteX2" fmla="*/ 4914900 w 4914900"/>
              <a:gd name="connsiteY2" fmla="*/ 752475 h 3171825"/>
              <a:gd name="connsiteX3" fmla="*/ 4848225 w 4914900"/>
              <a:gd name="connsiteY3" fmla="*/ 676275 h 3171825"/>
              <a:gd name="connsiteX4" fmla="*/ 4781550 w 4914900"/>
              <a:gd name="connsiteY4" fmla="*/ 647700 h 3171825"/>
              <a:gd name="connsiteX5" fmla="*/ 3371850 w 4914900"/>
              <a:gd name="connsiteY5" fmla="*/ 523875 h 3171825"/>
              <a:gd name="connsiteX6" fmla="*/ 2733675 w 4914900"/>
              <a:gd name="connsiteY6" fmla="*/ 466725 h 3171825"/>
              <a:gd name="connsiteX7" fmla="*/ 2676525 w 4914900"/>
              <a:gd name="connsiteY7" fmla="*/ 495300 h 3171825"/>
              <a:gd name="connsiteX8" fmla="*/ 2647950 w 4914900"/>
              <a:gd name="connsiteY8" fmla="*/ 552450 h 3171825"/>
              <a:gd name="connsiteX9" fmla="*/ 2628900 w 4914900"/>
              <a:gd name="connsiteY9" fmla="*/ 600075 h 3171825"/>
              <a:gd name="connsiteX10" fmla="*/ 2581275 w 4914900"/>
              <a:gd name="connsiteY10" fmla="*/ 1428750 h 3171825"/>
              <a:gd name="connsiteX11" fmla="*/ 2657475 w 4914900"/>
              <a:gd name="connsiteY11" fmla="*/ 1476375 h 3171825"/>
              <a:gd name="connsiteX12" fmla="*/ 2781300 w 4914900"/>
              <a:gd name="connsiteY12" fmla="*/ 1495425 h 3171825"/>
              <a:gd name="connsiteX13" fmla="*/ 4391025 w 4914900"/>
              <a:gd name="connsiteY13" fmla="*/ 1619250 h 3171825"/>
              <a:gd name="connsiteX14" fmla="*/ 4343400 w 4914900"/>
              <a:gd name="connsiteY14" fmla="*/ 2667000 h 3171825"/>
              <a:gd name="connsiteX15" fmla="*/ 2676525 w 4914900"/>
              <a:gd name="connsiteY15" fmla="*/ 2524125 h 3171825"/>
              <a:gd name="connsiteX16" fmla="*/ 2590800 w 4914900"/>
              <a:gd name="connsiteY16" fmla="*/ 2533650 h 3171825"/>
              <a:gd name="connsiteX17" fmla="*/ 2552700 w 4914900"/>
              <a:gd name="connsiteY17" fmla="*/ 2590800 h 3171825"/>
              <a:gd name="connsiteX18" fmla="*/ 2533650 w 4914900"/>
              <a:gd name="connsiteY18" fmla="*/ 2638425 h 3171825"/>
              <a:gd name="connsiteX19" fmla="*/ 2533650 w 4914900"/>
              <a:gd name="connsiteY19" fmla="*/ 3171825 h 3171825"/>
              <a:gd name="connsiteX20" fmla="*/ 2266950 w 4914900"/>
              <a:gd name="connsiteY20" fmla="*/ 3171825 h 3171825"/>
              <a:gd name="connsiteX21" fmla="*/ 2286000 w 4914900"/>
              <a:gd name="connsiteY21" fmla="*/ 2571750 h 3171825"/>
              <a:gd name="connsiteX22" fmla="*/ 2247900 w 4914900"/>
              <a:gd name="connsiteY22" fmla="*/ 2524125 h 3171825"/>
              <a:gd name="connsiteX23" fmla="*/ 2200275 w 4914900"/>
              <a:gd name="connsiteY23" fmla="*/ 2486025 h 3171825"/>
              <a:gd name="connsiteX24" fmla="*/ 1838325 w 4914900"/>
              <a:gd name="connsiteY24" fmla="*/ 2466975 h 3171825"/>
              <a:gd name="connsiteX25" fmla="*/ 0 w 4914900"/>
              <a:gd name="connsiteY25" fmla="*/ 2324100 h 3171825"/>
              <a:gd name="connsiteX26" fmla="*/ 19050 w 4914900"/>
              <a:gd name="connsiteY26" fmla="*/ 1781175 h 3171825"/>
              <a:gd name="connsiteX27" fmla="*/ 276225 w 4914900"/>
              <a:gd name="connsiteY27" fmla="*/ 1781175 h 3171825"/>
              <a:gd name="connsiteX28" fmla="*/ 266700 w 4914900"/>
              <a:gd name="connsiteY28" fmla="*/ 1981200 h 3171825"/>
              <a:gd name="connsiteX29" fmla="*/ 314325 w 4914900"/>
              <a:gd name="connsiteY29" fmla="*/ 2066925 h 3171825"/>
              <a:gd name="connsiteX30" fmla="*/ 428625 w 4914900"/>
              <a:gd name="connsiteY30" fmla="*/ 2105025 h 3171825"/>
              <a:gd name="connsiteX31" fmla="*/ 2219325 w 4914900"/>
              <a:gd name="connsiteY31" fmla="*/ 2247900 h 3171825"/>
              <a:gd name="connsiteX32" fmla="*/ 2324100 w 4914900"/>
              <a:gd name="connsiteY32" fmla="*/ 2190750 h 3171825"/>
              <a:gd name="connsiteX33" fmla="*/ 2324100 w 4914900"/>
              <a:gd name="connsiteY33" fmla="*/ 2066925 h 3171825"/>
              <a:gd name="connsiteX34" fmla="*/ 2324100 w 4914900"/>
              <a:gd name="connsiteY34" fmla="*/ 1914525 h 3171825"/>
              <a:gd name="connsiteX35" fmla="*/ 2581275 w 4914900"/>
              <a:gd name="connsiteY35" fmla="*/ 1952625 h 3171825"/>
              <a:gd name="connsiteX36" fmla="*/ 2581275 w 4914900"/>
              <a:gd name="connsiteY36" fmla="*/ 2238375 h 3171825"/>
              <a:gd name="connsiteX37" fmla="*/ 2628900 w 4914900"/>
              <a:gd name="connsiteY37" fmla="*/ 2266950 h 3171825"/>
              <a:gd name="connsiteX38" fmla="*/ 3867150 w 4914900"/>
              <a:gd name="connsiteY38" fmla="*/ 2371725 h 3171825"/>
              <a:gd name="connsiteX39" fmla="*/ 4029075 w 4914900"/>
              <a:gd name="connsiteY39" fmla="*/ 2381250 h 3171825"/>
              <a:gd name="connsiteX40" fmla="*/ 4105275 w 4914900"/>
              <a:gd name="connsiteY40" fmla="*/ 2314575 h 3171825"/>
              <a:gd name="connsiteX41" fmla="*/ 4105275 w 4914900"/>
              <a:gd name="connsiteY41" fmla="*/ 1981200 h 3171825"/>
              <a:gd name="connsiteX42" fmla="*/ 4086225 w 4914900"/>
              <a:gd name="connsiteY42" fmla="*/ 1905000 h 3171825"/>
              <a:gd name="connsiteX43" fmla="*/ 4057650 w 4914900"/>
              <a:gd name="connsiteY43" fmla="*/ 1866900 h 3171825"/>
              <a:gd name="connsiteX44" fmla="*/ 3971925 w 4914900"/>
              <a:gd name="connsiteY44" fmla="*/ 1866900 h 3171825"/>
              <a:gd name="connsiteX45" fmla="*/ 2695575 w 4914900"/>
              <a:gd name="connsiteY45" fmla="*/ 1743075 h 3171825"/>
              <a:gd name="connsiteX46" fmla="*/ 2619375 w 4914900"/>
              <a:gd name="connsiteY46" fmla="*/ 1762125 h 3171825"/>
              <a:gd name="connsiteX47" fmla="*/ 2571750 w 4914900"/>
              <a:gd name="connsiteY47" fmla="*/ 1800225 h 3171825"/>
              <a:gd name="connsiteX48" fmla="*/ 2581275 w 4914900"/>
              <a:gd name="connsiteY48" fmla="*/ 1952625 h 3171825"/>
              <a:gd name="connsiteX49" fmla="*/ 2314575 w 4914900"/>
              <a:gd name="connsiteY49" fmla="*/ 1914525 h 3171825"/>
              <a:gd name="connsiteX50" fmla="*/ 2333625 w 4914900"/>
              <a:gd name="connsiteY50" fmla="*/ 1819275 h 3171825"/>
              <a:gd name="connsiteX51" fmla="*/ 2295525 w 4914900"/>
              <a:gd name="connsiteY51" fmla="*/ 1762125 h 3171825"/>
              <a:gd name="connsiteX52" fmla="*/ 2295525 w 4914900"/>
              <a:gd name="connsiteY52" fmla="*/ 1762125 h 3171825"/>
              <a:gd name="connsiteX53" fmla="*/ 2190750 w 4914900"/>
              <a:gd name="connsiteY53" fmla="*/ 1714500 h 3171825"/>
              <a:gd name="connsiteX54" fmla="*/ 361950 w 4914900"/>
              <a:gd name="connsiteY54" fmla="*/ 1571625 h 3171825"/>
              <a:gd name="connsiteX55" fmla="*/ 314325 w 4914900"/>
              <a:gd name="connsiteY55" fmla="*/ 1581150 h 3171825"/>
              <a:gd name="connsiteX56" fmla="*/ 266700 w 4914900"/>
              <a:gd name="connsiteY56" fmla="*/ 1647825 h 3171825"/>
              <a:gd name="connsiteX57" fmla="*/ 285750 w 4914900"/>
              <a:gd name="connsiteY57" fmla="*/ 1800225 h 3171825"/>
              <a:gd name="connsiteX58" fmla="*/ 9525 w 4914900"/>
              <a:gd name="connsiteY58" fmla="*/ 1781175 h 3171825"/>
              <a:gd name="connsiteX59" fmla="*/ 47625 w 4914900"/>
              <a:gd name="connsiteY59" fmla="*/ 1304925 h 3171825"/>
              <a:gd name="connsiteX60" fmla="*/ 2228850 w 4914900"/>
              <a:gd name="connsiteY60" fmla="*/ 1466850 h 3171825"/>
              <a:gd name="connsiteX61" fmla="*/ 2333625 w 4914900"/>
              <a:gd name="connsiteY61" fmla="*/ 1428750 h 3171825"/>
              <a:gd name="connsiteX62" fmla="*/ 2333625 w 4914900"/>
              <a:gd name="connsiteY62" fmla="*/ 1323975 h 3171825"/>
              <a:gd name="connsiteX63" fmla="*/ 2381250 w 4914900"/>
              <a:gd name="connsiteY63" fmla="*/ 533400 h 3171825"/>
              <a:gd name="connsiteX64" fmla="*/ 2362200 w 4914900"/>
              <a:gd name="connsiteY64" fmla="*/ 485775 h 3171825"/>
              <a:gd name="connsiteX65" fmla="*/ 2305050 w 4914900"/>
              <a:gd name="connsiteY65" fmla="*/ 438150 h 3171825"/>
              <a:gd name="connsiteX66" fmla="*/ 1162050 w 4914900"/>
              <a:gd name="connsiteY66" fmla="*/ 342900 h 3171825"/>
              <a:gd name="connsiteX67" fmla="*/ 228600 w 4914900"/>
              <a:gd name="connsiteY67" fmla="*/ 285750 h 3171825"/>
              <a:gd name="connsiteX68" fmla="*/ 76200 w 4914900"/>
              <a:gd name="connsiteY68" fmla="*/ 276225 h 3171825"/>
              <a:gd name="connsiteX69" fmla="*/ 76200 w 4914900"/>
              <a:gd name="connsiteY69" fmla="*/ 0 h 317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914900" h="3171825">
                <a:moveTo>
                  <a:pt x="76200" y="0"/>
                </a:moveTo>
                <a:lnTo>
                  <a:pt x="4914900" y="466725"/>
                </a:lnTo>
                <a:lnTo>
                  <a:pt x="4914900" y="752475"/>
                </a:lnTo>
                <a:lnTo>
                  <a:pt x="4848225" y="676275"/>
                </a:lnTo>
                <a:lnTo>
                  <a:pt x="4781550" y="647700"/>
                </a:lnTo>
                <a:lnTo>
                  <a:pt x="3371850" y="523875"/>
                </a:lnTo>
                <a:lnTo>
                  <a:pt x="2733675" y="466725"/>
                </a:lnTo>
                <a:lnTo>
                  <a:pt x="2676525" y="495300"/>
                </a:lnTo>
                <a:lnTo>
                  <a:pt x="2647950" y="552450"/>
                </a:lnTo>
                <a:lnTo>
                  <a:pt x="2628900" y="600075"/>
                </a:lnTo>
                <a:lnTo>
                  <a:pt x="2581275" y="1428750"/>
                </a:lnTo>
                <a:lnTo>
                  <a:pt x="2657475" y="1476375"/>
                </a:lnTo>
                <a:lnTo>
                  <a:pt x="2781300" y="1495425"/>
                </a:lnTo>
                <a:lnTo>
                  <a:pt x="4391025" y="1619250"/>
                </a:lnTo>
                <a:lnTo>
                  <a:pt x="4343400" y="2667000"/>
                </a:lnTo>
                <a:lnTo>
                  <a:pt x="2676525" y="2524125"/>
                </a:lnTo>
                <a:lnTo>
                  <a:pt x="2590800" y="2533650"/>
                </a:lnTo>
                <a:lnTo>
                  <a:pt x="2552700" y="2590800"/>
                </a:lnTo>
                <a:lnTo>
                  <a:pt x="2533650" y="2638425"/>
                </a:lnTo>
                <a:lnTo>
                  <a:pt x="2533650" y="3171825"/>
                </a:lnTo>
                <a:lnTo>
                  <a:pt x="2266950" y="3171825"/>
                </a:lnTo>
                <a:lnTo>
                  <a:pt x="2286000" y="2571750"/>
                </a:lnTo>
                <a:lnTo>
                  <a:pt x="2247900" y="2524125"/>
                </a:lnTo>
                <a:lnTo>
                  <a:pt x="2200275" y="2486025"/>
                </a:lnTo>
                <a:lnTo>
                  <a:pt x="1838325" y="2466975"/>
                </a:lnTo>
                <a:lnTo>
                  <a:pt x="0" y="2324100"/>
                </a:lnTo>
                <a:lnTo>
                  <a:pt x="19050" y="1781175"/>
                </a:lnTo>
                <a:lnTo>
                  <a:pt x="276225" y="1781175"/>
                </a:lnTo>
                <a:lnTo>
                  <a:pt x="266700" y="1981200"/>
                </a:lnTo>
                <a:lnTo>
                  <a:pt x="314325" y="2066925"/>
                </a:lnTo>
                <a:lnTo>
                  <a:pt x="428625" y="2105025"/>
                </a:lnTo>
                <a:lnTo>
                  <a:pt x="2219325" y="2247900"/>
                </a:lnTo>
                <a:lnTo>
                  <a:pt x="2324100" y="2190750"/>
                </a:lnTo>
                <a:lnTo>
                  <a:pt x="2324100" y="2066925"/>
                </a:lnTo>
                <a:lnTo>
                  <a:pt x="2324100" y="1914525"/>
                </a:lnTo>
                <a:lnTo>
                  <a:pt x="2581275" y="1952625"/>
                </a:lnTo>
                <a:lnTo>
                  <a:pt x="2581275" y="2238375"/>
                </a:lnTo>
                <a:lnTo>
                  <a:pt x="2628900" y="2266950"/>
                </a:lnTo>
                <a:lnTo>
                  <a:pt x="3867150" y="2371725"/>
                </a:lnTo>
                <a:lnTo>
                  <a:pt x="4029075" y="2381250"/>
                </a:lnTo>
                <a:lnTo>
                  <a:pt x="4105275" y="2314575"/>
                </a:lnTo>
                <a:lnTo>
                  <a:pt x="4105275" y="1981200"/>
                </a:lnTo>
                <a:lnTo>
                  <a:pt x="4086225" y="1905000"/>
                </a:lnTo>
                <a:lnTo>
                  <a:pt x="4057650" y="1866900"/>
                </a:lnTo>
                <a:lnTo>
                  <a:pt x="3971925" y="1866900"/>
                </a:lnTo>
                <a:lnTo>
                  <a:pt x="2695575" y="1743075"/>
                </a:lnTo>
                <a:lnTo>
                  <a:pt x="2619375" y="1762125"/>
                </a:lnTo>
                <a:lnTo>
                  <a:pt x="2571750" y="1800225"/>
                </a:lnTo>
                <a:lnTo>
                  <a:pt x="2581275" y="1952625"/>
                </a:lnTo>
                <a:lnTo>
                  <a:pt x="2314575" y="1914525"/>
                </a:lnTo>
                <a:lnTo>
                  <a:pt x="2333625" y="1819275"/>
                </a:lnTo>
                <a:lnTo>
                  <a:pt x="2295525" y="1762125"/>
                </a:lnTo>
                <a:lnTo>
                  <a:pt x="2295525" y="1762125"/>
                </a:lnTo>
                <a:lnTo>
                  <a:pt x="2190750" y="1714500"/>
                </a:lnTo>
                <a:lnTo>
                  <a:pt x="361950" y="1571625"/>
                </a:lnTo>
                <a:lnTo>
                  <a:pt x="314325" y="1581150"/>
                </a:lnTo>
                <a:lnTo>
                  <a:pt x="266700" y="1647825"/>
                </a:lnTo>
                <a:lnTo>
                  <a:pt x="285750" y="1800225"/>
                </a:lnTo>
                <a:lnTo>
                  <a:pt x="9525" y="1781175"/>
                </a:lnTo>
                <a:lnTo>
                  <a:pt x="47625" y="1304925"/>
                </a:lnTo>
                <a:lnTo>
                  <a:pt x="2228850" y="1466850"/>
                </a:lnTo>
                <a:lnTo>
                  <a:pt x="2333625" y="1428750"/>
                </a:lnTo>
                <a:lnTo>
                  <a:pt x="2333625" y="1323975"/>
                </a:lnTo>
                <a:lnTo>
                  <a:pt x="2381250" y="533400"/>
                </a:lnTo>
                <a:lnTo>
                  <a:pt x="2362200" y="485775"/>
                </a:lnTo>
                <a:lnTo>
                  <a:pt x="2305050" y="438150"/>
                </a:lnTo>
                <a:lnTo>
                  <a:pt x="1162050" y="342900"/>
                </a:lnTo>
                <a:lnTo>
                  <a:pt x="228600" y="285750"/>
                </a:lnTo>
                <a:lnTo>
                  <a:pt x="76200" y="276225"/>
                </a:lnTo>
                <a:lnTo>
                  <a:pt x="76200" y="0"/>
                </a:lnTo>
                <a:close/>
              </a:path>
            </a:pathLst>
          </a:custGeom>
          <a:solidFill>
            <a:schemeClr val="accent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26" name="Picture 2" descr="WhatsApp Image 2021-12-17 at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4" t="23250" r="17163" b="15967"/>
          <a:stretch>
            <a:fillRect/>
          </a:stretch>
        </p:blipFill>
        <p:spPr bwMode="auto">
          <a:xfrm>
            <a:off x="739096" y="1665582"/>
            <a:ext cx="5045075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rma libre 4"/>
          <p:cNvSpPr/>
          <p:nvPr/>
        </p:nvSpPr>
        <p:spPr>
          <a:xfrm>
            <a:off x="2683823" y="2422566"/>
            <a:ext cx="1128156" cy="671735"/>
          </a:xfrm>
          <a:custGeom>
            <a:avLst/>
            <a:gdLst>
              <a:gd name="connsiteX0" fmla="*/ 35626 w 1128156"/>
              <a:gd name="connsiteY0" fmla="*/ 0 h 1116280"/>
              <a:gd name="connsiteX1" fmla="*/ 1128156 w 1128156"/>
              <a:gd name="connsiteY1" fmla="*/ 95003 h 1116280"/>
              <a:gd name="connsiteX2" fmla="*/ 1056904 w 1128156"/>
              <a:gd name="connsiteY2" fmla="*/ 1116280 h 1116280"/>
              <a:gd name="connsiteX3" fmla="*/ 0 w 1128156"/>
              <a:gd name="connsiteY3" fmla="*/ 1068779 h 1116280"/>
              <a:gd name="connsiteX4" fmla="*/ 35626 w 1128156"/>
              <a:gd name="connsiteY4" fmla="*/ 0 h 111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156" h="1116280">
                <a:moveTo>
                  <a:pt x="35626" y="0"/>
                </a:moveTo>
                <a:lnTo>
                  <a:pt x="1128156" y="95003"/>
                </a:lnTo>
                <a:lnTo>
                  <a:pt x="1056904" y="1116280"/>
                </a:lnTo>
                <a:lnTo>
                  <a:pt x="0" y="1068779"/>
                </a:lnTo>
                <a:lnTo>
                  <a:pt x="35626" y="0"/>
                </a:lnTo>
                <a:close/>
              </a:path>
            </a:pathLst>
          </a:custGeom>
          <a:noFill/>
          <a:ln w="29845">
            <a:solidFill>
              <a:srgbClr val="FF0000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2457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6266</TotalTime>
  <Words>508</Words>
  <Application>Microsoft Office PowerPoint</Application>
  <PresentationFormat>Panorámica</PresentationFormat>
  <Paragraphs>127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Bambino-Bold</vt:lpstr>
      <vt:lpstr>Calibri</vt:lpstr>
      <vt:lpstr>Calibri Light</vt:lpstr>
      <vt:lpstr>Century Gothic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Veronica Paulina Vela Onate</cp:lastModifiedBy>
  <cp:revision>570</cp:revision>
  <cp:lastPrinted>2021-11-29T17:49:37Z</cp:lastPrinted>
  <dcterms:created xsi:type="dcterms:W3CDTF">2019-05-28T19:57:24Z</dcterms:created>
  <dcterms:modified xsi:type="dcterms:W3CDTF">2022-03-29T14:20:05Z</dcterms:modified>
</cp:coreProperties>
</file>