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10018700" cy="6888150"/>
  <p:embeddedFontLst>
    <p:embeddedFont>
      <p:font typeface="Arial Black"/>
      <p:regular r:id="rId15"/>
    </p:embeddedFont>
    <p:embeddedFont>
      <p:font typeface="Carl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6QyimPXxv2VS5VwMViHU8mSwX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068E40-3AFC-46F7-86B1-178316D13A41}">
  <a:tblStyle styleId="{FA068E40-3AFC-46F7-86B1-178316D13A4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fill>
          <a:solidFill>
            <a:srgbClr val="CEE2EA"/>
          </a:solidFill>
        </a:fill>
      </a:tcStyle>
    </a:band1H>
    <a:band2H>
      <a:tcTxStyle/>
    </a:band2H>
    <a:band1V>
      <a:tcTxStyle/>
      <a:tcStyle>
        <a:fill>
          <a:solidFill>
            <a:srgbClr val="CEE2E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F1F5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8F1F5"/>
          </a:solidFill>
        </a:fill>
      </a:tcStyle>
    </a:firstRow>
    <a:neCell>
      <a:tcTxStyle/>
    </a:neCell>
    <a:nwCell>
      <a:tcTxStyle/>
    </a:nwCell>
  </a:tblStyle>
  <a:tblStyle styleId="{9BB53C2A-1730-44BA-8BF6-4C3B5A92211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17" Type="http://schemas.openxmlformats.org/officeDocument/2006/relationships/font" Target="fonts/Carlito-bold.fntdata"/><Relationship Id="rId16" Type="http://schemas.openxmlformats.org/officeDocument/2006/relationships/font" Target="fonts/Carli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Carli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arli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41813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75313" y="0"/>
            <a:ext cx="4341812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42088"/>
            <a:ext cx="4341813" cy="346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 txBox="1"/>
          <p:nvPr>
            <p:ph idx="12" type="sldNum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 txBox="1"/>
          <p:nvPr>
            <p:ph idx="12" type="sldNum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2941638" y="860425"/>
            <a:ext cx="4135437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739241" y="148590"/>
            <a:ext cx="10713516" cy="595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5964046" y="2264536"/>
            <a:ext cx="6068695" cy="3420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739241" y="148590"/>
            <a:ext cx="10713516" cy="595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739241" y="148590"/>
            <a:ext cx="10713516" cy="595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1032" y="2212847"/>
            <a:ext cx="5658612" cy="148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9644" y="938783"/>
            <a:ext cx="2537460" cy="358902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type="title"/>
          </p:nvPr>
        </p:nvSpPr>
        <p:spPr>
          <a:xfrm>
            <a:off x="739241" y="148590"/>
            <a:ext cx="10713516" cy="595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9"/>
          <p:cNvSpPr txBox="1"/>
          <p:nvPr>
            <p:ph idx="1" type="body"/>
          </p:nvPr>
        </p:nvSpPr>
        <p:spPr>
          <a:xfrm>
            <a:off x="5964046" y="2264536"/>
            <a:ext cx="6068695" cy="3420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2.jp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>
            <p:ph type="title"/>
          </p:nvPr>
        </p:nvSpPr>
        <p:spPr>
          <a:xfrm>
            <a:off x="1597533" y="1610944"/>
            <a:ext cx="8987790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0">
            <a:spAutoFit/>
          </a:bodyPr>
          <a:lstStyle/>
          <a:p>
            <a:pPr indent="-276225" lvl="0" marL="28829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C" sz="48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Asentamiento Humano de Hecho y Consolidado de Interés Social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609600" y="3124200"/>
            <a:ext cx="11158855" cy="3435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6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RUTA VIVA DE SAN JUAN DE CALDERÓN</a:t>
            </a:r>
            <a:endParaRPr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just">
              <a:lnSpc>
                <a:spcPct val="90300"/>
              </a:lnSpc>
              <a:spcBef>
                <a:spcPts val="476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Objeto.- </a:t>
            </a:r>
            <a:r>
              <a:rPr lang="es-EC" sz="18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La presente ordenanza tiene por objeto </a:t>
            </a:r>
            <a:r>
              <a:rPr b="1" lang="es-EC" sz="20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declarar al asentamiento humano de interés social; y, reconocer y aprobar el fraccionamiento </a:t>
            </a:r>
            <a:r>
              <a:rPr lang="es-EC" sz="18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del predio número 5332755; </a:t>
            </a:r>
            <a:r>
              <a:rPr b="1" lang="es-EC" sz="20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sus vías; transferencia de áreas verdes y mantener la zonificación</a:t>
            </a:r>
            <a:r>
              <a:rPr lang="es-EC" sz="18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, sobre el que se encuentra el asentamiento humano de hecho y consolidado de interés social denominado Ruta Viva de San Juan de Calderón, ubicado en la parroquia Calderón, del Distrito Metropolitano de Quito, a favor de sus copropietarios.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/>
          <p:nvPr/>
        </p:nvSpPr>
        <p:spPr>
          <a:xfrm>
            <a:off x="8076575" y="1143000"/>
            <a:ext cx="4115425" cy="5714559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0" name="Google Shape;60;p2"/>
          <p:cNvSpPr txBox="1"/>
          <p:nvPr>
            <p:ph type="title"/>
          </p:nvPr>
        </p:nvSpPr>
        <p:spPr>
          <a:xfrm>
            <a:off x="3733800" y="447424"/>
            <a:ext cx="29948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/>
              <a:t>UBICACIÓN</a:t>
            </a:r>
            <a:endParaRPr sz="3200"/>
          </a:p>
        </p:txBody>
      </p:sp>
      <p:sp>
        <p:nvSpPr>
          <p:cNvPr id="61" name="Google Shape;61;p2"/>
          <p:cNvSpPr/>
          <p:nvPr/>
        </p:nvSpPr>
        <p:spPr>
          <a:xfrm>
            <a:off x="7568842" y="864270"/>
            <a:ext cx="4433490" cy="5742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just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asentamiento humano de hecho y consolidado de interés social denominado </a:t>
            </a:r>
            <a:r>
              <a:rPr b="1"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Ruta Viva de San Juan</a:t>
            </a: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Calderón </a:t>
            </a: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encuentra ubicado en la calle Mariscal Antonio José de Sucre, sector Bellavista, parroquia Calderón en los siguientes linderos:</a:t>
            </a:r>
            <a:endParaRPr/>
          </a:p>
          <a:p>
            <a:pPr indent="0" lvl="0" marL="725170" rtl="0" algn="l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Norte:</a:t>
            </a: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129,89 m con Calle Mariscal Antonio José de Sucre.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Sur:</a:t>
            </a: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128,82 m con propiedad particular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Este:</a:t>
            </a: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77,90 m con propiedad privada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Oeste:</a:t>
            </a: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95,74 m con Calle N12P</a:t>
            </a: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6546434" y="6425270"/>
            <a:ext cx="364490" cy="221067"/>
            <a:chOff x="9131807" y="2418588"/>
            <a:chExt cx="364490" cy="238125"/>
          </a:xfrm>
        </p:grpSpPr>
        <p:sp>
          <p:nvSpPr>
            <p:cNvPr id="63" name="Google Shape;63;p2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36423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364235" y="237743"/>
                  </a:lnTo>
                  <a:lnTo>
                    <a:pt x="364235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0" y="237743"/>
                  </a:moveTo>
                  <a:lnTo>
                    <a:pt x="364235" y="237743"/>
                  </a:lnTo>
                  <a:lnTo>
                    <a:pt x="36423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</p:grp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7011" r="0" t="0"/>
          <a:stretch/>
        </p:blipFill>
        <p:spPr>
          <a:xfrm>
            <a:off x="43942" y="1143000"/>
            <a:ext cx="7988692" cy="56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2482" y="1143000"/>
            <a:ext cx="689718" cy="999189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6342146" y="5966643"/>
            <a:ext cx="1695271" cy="799578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cap="flat" cmpd="sng" w="12175">
            <a:solidFill>
              <a:srgbClr val="41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5550">
            <a:spAutoFit/>
          </a:bodyPr>
          <a:lstStyle/>
          <a:p>
            <a:pPr indent="0" lvl="0" marL="19494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Leyenda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Asentamiento</a:t>
            </a:r>
            <a:endParaRPr/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6546434" y="6419611"/>
            <a:ext cx="364490" cy="226726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9" name="Google Shape;69;p2"/>
          <p:cNvSpPr/>
          <p:nvPr/>
        </p:nvSpPr>
        <p:spPr>
          <a:xfrm rot="-1079262">
            <a:off x="1043120" y="1979968"/>
            <a:ext cx="1927932" cy="1038757"/>
          </a:xfrm>
          <a:custGeom>
            <a:rect b="b" l="l" r="r" t="t"/>
            <a:pathLst>
              <a:path extrusionOk="0" h="591819" w="800100">
                <a:moveTo>
                  <a:pt x="0" y="295655"/>
                </a:moveTo>
                <a:lnTo>
                  <a:pt x="3651" y="255529"/>
                </a:lnTo>
                <a:lnTo>
                  <a:pt x="14287" y="217046"/>
                </a:lnTo>
                <a:lnTo>
                  <a:pt x="31432" y="180558"/>
                </a:lnTo>
                <a:lnTo>
                  <a:pt x="54609" y="146416"/>
                </a:lnTo>
                <a:lnTo>
                  <a:pt x="83343" y="114974"/>
                </a:lnTo>
                <a:lnTo>
                  <a:pt x="117157" y="86582"/>
                </a:lnTo>
                <a:lnTo>
                  <a:pt x="155574" y="61592"/>
                </a:lnTo>
                <a:lnTo>
                  <a:pt x="198119" y="40357"/>
                </a:lnTo>
                <a:lnTo>
                  <a:pt x="244316" y="23229"/>
                </a:lnTo>
                <a:lnTo>
                  <a:pt x="293687" y="10558"/>
                </a:lnTo>
                <a:lnTo>
                  <a:pt x="345757" y="2698"/>
                </a:lnTo>
                <a:lnTo>
                  <a:pt x="400050" y="0"/>
                </a:lnTo>
                <a:lnTo>
                  <a:pt x="454342" y="2698"/>
                </a:lnTo>
                <a:lnTo>
                  <a:pt x="506412" y="10558"/>
                </a:lnTo>
                <a:lnTo>
                  <a:pt x="555783" y="23229"/>
                </a:lnTo>
                <a:lnTo>
                  <a:pt x="601979" y="40357"/>
                </a:lnTo>
                <a:lnTo>
                  <a:pt x="644524" y="61592"/>
                </a:lnTo>
                <a:lnTo>
                  <a:pt x="682942" y="86582"/>
                </a:lnTo>
                <a:lnTo>
                  <a:pt x="716756" y="114974"/>
                </a:lnTo>
                <a:lnTo>
                  <a:pt x="745489" y="146416"/>
                </a:lnTo>
                <a:lnTo>
                  <a:pt x="768667" y="180558"/>
                </a:lnTo>
                <a:lnTo>
                  <a:pt x="785812" y="217046"/>
                </a:lnTo>
                <a:lnTo>
                  <a:pt x="796448" y="255529"/>
                </a:lnTo>
                <a:lnTo>
                  <a:pt x="800100" y="295655"/>
                </a:lnTo>
                <a:lnTo>
                  <a:pt x="796448" y="335782"/>
                </a:lnTo>
                <a:lnTo>
                  <a:pt x="785812" y="374265"/>
                </a:lnTo>
                <a:lnTo>
                  <a:pt x="768667" y="410753"/>
                </a:lnTo>
                <a:lnTo>
                  <a:pt x="745490" y="444895"/>
                </a:lnTo>
                <a:lnTo>
                  <a:pt x="716756" y="476337"/>
                </a:lnTo>
                <a:lnTo>
                  <a:pt x="682942" y="504729"/>
                </a:lnTo>
                <a:lnTo>
                  <a:pt x="644525" y="529719"/>
                </a:lnTo>
                <a:lnTo>
                  <a:pt x="601980" y="550954"/>
                </a:lnTo>
                <a:lnTo>
                  <a:pt x="555783" y="568082"/>
                </a:lnTo>
                <a:lnTo>
                  <a:pt x="506412" y="580753"/>
                </a:lnTo>
                <a:lnTo>
                  <a:pt x="454342" y="588613"/>
                </a:lnTo>
                <a:lnTo>
                  <a:pt x="400050" y="591312"/>
                </a:lnTo>
                <a:lnTo>
                  <a:pt x="345757" y="588613"/>
                </a:lnTo>
                <a:lnTo>
                  <a:pt x="293687" y="580753"/>
                </a:lnTo>
                <a:lnTo>
                  <a:pt x="244316" y="568082"/>
                </a:lnTo>
                <a:lnTo>
                  <a:pt x="198120" y="550954"/>
                </a:lnTo>
                <a:lnTo>
                  <a:pt x="155575" y="529719"/>
                </a:lnTo>
                <a:lnTo>
                  <a:pt x="117157" y="504729"/>
                </a:lnTo>
                <a:lnTo>
                  <a:pt x="83343" y="476337"/>
                </a:lnTo>
                <a:lnTo>
                  <a:pt x="54610" y="444895"/>
                </a:lnTo>
                <a:lnTo>
                  <a:pt x="31432" y="410753"/>
                </a:lnTo>
                <a:lnTo>
                  <a:pt x="14287" y="374265"/>
                </a:lnTo>
                <a:lnTo>
                  <a:pt x="3651" y="335782"/>
                </a:lnTo>
                <a:lnTo>
                  <a:pt x="0" y="295655"/>
                </a:lnTo>
                <a:close/>
              </a:path>
            </a:pathLst>
          </a:custGeom>
          <a:noFill/>
          <a:ln cap="flat" cmpd="sng" w="289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" name="Google Shape;70;p2"/>
          <p:cNvSpPr/>
          <p:nvPr/>
        </p:nvSpPr>
        <p:spPr>
          <a:xfrm flipH="1" rot="10800000">
            <a:off x="2749657" y="2750044"/>
            <a:ext cx="1754014" cy="374156"/>
          </a:xfrm>
          <a:custGeom>
            <a:rect b="b" l="l" r="r" t="t"/>
            <a:pathLst>
              <a:path extrusionOk="0" h="375284" w="1427479">
                <a:moveTo>
                  <a:pt x="76200" y="299085"/>
                </a:moveTo>
                <a:lnTo>
                  <a:pt x="0" y="337185"/>
                </a:lnTo>
                <a:lnTo>
                  <a:pt x="76200" y="375285"/>
                </a:lnTo>
                <a:lnTo>
                  <a:pt x="76200" y="347090"/>
                </a:lnTo>
                <a:lnTo>
                  <a:pt x="63500" y="347090"/>
                </a:lnTo>
                <a:lnTo>
                  <a:pt x="63500" y="327278"/>
                </a:lnTo>
                <a:lnTo>
                  <a:pt x="76200" y="327278"/>
                </a:lnTo>
                <a:lnTo>
                  <a:pt x="76200" y="299085"/>
                </a:lnTo>
                <a:close/>
              </a:path>
              <a:path extrusionOk="0" h="375284" w="1427479">
                <a:moveTo>
                  <a:pt x="76200" y="327278"/>
                </a:moveTo>
                <a:lnTo>
                  <a:pt x="63500" y="327278"/>
                </a:lnTo>
                <a:lnTo>
                  <a:pt x="63500" y="347090"/>
                </a:lnTo>
                <a:lnTo>
                  <a:pt x="76200" y="347090"/>
                </a:lnTo>
                <a:lnTo>
                  <a:pt x="76200" y="327278"/>
                </a:lnTo>
                <a:close/>
              </a:path>
              <a:path extrusionOk="0" h="375284" w="1427479">
                <a:moveTo>
                  <a:pt x="703579" y="327278"/>
                </a:moveTo>
                <a:lnTo>
                  <a:pt x="76200" y="327278"/>
                </a:lnTo>
                <a:lnTo>
                  <a:pt x="76200" y="347090"/>
                </a:lnTo>
                <a:lnTo>
                  <a:pt x="723391" y="347090"/>
                </a:lnTo>
                <a:lnTo>
                  <a:pt x="723391" y="337185"/>
                </a:lnTo>
                <a:lnTo>
                  <a:pt x="703579" y="337185"/>
                </a:lnTo>
                <a:lnTo>
                  <a:pt x="703579" y="327278"/>
                </a:lnTo>
                <a:close/>
              </a:path>
              <a:path extrusionOk="0" h="375284" w="1427479">
                <a:moveTo>
                  <a:pt x="1427099" y="0"/>
                </a:moveTo>
                <a:lnTo>
                  <a:pt x="703579" y="0"/>
                </a:lnTo>
                <a:lnTo>
                  <a:pt x="703579" y="337185"/>
                </a:lnTo>
                <a:lnTo>
                  <a:pt x="713486" y="327278"/>
                </a:lnTo>
                <a:lnTo>
                  <a:pt x="723391" y="327278"/>
                </a:lnTo>
                <a:lnTo>
                  <a:pt x="723391" y="19812"/>
                </a:lnTo>
                <a:lnTo>
                  <a:pt x="713486" y="19812"/>
                </a:lnTo>
                <a:lnTo>
                  <a:pt x="723391" y="9905"/>
                </a:lnTo>
                <a:lnTo>
                  <a:pt x="1427099" y="9905"/>
                </a:lnTo>
                <a:lnTo>
                  <a:pt x="1427099" y="0"/>
                </a:lnTo>
                <a:close/>
              </a:path>
              <a:path extrusionOk="0" h="375284" w="1427479">
                <a:moveTo>
                  <a:pt x="723391" y="327278"/>
                </a:moveTo>
                <a:lnTo>
                  <a:pt x="713486" y="327278"/>
                </a:lnTo>
                <a:lnTo>
                  <a:pt x="703579" y="337185"/>
                </a:lnTo>
                <a:lnTo>
                  <a:pt x="723391" y="337185"/>
                </a:lnTo>
                <a:lnTo>
                  <a:pt x="723391" y="327278"/>
                </a:lnTo>
                <a:close/>
              </a:path>
              <a:path extrusionOk="0" h="375284" w="1427479">
                <a:moveTo>
                  <a:pt x="723391" y="9905"/>
                </a:moveTo>
                <a:lnTo>
                  <a:pt x="713486" y="19812"/>
                </a:lnTo>
                <a:lnTo>
                  <a:pt x="723391" y="19812"/>
                </a:lnTo>
                <a:lnTo>
                  <a:pt x="723391" y="9905"/>
                </a:lnTo>
                <a:close/>
              </a:path>
              <a:path extrusionOk="0" h="375284" w="1427479">
                <a:moveTo>
                  <a:pt x="1427099" y="9905"/>
                </a:moveTo>
                <a:lnTo>
                  <a:pt x="723391" y="9905"/>
                </a:lnTo>
                <a:lnTo>
                  <a:pt x="723391" y="19812"/>
                </a:lnTo>
                <a:lnTo>
                  <a:pt x="1427099" y="19812"/>
                </a:lnTo>
                <a:lnTo>
                  <a:pt x="1427099" y="99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" name="Google Shape;71;p2"/>
          <p:cNvSpPr txBox="1"/>
          <p:nvPr/>
        </p:nvSpPr>
        <p:spPr>
          <a:xfrm>
            <a:off x="4528457" y="3030248"/>
            <a:ext cx="1822481" cy="566822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2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AHHyC “RUTA VIVA DE SAN JUAN DE CALDERÓN”</a:t>
            </a:r>
            <a:endParaRPr sz="1200">
              <a:latin typeface="Carlito"/>
              <a:ea typeface="Carlito"/>
              <a:cs typeface="Carlito"/>
              <a:sym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0" y="1306034"/>
            <a:ext cx="12192000" cy="5562599"/>
          </a:xfrm>
          <a:prstGeom prst="rect">
            <a:avLst/>
          </a:prstGeom>
          <a:solidFill>
            <a:srgbClr val="DAE5F1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8757422" y="1301180"/>
            <a:ext cx="3200399" cy="4857099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cap="flat" cmpd="sng" w="12175">
            <a:solidFill>
              <a:srgbClr val="41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5550">
            <a:spAutoFit/>
          </a:bodyPr>
          <a:lstStyle/>
          <a:p>
            <a:pPr indent="0" lvl="0" marL="19494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Leyenda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 verde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 de 1.296,27 m2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cercana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300 m.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725170" marR="9118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Vía de acceso principal al AHHyC, calle Mariscal Antonio José de Sucre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Asentamiento</a:t>
            </a:r>
            <a:endParaRPr/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Quebrada rellena</a:t>
            </a:r>
            <a:endParaRPr/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Depresión rellena</a:t>
            </a:r>
            <a:endParaRPr/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8948148" y="2251725"/>
            <a:ext cx="364490" cy="221067"/>
            <a:chOff x="9131807" y="2418588"/>
            <a:chExt cx="364490" cy="238125"/>
          </a:xfrm>
        </p:grpSpPr>
        <p:sp>
          <p:nvSpPr>
            <p:cNvPr id="79" name="Google Shape;79;p3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36423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364235" y="237743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00964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0" y="237743"/>
                  </a:moveTo>
                  <a:lnTo>
                    <a:pt x="364235" y="237743"/>
                  </a:lnTo>
                  <a:lnTo>
                    <a:pt x="36423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noFill/>
            <a:ln cap="flat" cmpd="sng" w="12175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1" name="Google Shape;81;p3"/>
          <p:cNvSpPr txBox="1"/>
          <p:nvPr>
            <p:ph type="title"/>
          </p:nvPr>
        </p:nvSpPr>
        <p:spPr>
          <a:xfrm>
            <a:off x="51786" y="157438"/>
            <a:ext cx="9249687" cy="1305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DATOS DEL TERRENO </a:t>
            </a:r>
            <a:br>
              <a:rPr lang="es-EC"/>
            </a:br>
            <a:r>
              <a:rPr b="0" lang="es-EC" sz="2000"/>
              <a:t>Predio: </a:t>
            </a:r>
            <a:r>
              <a:rPr lang="es-EC" sz="2000"/>
              <a:t>5332755                                </a:t>
            </a:r>
            <a:r>
              <a:rPr b="0" lang="es-EC" sz="2000">
                <a:latin typeface="Arial"/>
                <a:ea typeface="Arial"/>
                <a:cs typeface="Arial"/>
                <a:sym typeface="Arial"/>
              </a:rPr>
              <a:t>Área de terreno: </a:t>
            </a:r>
            <a:r>
              <a:rPr lang="es-EC" sz="2000"/>
              <a:t>11.025,72 m2</a:t>
            </a:r>
            <a:br>
              <a:rPr lang="es-EC" sz="2000"/>
            </a:br>
            <a:r>
              <a:rPr b="0" lang="es-EC" sz="2000"/>
              <a:t>Clasificación de suelo: </a:t>
            </a:r>
            <a:r>
              <a:rPr lang="es-EC" sz="2000"/>
              <a:t>(SR) Suelo rural       </a:t>
            </a:r>
            <a:r>
              <a:rPr b="0" lang="es-EC" sz="2000">
                <a:latin typeface="Arial"/>
                <a:ea typeface="Arial"/>
                <a:cs typeface="Arial"/>
                <a:sym typeface="Arial"/>
              </a:rPr>
              <a:t>Área regularizada: </a:t>
            </a:r>
            <a:r>
              <a:rPr lang="es-EC" sz="2000"/>
              <a:t>Si (11.025,72m2)</a:t>
            </a:r>
            <a:br>
              <a:rPr lang="es-EC" sz="2000"/>
            </a:br>
            <a:endParaRPr sz="2000"/>
          </a:p>
        </p:txBody>
      </p:sp>
      <p:grpSp>
        <p:nvGrpSpPr>
          <p:cNvPr id="82" name="Google Shape;82;p3"/>
          <p:cNvGrpSpPr/>
          <p:nvPr/>
        </p:nvGrpSpPr>
        <p:grpSpPr>
          <a:xfrm>
            <a:off x="8995392" y="4605045"/>
            <a:ext cx="364490" cy="221067"/>
            <a:chOff x="9131807" y="2418588"/>
            <a:chExt cx="364490" cy="238125"/>
          </a:xfrm>
        </p:grpSpPr>
        <p:sp>
          <p:nvSpPr>
            <p:cNvPr id="83" name="Google Shape;83;p3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36423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364235" y="237743"/>
                  </a:lnTo>
                  <a:lnTo>
                    <a:pt x="364235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0" y="237743"/>
                  </a:moveTo>
                  <a:lnTo>
                    <a:pt x="364235" y="237743"/>
                  </a:lnTo>
                  <a:lnTo>
                    <a:pt x="36423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noFill/>
            <a:ln cap="flat" cmpd="sng" w="38100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</p:grpSp>
      <p:cxnSp>
        <p:nvCxnSpPr>
          <p:cNvPr id="85" name="Google Shape;85;p3"/>
          <p:cNvCxnSpPr/>
          <p:nvPr/>
        </p:nvCxnSpPr>
        <p:spPr>
          <a:xfrm>
            <a:off x="8981040" y="5257800"/>
            <a:ext cx="393193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86" name="Google Shape;86;p3"/>
          <p:cNvCxnSpPr/>
          <p:nvPr/>
        </p:nvCxnSpPr>
        <p:spPr>
          <a:xfrm>
            <a:off x="8948148" y="3443237"/>
            <a:ext cx="36449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87" name="Google Shape;87;p3"/>
          <p:cNvCxnSpPr/>
          <p:nvPr/>
        </p:nvCxnSpPr>
        <p:spPr>
          <a:xfrm>
            <a:off x="8995392" y="5791200"/>
            <a:ext cx="393193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b="9712" l="0" r="0" t="0"/>
          <a:stretch/>
        </p:blipFill>
        <p:spPr>
          <a:xfrm>
            <a:off x="421884" y="1295400"/>
            <a:ext cx="8335538" cy="4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1036" y="1291108"/>
            <a:ext cx="736386" cy="1066797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pic>
      <p:cxnSp>
        <p:nvCxnSpPr>
          <p:cNvPr id="90" name="Google Shape;90;p3"/>
          <p:cNvCxnSpPr/>
          <p:nvPr/>
        </p:nvCxnSpPr>
        <p:spPr>
          <a:xfrm>
            <a:off x="3200400" y="1817124"/>
            <a:ext cx="1143000" cy="12904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" name="Google Shape;91;p3"/>
          <p:cNvSpPr txBox="1"/>
          <p:nvPr/>
        </p:nvSpPr>
        <p:spPr>
          <a:xfrm rot="378190">
            <a:off x="3087632" y="1917584"/>
            <a:ext cx="104868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000">
                <a:solidFill>
                  <a:schemeClr val="lt1"/>
                </a:solidFill>
              </a:rPr>
              <a:t>Calle Mariscal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000">
                <a:solidFill>
                  <a:schemeClr val="lt1"/>
                </a:solidFill>
              </a:rPr>
              <a:t> Antonio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000">
                <a:solidFill>
                  <a:schemeClr val="lt1"/>
                </a:solidFill>
              </a:rPr>
              <a:t>José de Sucre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143000" y="4864007"/>
            <a:ext cx="1066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Área verde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Edén 3</a:t>
            </a:r>
            <a:endParaRPr b="1" sz="1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35" y="2475589"/>
            <a:ext cx="5132898" cy="186076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>
            <p:ph type="title"/>
          </p:nvPr>
        </p:nvSpPr>
        <p:spPr>
          <a:xfrm>
            <a:off x="739241" y="148590"/>
            <a:ext cx="10713516" cy="595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1100">
            <a:spAutoFit/>
          </a:bodyPr>
          <a:lstStyle/>
          <a:p>
            <a:pPr indent="0" lvl="0" marL="4927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INFORMACIÓN GENERAL</a:t>
            </a:r>
            <a:endParaRPr/>
          </a:p>
        </p:txBody>
      </p:sp>
      <p:sp>
        <p:nvSpPr>
          <p:cNvPr id="100" name="Google Shape;100;p4"/>
          <p:cNvSpPr txBox="1"/>
          <p:nvPr/>
        </p:nvSpPr>
        <p:spPr>
          <a:xfrm>
            <a:off x="79277" y="893869"/>
            <a:ext cx="5704014" cy="1457579"/>
          </a:xfrm>
          <a:prstGeom prst="rect">
            <a:avLst/>
          </a:prstGeom>
          <a:noFill/>
          <a:ln cap="flat" cmpd="sng" w="9525">
            <a:solidFill>
              <a:srgbClr val="1F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0" lvl="0" marL="464184" marR="45593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Años del asentamiento: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12 años </a:t>
            </a:r>
            <a:endParaRPr b="1" sz="1800">
              <a:solidFill>
                <a:srgbClr val="213E8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4184" marR="455930" rtl="0" algn="ctr">
              <a:lnSpc>
                <a:spcPct val="9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Número de lotes: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32</a:t>
            </a:r>
            <a:endParaRPr/>
          </a:p>
          <a:p>
            <a:pPr indent="0" lvl="0" marL="464184" marR="455930" rtl="0" algn="ctr">
              <a:lnSpc>
                <a:spcPct val="9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Porcentaje de consolidación: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4 6 , 8 7 %</a:t>
            </a:r>
            <a:endParaRPr/>
          </a:p>
          <a:p>
            <a:pPr indent="0" lvl="0" marL="464184" marR="455930" rtl="0" algn="ctr">
              <a:lnSpc>
                <a:spcPct val="9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Población beneficiaria: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128 hab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31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Tipo de propiedad: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DDAA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482535" y="2767989"/>
            <a:ext cx="2993390" cy="1542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2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Área útil: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Área de vías: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Área verde: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895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rPr lang="es-EC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Área de afectación vial: Área total del lote: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3540504" y="2708485"/>
            <a:ext cx="1885506" cy="16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7620" rtl="0" algn="r">
              <a:lnSpc>
                <a:spcPct val="12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 . 074,21 m2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508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. 094,15  m2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860" rtl="0" algn="r">
              <a:lnSpc>
                <a:spcPct val="12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. 296,27  m2        1 . 561,09  m2</a:t>
            </a:r>
            <a:endParaRPr b="1"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43180" rtl="0" algn="r">
              <a:lnSpc>
                <a:spcPct val="12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11 . 025,72 m2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84040" y="4460497"/>
            <a:ext cx="5699251" cy="2252540"/>
          </a:xfrm>
          <a:prstGeom prst="rect">
            <a:avLst/>
          </a:prstGeom>
          <a:noFill/>
          <a:ln cap="flat" cmpd="sng" w="9525">
            <a:solidFill>
              <a:srgbClr val="1F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0" rtl="0" algn="ctr">
              <a:lnSpc>
                <a:spcPct val="13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Infraestructura existente: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31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Agua potable: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30,0 </a:t>
            </a: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31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Alcantarillado: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10,0 </a:t>
            </a: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1905" lvl="0" marL="948689" marR="944244" rtl="0" algn="ctr">
              <a:lnSpc>
                <a:spcPct val="9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Energía eléctrica: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0 </a:t>
            </a: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endParaRPr sz="1800">
              <a:solidFill>
                <a:srgbClr val="213E8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905" lvl="0" marL="948689" marR="944244" rtl="0" algn="ctr">
              <a:lnSpc>
                <a:spcPct val="9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Obras civiles existentes: </a:t>
            </a:r>
            <a:endParaRPr/>
          </a:p>
          <a:p>
            <a:pPr indent="1905" lvl="0" marL="948689" marR="944244" rtl="0" algn="ctr">
              <a:lnSpc>
                <a:spcPct val="9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 Calzada: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%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1905" lvl="0" marL="948689" marR="944244" rtl="0" algn="ctr">
              <a:lnSpc>
                <a:spcPct val="9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Aceras: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0 %</a:t>
            </a:r>
            <a:endParaRPr/>
          </a:p>
          <a:p>
            <a:pPr indent="1905" lvl="0" marL="948689" marR="944244" rtl="0" algn="ctr">
              <a:lnSpc>
                <a:spcPct val="9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Bordillos: </a:t>
            </a:r>
            <a:r>
              <a:rPr b="1" lang="es-EC" sz="18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0 %</a:t>
            </a: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7917" y="4724400"/>
            <a:ext cx="2475483" cy="1997964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8418" l="9867" r="18272" t="10773"/>
          <a:stretch/>
        </p:blipFill>
        <p:spPr>
          <a:xfrm>
            <a:off x="6213904" y="4724400"/>
            <a:ext cx="3158696" cy="1997964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 b="15151" l="12101" r="21233" t="16162"/>
          <a:stretch/>
        </p:blipFill>
        <p:spPr>
          <a:xfrm>
            <a:off x="6191502" y="1202298"/>
            <a:ext cx="5771897" cy="3345077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17412" r="0" t="0"/>
          <a:stretch/>
        </p:blipFill>
        <p:spPr>
          <a:xfrm>
            <a:off x="215284" y="1418543"/>
            <a:ext cx="5640156" cy="467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>
            <p:ph type="title"/>
          </p:nvPr>
        </p:nvSpPr>
        <p:spPr>
          <a:xfrm>
            <a:off x="440396" y="441295"/>
            <a:ext cx="11125911" cy="4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/>
              <a:t>EDIFICABILIDAD (PUGS):</a:t>
            </a:r>
            <a:endParaRPr/>
          </a:p>
        </p:txBody>
      </p:sp>
      <p:graphicFrame>
        <p:nvGraphicFramePr>
          <p:cNvPr id="113" name="Google Shape;113;p5"/>
          <p:cNvGraphicFramePr/>
          <p:nvPr/>
        </p:nvGraphicFramePr>
        <p:xfrm>
          <a:off x="5944957" y="14394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{FA068E40-3AFC-46F7-86B1-178316D13A41}</a:tableStyleId>
              </a:tblPr>
              <a:tblGrid>
                <a:gridCol w="2014625"/>
                <a:gridCol w="1850800"/>
                <a:gridCol w="1924400"/>
              </a:tblGrid>
              <a:tr h="599400">
                <a:tc gridSpan="3"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REGULARIZACIÓN SEGÚN IRM:</a:t>
                      </a:r>
                      <a:endParaRPr sz="1400" u="none" cap="none" strike="noStrike"/>
                    </a:p>
                  </a:txBody>
                  <a:tcPr marT="156850" marB="0" marR="0" marL="0"/>
                </a:tc>
                <a:tc hMerge="1"/>
                <a:tc hMerge="1"/>
              </a:tr>
              <a:tr h="648200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400" u="none" cap="none" strike="noStrike"/>
                        <a:t>Zonificación (edificabilidad básica)</a:t>
                      </a:r>
                      <a:endParaRPr b="1" sz="1400" u="none" cap="none" strike="noStrike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8065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A26 (A5002-5(VU))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8750" marB="0" marR="0" marL="0" anchor="ctr"/>
                </a:tc>
                <a:tc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r>
                        <a:rPr lang="es-EC" sz="1400" u="none" cap="none" strike="noStrike"/>
                        <a:t>A1 (A100002-0.5)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8750" marB="0" marR="0" marL="0" anchor="ctr"/>
                </a:tc>
              </a:tr>
              <a:tr h="466075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400" u="none" cap="none" strike="noStrike"/>
                        <a:t>Lote mínimo:</a:t>
                      </a:r>
                      <a:endParaRPr b="1" sz="1400" u="none" cap="none" strike="noStrike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47000" marB="0" marR="0" marL="0" anchor="ctr"/>
                </a:tc>
                <a:tc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r>
                        <a:rPr lang="es-EC" sz="1400" u="none" cap="none" strike="noStrike"/>
                        <a:t>5000 m2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0" marB="0" marR="0" marL="0" anchor="ctr"/>
                </a:tc>
                <a:tc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r>
                        <a:rPr lang="es-EC" sz="1400" u="none" cap="none" strike="noStrike"/>
                        <a:t>100 000 m2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0" marB="0" marR="0" marL="0" anchor="ctr"/>
                </a:tc>
              </a:tr>
              <a:tr h="804600">
                <a:tc>
                  <a:txBody>
                    <a:bodyPr/>
                    <a:lstStyle/>
                    <a:p>
                      <a:pPr indent="0" lvl="0" marL="92075" marR="187325" rtl="0" algn="l">
                        <a:lnSpc>
                          <a:spcPct val="100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400" u="none" cap="none" strike="noStrike"/>
                        <a:t>Forma de ocupación del suelo:</a:t>
                      </a:r>
                      <a:endParaRPr b="1" sz="1400" u="none" cap="none" strike="noStrike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56525" marB="0" marR="0" marL="0" anchor="ctr"/>
                </a:tc>
                <a:tc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cap="none" strike="noStrike"/>
                        <a:t>(A) Aislada</a:t>
                      </a:r>
                      <a:endParaRPr sz="1400" u="none" cap="none" strike="noStrike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181600" marB="0" marR="0" marL="0" anchor="ctr"/>
                </a:tc>
                <a:tc>
                  <a:txBody>
                    <a:bodyPr/>
                    <a:lstStyle/>
                    <a:p>
                      <a:pPr indent="0" lvl="0" marL="92075" marR="3740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r>
                        <a:rPr lang="es-EC" sz="1400" u="none" cap="none" strike="noStrike"/>
                        <a:t>(A) Aislada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425" marB="0" marR="0" marL="0" anchor="ctr"/>
                </a:tc>
              </a:tr>
              <a:tr h="1107375">
                <a:tc>
                  <a:txBody>
                    <a:bodyPr/>
                    <a:lstStyle/>
                    <a:p>
                      <a:pPr indent="0" lvl="0" marL="92075" marR="581660" rtl="0" algn="l">
                        <a:lnSpc>
                          <a:spcPct val="100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400" u="none" cap="none" strike="noStrike"/>
                        <a:t>Clasificación del suelo:</a:t>
                      </a:r>
                      <a:endParaRPr b="1" sz="1400" u="none" cap="none" strike="noStrike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32375" marB="0" marR="0" marL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r>
                        <a:rPr lang="es-EC" sz="1400" u="none" cap="none" strike="noStrike"/>
                        <a:t>(SR) Suelo Rural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5575" marB="0" marR="0" marL="0" anchor="ctr"/>
                </a:tc>
                <a:tc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r>
                        <a:rPr lang="es-EC" sz="1400" u="none" cap="none" strike="noStrike"/>
                        <a:t>(SR) Suelo Rural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5575" marB="0" marR="0" marL="0" anchor="ctr"/>
                </a:tc>
              </a:tr>
              <a:tr h="1030875">
                <a:tc>
                  <a:txBody>
                    <a:bodyPr/>
                    <a:lstStyle/>
                    <a:p>
                      <a:pPr indent="0" lvl="0" marL="92075" marR="581660" rtl="0" algn="l">
                        <a:lnSpc>
                          <a:spcPct val="100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400" u="none" cap="none" strike="noStrike"/>
                        <a:t>Subclasificación del suelo:</a:t>
                      </a:r>
                      <a:endParaRPr b="1" sz="1400" u="none" cap="none" strike="noStrike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32375" marB="0" marR="0" marL="0" anchor="ctr"/>
                </a:tc>
                <a:tc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r>
                        <a:rPr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Expansión Urbana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5575" marB="0" marR="0" marL="0" anchor="ctr"/>
                </a:tc>
                <a:tc>
                  <a:txBody>
                    <a:bodyPr/>
                    <a:lstStyle/>
                    <a:p>
                      <a:pPr indent="0" lvl="0" marL="920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r>
                        <a:rPr lang="es-EC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Expansión Urbana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5575" marB="0" marR="0" marL="0" anchor="ctr"/>
                </a:tc>
              </a:tr>
            </a:tbl>
          </a:graphicData>
        </a:graphic>
      </p:graphicFrame>
      <p:sp>
        <p:nvSpPr>
          <p:cNvPr id="114" name="Google Shape;114;p5"/>
          <p:cNvSpPr txBox="1"/>
          <p:nvPr/>
        </p:nvSpPr>
        <p:spPr>
          <a:xfrm>
            <a:off x="4160169" y="5296422"/>
            <a:ext cx="1695271" cy="799578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cap="flat" cmpd="sng" w="12175">
            <a:solidFill>
              <a:srgbClr val="41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5550">
            <a:spAutoFit/>
          </a:bodyPr>
          <a:lstStyle/>
          <a:p>
            <a:pPr indent="0" lvl="0" marL="19494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Leyenda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Asentamiento</a:t>
            </a:r>
            <a:endParaRPr/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5"/>
          <p:cNvGrpSpPr/>
          <p:nvPr/>
        </p:nvGrpSpPr>
        <p:grpSpPr>
          <a:xfrm>
            <a:off x="4274107" y="5452874"/>
            <a:ext cx="412975" cy="213481"/>
            <a:chOff x="9131807" y="2418588"/>
            <a:chExt cx="364490" cy="238125"/>
          </a:xfrm>
        </p:grpSpPr>
        <p:sp>
          <p:nvSpPr>
            <p:cNvPr id="116" name="Google Shape;116;p5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36423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364235" y="237743"/>
                  </a:lnTo>
                  <a:lnTo>
                    <a:pt x="364235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0" y="237743"/>
                  </a:moveTo>
                  <a:lnTo>
                    <a:pt x="364235" y="237743"/>
                  </a:lnTo>
                  <a:lnTo>
                    <a:pt x="36423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noFill/>
            <a:ln cap="flat" cmpd="sng" w="38100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</p:grpSp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1831833"/>
            <a:ext cx="728654" cy="1055596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1755605" y="2680055"/>
            <a:ext cx="2442301" cy="225073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304800" y="1659521"/>
            <a:ext cx="18726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800"/>
              <a:t>AHHyC RUTA VIVA DE SAN JUAN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800"/>
              <a:t>DE CALDERÓN</a:t>
            </a:r>
            <a:endParaRPr b="1" sz="800"/>
          </a:p>
        </p:txBody>
      </p:sp>
      <p:cxnSp>
        <p:nvCxnSpPr>
          <p:cNvPr id="121" name="Google Shape;121;p5"/>
          <p:cNvCxnSpPr/>
          <p:nvPr/>
        </p:nvCxnSpPr>
        <p:spPr>
          <a:xfrm flipH="1" rot="-5400000">
            <a:off x="2042208" y="1846828"/>
            <a:ext cx="902100" cy="764100"/>
          </a:xfrm>
          <a:prstGeom prst="bentConnector3">
            <a:avLst>
              <a:gd fmla="val 5000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8153400" y="1400248"/>
            <a:ext cx="3515675" cy="4498667"/>
          </a:xfrm>
          <a:prstGeom prst="rect">
            <a:avLst/>
          </a:prstGeom>
          <a:solidFill>
            <a:srgbClr val="DAE5F1"/>
          </a:solidFill>
          <a:ln cap="flat" cmpd="sng" w="12175">
            <a:solidFill>
              <a:srgbClr val="41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62550">
            <a:spAutoFit/>
          </a:bodyPr>
          <a:lstStyle/>
          <a:p>
            <a:pPr indent="0" lvl="0" marL="24193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13E85"/>
                </a:solidFill>
                <a:latin typeface="Arial"/>
                <a:ea typeface="Arial"/>
                <a:cs typeface="Arial"/>
                <a:sym typeface="Arial"/>
              </a:rPr>
              <a:t>Leyenda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905" lvl="0" marL="825500" marR="820419" rtl="0" algn="l">
              <a:lnSpc>
                <a:spcPct val="204937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Macrolote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" lvl="0" marL="825500" marR="820419" rtl="0" algn="l">
              <a:lnSpc>
                <a:spcPct val="204937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Área verde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" lvl="0" marL="825500" marR="820419" rtl="0" algn="l">
              <a:lnSpc>
                <a:spcPct val="204937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Lotes internos</a:t>
            </a:r>
            <a:endParaRPr/>
          </a:p>
          <a:p>
            <a:pPr indent="-1905" lvl="0" marL="825500" marR="820419" rtl="0" algn="l">
              <a:lnSpc>
                <a:spcPct val="204937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Construcciones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" lvl="0" marL="825500" marR="820419" rtl="0" algn="l">
              <a:lnSpc>
                <a:spcPct val="204937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Vía a regularse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Afectación vial.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Depresión rellena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Quebrada rellena</a:t>
            </a:r>
            <a:endParaRPr/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517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>
            <p:ph type="title"/>
          </p:nvPr>
        </p:nvSpPr>
        <p:spPr>
          <a:xfrm>
            <a:off x="739241" y="68719"/>
            <a:ext cx="10713516" cy="38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035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PLANO DEL PROYECTO DE FRACCIONAMIENTO PROPUESTO:</a:t>
            </a:r>
            <a:endParaRPr/>
          </a:p>
        </p:txBody>
      </p:sp>
      <p:sp>
        <p:nvSpPr>
          <p:cNvPr id="128" name="Google Shape;128;p6"/>
          <p:cNvSpPr/>
          <p:nvPr/>
        </p:nvSpPr>
        <p:spPr>
          <a:xfrm>
            <a:off x="8489247" y="2027493"/>
            <a:ext cx="300355" cy="175260"/>
          </a:xfrm>
          <a:custGeom>
            <a:rect b="b" l="l" r="r" t="t"/>
            <a:pathLst>
              <a:path extrusionOk="0" h="175260" w="300354">
                <a:moveTo>
                  <a:pt x="0" y="175260"/>
                </a:moveTo>
                <a:lnTo>
                  <a:pt x="300227" y="175260"/>
                </a:lnTo>
                <a:lnTo>
                  <a:pt x="30022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DAE5F1"/>
          </a:solidFill>
          <a:ln cap="flat" cmpd="sng" w="28575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29" name="Google Shape;129;p6"/>
          <p:cNvGrpSpPr/>
          <p:nvPr/>
        </p:nvGrpSpPr>
        <p:grpSpPr>
          <a:xfrm>
            <a:off x="8455908" y="2471163"/>
            <a:ext cx="300355" cy="173990"/>
            <a:chOff x="8983979" y="2714244"/>
            <a:chExt cx="300355" cy="173990"/>
          </a:xfrm>
        </p:grpSpPr>
        <p:sp>
          <p:nvSpPr>
            <p:cNvPr id="130" name="Google Shape;130;p6"/>
            <p:cNvSpPr/>
            <p:nvPr/>
          </p:nvSpPr>
          <p:spPr>
            <a:xfrm>
              <a:off x="8983979" y="2714244"/>
              <a:ext cx="300355" cy="173990"/>
            </a:xfrm>
            <a:custGeom>
              <a:rect b="b" l="l" r="r" t="t"/>
              <a:pathLst>
                <a:path extrusionOk="0" h="173989" w="300354">
                  <a:moveTo>
                    <a:pt x="30022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300227" y="173736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DAE5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983979" y="2714244"/>
              <a:ext cx="300355" cy="173990"/>
            </a:xfrm>
            <a:custGeom>
              <a:rect b="b" l="l" r="r" t="t"/>
              <a:pathLst>
                <a:path extrusionOk="0" h="173989" w="300354">
                  <a:moveTo>
                    <a:pt x="0" y="173736"/>
                  </a:moveTo>
                  <a:lnTo>
                    <a:pt x="300227" y="173736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DAE5F1"/>
            </a:solidFill>
            <a:ln cap="flat" cmpd="sng" w="95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2" name="Google Shape;132;p6"/>
          <p:cNvSpPr/>
          <p:nvPr/>
        </p:nvSpPr>
        <p:spPr>
          <a:xfrm>
            <a:off x="8460989" y="2882324"/>
            <a:ext cx="300355" cy="220979"/>
          </a:xfrm>
          <a:custGeom>
            <a:rect b="b" l="l" r="r" t="t"/>
            <a:pathLst>
              <a:path extrusionOk="0" h="220979" w="300354">
                <a:moveTo>
                  <a:pt x="0" y="220979"/>
                </a:moveTo>
                <a:lnTo>
                  <a:pt x="300227" y="220979"/>
                </a:lnTo>
                <a:lnTo>
                  <a:pt x="300227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DAE5F1"/>
          </a:solidFill>
          <a:ln cap="flat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33" name="Google Shape;133;p6"/>
          <p:cNvGrpSpPr/>
          <p:nvPr/>
        </p:nvGrpSpPr>
        <p:grpSpPr>
          <a:xfrm>
            <a:off x="8460989" y="3293078"/>
            <a:ext cx="300355" cy="234953"/>
            <a:chOff x="8983980" y="3413503"/>
            <a:chExt cx="300355" cy="234953"/>
          </a:xfrm>
        </p:grpSpPr>
        <p:grpSp>
          <p:nvGrpSpPr>
            <p:cNvPr id="134" name="Google Shape;134;p6"/>
            <p:cNvGrpSpPr/>
            <p:nvPr/>
          </p:nvGrpSpPr>
          <p:grpSpPr>
            <a:xfrm>
              <a:off x="8983980" y="3419856"/>
              <a:ext cx="300355" cy="222885"/>
              <a:chOff x="8983980" y="3419856"/>
              <a:chExt cx="300355" cy="222885"/>
            </a:xfrm>
          </p:grpSpPr>
          <p:pic>
            <p:nvPicPr>
              <p:cNvPr id="135" name="Google Shape;135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983980" y="3419856"/>
                <a:ext cx="300227" cy="2225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6"/>
              <p:cNvSpPr/>
              <p:nvPr/>
            </p:nvSpPr>
            <p:spPr>
              <a:xfrm>
                <a:off x="8983980" y="3419856"/>
                <a:ext cx="300355" cy="222885"/>
              </a:xfrm>
              <a:custGeom>
                <a:rect b="b" l="l" r="r" t="t"/>
                <a:pathLst>
                  <a:path extrusionOk="0" h="222885" w="300354">
                    <a:moveTo>
                      <a:pt x="0" y="222503"/>
                    </a:moveTo>
                    <a:lnTo>
                      <a:pt x="300227" y="222503"/>
                    </a:lnTo>
                    <a:lnTo>
                      <a:pt x="300227" y="0"/>
                    </a:lnTo>
                    <a:lnTo>
                      <a:pt x="0" y="0"/>
                    </a:lnTo>
                    <a:lnTo>
                      <a:pt x="0" y="222503"/>
                    </a:lnTo>
                    <a:close/>
                  </a:path>
                </a:pathLst>
              </a:custGeom>
              <a:solidFill>
                <a:srgbClr val="DAE5F1"/>
              </a:solidFill>
              <a:ln cap="flat" cmpd="sng" w="9525">
                <a:solidFill>
                  <a:srgbClr val="000000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</p:grpSp>
        <p:cxnSp>
          <p:nvCxnSpPr>
            <p:cNvPr id="137" name="Google Shape;137;p6"/>
            <p:cNvCxnSpPr/>
            <p:nvPr/>
          </p:nvCxnSpPr>
          <p:spPr>
            <a:xfrm>
              <a:off x="9144000" y="3413503"/>
              <a:ext cx="0" cy="234953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9220200" y="3422647"/>
              <a:ext cx="0" cy="218188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9067800" y="3413503"/>
              <a:ext cx="0" cy="234953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40" name="Google Shape;140;p6"/>
          <p:cNvCxnSpPr/>
          <p:nvPr/>
        </p:nvCxnSpPr>
        <p:spPr>
          <a:xfrm>
            <a:off x="8471382" y="4797364"/>
            <a:ext cx="393193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41" name="Google Shape;141;p6"/>
          <p:cNvCxnSpPr/>
          <p:nvPr/>
        </p:nvCxnSpPr>
        <p:spPr>
          <a:xfrm>
            <a:off x="8483679" y="5257800"/>
            <a:ext cx="393193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grpSp>
        <p:nvGrpSpPr>
          <p:cNvPr id="142" name="Google Shape;142;p6"/>
          <p:cNvGrpSpPr/>
          <p:nvPr/>
        </p:nvGrpSpPr>
        <p:grpSpPr>
          <a:xfrm>
            <a:off x="8443949" y="2451379"/>
            <a:ext cx="364490" cy="221067"/>
            <a:chOff x="9131807" y="2418588"/>
            <a:chExt cx="364490" cy="238125"/>
          </a:xfrm>
        </p:grpSpPr>
        <p:sp>
          <p:nvSpPr>
            <p:cNvPr id="143" name="Google Shape;143;p6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36423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364235" y="237743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DAE5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9131807" y="2418588"/>
              <a:ext cx="364490" cy="238125"/>
            </a:xfrm>
            <a:custGeom>
              <a:rect b="b" l="l" r="r" t="t"/>
              <a:pathLst>
                <a:path extrusionOk="0" h="238125" w="364490">
                  <a:moveTo>
                    <a:pt x="0" y="237743"/>
                  </a:moveTo>
                  <a:lnTo>
                    <a:pt x="364235" y="237743"/>
                  </a:lnTo>
                  <a:lnTo>
                    <a:pt x="36423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solidFill>
              <a:srgbClr val="00B050"/>
            </a:solidFill>
            <a:ln cap="flat" cmpd="sng" w="12175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5" name="Google Shape;145;p6"/>
          <p:cNvSpPr/>
          <p:nvPr/>
        </p:nvSpPr>
        <p:spPr>
          <a:xfrm>
            <a:off x="8462196" y="3720813"/>
            <a:ext cx="299085" cy="173990"/>
          </a:xfrm>
          <a:custGeom>
            <a:rect b="b" l="l" r="r" t="t"/>
            <a:pathLst>
              <a:path extrusionOk="0" h="173989" w="299084">
                <a:moveTo>
                  <a:pt x="298703" y="0"/>
                </a:moveTo>
                <a:lnTo>
                  <a:pt x="0" y="0"/>
                </a:lnTo>
                <a:lnTo>
                  <a:pt x="0" y="173735"/>
                </a:lnTo>
                <a:lnTo>
                  <a:pt x="298703" y="173735"/>
                </a:lnTo>
                <a:lnTo>
                  <a:pt x="298703" y="0"/>
                </a:lnTo>
                <a:close/>
              </a:path>
            </a:pathLst>
          </a:custGeom>
          <a:solidFill>
            <a:srgbClr val="F9B94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1573823" y="4219351"/>
            <a:ext cx="1266092" cy="1565987"/>
          </a:xfrm>
          <a:custGeom>
            <a:rect b="b" l="l" r="r" t="t"/>
            <a:pathLst>
              <a:path extrusionOk="0" h="1565987" w="1266092">
                <a:moveTo>
                  <a:pt x="123092" y="159218"/>
                </a:moveTo>
                <a:lnTo>
                  <a:pt x="123092" y="159218"/>
                </a:lnTo>
                <a:cubicBezTo>
                  <a:pt x="137746" y="182664"/>
                  <a:pt x="149972" y="207816"/>
                  <a:pt x="167054" y="229557"/>
                </a:cubicBezTo>
                <a:cubicBezTo>
                  <a:pt x="212845" y="287836"/>
                  <a:pt x="210121" y="270240"/>
                  <a:pt x="254977" y="308687"/>
                </a:cubicBezTo>
                <a:cubicBezTo>
                  <a:pt x="264418" y="316779"/>
                  <a:pt x="271236" y="327837"/>
                  <a:pt x="281354" y="335064"/>
                </a:cubicBezTo>
                <a:cubicBezTo>
                  <a:pt x="300369" y="348646"/>
                  <a:pt x="321373" y="354266"/>
                  <a:pt x="342900" y="361441"/>
                </a:cubicBezTo>
                <a:cubicBezTo>
                  <a:pt x="351692" y="370233"/>
                  <a:pt x="358931" y="380921"/>
                  <a:pt x="369277" y="387818"/>
                </a:cubicBezTo>
                <a:cubicBezTo>
                  <a:pt x="376988" y="392959"/>
                  <a:pt x="387552" y="392110"/>
                  <a:pt x="395654" y="396611"/>
                </a:cubicBezTo>
                <a:cubicBezTo>
                  <a:pt x="414128" y="406875"/>
                  <a:pt x="430823" y="420057"/>
                  <a:pt x="448408" y="431780"/>
                </a:cubicBezTo>
                <a:cubicBezTo>
                  <a:pt x="457200" y="437641"/>
                  <a:pt x="467313" y="441892"/>
                  <a:pt x="474785" y="449364"/>
                </a:cubicBezTo>
                <a:cubicBezTo>
                  <a:pt x="483577" y="458156"/>
                  <a:pt x="490816" y="468844"/>
                  <a:pt x="501162" y="475741"/>
                </a:cubicBezTo>
                <a:cubicBezTo>
                  <a:pt x="508873" y="480882"/>
                  <a:pt x="518747" y="481603"/>
                  <a:pt x="527539" y="484534"/>
                </a:cubicBezTo>
                <a:cubicBezTo>
                  <a:pt x="619005" y="576004"/>
                  <a:pt x="498051" y="451597"/>
                  <a:pt x="571500" y="537287"/>
                </a:cubicBezTo>
                <a:cubicBezTo>
                  <a:pt x="611490" y="583942"/>
                  <a:pt x="598303" y="561517"/>
                  <a:pt x="641839" y="598834"/>
                </a:cubicBezTo>
                <a:cubicBezTo>
                  <a:pt x="742661" y="685253"/>
                  <a:pt x="604401" y="570190"/>
                  <a:pt x="685800" y="651587"/>
                </a:cubicBezTo>
                <a:cubicBezTo>
                  <a:pt x="693272" y="659059"/>
                  <a:pt x="703385" y="663310"/>
                  <a:pt x="712177" y="669172"/>
                </a:cubicBezTo>
                <a:cubicBezTo>
                  <a:pt x="754243" y="732272"/>
                  <a:pt x="732402" y="706982"/>
                  <a:pt x="773723" y="748303"/>
                </a:cubicBezTo>
                <a:cubicBezTo>
                  <a:pt x="791551" y="801789"/>
                  <a:pt x="770881" y="747490"/>
                  <a:pt x="800100" y="801057"/>
                </a:cubicBezTo>
                <a:cubicBezTo>
                  <a:pt x="812652" y="824070"/>
                  <a:pt x="820728" y="849584"/>
                  <a:pt x="835269" y="871395"/>
                </a:cubicBezTo>
                <a:lnTo>
                  <a:pt x="870439" y="924149"/>
                </a:lnTo>
                <a:cubicBezTo>
                  <a:pt x="876300" y="932941"/>
                  <a:pt x="883297" y="941075"/>
                  <a:pt x="888023" y="950526"/>
                </a:cubicBezTo>
                <a:cubicBezTo>
                  <a:pt x="893885" y="962249"/>
                  <a:pt x="899105" y="974315"/>
                  <a:pt x="905608" y="985695"/>
                </a:cubicBezTo>
                <a:cubicBezTo>
                  <a:pt x="910851" y="994870"/>
                  <a:pt x="918466" y="1002621"/>
                  <a:pt x="923192" y="1012072"/>
                </a:cubicBezTo>
                <a:cubicBezTo>
                  <a:pt x="927337" y="1020362"/>
                  <a:pt x="927484" y="1030347"/>
                  <a:pt x="931985" y="1038449"/>
                </a:cubicBezTo>
                <a:cubicBezTo>
                  <a:pt x="942249" y="1056923"/>
                  <a:pt x="955431" y="1073618"/>
                  <a:pt x="967154" y="1091203"/>
                </a:cubicBezTo>
                <a:lnTo>
                  <a:pt x="984739" y="1117580"/>
                </a:lnTo>
                <a:cubicBezTo>
                  <a:pt x="1005665" y="1180359"/>
                  <a:pt x="992041" y="1154911"/>
                  <a:pt x="1019908" y="1196711"/>
                </a:cubicBezTo>
                <a:cubicBezTo>
                  <a:pt x="1040834" y="1259489"/>
                  <a:pt x="1027210" y="1234042"/>
                  <a:pt x="1055077" y="1275841"/>
                </a:cubicBezTo>
                <a:cubicBezTo>
                  <a:pt x="1087138" y="1372027"/>
                  <a:pt x="1036007" y="1226342"/>
                  <a:pt x="1081454" y="1328595"/>
                </a:cubicBezTo>
                <a:cubicBezTo>
                  <a:pt x="1081459" y="1328605"/>
                  <a:pt x="1103433" y="1394532"/>
                  <a:pt x="1107831" y="1407726"/>
                </a:cubicBezTo>
                <a:cubicBezTo>
                  <a:pt x="1110762" y="1416518"/>
                  <a:pt x="1111482" y="1426392"/>
                  <a:pt x="1116623" y="1434103"/>
                </a:cubicBezTo>
                <a:lnTo>
                  <a:pt x="1134208" y="1460480"/>
                </a:lnTo>
                <a:cubicBezTo>
                  <a:pt x="1149683" y="1506905"/>
                  <a:pt x="1137860" y="1479148"/>
                  <a:pt x="1178169" y="1539611"/>
                </a:cubicBezTo>
                <a:lnTo>
                  <a:pt x="1195754" y="1565987"/>
                </a:lnTo>
                <a:cubicBezTo>
                  <a:pt x="1210408" y="1563056"/>
                  <a:pt x="1226740" y="1564609"/>
                  <a:pt x="1239715" y="1557195"/>
                </a:cubicBezTo>
                <a:cubicBezTo>
                  <a:pt x="1253752" y="1549174"/>
                  <a:pt x="1261579" y="1517981"/>
                  <a:pt x="1266092" y="1504441"/>
                </a:cubicBezTo>
                <a:cubicBezTo>
                  <a:pt x="1263161" y="1366695"/>
                  <a:pt x="1262806" y="1228870"/>
                  <a:pt x="1257300" y="1091203"/>
                </a:cubicBezTo>
                <a:cubicBezTo>
                  <a:pt x="1256704" y="1076304"/>
                  <a:pt x="1240494" y="1048020"/>
                  <a:pt x="1230923" y="1038449"/>
                </a:cubicBezTo>
                <a:cubicBezTo>
                  <a:pt x="1223451" y="1030977"/>
                  <a:pt x="1213338" y="1026726"/>
                  <a:pt x="1204546" y="1020864"/>
                </a:cubicBezTo>
                <a:cubicBezTo>
                  <a:pt x="1198685" y="1009141"/>
                  <a:pt x="1195150" y="995930"/>
                  <a:pt x="1186962" y="985695"/>
                </a:cubicBezTo>
                <a:cubicBezTo>
                  <a:pt x="1152546" y="942675"/>
                  <a:pt x="1143933" y="939424"/>
                  <a:pt x="1107831" y="915357"/>
                </a:cubicBezTo>
                <a:cubicBezTo>
                  <a:pt x="1091017" y="864912"/>
                  <a:pt x="1111080" y="911997"/>
                  <a:pt x="1072662" y="862603"/>
                </a:cubicBezTo>
                <a:cubicBezTo>
                  <a:pt x="1059687" y="845921"/>
                  <a:pt x="1049215" y="827434"/>
                  <a:pt x="1037492" y="809849"/>
                </a:cubicBezTo>
                <a:cubicBezTo>
                  <a:pt x="1031631" y="801057"/>
                  <a:pt x="1023250" y="793497"/>
                  <a:pt x="1019908" y="783472"/>
                </a:cubicBezTo>
                <a:cubicBezTo>
                  <a:pt x="1010746" y="755987"/>
                  <a:pt x="1001858" y="721615"/>
                  <a:pt x="975946" y="704341"/>
                </a:cubicBezTo>
                <a:lnTo>
                  <a:pt x="949569" y="686757"/>
                </a:lnTo>
                <a:cubicBezTo>
                  <a:pt x="943297" y="667941"/>
                  <a:pt x="939235" y="648040"/>
                  <a:pt x="923192" y="634003"/>
                </a:cubicBezTo>
                <a:cubicBezTo>
                  <a:pt x="907287" y="620086"/>
                  <a:pt x="885383" y="613778"/>
                  <a:pt x="870439" y="598834"/>
                </a:cubicBezTo>
                <a:cubicBezTo>
                  <a:pt x="861647" y="590042"/>
                  <a:pt x="853877" y="580091"/>
                  <a:pt x="844062" y="572457"/>
                </a:cubicBezTo>
                <a:cubicBezTo>
                  <a:pt x="827380" y="559482"/>
                  <a:pt x="808893" y="549010"/>
                  <a:pt x="791308" y="537287"/>
                </a:cubicBezTo>
                <a:lnTo>
                  <a:pt x="738554" y="502118"/>
                </a:lnTo>
                <a:lnTo>
                  <a:pt x="685800" y="466949"/>
                </a:lnTo>
                <a:cubicBezTo>
                  <a:pt x="677008" y="461087"/>
                  <a:pt x="669448" y="452706"/>
                  <a:pt x="659423" y="449364"/>
                </a:cubicBezTo>
                <a:lnTo>
                  <a:pt x="633046" y="440572"/>
                </a:lnTo>
                <a:cubicBezTo>
                  <a:pt x="612531" y="420057"/>
                  <a:pt x="595640" y="395119"/>
                  <a:pt x="571500" y="379026"/>
                </a:cubicBezTo>
                <a:lnTo>
                  <a:pt x="518746" y="343857"/>
                </a:lnTo>
                <a:cubicBezTo>
                  <a:pt x="509954" y="337995"/>
                  <a:pt x="499841" y="333744"/>
                  <a:pt x="492369" y="326272"/>
                </a:cubicBezTo>
                <a:cubicBezTo>
                  <a:pt x="474784" y="308687"/>
                  <a:pt x="460307" y="287313"/>
                  <a:pt x="439615" y="273518"/>
                </a:cubicBezTo>
                <a:cubicBezTo>
                  <a:pt x="348380" y="212695"/>
                  <a:pt x="489614" y="305276"/>
                  <a:pt x="378069" y="238349"/>
                </a:cubicBezTo>
                <a:cubicBezTo>
                  <a:pt x="359947" y="227476"/>
                  <a:pt x="342900" y="214903"/>
                  <a:pt x="325315" y="203180"/>
                </a:cubicBezTo>
                <a:lnTo>
                  <a:pt x="219808" y="132841"/>
                </a:lnTo>
                <a:lnTo>
                  <a:pt x="193431" y="115257"/>
                </a:lnTo>
                <a:lnTo>
                  <a:pt x="167054" y="97672"/>
                </a:lnTo>
                <a:cubicBezTo>
                  <a:pt x="161192" y="88880"/>
                  <a:pt x="157721" y="77896"/>
                  <a:pt x="149469" y="71295"/>
                </a:cubicBezTo>
                <a:cubicBezTo>
                  <a:pt x="142232" y="65505"/>
                  <a:pt x="131381" y="66648"/>
                  <a:pt x="123092" y="62503"/>
                </a:cubicBezTo>
                <a:cubicBezTo>
                  <a:pt x="54913" y="28414"/>
                  <a:pt x="136638" y="58226"/>
                  <a:pt x="70339" y="36126"/>
                </a:cubicBezTo>
                <a:cubicBezTo>
                  <a:pt x="64235" y="30022"/>
                  <a:pt x="35763" y="-6314"/>
                  <a:pt x="17585" y="957"/>
                </a:cubicBezTo>
                <a:cubicBezTo>
                  <a:pt x="7774" y="4882"/>
                  <a:pt x="5862" y="18542"/>
                  <a:pt x="0" y="27334"/>
                </a:cubicBezTo>
                <a:cubicBezTo>
                  <a:pt x="2931" y="50780"/>
                  <a:pt x="4565" y="74425"/>
                  <a:pt x="8792" y="97672"/>
                </a:cubicBezTo>
                <a:cubicBezTo>
                  <a:pt x="10450" y="106791"/>
                  <a:pt x="11031" y="117496"/>
                  <a:pt x="17585" y="124049"/>
                </a:cubicBezTo>
                <a:cubicBezTo>
                  <a:pt x="32529" y="138993"/>
                  <a:pt x="52754" y="147495"/>
                  <a:pt x="70339" y="159218"/>
                </a:cubicBezTo>
                <a:cubicBezTo>
                  <a:pt x="99153" y="178428"/>
                  <a:pt x="114300" y="159218"/>
                  <a:pt x="123092" y="159218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8461859" y="4156263"/>
            <a:ext cx="299085" cy="173990"/>
          </a:xfrm>
          <a:custGeom>
            <a:rect b="b" l="l" r="r" t="t"/>
            <a:pathLst>
              <a:path extrusionOk="0" h="173989" w="299084">
                <a:moveTo>
                  <a:pt x="298703" y="0"/>
                </a:moveTo>
                <a:lnTo>
                  <a:pt x="0" y="0"/>
                </a:lnTo>
                <a:lnTo>
                  <a:pt x="0" y="173735"/>
                </a:lnTo>
                <a:lnTo>
                  <a:pt x="298703" y="173735"/>
                </a:lnTo>
                <a:lnTo>
                  <a:pt x="298703" y="0"/>
                </a:lnTo>
                <a:close/>
              </a:path>
            </a:pathLst>
          </a:cu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3026" t="0"/>
          <a:stretch/>
        </p:blipFill>
        <p:spPr>
          <a:xfrm>
            <a:off x="201599" y="702754"/>
            <a:ext cx="7723201" cy="5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0747" y="702754"/>
            <a:ext cx="684053" cy="990982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7968359" y="5314450"/>
            <a:ext cx="2057400" cy="1174114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336804" y="121038"/>
            <a:ext cx="4616196" cy="4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LOTES POR EXCEPCIÓN</a:t>
            </a:r>
            <a:endParaRPr/>
          </a:p>
        </p:txBody>
      </p:sp>
      <p:graphicFrame>
        <p:nvGraphicFramePr>
          <p:cNvPr id="156" name="Google Shape;156;p7"/>
          <p:cNvGraphicFramePr/>
          <p:nvPr/>
        </p:nvGraphicFramePr>
        <p:xfrm>
          <a:off x="10064985" y="533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{9BB53C2A-1730-44BA-8BF6-4C3B5A922110}</a:tableStyleId>
              </a:tblPr>
              <a:tblGrid>
                <a:gridCol w="786775"/>
                <a:gridCol w="1116975"/>
              </a:tblGrid>
              <a:tr h="174625">
                <a:tc gridSpan="2"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9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RESUMEN</a:t>
                      </a:r>
                      <a:endParaRPr sz="9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 hMerge="1"/>
              </a:tr>
              <a:tr h="571500">
                <a:tc>
                  <a:txBody>
                    <a:bodyPr/>
                    <a:lstStyle/>
                    <a:p>
                      <a:pPr indent="0" lvl="0" marL="201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6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10159" lvl="0" marL="233045" marR="22352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9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LOTES POR EXCEPCIÓN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DE7"/>
                    </a:solidFill>
                  </a:tcPr>
                </a:tc>
              </a:tr>
            </a:tbl>
          </a:graphicData>
        </a:graphic>
      </p:graphicFrame>
      <p:grpSp>
        <p:nvGrpSpPr>
          <p:cNvPr id="157" name="Google Shape;157;p7"/>
          <p:cNvGrpSpPr/>
          <p:nvPr/>
        </p:nvGrpSpPr>
        <p:grpSpPr>
          <a:xfrm>
            <a:off x="7620001" y="5310122"/>
            <a:ext cx="3208511" cy="1174114"/>
            <a:chOff x="7092441" y="544703"/>
            <a:chExt cx="3327343" cy="1264449"/>
          </a:xfrm>
        </p:grpSpPr>
        <p:grpSp>
          <p:nvGrpSpPr>
            <p:cNvPr id="158" name="Google Shape;158;p7"/>
            <p:cNvGrpSpPr/>
            <p:nvPr/>
          </p:nvGrpSpPr>
          <p:grpSpPr>
            <a:xfrm>
              <a:off x="7571496" y="799076"/>
              <a:ext cx="282242" cy="820346"/>
              <a:chOff x="8581133" y="5695833"/>
              <a:chExt cx="305737" cy="907002"/>
            </a:xfrm>
          </p:grpSpPr>
          <p:sp>
            <p:nvSpPr>
              <p:cNvPr id="159" name="Google Shape;159;p7"/>
              <p:cNvSpPr/>
              <p:nvPr/>
            </p:nvSpPr>
            <p:spPr>
              <a:xfrm>
                <a:off x="8591363" y="5695833"/>
                <a:ext cx="295053" cy="186399"/>
              </a:xfrm>
              <a:custGeom>
                <a:rect b="b" l="l" r="r" t="t"/>
                <a:pathLst>
                  <a:path extrusionOk="0" h="238125" w="364490">
                    <a:moveTo>
                      <a:pt x="0" y="237743"/>
                    </a:moveTo>
                    <a:lnTo>
                      <a:pt x="364235" y="237743"/>
                    </a:lnTo>
                    <a:lnTo>
                      <a:pt x="364235" y="0"/>
                    </a:lnTo>
                    <a:lnTo>
                      <a:pt x="0" y="0"/>
                    </a:lnTo>
                    <a:lnTo>
                      <a:pt x="0" y="237743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/>
              </a:p>
            </p:txBody>
          </p:sp>
          <p:sp>
            <p:nvSpPr>
              <p:cNvPr id="160" name="Google Shape;160;p7"/>
              <p:cNvSpPr/>
              <p:nvPr/>
            </p:nvSpPr>
            <p:spPr>
              <a:xfrm>
                <a:off x="8581133" y="6155212"/>
                <a:ext cx="305737" cy="161212"/>
              </a:xfrm>
              <a:custGeom>
                <a:rect b="b" l="l" r="r" t="t"/>
                <a:pathLst>
                  <a:path extrusionOk="0" h="173989" w="299084">
                    <a:moveTo>
                      <a:pt x="298703" y="0"/>
                    </a:moveTo>
                    <a:lnTo>
                      <a:pt x="0" y="0"/>
                    </a:lnTo>
                    <a:lnTo>
                      <a:pt x="0" y="173735"/>
                    </a:lnTo>
                    <a:lnTo>
                      <a:pt x="298703" y="173735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chemeClr val="accent6">
                  <a:alpha val="49803"/>
                </a:scheme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161" name="Google Shape;161;p7"/>
              <p:cNvSpPr/>
              <p:nvPr/>
            </p:nvSpPr>
            <p:spPr>
              <a:xfrm>
                <a:off x="8581133" y="6441623"/>
                <a:ext cx="305737" cy="161212"/>
              </a:xfrm>
              <a:custGeom>
                <a:rect b="b" l="l" r="r" t="t"/>
                <a:pathLst>
                  <a:path extrusionOk="0" h="173989" w="299084">
                    <a:moveTo>
                      <a:pt x="298703" y="0"/>
                    </a:moveTo>
                    <a:lnTo>
                      <a:pt x="0" y="0"/>
                    </a:lnTo>
                    <a:lnTo>
                      <a:pt x="0" y="173735"/>
                    </a:lnTo>
                    <a:lnTo>
                      <a:pt x="298703" y="173735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92CCDC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62" name="Google Shape;162;p7"/>
            <p:cNvSpPr/>
            <p:nvPr/>
          </p:nvSpPr>
          <p:spPr>
            <a:xfrm>
              <a:off x="7566574" y="1024287"/>
              <a:ext cx="282242" cy="154079"/>
            </a:xfrm>
            <a:custGeom>
              <a:rect b="b" l="l" r="r" t="t"/>
              <a:pathLst>
                <a:path extrusionOk="0" h="173989" w="299084">
                  <a:moveTo>
                    <a:pt x="298703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298703" y="173735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7092441" y="544703"/>
              <a:ext cx="3327343" cy="1264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905" lvl="0" marL="825500" marR="820419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C" sz="1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LEYENDA</a:t>
              </a:r>
              <a:endParaRPr/>
            </a:p>
            <a:p>
              <a:pPr indent="-1905" lvl="0" marL="825500" marR="820419" rtl="0" algn="l">
                <a:spcBef>
                  <a:spcPts val="50"/>
                </a:spcBef>
                <a:spcAft>
                  <a:spcPts val="0"/>
                </a:spcAft>
                <a:buNone/>
              </a:pPr>
              <a:r>
                <a:rPr lang="es-EC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Macrolote</a:t>
              </a:r>
              <a:endParaRPr/>
            </a:p>
            <a:p>
              <a:pPr indent="-1905" lvl="0" marL="825500" marR="820419" rtl="0" algn="l">
                <a:spcBef>
                  <a:spcPts val="50"/>
                </a:spcBef>
                <a:spcAft>
                  <a:spcPts val="0"/>
                </a:spcAft>
                <a:buNone/>
              </a:pPr>
              <a:r>
                <a:rPr lang="es-EC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Área verde</a:t>
              </a:r>
              <a:endParaRPr/>
            </a:p>
            <a:p>
              <a:pPr indent="-1905" lvl="0" marL="825500" marR="820419" rtl="0" algn="l">
                <a:spcBef>
                  <a:spcPts val="50"/>
                </a:spcBef>
                <a:spcAft>
                  <a:spcPts val="0"/>
                </a:spcAft>
                <a:buNone/>
              </a:pPr>
              <a:r>
                <a:rPr lang="es-EC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Vías propuestas</a:t>
              </a:r>
              <a:endParaRPr/>
            </a:p>
            <a:p>
              <a:pPr indent="-1905" lvl="0" marL="825500" marR="820419" rtl="0" algn="l">
                <a:spcBef>
                  <a:spcPts val="50"/>
                </a:spcBef>
                <a:spcAft>
                  <a:spcPts val="0"/>
                </a:spcAft>
                <a:buNone/>
              </a:pPr>
              <a:r>
                <a:rPr lang="es-EC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Lotes por excepción</a:t>
              </a:r>
              <a:endParaRPr/>
            </a:p>
            <a:p>
              <a:pPr indent="-1905" lvl="0" marL="825500" marR="820419" rtl="0" algn="l">
                <a:spcBef>
                  <a:spcPts val="5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64" name="Google Shape;164;p7"/>
          <p:cNvGraphicFramePr/>
          <p:nvPr/>
        </p:nvGraphicFramePr>
        <p:xfrm>
          <a:off x="7968360" y="1266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{FA068E40-3AFC-46F7-86B1-178316D13A41}</a:tableStyleId>
              </a:tblPr>
              <a:tblGrid>
                <a:gridCol w="841050"/>
                <a:gridCol w="1121425"/>
                <a:gridCol w="841050"/>
                <a:gridCol w="1191500"/>
              </a:tblGrid>
              <a:tr h="23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1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No. Lote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1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Área total (m2)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1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No. Lote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1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Área total (m2)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200,38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203,00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200,03</a:t>
                      </a:r>
                      <a:endParaRPr sz="1200" u="none" cap="none" strike="noStrike">
                        <a:solidFill>
                          <a:srgbClr val="001F5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18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199,64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207,07</a:t>
                      </a:r>
                      <a:endParaRPr sz="1200" u="none" cap="none" strike="noStrike">
                        <a:solidFill>
                          <a:srgbClr val="001F5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19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202,47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197,64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198,85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200,16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306,50</a:t>
                      </a:r>
                      <a:endParaRPr sz="1200" u="none" cap="none" strike="noStrike">
                        <a:solidFill>
                          <a:srgbClr val="001F5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198,69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368,30</a:t>
                      </a:r>
                      <a:endParaRPr sz="1200" u="none" cap="none" strike="noStrike">
                        <a:solidFill>
                          <a:srgbClr val="001F5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196,23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199,92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198,77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24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200,58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438,58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199,50</a:t>
                      </a:r>
                      <a:endParaRPr sz="1200" u="none" cap="none" strike="noStrike">
                        <a:solidFill>
                          <a:srgbClr val="001F5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108,33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26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201,70</a:t>
                      </a:r>
                      <a:endParaRPr sz="1200" u="none" cap="none" strike="noStrike">
                        <a:solidFill>
                          <a:srgbClr val="001F5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169,95</a:t>
                      </a:r>
                      <a:endParaRPr sz="1200" u="none" cap="none" strike="noStrike">
                        <a:solidFill>
                          <a:srgbClr val="001F5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27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403,79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204,10</a:t>
                      </a:r>
                      <a:endParaRPr sz="1200" u="none" cap="none" strike="noStrike">
                        <a:solidFill>
                          <a:srgbClr val="001F5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28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200,45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202,11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29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202,94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198,66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203,71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203,43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31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343,65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204,66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200" u="none" cap="none" strike="noStrike">
                          <a:solidFill>
                            <a:srgbClr val="001F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110,42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804" y="951975"/>
            <a:ext cx="7495357" cy="554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8108" y="964398"/>
            <a:ext cx="684053" cy="990982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739241" y="148590"/>
            <a:ext cx="10713516" cy="595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7150">
            <a:spAutoFit/>
          </a:bodyPr>
          <a:lstStyle/>
          <a:p>
            <a:pPr indent="0" lvl="0" marL="2334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EVALUACIÓN DE RIESGO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8001000" y="1945753"/>
            <a:ext cx="3848735" cy="364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7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CALIFICACIÓN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just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Informe   No.   I-0005-EAH-AT-DMGR-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2021, de 02 de febrero de 2021.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EC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Movimientos en masa: el AHHYC “Ruta Viva de San Juan de Calderón”   en general presenta un </a:t>
            </a:r>
            <a:r>
              <a:rPr b="1" i="1" lang="es-EC" sz="17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"Riesgo Bajo Mitigable" </a:t>
            </a:r>
            <a:r>
              <a:rPr b="1" lang="es-EC" sz="17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para  todos  los  lotes </a:t>
            </a:r>
            <a:r>
              <a:rPr lang="es-EC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frente a deslizamientos.”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6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Ratificación de calificación de riesgo </a:t>
            </a:r>
            <a:r>
              <a:rPr lang="es-EC" sz="16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mediante  oficio  Nro. GADDMQ-SGSG-DMGR-2023-1371-OF, del </a:t>
            </a:r>
            <a:r>
              <a:rPr b="1" lang="es-EC" sz="1600">
                <a:solidFill>
                  <a:srgbClr val="213E85"/>
                </a:solidFill>
                <a:latin typeface="Verdana"/>
                <a:ea typeface="Verdana"/>
                <a:cs typeface="Verdana"/>
                <a:sym typeface="Verdana"/>
              </a:rPr>
              <a:t>31 de julio del 2023</a:t>
            </a:r>
            <a:r>
              <a:rPr lang="es-EC" sz="16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30483"/>
            <a:ext cx="7680277" cy="547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2024-07-22T13:06:29Z</dcterms:created>
  <dc:creator>USUARIO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2024-07-22T00:00:00Z</vt:filetime>
  </property>
  <property fmtid="{D5CDD505-2E9C-101B-9397-08002B2CF9AE}" pid="5" name="Producer">
    <vt:lpwstr>3-Heights(TM) PDF Security Shell 4.8.25.2 (http://www.pdf-tools.com)</vt:lpwstr>
  </property>
</Properties>
</file>