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1"/>
  </p:notesMasterIdLst>
  <p:handoutMasterIdLst>
    <p:handoutMasterId r:id="rId12"/>
  </p:handoutMasterIdLst>
  <p:sldIdLst>
    <p:sldId id="304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10" r:id="rId10"/>
  </p:sldIdLst>
  <p:sldSz cx="18288000" cy="10285413"/>
  <p:notesSz cx="6858000" cy="9144000"/>
  <p:defaultTextStyle>
    <a:defPPr>
      <a:defRPr lang="es-EC"/>
    </a:defPPr>
    <a:lvl1pPr marL="0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BE"/>
    <a:srgbClr val="223F86"/>
    <a:srgbClr val="FF6239"/>
    <a:srgbClr val="4B56A9"/>
    <a:srgbClr val="FFB500"/>
    <a:srgbClr val="0FA27C"/>
    <a:srgbClr val="80CB32"/>
    <a:srgbClr val="000000"/>
    <a:srgbClr val="75BBE9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543" autoAdjust="0"/>
  </p:normalViewPr>
  <p:slideViewPr>
    <p:cSldViewPr snapToGrid="0">
      <p:cViewPr varScale="1">
        <p:scale>
          <a:sx n="78" d="100"/>
          <a:sy n="78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6/7/2024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6/7/2024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5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03"/>
            <a:ext cx="3943350" cy="87164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03"/>
            <a:ext cx="11601450" cy="87164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6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0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4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3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212"/>
            <a:ext cx="15773400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3133"/>
            <a:ext cx="15773400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7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6526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6526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8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552602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552602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1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0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1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0910"/>
            <a:ext cx="9258300" cy="7309310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417">
              <a:defRPr/>
            </a:pPr>
            <a:fld id="{8C5C1E90-A8F6-4BA6-BA13-0735EB4E070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6/7/2024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417"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417">
              <a:defRPr/>
            </a:pPr>
            <a:fld id="{F212FACA-2B60-4040-934B-BFD56DF32D2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1371417"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0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6/7/2024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526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85" r:id="rId12"/>
    <p:sldLayoutId id="2147483755" r:id="rId13"/>
  </p:sldLayoutIdLst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59" y="4470373"/>
            <a:ext cx="7754577" cy="20404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055" y="3070679"/>
            <a:ext cx="3048466" cy="43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341604"/>
          </a:xfrm>
          <a:prstGeom prst="rect">
            <a:avLst/>
          </a:prstGeom>
          <a:noFill/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965"/>
            <a:ext cx="4143138" cy="2042850"/>
          </a:xfrm>
          <a:prstGeom prst="rect">
            <a:avLst/>
          </a:prstGeom>
        </p:spPr>
      </p:pic>
      <p:sp>
        <p:nvSpPr>
          <p:cNvPr id="4" name="Google Shape;100;p2"/>
          <p:cNvSpPr/>
          <p:nvPr/>
        </p:nvSpPr>
        <p:spPr>
          <a:xfrm>
            <a:off x="3262675" y="2302409"/>
            <a:ext cx="10761598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 b="0" i="0" u="none" strike="noStrike" cap="none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Asentamiento Humano de Hecho y Consolidado de Interés Social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 b="0" i="0" u="none" strike="noStrike" cap="none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 b="0" i="0" u="none" strike="noStrike" cap="none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C" sz="4800" b="1" i="0" u="none" strike="noStrike" cap="none" dirty="0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“SAN VIRGILIO”</a:t>
            </a:r>
            <a:endParaRPr sz="4800" b="1" i="0" u="none" strike="noStrike" cap="none" dirty="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101;p2"/>
          <p:cNvSpPr/>
          <p:nvPr/>
        </p:nvSpPr>
        <p:spPr>
          <a:xfrm>
            <a:off x="1303020" y="5983710"/>
            <a:ext cx="1501902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Objeto. </a:t>
            </a:r>
            <a:r>
              <a:rPr lang="es-EC" sz="2800" b="0" i="0" u="none" strike="noStrike" cap="none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La presente ordenanza tiene por objeto</a:t>
            </a:r>
            <a:r>
              <a:rPr lang="es-EC" sz="3200" b="1" i="0" u="none" strike="noStrike" cap="none" dirty="0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declarar al asentamiento humano de interés social; y, reconocer y aprobar el fraccionamiento </a:t>
            </a:r>
            <a:r>
              <a:rPr lang="es-EC" sz="2800" b="0" i="0" u="none" strike="noStrike" cap="none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de los predios número 400567 y 400562, </a:t>
            </a:r>
            <a:r>
              <a:rPr lang="es-EC" sz="3200" b="1" i="0" u="none" strike="noStrike" cap="none" dirty="0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modificar</a:t>
            </a:r>
            <a:r>
              <a:rPr lang="es-EC" sz="2800" b="1" i="0" u="none" strike="noStrike" cap="none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C" sz="3200" b="1" i="0" u="none" strike="noStrike" cap="none" dirty="0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 zonificación </a:t>
            </a:r>
            <a:r>
              <a:rPr lang="es-EC" sz="2800" b="0" i="0" u="none" strike="noStrike" cap="none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sobre el </a:t>
            </a:r>
            <a:r>
              <a:rPr lang="es-EC" sz="2800" b="0" i="0" u="none" strike="noStrike" cap="none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que </a:t>
            </a:r>
            <a:r>
              <a:rPr lang="es-EC" sz="2800" b="0" i="0" u="none" strike="noStrike" cap="none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se encuentra el asentamiento humano de hecho y consolidado de interés social denominado “San Virgilio”, ubicado en la parroquia Conocoto, del Distrito Metropolitano de Quito, a favor de sus copropietarios.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6452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341604"/>
          </a:xfrm>
          <a:prstGeom prst="rect">
            <a:avLst/>
          </a:prstGeom>
          <a:noFill/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965"/>
            <a:ext cx="4143138" cy="2042850"/>
          </a:xfrm>
          <a:prstGeom prst="rect">
            <a:avLst/>
          </a:prstGeom>
        </p:spPr>
      </p:pic>
      <p:sp>
        <p:nvSpPr>
          <p:cNvPr id="4" name="Google Shape;106;p3"/>
          <p:cNvSpPr/>
          <p:nvPr/>
        </p:nvSpPr>
        <p:spPr>
          <a:xfrm>
            <a:off x="3736535" y="1588007"/>
            <a:ext cx="1290184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UBICACIÓN: </a:t>
            </a:r>
            <a:r>
              <a:rPr lang="es-EC" sz="2800" b="0" i="0" u="none" strike="noStrike" cap="none" dirty="0" err="1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Adm</a:t>
            </a:r>
            <a:r>
              <a:rPr lang="es-EC" sz="2800" b="0" i="0" u="none" strike="noStrike" cap="none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. Zonal:  </a:t>
            </a:r>
            <a:r>
              <a:rPr lang="es-EC" sz="2800" b="1" i="0" u="none" strike="noStrike" cap="none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Los Chillos  /  </a:t>
            </a:r>
            <a:r>
              <a:rPr lang="es-EC" sz="2800" b="0" i="0" u="none" strike="noStrike" cap="none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Parroquia:  </a:t>
            </a:r>
            <a:r>
              <a:rPr lang="es-EC" sz="2800" b="1" i="0" u="none" strike="noStrike" cap="none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Conocoto</a:t>
            </a:r>
            <a:endParaRPr sz="2800" b="1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" name="Google Shape;107;p3"/>
          <p:cNvGrpSpPr/>
          <p:nvPr/>
        </p:nvGrpSpPr>
        <p:grpSpPr>
          <a:xfrm>
            <a:off x="10070463" y="2782475"/>
            <a:ext cx="5467714" cy="6424286"/>
            <a:chOff x="9616917" y="2760958"/>
            <a:chExt cx="2310310" cy="3705204"/>
          </a:xfrm>
        </p:grpSpPr>
        <p:sp>
          <p:nvSpPr>
            <p:cNvPr id="6" name="Google Shape;108;p3"/>
            <p:cNvSpPr/>
            <p:nvPr/>
          </p:nvSpPr>
          <p:spPr>
            <a:xfrm>
              <a:off x="9768423" y="3491739"/>
              <a:ext cx="365265" cy="206130"/>
            </a:xfrm>
            <a:prstGeom prst="rect">
              <a:avLst/>
            </a:prstGeom>
            <a:solidFill>
              <a:srgbClr val="92D050"/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" name="Google Shape;109;p3"/>
            <p:cNvCxnSpPr/>
            <p:nvPr/>
          </p:nvCxnSpPr>
          <p:spPr>
            <a:xfrm>
              <a:off x="9810729" y="4453666"/>
              <a:ext cx="356049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8" name="Google Shape;110;p3"/>
            <p:cNvSpPr/>
            <p:nvPr/>
          </p:nvSpPr>
          <p:spPr>
            <a:xfrm>
              <a:off x="9815812" y="5533415"/>
              <a:ext cx="365265" cy="188856"/>
            </a:xfrm>
            <a:prstGeom prst="rect">
              <a:avLst/>
            </a:prstGeom>
            <a:solidFill>
              <a:srgbClr val="2F5496"/>
            </a:solidFill>
            <a:ln w="28575" cap="flat" cmpd="sng">
              <a:solidFill>
                <a:srgbClr val="00206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1;p3"/>
            <p:cNvSpPr/>
            <p:nvPr/>
          </p:nvSpPr>
          <p:spPr>
            <a:xfrm>
              <a:off x="9616917" y="2760958"/>
              <a:ext cx="2310310" cy="3705204"/>
            </a:xfrm>
            <a:prstGeom prst="rect">
              <a:avLst/>
            </a:prstGeom>
            <a:noFill/>
            <a:ln w="12700" cap="flat" cmpd="sng">
              <a:solidFill>
                <a:srgbClr val="42719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2;p3"/>
            <p:cNvSpPr/>
            <p:nvPr/>
          </p:nvSpPr>
          <p:spPr>
            <a:xfrm>
              <a:off x="9666352" y="3074358"/>
              <a:ext cx="1029449" cy="283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800" dirty="0">
                  <a:solidFill>
                    <a:srgbClr val="223F8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Leyenda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3;p3"/>
            <p:cNvSpPr/>
            <p:nvPr/>
          </p:nvSpPr>
          <p:spPr>
            <a:xfrm>
              <a:off x="10229168" y="3393142"/>
              <a:ext cx="1698059" cy="2252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 dirty="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Área verde cercana a 310m.</a:t>
              </a:r>
              <a:endParaRPr sz="24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 dirty="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Vía de acceso</a:t>
              </a:r>
              <a:endParaRPr sz="24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 dirty="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Principal al</a:t>
              </a:r>
              <a:endParaRPr sz="24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 dirty="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AHHYC</a:t>
              </a:r>
              <a:endParaRPr sz="24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 dirty="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Calle Sebastián de </a:t>
              </a:r>
              <a:r>
                <a:rPr lang="es-EC" sz="2400" dirty="0" err="1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Benalcazar</a:t>
              </a:r>
              <a:r>
                <a:rPr lang="es-EC" sz="2400" dirty="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 Aurelio Espinoza</a:t>
              </a:r>
              <a:endParaRPr sz="24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 dirty="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Asentamiento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120;p3"/>
          <p:cNvGrpSpPr/>
          <p:nvPr/>
        </p:nvGrpSpPr>
        <p:grpSpPr>
          <a:xfrm>
            <a:off x="2720340" y="2382614"/>
            <a:ext cx="6809789" cy="7052765"/>
            <a:chOff x="1685751" y="687259"/>
            <a:chExt cx="5508006" cy="6021219"/>
          </a:xfrm>
        </p:grpSpPr>
        <p:grpSp>
          <p:nvGrpSpPr>
            <p:cNvPr id="13" name="Google Shape;121;p3"/>
            <p:cNvGrpSpPr/>
            <p:nvPr/>
          </p:nvGrpSpPr>
          <p:grpSpPr>
            <a:xfrm>
              <a:off x="1685751" y="687259"/>
              <a:ext cx="5508006" cy="6021219"/>
              <a:chOff x="686607" y="588554"/>
              <a:chExt cx="5508006" cy="6021219"/>
            </a:xfrm>
          </p:grpSpPr>
          <p:pic>
            <p:nvPicPr>
              <p:cNvPr id="15" name="Google Shape;122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86607" y="588554"/>
                <a:ext cx="5508006" cy="602121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" name="Google Shape;123;p3"/>
              <p:cNvGrpSpPr/>
              <p:nvPr/>
            </p:nvGrpSpPr>
            <p:grpSpPr>
              <a:xfrm>
                <a:off x="2815914" y="925537"/>
                <a:ext cx="1625710" cy="5054764"/>
                <a:chOff x="2815914" y="925537"/>
                <a:chExt cx="1625710" cy="5054764"/>
              </a:xfrm>
            </p:grpSpPr>
            <p:grpSp>
              <p:nvGrpSpPr>
                <p:cNvPr id="17" name="Google Shape;124;p3"/>
                <p:cNvGrpSpPr/>
                <p:nvPr/>
              </p:nvGrpSpPr>
              <p:grpSpPr>
                <a:xfrm>
                  <a:off x="3021469" y="1270728"/>
                  <a:ext cx="1420154" cy="4709573"/>
                  <a:chOff x="3021469" y="1270728"/>
                  <a:chExt cx="1420154" cy="4709573"/>
                </a:xfrm>
              </p:grpSpPr>
              <p:sp>
                <p:nvSpPr>
                  <p:cNvPr id="19" name="Google Shape;125;p3"/>
                  <p:cNvSpPr/>
                  <p:nvPr/>
                </p:nvSpPr>
                <p:spPr>
                  <a:xfrm rot="-3632753">
                    <a:off x="2852597" y="3441430"/>
                    <a:ext cx="181592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rgbClr val="FFFF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0" name="Google Shape;126;p3"/>
                  <p:cNvGrpSpPr/>
                  <p:nvPr/>
                </p:nvGrpSpPr>
                <p:grpSpPr>
                  <a:xfrm>
                    <a:off x="3021469" y="1270728"/>
                    <a:ext cx="1420154" cy="4709573"/>
                    <a:chOff x="2189336" y="1755396"/>
                    <a:chExt cx="1092700" cy="4303869"/>
                  </a:xfrm>
                </p:grpSpPr>
                <p:sp>
                  <p:nvSpPr>
                    <p:cNvPr id="21" name="Google Shape;127;p3"/>
                    <p:cNvSpPr/>
                    <p:nvPr/>
                  </p:nvSpPr>
                  <p:spPr>
                    <a:xfrm rot="-4109506">
                      <a:off x="2426238" y="1902494"/>
                      <a:ext cx="642773" cy="4796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86" h="529255" extrusionOk="0">
                          <a:moveTo>
                            <a:pt x="1429" y="0"/>
                          </a:moveTo>
                          <a:lnTo>
                            <a:pt x="235186" y="25950"/>
                          </a:lnTo>
                          <a:cubicBezTo>
                            <a:pt x="233292" y="193718"/>
                            <a:pt x="231397" y="361487"/>
                            <a:pt x="229503" y="529255"/>
                          </a:cubicBezTo>
                          <a:lnTo>
                            <a:pt x="0" y="513206"/>
                          </a:lnTo>
                          <a:cubicBezTo>
                            <a:pt x="476" y="342137"/>
                            <a:pt x="953" y="171069"/>
                            <a:pt x="1429" y="0"/>
                          </a:cubicBezTo>
                          <a:close/>
                        </a:path>
                      </a:pathLst>
                    </a:custGeom>
                    <a:solidFill>
                      <a:srgbClr val="2F5496">
                        <a:alpha val="75686"/>
                      </a:srgbClr>
                    </a:solidFill>
                    <a:ln w="28575" cap="flat" cmpd="sng">
                      <a:solidFill>
                        <a:schemeClr val="dk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" name="Google Shape;128;p3"/>
                    <p:cNvSpPr/>
                    <p:nvPr/>
                  </p:nvSpPr>
                  <p:spPr>
                    <a:xfrm rot="-3563912">
                      <a:off x="2414328" y="5111596"/>
                      <a:ext cx="642716" cy="889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3302" h="1155908" extrusionOk="0">
                          <a:moveTo>
                            <a:pt x="0" y="1155908"/>
                          </a:moveTo>
                          <a:lnTo>
                            <a:pt x="175825" y="0"/>
                          </a:lnTo>
                          <a:lnTo>
                            <a:pt x="584284" y="6240"/>
                          </a:lnTo>
                          <a:lnTo>
                            <a:pt x="703302" y="1155908"/>
                          </a:lnTo>
                          <a:lnTo>
                            <a:pt x="0" y="1155908"/>
                          </a:lnTo>
                          <a:close/>
                        </a:path>
                      </a:pathLst>
                    </a:custGeom>
                    <a:solidFill>
                      <a:srgbClr val="2BE911">
                        <a:alpha val="800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8" name="Google Shape;129;p3"/>
                <p:cNvSpPr/>
                <p:nvPr/>
              </p:nvSpPr>
              <p:spPr>
                <a:xfrm rot="-3916630">
                  <a:off x="2906822" y="1047086"/>
                  <a:ext cx="671132" cy="630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86" h="529255" extrusionOk="0">
                      <a:moveTo>
                        <a:pt x="1429" y="0"/>
                      </a:moveTo>
                      <a:lnTo>
                        <a:pt x="235186" y="25950"/>
                      </a:lnTo>
                      <a:cubicBezTo>
                        <a:pt x="233292" y="193718"/>
                        <a:pt x="231397" y="361487"/>
                        <a:pt x="229503" y="529255"/>
                      </a:cubicBezTo>
                      <a:lnTo>
                        <a:pt x="0" y="513206"/>
                      </a:lnTo>
                      <a:cubicBezTo>
                        <a:pt x="476" y="342137"/>
                        <a:pt x="953" y="171069"/>
                        <a:pt x="1429" y="0"/>
                      </a:cubicBezTo>
                      <a:close/>
                    </a:path>
                  </a:pathLst>
                </a:custGeom>
                <a:solidFill>
                  <a:srgbClr val="2F5496">
                    <a:alpha val="75686"/>
                  </a:srgbClr>
                </a:solidFill>
                <a:ln w="2857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" name="Google Shape;130;p3"/>
            <p:cNvSpPr/>
            <p:nvPr/>
          </p:nvSpPr>
          <p:spPr>
            <a:xfrm rot="-3735545">
              <a:off x="5073636" y="2015859"/>
              <a:ext cx="455731" cy="577394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2BE911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341604"/>
          </a:xfrm>
          <a:prstGeom prst="rect">
            <a:avLst/>
          </a:prstGeom>
          <a:noFill/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965"/>
            <a:ext cx="4143138" cy="2042850"/>
          </a:xfrm>
          <a:prstGeom prst="rect">
            <a:avLst/>
          </a:prstGeom>
        </p:spPr>
      </p:pic>
      <p:pic>
        <p:nvPicPr>
          <p:cNvPr id="4" name="Google Shape;138;p4"/>
          <p:cNvPicPr preferRelativeResize="0"/>
          <p:nvPr/>
        </p:nvPicPr>
        <p:blipFill rotWithShape="1">
          <a:blip r:embed="rId4">
            <a:alphaModFix/>
          </a:blip>
          <a:srcRect t="63438"/>
          <a:stretch/>
        </p:blipFill>
        <p:spPr>
          <a:xfrm>
            <a:off x="1956076" y="4593113"/>
            <a:ext cx="5985277" cy="19335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9;p4"/>
          <p:cNvSpPr txBox="1"/>
          <p:nvPr/>
        </p:nvSpPr>
        <p:spPr>
          <a:xfrm>
            <a:off x="1960736" y="2611599"/>
            <a:ext cx="5980617" cy="176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4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Años del asentamiento: </a:t>
            </a:r>
            <a:r>
              <a:rPr lang="es-EC" sz="2400" b="1" dirty="0" smtClean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73 </a:t>
            </a:r>
            <a:r>
              <a:rPr lang="es-EC" sz="24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años</a:t>
            </a:r>
            <a:endParaRPr sz="2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4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Número de lotes: </a:t>
            </a:r>
            <a:r>
              <a:rPr lang="es-EC" sz="24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2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4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Consolidación: </a:t>
            </a:r>
            <a:r>
              <a:rPr lang="es-EC" sz="24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81,81%</a:t>
            </a:r>
            <a:endParaRPr sz="2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4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Población beneficiaria: </a:t>
            </a:r>
            <a:r>
              <a:rPr lang="es-EC" sz="24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43 hab.</a:t>
            </a:r>
            <a:endParaRPr sz="2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4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Tipo de propiedad: </a:t>
            </a:r>
            <a:r>
              <a:rPr lang="es-EC" sz="2400" b="1" dirty="0" smtClean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DDAA</a:t>
            </a:r>
            <a:endParaRPr sz="28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5400" b="1" dirty="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140;p4"/>
          <p:cNvSpPr txBox="1"/>
          <p:nvPr/>
        </p:nvSpPr>
        <p:spPr>
          <a:xfrm>
            <a:off x="2236019" y="4967282"/>
            <a:ext cx="5980619" cy="1582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"/>
              <a:buNone/>
            </a:pPr>
            <a:r>
              <a:rPr lang="es-EC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Área útil:   </a:t>
            </a:r>
            <a:r>
              <a:rPr lang="es-EC"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4 179,10 m2</a:t>
            </a:r>
            <a:endParaRPr sz="1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"/>
              <a:buNone/>
            </a:pPr>
            <a:r>
              <a:rPr lang="es-EC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Área de afectación vial:  </a:t>
            </a:r>
            <a:r>
              <a:rPr lang="es-EC"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42,32 m2</a:t>
            </a:r>
            <a:endParaRPr sz="1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"/>
              <a:buNone/>
            </a:pPr>
            <a:r>
              <a:rPr lang="es-EC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Área total:  </a:t>
            </a:r>
            <a:r>
              <a:rPr lang="es-EC"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4 221,42 </a:t>
            </a:r>
            <a:r>
              <a:rPr lang="es-EC" sz="2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m2</a:t>
            </a:r>
            <a:endParaRPr sz="28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8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8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8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5400" b="1" dirty="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141;p4"/>
          <p:cNvSpPr txBox="1"/>
          <p:nvPr/>
        </p:nvSpPr>
        <p:spPr>
          <a:xfrm>
            <a:off x="1956076" y="6968326"/>
            <a:ext cx="5985277" cy="21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8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Infraestructura </a:t>
            </a:r>
            <a:r>
              <a:rPr lang="es-EC" sz="2800" dirty="0" smtClean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existente:</a:t>
            </a:r>
            <a:endParaRPr sz="28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8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Agua potable: </a:t>
            </a:r>
            <a:r>
              <a:rPr lang="es-EC" sz="28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64%</a:t>
            </a:r>
            <a:endParaRPr sz="3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8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Alcantarillado: </a:t>
            </a:r>
            <a:r>
              <a:rPr lang="es-EC" sz="28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82%</a:t>
            </a:r>
            <a:endParaRPr sz="3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8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Energía eléctrica: </a:t>
            </a:r>
            <a:r>
              <a:rPr lang="es-EC" sz="28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96%</a:t>
            </a:r>
            <a:endParaRPr sz="3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8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Obras Civiles existentes</a:t>
            </a:r>
            <a:endParaRPr sz="28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800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Vialidad: </a:t>
            </a:r>
            <a:r>
              <a:rPr lang="es-EC" sz="28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N/A</a:t>
            </a:r>
            <a:endParaRPr sz="28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32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32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32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6000" b="1" dirty="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142;p4"/>
          <p:cNvSpPr/>
          <p:nvPr/>
        </p:nvSpPr>
        <p:spPr>
          <a:xfrm>
            <a:off x="1956076" y="6774340"/>
            <a:ext cx="5985277" cy="2566887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3;p4"/>
          <p:cNvSpPr/>
          <p:nvPr/>
        </p:nvSpPr>
        <p:spPr>
          <a:xfrm>
            <a:off x="1956076" y="1741907"/>
            <a:ext cx="598527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INFORMACIÓN GENERAL</a:t>
            </a:r>
            <a:endParaRPr sz="32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44;p4"/>
          <p:cNvPicPr preferRelativeResize="0"/>
          <p:nvPr/>
        </p:nvPicPr>
        <p:blipFill rotWithShape="1">
          <a:blip r:embed="rId5">
            <a:alphaModFix/>
          </a:blip>
          <a:srcRect t="12333" b="22696"/>
          <a:stretch/>
        </p:blipFill>
        <p:spPr>
          <a:xfrm>
            <a:off x="12344400" y="6774340"/>
            <a:ext cx="4139972" cy="2566887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145;p4"/>
          <p:cNvPicPr preferRelativeResize="0"/>
          <p:nvPr/>
        </p:nvPicPr>
        <p:blipFill rotWithShape="1">
          <a:blip r:embed="rId6">
            <a:alphaModFix/>
          </a:blip>
          <a:srcRect t="14013" b="9491"/>
          <a:stretch/>
        </p:blipFill>
        <p:spPr>
          <a:xfrm>
            <a:off x="8412554" y="6774340"/>
            <a:ext cx="3706264" cy="2586443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14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2481" y="1783080"/>
            <a:ext cx="8071892" cy="467499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080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341604"/>
          </a:xfrm>
          <a:prstGeom prst="rect">
            <a:avLst/>
          </a:prstGeom>
          <a:noFill/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965"/>
            <a:ext cx="4143138" cy="2042850"/>
          </a:xfrm>
          <a:prstGeom prst="rect">
            <a:avLst/>
          </a:prstGeom>
        </p:spPr>
      </p:pic>
      <p:sp>
        <p:nvSpPr>
          <p:cNvPr id="4" name="Google Shape;153;p5"/>
          <p:cNvSpPr txBox="1"/>
          <p:nvPr/>
        </p:nvSpPr>
        <p:spPr>
          <a:xfrm>
            <a:off x="800100" y="2242218"/>
            <a:ext cx="7589356" cy="73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400"/>
              <a:buFont typeface="Montserrat"/>
              <a:buNone/>
            </a:pPr>
            <a:r>
              <a:rPr lang="es-EC" sz="32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ZONIFICACIÓN (PMDOT - PUOS</a:t>
            </a:r>
            <a:r>
              <a:rPr lang="es-EC" sz="3200" b="1" dirty="0" smtClean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) / Edificabilidad (PUGS):</a:t>
            </a:r>
            <a:endParaRPr sz="3200" b="1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32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6000" b="1" dirty="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5" name="Google Shape;154;p5"/>
          <p:cNvGrpSpPr/>
          <p:nvPr/>
        </p:nvGrpSpPr>
        <p:grpSpPr>
          <a:xfrm>
            <a:off x="800100" y="3318492"/>
            <a:ext cx="7589356" cy="6130307"/>
            <a:chOff x="281960" y="1860026"/>
            <a:chExt cx="5771204" cy="4320342"/>
          </a:xfrm>
        </p:grpSpPr>
        <p:pic>
          <p:nvPicPr>
            <p:cNvPr id="6" name="Google Shape;15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960" y="1860026"/>
              <a:ext cx="5771204" cy="4320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56;p5"/>
            <p:cNvSpPr/>
            <p:nvPr/>
          </p:nvSpPr>
          <p:spPr>
            <a:xfrm>
              <a:off x="2494759" y="3431616"/>
              <a:ext cx="1345606" cy="1058281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" name="Google Shape;157;p5"/>
            <p:cNvCxnSpPr/>
            <p:nvPr/>
          </p:nvCxnSpPr>
          <p:spPr>
            <a:xfrm>
              <a:off x="887992" y="3185598"/>
              <a:ext cx="1352384" cy="330112"/>
            </a:xfrm>
            <a:prstGeom prst="bentConnector3">
              <a:avLst>
                <a:gd name="adj1" fmla="val 64875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9" name="Google Shape;158;p5"/>
            <p:cNvSpPr/>
            <p:nvPr/>
          </p:nvSpPr>
          <p:spPr>
            <a:xfrm>
              <a:off x="731486" y="2908599"/>
              <a:ext cx="21676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AHHyC SAN VIRGILIO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59;p5"/>
            <p:cNvSpPr/>
            <p:nvPr/>
          </p:nvSpPr>
          <p:spPr>
            <a:xfrm>
              <a:off x="2981325" y="3814763"/>
              <a:ext cx="557213" cy="571500"/>
            </a:xfrm>
            <a:custGeom>
              <a:avLst/>
              <a:gdLst/>
              <a:ahLst/>
              <a:cxnLst/>
              <a:rect l="l" t="t" r="r" b="b"/>
              <a:pathLst>
                <a:path w="557213" h="571500" extrusionOk="0">
                  <a:moveTo>
                    <a:pt x="195263" y="0"/>
                  </a:moveTo>
                  <a:lnTo>
                    <a:pt x="557213" y="185737"/>
                  </a:lnTo>
                  <a:lnTo>
                    <a:pt x="390525" y="571500"/>
                  </a:lnTo>
                  <a:lnTo>
                    <a:pt x="0" y="390525"/>
                  </a:lnTo>
                  <a:lnTo>
                    <a:pt x="123825" y="185737"/>
                  </a:lnTo>
                  <a:lnTo>
                    <a:pt x="114300" y="157162"/>
                  </a:lnTo>
                  <a:lnTo>
                    <a:pt x="195263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03DBC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1" name="Google Shape;160;p5"/>
          <p:cNvGraphicFramePr/>
          <p:nvPr>
            <p:extLst>
              <p:ext uri="{D42A27DB-BD31-4B8C-83A1-F6EECF244321}">
                <p14:modId xmlns:p14="http://schemas.microsoft.com/office/powerpoint/2010/main" val="1939950388"/>
              </p:ext>
            </p:extLst>
          </p:nvPr>
        </p:nvGraphicFramePr>
        <p:xfrm>
          <a:off x="9281066" y="3318494"/>
          <a:ext cx="7703914" cy="610132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0290"/>
                <a:gridCol w="2553624"/>
                <a:gridCol w="2530000"/>
              </a:tblGrid>
              <a:tr h="9999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b="1" u="none" strike="noStrike" cap="none" dirty="0"/>
                        <a:t>Detalle</a:t>
                      </a:r>
                      <a:endParaRPr sz="2400" b="1" dirty="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b="1" dirty="0" smtClean="0"/>
                        <a:t>Zonificación</a:t>
                      </a:r>
                      <a:endParaRPr sz="24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b="1" dirty="0"/>
                        <a:t>Equiparación (PUGS)</a:t>
                      </a:r>
                      <a:endParaRPr sz="2400" b="1" dirty="0"/>
                    </a:p>
                  </a:txBody>
                  <a:tcPr marL="91450" marR="91450" marT="45725" marB="45725" anchor="ctr"/>
                </a:tc>
              </a:tr>
              <a:tr h="7378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b="1"/>
                        <a:t>Zonificación:</a:t>
                      </a:r>
                      <a:endParaRPr sz="2400" b="1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/>
                        <a:t>A73 (A1003-35)</a:t>
                      </a:r>
                      <a:endParaRPr sz="2400"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/>
                        <a:t>C2 (C302-60)</a:t>
                      </a:r>
                      <a:endParaRPr sz="2400"/>
                    </a:p>
                  </a:txBody>
                  <a:tcPr marL="91450" marR="91450" marT="45725" marB="45725" anchor="ctr"/>
                </a:tc>
              </a:tr>
              <a:tr h="6203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b="1" dirty="0"/>
                        <a:t>Lote Mínimo:</a:t>
                      </a:r>
                      <a:endParaRPr sz="2400" b="1" dirty="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C" sz="2400" dirty="0"/>
                        <a:t>1000 m2</a:t>
                      </a:r>
                      <a:endParaRPr sz="2400" b="0" dirty="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C" sz="2400"/>
                        <a:t>300 m2</a:t>
                      </a:r>
                      <a:endParaRPr sz="2400" b="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</a:tr>
              <a:tr h="10855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b="1"/>
                        <a:t>Forma de Ocupación del Suelo:</a:t>
                      </a:r>
                      <a:endParaRPr sz="2400" b="1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/>
                        <a:t>Aislada</a:t>
                      </a:r>
                      <a:endParaRPr sz="2400" b="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dirty="0"/>
                        <a:t>Continua</a:t>
                      </a:r>
                      <a:endParaRPr sz="2400" dirty="0"/>
                    </a:p>
                  </a:txBody>
                  <a:tcPr marL="91450" marR="91450" marT="45725" marB="45725" anchor="ctr"/>
                </a:tc>
              </a:tr>
              <a:tr h="14732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b="1"/>
                        <a:t>Uso Principal del Suelo:</a:t>
                      </a:r>
                      <a:endParaRPr sz="2400" b="1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C" sz="2400"/>
                        <a:t>(RUB-2) Residencial Urbano Baja Densidad</a:t>
                      </a:r>
                      <a:endParaRPr sz="2400"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/>
                        <a:t>(RUB-2) Residencial Urbano de Baja Densidad 2</a:t>
                      </a:r>
                      <a:endParaRPr sz="2400"/>
                    </a:p>
                  </a:txBody>
                  <a:tcPr marL="91450" marR="91450" marT="45725" marB="45725" anchor="ctr"/>
                </a:tc>
              </a:tr>
              <a:tr h="9999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b="1" dirty="0"/>
                        <a:t>Clasificación del Suelo:</a:t>
                      </a:r>
                      <a:endParaRPr sz="2400" b="1" dirty="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/>
                        <a:t>(SU) Suelo Urbano</a:t>
                      </a:r>
                      <a:endParaRPr sz="2400"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C" sz="2400" dirty="0"/>
                        <a:t>(SU) Suelo Urbano</a:t>
                      </a:r>
                      <a:endParaRPr sz="2400" b="0" dirty="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0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767"/>
            <a:ext cx="18288000" cy="10341604"/>
          </a:xfrm>
          <a:prstGeom prst="rect">
            <a:avLst/>
          </a:prstGeom>
          <a:noFill/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965"/>
            <a:ext cx="4143138" cy="2042850"/>
          </a:xfrm>
          <a:prstGeom prst="rect">
            <a:avLst/>
          </a:prstGeom>
        </p:spPr>
      </p:pic>
      <p:sp>
        <p:nvSpPr>
          <p:cNvPr id="8" name="Google Shape;167;p6"/>
          <p:cNvSpPr txBox="1"/>
          <p:nvPr/>
        </p:nvSpPr>
        <p:spPr>
          <a:xfrm>
            <a:off x="856846" y="1834761"/>
            <a:ext cx="1879148" cy="40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400"/>
              <a:buFont typeface="Montserrat"/>
              <a:buNone/>
            </a:pPr>
            <a:r>
              <a:rPr lang="es-EC" sz="24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PLANO:</a:t>
            </a:r>
            <a:endParaRPr sz="24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dirty="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766091" y="7532951"/>
            <a:ext cx="3787378" cy="2182549"/>
            <a:chOff x="12126435" y="7532951"/>
            <a:chExt cx="3787378" cy="2182549"/>
          </a:xfrm>
        </p:grpSpPr>
        <p:sp>
          <p:nvSpPr>
            <p:cNvPr id="7" name="Google Shape;166;p6"/>
            <p:cNvSpPr/>
            <p:nvPr/>
          </p:nvSpPr>
          <p:spPr>
            <a:xfrm>
              <a:off x="12429325" y="8399554"/>
              <a:ext cx="274415" cy="298624"/>
            </a:xfrm>
            <a:prstGeom prst="rect">
              <a:avLst/>
            </a:prstGeom>
            <a:noFill/>
            <a:ln w="38100" cap="flat" cmpd="sng">
              <a:solidFill>
                <a:srgbClr val="0070C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68;p6"/>
            <p:cNvSpPr/>
            <p:nvPr/>
          </p:nvSpPr>
          <p:spPr>
            <a:xfrm>
              <a:off x="12126435" y="7532951"/>
              <a:ext cx="3787378" cy="2182549"/>
            </a:xfrm>
            <a:prstGeom prst="rect">
              <a:avLst/>
            </a:prstGeom>
            <a:noFill/>
            <a:ln w="12700" cap="flat" cmpd="sng">
              <a:solidFill>
                <a:srgbClr val="42719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69;p6"/>
            <p:cNvSpPr/>
            <p:nvPr/>
          </p:nvSpPr>
          <p:spPr>
            <a:xfrm>
              <a:off x="12266606" y="7704524"/>
              <a:ext cx="2019613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200" dirty="0">
                  <a:solidFill>
                    <a:srgbClr val="223F8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Leyenda</a:t>
              </a:r>
              <a:endParaRPr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70;p6"/>
            <p:cNvSpPr/>
            <p:nvPr/>
          </p:nvSpPr>
          <p:spPr>
            <a:xfrm>
              <a:off x="12818856" y="8324614"/>
              <a:ext cx="2931683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 dirty="0" smtClean="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Macro </a:t>
              </a:r>
              <a:r>
                <a:rPr lang="es-EC" sz="2400" dirty="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lote</a:t>
              </a:r>
              <a:endParaRPr sz="32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 dirty="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Construcciones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71;p6"/>
            <p:cNvSpPr/>
            <p:nvPr/>
          </p:nvSpPr>
          <p:spPr>
            <a:xfrm>
              <a:off x="12406465" y="9163576"/>
              <a:ext cx="306120" cy="28362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6801970" y="2428238"/>
            <a:ext cx="9933074" cy="7287262"/>
            <a:chOff x="856846" y="2428238"/>
            <a:chExt cx="7464414" cy="5937976"/>
          </a:xfrm>
        </p:grpSpPr>
        <p:pic>
          <p:nvPicPr>
            <p:cNvPr id="19" name="Google Shape;172;p6"/>
            <p:cNvPicPr preferRelativeResize="0"/>
            <p:nvPr/>
          </p:nvPicPr>
          <p:blipFill rotWithShape="1">
            <a:blip r:embed="rId4">
              <a:alphaModFix/>
            </a:blip>
            <a:srcRect l="5819" t="3607" r="2411" b="9911"/>
            <a:stretch/>
          </p:blipFill>
          <p:spPr>
            <a:xfrm>
              <a:off x="856846" y="2428238"/>
              <a:ext cx="7464414" cy="5937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173;p6"/>
            <p:cNvSpPr/>
            <p:nvPr/>
          </p:nvSpPr>
          <p:spPr>
            <a:xfrm>
              <a:off x="1905000" y="2877503"/>
              <a:ext cx="3128963" cy="3214687"/>
            </a:xfrm>
            <a:custGeom>
              <a:avLst/>
              <a:gdLst/>
              <a:ahLst/>
              <a:cxnLst/>
              <a:rect l="l" t="t" r="r" b="b"/>
              <a:pathLst>
                <a:path w="3128963" h="3214687" extrusionOk="0">
                  <a:moveTo>
                    <a:pt x="1395413" y="0"/>
                  </a:moveTo>
                  <a:lnTo>
                    <a:pt x="3128963" y="1038225"/>
                  </a:lnTo>
                  <a:lnTo>
                    <a:pt x="2905125" y="1562100"/>
                  </a:lnTo>
                  <a:lnTo>
                    <a:pt x="2733675" y="1900237"/>
                  </a:lnTo>
                  <a:lnTo>
                    <a:pt x="2490788" y="2519362"/>
                  </a:lnTo>
                  <a:lnTo>
                    <a:pt x="2576513" y="2576512"/>
                  </a:lnTo>
                  <a:lnTo>
                    <a:pt x="2252663" y="3214687"/>
                  </a:lnTo>
                  <a:lnTo>
                    <a:pt x="0" y="1966912"/>
                  </a:lnTo>
                  <a:lnTo>
                    <a:pt x="1395413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5B9BD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74;p6"/>
            <p:cNvSpPr/>
            <p:nvPr/>
          </p:nvSpPr>
          <p:spPr>
            <a:xfrm>
              <a:off x="3781425" y="4444365"/>
              <a:ext cx="3352800" cy="3433763"/>
            </a:xfrm>
            <a:custGeom>
              <a:avLst/>
              <a:gdLst/>
              <a:ahLst/>
              <a:cxnLst/>
              <a:rect l="l" t="t" r="r" b="b"/>
              <a:pathLst>
                <a:path w="3352800" h="3433763" extrusionOk="0">
                  <a:moveTo>
                    <a:pt x="1028700" y="0"/>
                  </a:moveTo>
                  <a:lnTo>
                    <a:pt x="3352800" y="1166813"/>
                  </a:lnTo>
                  <a:lnTo>
                    <a:pt x="2333625" y="3433763"/>
                  </a:lnTo>
                  <a:lnTo>
                    <a:pt x="0" y="2238375"/>
                  </a:lnTo>
                  <a:lnTo>
                    <a:pt x="366713" y="1652588"/>
                  </a:lnTo>
                  <a:lnTo>
                    <a:pt x="690563" y="1014413"/>
                  </a:lnTo>
                  <a:lnTo>
                    <a:pt x="614363" y="971550"/>
                  </a:lnTo>
                  <a:lnTo>
                    <a:pt x="102870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5B9BD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0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341604"/>
          </a:xfrm>
          <a:prstGeom prst="rect">
            <a:avLst/>
          </a:prstGeom>
          <a:noFill/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965"/>
            <a:ext cx="4143138" cy="2042850"/>
          </a:xfrm>
          <a:prstGeom prst="rect">
            <a:avLst/>
          </a:prstGeom>
        </p:spPr>
      </p:pic>
      <p:graphicFrame>
        <p:nvGraphicFramePr>
          <p:cNvPr id="4" name="Google Shape;179;p7"/>
          <p:cNvGraphicFramePr/>
          <p:nvPr>
            <p:extLst>
              <p:ext uri="{D42A27DB-BD31-4B8C-83A1-F6EECF244321}">
                <p14:modId xmlns:p14="http://schemas.microsoft.com/office/powerpoint/2010/main" val="2069693522"/>
              </p:ext>
            </p:extLst>
          </p:nvPr>
        </p:nvGraphicFramePr>
        <p:xfrm>
          <a:off x="843616" y="3045335"/>
          <a:ext cx="3568348" cy="34783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1806"/>
                <a:gridCol w="2166542"/>
              </a:tblGrid>
              <a:tr h="822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u="none" strike="noStrike" dirty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Lotes</a:t>
                      </a:r>
                      <a:endParaRPr sz="2800" b="1" i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475" marR="7475" marT="7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u="none" strike="noStrike" dirty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Área Total (m2)</a:t>
                      </a:r>
                      <a:endParaRPr sz="2800" b="0" i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475" marR="7475" marT="7475" marB="0" anchor="ctr"/>
                </a:tc>
              </a:tr>
              <a:tr h="4197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i="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6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i="0" u="none" strike="noStrike" dirty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354,25</a:t>
                      </a:r>
                      <a:endParaRPr sz="2800" b="0" i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  <a:tr h="4197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i="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6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i="0" u="none" strike="noStrike" dirty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366,31</a:t>
                      </a:r>
                      <a:endParaRPr sz="2800" b="0" i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  <a:tr h="4197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i="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6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i="0" u="none" strike="noStrike" dirty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379,11</a:t>
                      </a:r>
                      <a:endParaRPr sz="2800" b="0" i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  <a:tr h="4197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i="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36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i="0" u="none" strike="noStrike" dirty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417,62</a:t>
                      </a:r>
                      <a:endParaRPr sz="2800" b="0" i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  <a:tr h="4197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i="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36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i="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432,85</a:t>
                      </a:r>
                      <a:endParaRPr sz="2800" b="0" i="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  <a:tr h="4197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i="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36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i="0" u="none" strike="noStrike" dirty="0" smtClean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383,18</a:t>
                      </a:r>
                      <a:endParaRPr sz="2800" b="0" i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Google Shape;180;p7"/>
          <p:cNvGraphicFramePr/>
          <p:nvPr>
            <p:extLst>
              <p:ext uri="{D42A27DB-BD31-4B8C-83A1-F6EECF244321}">
                <p14:modId xmlns:p14="http://schemas.microsoft.com/office/powerpoint/2010/main" val="1375404658"/>
              </p:ext>
            </p:extLst>
          </p:nvPr>
        </p:nvGraphicFramePr>
        <p:xfrm>
          <a:off x="2217420" y="7424649"/>
          <a:ext cx="4549139" cy="170192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840"/>
                <a:gridCol w="2400299"/>
              </a:tblGrid>
              <a:tr h="25916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EC" sz="2200" b="1" u="none" strike="noStrike" cap="none" dirty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LEYENDA</a:t>
                      </a:r>
                      <a:endParaRPr sz="2200" b="1" dirty="0"/>
                    </a:p>
                  </a:txBody>
                  <a:tcPr marL="89625" marR="896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457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Montserrat"/>
                        <a:buNone/>
                      </a:pPr>
                      <a:endParaRPr lang="es-EC" sz="2200" u="none" strike="noStrike" cap="none" dirty="0" smtClean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Montserrat"/>
                        <a:buNone/>
                      </a:pPr>
                      <a:r>
                        <a:rPr lang="es-EC" sz="4000" u="none" strike="noStrike" cap="none" dirty="0" smtClean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4000" u="none" strike="noStrike" cap="non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9625" marR="896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2200" u="none" strike="noStrike" cap="non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EC" sz="2200" u="none" strike="noStrike" cap="none" dirty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LOTES POR </a:t>
                      </a:r>
                      <a:r>
                        <a:rPr lang="es-EC" sz="2200" u="none" strike="noStrike" cap="none" dirty="0" smtClean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EXCEPCIÓN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Montserrat"/>
                        <a:buNone/>
                      </a:pPr>
                      <a:endParaRPr sz="2200" dirty="0"/>
                    </a:p>
                  </a:txBody>
                  <a:tcPr marL="89625" marR="896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oogle Shape;181;p7"/>
          <p:cNvGraphicFramePr/>
          <p:nvPr>
            <p:extLst>
              <p:ext uri="{D42A27DB-BD31-4B8C-83A1-F6EECF244321}">
                <p14:modId xmlns:p14="http://schemas.microsoft.com/office/powerpoint/2010/main" val="3713373102"/>
              </p:ext>
            </p:extLst>
          </p:nvPr>
        </p:nvGraphicFramePr>
        <p:xfrm>
          <a:off x="4621382" y="3045336"/>
          <a:ext cx="3568348" cy="30421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1806"/>
                <a:gridCol w="2166542"/>
              </a:tblGrid>
              <a:tr h="8223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u="none" strike="noStrike" dirty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Lotes</a:t>
                      </a:r>
                      <a:endParaRPr sz="2800" dirty="0"/>
                    </a:p>
                  </a:txBody>
                  <a:tcPr marL="7475" marR="7475" marT="7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u="none" strike="noStrike" dirty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Área Total (m2)</a:t>
                      </a:r>
                      <a:endParaRPr sz="2800" dirty="0"/>
                    </a:p>
                  </a:txBody>
                  <a:tcPr marL="7475" marR="7475" marT="7475" marB="0" anchor="ctr"/>
                </a:tc>
              </a:tr>
              <a:tr h="4197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2800" b="1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u="none" strike="noStrike" dirty="0" smtClean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373,42</a:t>
                      </a:r>
                      <a:endParaRPr sz="2800" b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  <a:tr h="4197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2800" b="1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u="none" strike="noStrike" dirty="0" smtClean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376,41</a:t>
                      </a:r>
                      <a:endParaRPr sz="2800" b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  <a:tr h="4197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2800" b="1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u="none" strike="noStrike" dirty="0" smtClean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371,64</a:t>
                      </a:r>
                      <a:endParaRPr sz="2800" b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  <a:tr h="4197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800" b="1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u="none" strike="noStrike" dirty="0" smtClean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399,51</a:t>
                      </a:r>
                      <a:endParaRPr sz="2800" b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  <a:tr h="4197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1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2800" b="1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800" b="0" u="none" strike="noStrike" dirty="0" smtClean="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367,12</a:t>
                      </a:r>
                      <a:endParaRPr sz="2800" b="0" u="none" strike="noStrike" dirty="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Google Shape;182;p7"/>
          <p:cNvSpPr txBox="1"/>
          <p:nvPr/>
        </p:nvSpPr>
        <p:spPr>
          <a:xfrm>
            <a:off x="720171" y="2236990"/>
            <a:ext cx="5836261" cy="59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400"/>
              <a:buFont typeface="Montserrat"/>
              <a:buNone/>
            </a:pPr>
            <a:r>
              <a:rPr lang="es-EC" sz="32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LOTES POR EXCEPCIÓN</a:t>
            </a:r>
            <a:endParaRPr sz="3200" b="1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32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686800" y="2203583"/>
            <a:ext cx="8801100" cy="6986137"/>
            <a:chOff x="6023318" y="1488446"/>
            <a:chExt cx="5610641" cy="4463291"/>
          </a:xfrm>
        </p:grpSpPr>
        <p:pic>
          <p:nvPicPr>
            <p:cNvPr id="9" name="Google Shape;183;p7"/>
            <p:cNvPicPr preferRelativeResize="0"/>
            <p:nvPr/>
          </p:nvPicPr>
          <p:blipFill rotWithShape="1">
            <a:blip r:embed="rId4">
              <a:alphaModFix/>
            </a:blip>
            <a:srcRect l="5819" t="3607" r="2411" b="9911"/>
            <a:stretch/>
          </p:blipFill>
          <p:spPr>
            <a:xfrm>
              <a:off x="6023318" y="1488446"/>
              <a:ext cx="5610641" cy="44632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84;p7"/>
            <p:cNvSpPr/>
            <p:nvPr/>
          </p:nvSpPr>
          <p:spPr>
            <a:xfrm>
              <a:off x="6819900" y="1828800"/>
              <a:ext cx="2330450" cy="2400299"/>
            </a:xfrm>
            <a:custGeom>
              <a:avLst/>
              <a:gdLst/>
              <a:ahLst/>
              <a:cxnLst/>
              <a:rect l="l" t="t" r="r" b="b"/>
              <a:pathLst>
                <a:path w="3128963" h="3214687" extrusionOk="0">
                  <a:moveTo>
                    <a:pt x="1395413" y="0"/>
                  </a:moveTo>
                  <a:lnTo>
                    <a:pt x="3128963" y="1038225"/>
                  </a:lnTo>
                  <a:lnTo>
                    <a:pt x="2905125" y="1562100"/>
                  </a:lnTo>
                  <a:lnTo>
                    <a:pt x="2733675" y="1900237"/>
                  </a:lnTo>
                  <a:lnTo>
                    <a:pt x="2490788" y="2519362"/>
                  </a:lnTo>
                  <a:lnTo>
                    <a:pt x="2576513" y="2576512"/>
                  </a:lnTo>
                  <a:lnTo>
                    <a:pt x="2252663" y="3214687"/>
                  </a:lnTo>
                  <a:lnTo>
                    <a:pt x="0" y="1966912"/>
                  </a:lnTo>
                  <a:lnTo>
                    <a:pt x="1395413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5B9BD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85;p7"/>
            <p:cNvSpPr/>
            <p:nvPr/>
          </p:nvSpPr>
          <p:spPr>
            <a:xfrm>
              <a:off x="8235950" y="3009900"/>
              <a:ext cx="2489199" cy="2539999"/>
            </a:xfrm>
            <a:custGeom>
              <a:avLst/>
              <a:gdLst/>
              <a:ahLst/>
              <a:cxnLst/>
              <a:rect l="l" t="t" r="r" b="b"/>
              <a:pathLst>
                <a:path w="3352800" h="3433763" extrusionOk="0">
                  <a:moveTo>
                    <a:pt x="1028700" y="0"/>
                  </a:moveTo>
                  <a:lnTo>
                    <a:pt x="3352800" y="1166813"/>
                  </a:lnTo>
                  <a:lnTo>
                    <a:pt x="2333625" y="3433763"/>
                  </a:lnTo>
                  <a:lnTo>
                    <a:pt x="0" y="2238375"/>
                  </a:lnTo>
                  <a:lnTo>
                    <a:pt x="366713" y="1652588"/>
                  </a:lnTo>
                  <a:lnTo>
                    <a:pt x="690563" y="1014413"/>
                  </a:lnTo>
                  <a:lnTo>
                    <a:pt x="614363" y="971550"/>
                  </a:lnTo>
                  <a:lnTo>
                    <a:pt x="102870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5B9BD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6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341604"/>
          </a:xfrm>
          <a:prstGeom prst="rect">
            <a:avLst/>
          </a:prstGeom>
          <a:noFill/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965"/>
            <a:ext cx="4143138" cy="2042850"/>
          </a:xfrm>
          <a:prstGeom prst="rect">
            <a:avLst/>
          </a:prstGeom>
        </p:spPr>
      </p:pic>
      <p:sp>
        <p:nvSpPr>
          <p:cNvPr id="4" name="Google Shape;190;p8"/>
          <p:cNvSpPr txBox="1"/>
          <p:nvPr/>
        </p:nvSpPr>
        <p:spPr>
          <a:xfrm>
            <a:off x="4323102" y="1840885"/>
            <a:ext cx="8707098" cy="59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400"/>
              <a:buFont typeface="Montserrat"/>
              <a:buNone/>
            </a:pPr>
            <a:r>
              <a:rPr lang="es-EC" sz="28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EVALUACIÓN DE RIESGO</a:t>
            </a:r>
            <a:endParaRPr sz="2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800" b="1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800" dirty="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dirty="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oogle Shape;19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121" y="2541722"/>
            <a:ext cx="9250077" cy="70988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2;p8"/>
          <p:cNvSpPr/>
          <p:nvPr/>
        </p:nvSpPr>
        <p:spPr>
          <a:xfrm>
            <a:off x="10970110" y="3942315"/>
            <a:ext cx="519191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CALIFICACIÓN </a:t>
            </a:r>
            <a:endParaRPr sz="2400" dirty="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Informe No. I-011-EAH-AT-DMGR-2022,  de 26 de mayo de 2022 . </a:t>
            </a:r>
            <a:endParaRPr sz="2400" dirty="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Movimientos en masa: el AHHYC “San Virgilio” presenta un </a:t>
            </a:r>
            <a:r>
              <a:rPr lang="es-EC" sz="24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Riesgo Bajo Mitigable para todos </a:t>
            </a:r>
            <a:r>
              <a:rPr lang="es-EC" sz="24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los lotes.</a:t>
            </a:r>
            <a:endParaRPr sz="3200"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Ratificación de calificación de riesgo </a:t>
            </a:r>
            <a:r>
              <a:rPr lang="es-EC" sz="24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mediante oficio Nro. GADDMQ-SGSG-DMGR-2023-1543-OF, del </a:t>
            </a:r>
            <a:r>
              <a:rPr lang="es-EC" sz="2400" b="1" dirty="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25 de agosto del 2023</a:t>
            </a:r>
            <a:r>
              <a:rPr lang="es-EC" sz="24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 dirty="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554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60" y="3737588"/>
            <a:ext cx="7754577" cy="20404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042" y="2600817"/>
            <a:ext cx="3048466" cy="43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20799</TotalTime>
  <Words>372</Words>
  <Application>Microsoft Office PowerPoint</Application>
  <PresentationFormat>Personalizado</PresentationFormat>
  <Paragraphs>98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ExtraBold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Daniela Murcia Guerrero</cp:lastModifiedBy>
  <cp:revision>180</cp:revision>
  <dcterms:created xsi:type="dcterms:W3CDTF">2023-05-16T16:09:21Z</dcterms:created>
  <dcterms:modified xsi:type="dcterms:W3CDTF">2024-07-06T18:46:56Z</dcterms:modified>
</cp:coreProperties>
</file>