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IvVJK431h93vPyJeq8ji6ePz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3E7D12-D2DC-4042-86AD-39755785D6A8}">
  <a:tblStyle styleId="{663E7D12-D2DC-4042-86AD-39755785D6A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DF91FCF-48D7-4AA5-9A76-A17B61BE9B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6E5934B-D8B8-42A7-A80B-9F49E458A0C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ExtraBold-bold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537" y="377746"/>
            <a:ext cx="2998961" cy="64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537" y="377746"/>
            <a:ext cx="2998961" cy="64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type="title"/>
          </p:nvPr>
        </p:nvSpPr>
        <p:spPr>
          <a:xfrm>
            <a:off x="839788" y="365125"/>
            <a:ext cx="77708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  <p:pic>
        <p:nvPicPr>
          <p:cNvPr id="11" name="Google Shape;11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81"/>
            <a:ext cx="12192000" cy="686188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-393065" y="1082751"/>
            <a:ext cx="5948743" cy="219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4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Unidad Especial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5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Regula Tu </a:t>
            </a:r>
            <a:endParaRPr b="1" i="0" sz="54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5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Barrio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52754" t="0"/>
          <a:stretch/>
        </p:blipFill>
        <p:spPr>
          <a:xfrm>
            <a:off x="2509418" y="3561452"/>
            <a:ext cx="3184803" cy="120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64698" r="0" t="0"/>
          <a:stretch/>
        </p:blipFill>
        <p:spPr>
          <a:xfrm>
            <a:off x="7383606" y="1115783"/>
            <a:ext cx="3528146" cy="178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71791" t="0"/>
          <a:stretch/>
        </p:blipFill>
        <p:spPr>
          <a:xfrm>
            <a:off x="5689456" y="1081725"/>
            <a:ext cx="1560372" cy="203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1639615" y="1245381"/>
            <a:ext cx="9490842" cy="2751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4800" u="none" cap="none" strike="noStrike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Asentamiento Humano de Hecho y Consolidado de Interés Social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4800" u="none" cap="none" strike="noStrike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4800" u="none" cap="none" strike="noStrike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s-EC" sz="4800" u="none" cap="none" strike="noStrike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“SAN VIRGILIO”</a:t>
            </a:r>
            <a:endParaRPr b="1" i="0" sz="4800" u="none" cap="none" strike="noStrike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02336" y="4926683"/>
            <a:ext cx="11439144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2000" u="none" cap="none" strike="noStrike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Objeto. </a:t>
            </a:r>
            <a:r>
              <a:rPr b="0" i="0" lang="es-EC" sz="1800" u="none" cap="none" strike="noStrike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La presente ordenanza tiene por objeto</a:t>
            </a:r>
            <a:r>
              <a:rPr b="1" i="0" lang="es-EC" sz="2000" u="none" cap="none" strike="noStrike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declarar al asentamiento humano de interés social; y, reconocer y aprobar el fraccionamiento </a:t>
            </a:r>
            <a:r>
              <a:rPr b="0" i="0" lang="es-EC" sz="1800" u="none" cap="none" strike="noStrike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de los predios número 400567 y 400562, </a:t>
            </a:r>
            <a:r>
              <a:rPr b="1" i="0" lang="es-EC" sz="2000" u="none" cap="none" strike="noStrike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modificar</a:t>
            </a:r>
            <a:r>
              <a:rPr b="1" i="0" lang="es-EC" sz="1800" u="none" cap="none" strike="noStrike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s-EC" sz="2000" u="none" cap="none" strike="noStrike">
                <a:solidFill>
                  <a:srgbClr val="223F8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 zonificación </a:t>
            </a:r>
            <a:r>
              <a:rPr b="0" i="0" lang="es-EC" sz="1800" u="none" cap="none" strike="noStrike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sobre el que que se encuentra el asentamiento humano de hecho y consolidado de interés social denominado “San Virgilio”, ubicado en la parroquia Conocoto, del Distrito Metropolitano de Quito, a favor de sus copropietarios.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8451" y="220525"/>
            <a:ext cx="810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2000" u="none" cap="none" strike="noStrike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UBICACIÓN: </a:t>
            </a:r>
            <a:r>
              <a:rPr b="0" i="0" lang="es-EC" sz="1800" u="none" cap="none" strike="noStrike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Adm. Zonal:  </a:t>
            </a:r>
            <a:r>
              <a:rPr b="1" i="0" lang="es-EC" sz="1800" u="none" cap="none" strike="noStrike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Los Chillos  /  </a:t>
            </a:r>
            <a:r>
              <a:rPr b="0" i="0" lang="es-EC" sz="1800" u="none" cap="none" strike="noStrike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Parroquia:  </a:t>
            </a:r>
            <a:r>
              <a:rPr b="1" i="0" lang="es-EC" sz="1800" u="none" cap="none" strike="noStrike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Conocoto</a:t>
            </a:r>
            <a:endParaRPr b="1" sz="18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7763980" y="1664777"/>
            <a:ext cx="2913256" cy="4560532"/>
            <a:chOff x="9616917" y="2760958"/>
            <a:chExt cx="2310310" cy="3863838"/>
          </a:xfrm>
        </p:grpSpPr>
        <p:sp>
          <p:nvSpPr>
            <p:cNvPr id="108" name="Google Shape;108;p3"/>
            <p:cNvSpPr/>
            <p:nvPr/>
          </p:nvSpPr>
          <p:spPr>
            <a:xfrm>
              <a:off x="9768423" y="3491739"/>
              <a:ext cx="365265" cy="206130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" name="Google Shape;109;p3"/>
            <p:cNvCxnSpPr/>
            <p:nvPr/>
          </p:nvCxnSpPr>
          <p:spPr>
            <a:xfrm>
              <a:off x="9810729" y="4453666"/>
              <a:ext cx="356049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9814610" y="5616335"/>
              <a:ext cx="365265" cy="188856"/>
            </a:xfrm>
            <a:prstGeom prst="rect">
              <a:avLst/>
            </a:prstGeom>
            <a:solidFill>
              <a:srgbClr val="2F5496"/>
            </a:solidFill>
            <a:ln cap="flat" cmpd="sng" w="28575">
              <a:solidFill>
                <a:srgbClr val="00206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616917" y="2760958"/>
              <a:ext cx="2310310" cy="3705204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666352" y="3074358"/>
              <a:ext cx="10294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rgbClr val="223F8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Leyenda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229168" y="3393142"/>
              <a:ext cx="1698059" cy="3231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Área verde cercana a 310m.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Vía de acceso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Principal al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AHHYC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Calle Sebastián de Benalcazar y Aurelio Espinoza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rgbClr val="5B5B5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Asentamiento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4" name="Google Shape;114;p3"/>
          <p:cNvCxnSpPr/>
          <p:nvPr/>
        </p:nvCxnSpPr>
        <p:spPr>
          <a:xfrm rot="10800000">
            <a:off x="5777290" y="3257421"/>
            <a:ext cx="342900" cy="13572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5" name="Google Shape;115;p3"/>
          <p:cNvCxnSpPr/>
          <p:nvPr/>
        </p:nvCxnSpPr>
        <p:spPr>
          <a:xfrm rot="10800000">
            <a:off x="5165158" y="3008070"/>
            <a:ext cx="342900" cy="13572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6" name="Google Shape;116;p3"/>
          <p:cNvCxnSpPr/>
          <p:nvPr/>
        </p:nvCxnSpPr>
        <p:spPr>
          <a:xfrm rot="10800000">
            <a:off x="4726029" y="2830581"/>
            <a:ext cx="342900" cy="13572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7" name="Google Shape;117;p3"/>
          <p:cNvCxnSpPr/>
          <p:nvPr/>
        </p:nvCxnSpPr>
        <p:spPr>
          <a:xfrm flipH="1" rot="10800000">
            <a:off x="4726029" y="2490975"/>
            <a:ext cx="112671" cy="26998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8" name="Google Shape;118;p3"/>
          <p:cNvCxnSpPr/>
          <p:nvPr/>
        </p:nvCxnSpPr>
        <p:spPr>
          <a:xfrm flipH="1" rot="10800000">
            <a:off x="4897479" y="2120840"/>
            <a:ext cx="112671" cy="26998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9" name="Google Shape;119;p3"/>
          <p:cNvCxnSpPr/>
          <p:nvPr/>
        </p:nvCxnSpPr>
        <p:spPr>
          <a:xfrm flipH="1" rot="10800000">
            <a:off x="5023873" y="1792850"/>
            <a:ext cx="112671" cy="26998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20" name="Google Shape;120;p3"/>
          <p:cNvGrpSpPr/>
          <p:nvPr/>
        </p:nvGrpSpPr>
        <p:grpSpPr>
          <a:xfrm>
            <a:off x="1731876" y="743759"/>
            <a:ext cx="5508006" cy="6021219"/>
            <a:chOff x="1685751" y="687259"/>
            <a:chExt cx="5508006" cy="6021219"/>
          </a:xfrm>
        </p:grpSpPr>
        <p:grpSp>
          <p:nvGrpSpPr>
            <p:cNvPr id="121" name="Google Shape;121;p3"/>
            <p:cNvGrpSpPr/>
            <p:nvPr/>
          </p:nvGrpSpPr>
          <p:grpSpPr>
            <a:xfrm>
              <a:off x="1685751" y="687259"/>
              <a:ext cx="5508006" cy="6021219"/>
              <a:chOff x="686607" y="588554"/>
              <a:chExt cx="5508006" cy="6021219"/>
            </a:xfrm>
          </p:grpSpPr>
          <p:pic>
            <p:nvPicPr>
              <p:cNvPr id="122" name="Google Shape;122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86607" y="588554"/>
                <a:ext cx="5508006" cy="602121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3" name="Google Shape;123;p3"/>
              <p:cNvGrpSpPr/>
              <p:nvPr/>
            </p:nvGrpSpPr>
            <p:grpSpPr>
              <a:xfrm>
                <a:off x="2815914" y="925537"/>
                <a:ext cx="1625710" cy="5054764"/>
                <a:chOff x="2815914" y="925537"/>
                <a:chExt cx="1625710" cy="5054764"/>
              </a:xfrm>
            </p:grpSpPr>
            <p:grpSp>
              <p:nvGrpSpPr>
                <p:cNvPr id="124" name="Google Shape;124;p3"/>
                <p:cNvGrpSpPr/>
                <p:nvPr/>
              </p:nvGrpSpPr>
              <p:grpSpPr>
                <a:xfrm>
                  <a:off x="3021469" y="1270728"/>
                  <a:ext cx="1420154" cy="4709573"/>
                  <a:chOff x="3021469" y="1270728"/>
                  <a:chExt cx="1420154" cy="4709573"/>
                </a:xfrm>
              </p:grpSpPr>
              <p:sp>
                <p:nvSpPr>
                  <p:cNvPr id="125" name="Google Shape;125;p3"/>
                  <p:cNvSpPr/>
                  <p:nvPr/>
                </p:nvSpPr>
                <p:spPr>
                  <a:xfrm rot="-3632753">
                    <a:off x="2852597" y="3441430"/>
                    <a:ext cx="181592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sz="2400">
                      <a:solidFill>
                        <a:srgbClr val="FFFF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6" name="Google Shape;126;p3"/>
                  <p:cNvGrpSpPr/>
                  <p:nvPr/>
                </p:nvGrpSpPr>
                <p:grpSpPr>
                  <a:xfrm>
                    <a:off x="3021469" y="1270728"/>
                    <a:ext cx="1420154" cy="4709573"/>
                    <a:chOff x="2189336" y="1755396"/>
                    <a:chExt cx="1092700" cy="4303869"/>
                  </a:xfrm>
                </p:grpSpPr>
                <p:sp>
                  <p:nvSpPr>
                    <p:cNvPr id="127" name="Google Shape;127;p3"/>
                    <p:cNvSpPr/>
                    <p:nvPr/>
                  </p:nvSpPr>
                  <p:spPr>
                    <a:xfrm rot="-4109506">
                      <a:off x="2426238" y="1902494"/>
                      <a:ext cx="642773" cy="479687"/>
                    </a:xfrm>
                    <a:custGeom>
                      <a:rect b="b" l="l" r="r" t="t"/>
                      <a:pathLst>
                        <a:path extrusionOk="0" h="529255" w="235186">
                          <a:moveTo>
                            <a:pt x="1429" y="0"/>
                          </a:moveTo>
                          <a:lnTo>
                            <a:pt x="235186" y="25950"/>
                          </a:lnTo>
                          <a:cubicBezTo>
                            <a:pt x="233292" y="193718"/>
                            <a:pt x="231397" y="361487"/>
                            <a:pt x="229503" y="529255"/>
                          </a:cubicBezTo>
                          <a:lnTo>
                            <a:pt x="0" y="513206"/>
                          </a:lnTo>
                          <a:cubicBezTo>
                            <a:pt x="476" y="342137"/>
                            <a:pt x="953" y="171069"/>
                            <a:pt x="1429" y="0"/>
                          </a:cubicBezTo>
                          <a:close/>
                        </a:path>
                      </a:pathLst>
                    </a:custGeom>
                    <a:solidFill>
                      <a:srgbClr val="2F5496">
                        <a:alpha val="75686"/>
                      </a:srgbClr>
                    </a:solidFill>
                    <a:ln cap="flat" cmpd="sng" w="28575">
                      <a:solidFill>
                        <a:schemeClr val="dk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8" name="Google Shape;128;p3"/>
                    <p:cNvSpPr/>
                    <p:nvPr/>
                  </p:nvSpPr>
                  <p:spPr>
                    <a:xfrm rot="-3563912">
                      <a:off x="2414328" y="5111596"/>
                      <a:ext cx="642716" cy="889382"/>
                    </a:xfrm>
                    <a:custGeom>
                      <a:rect b="b" l="l" r="r" t="t"/>
                      <a:pathLst>
                        <a:path extrusionOk="0" h="1155908" w="703302">
                          <a:moveTo>
                            <a:pt x="0" y="1155908"/>
                          </a:moveTo>
                          <a:lnTo>
                            <a:pt x="175825" y="0"/>
                          </a:lnTo>
                          <a:lnTo>
                            <a:pt x="584284" y="6240"/>
                          </a:lnTo>
                          <a:lnTo>
                            <a:pt x="703302" y="1155908"/>
                          </a:lnTo>
                          <a:lnTo>
                            <a:pt x="0" y="1155908"/>
                          </a:lnTo>
                          <a:close/>
                        </a:path>
                      </a:pathLst>
                    </a:custGeom>
                    <a:solidFill>
                      <a:srgbClr val="2BE911">
                        <a:alpha val="8000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29" name="Google Shape;129;p3"/>
                <p:cNvSpPr/>
                <p:nvPr/>
              </p:nvSpPr>
              <p:spPr>
                <a:xfrm rot="-3916630">
                  <a:off x="2906822" y="1047086"/>
                  <a:ext cx="671132" cy="630007"/>
                </a:xfrm>
                <a:custGeom>
                  <a:rect b="b" l="l" r="r" t="t"/>
                  <a:pathLst>
                    <a:path extrusionOk="0" h="529255" w="235186">
                      <a:moveTo>
                        <a:pt x="1429" y="0"/>
                      </a:moveTo>
                      <a:lnTo>
                        <a:pt x="235186" y="25950"/>
                      </a:lnTo>
                      <a:cubicBezTo>
                        <a:pt x="233292" y="193718"/>
                        <a:pt x="231397" y="361487"/>
                        <a:pt x="229503" y="529255"/>
                      </a:cubicBezTo>
                      <a:lnTo>
                        <a:pt x="0" y="513206"/>
                      </a:lnTo>
                      <a:cubicBezTo>
                        <a:pt x="476" y="342137"/>
                        <a:pt x="953" y="171069"/>
                        <a:pt x="1429" y="0"/>
                      </a:cubicBezTo>
                      <a:close/>
                    </a:path>
                  </a:pathLst>
                </a:custGeom>
                <a:solidFill>
                  <a:srgbClr val="2F5496">
                    <a:alpha val="75686"/>
                  </a:srgbClr>
                </a:solidFill>
                <a:ln cap="flat" cmpd="sng" w="28575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0" name="Google Shape;130;p3"/>
            <p:cNvSpPr/>
            <p:nvPr/>
          </p:nvSpPr>
          <p:spPr>
            <a:xfrm rot="-3735545">
              <a:off x="5073636" y="2015859"/>
              <a:ext cx="455731" cy="577394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2BE91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1" name="Google Shape;131;p3"/>
          <p:cNvCxnSpPr/>
          <p:nvPr/>
        </p:nvCxnSpPr>
        <p:spPr>
          <a:xfrm>
            <a:off x="2719584" y="1796044"/>
            <a:ext cx="1168634" cy="67457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3"/>
          <p:cNvCxnSpPr/>
          <p:nvPr/>
        </p:nvCxnSpPr>
        <p:spPr>
          <a:xfrm flipH="1" rot="10800000">
            <a:off x="3439247" y="1545336"/>
            <a:ext cx="375810" cy="509572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3" name="Google Shape;133;p3"/>
          <p:cNvCxnSpPr/>
          <p:nvPr/>
        </p:nvCxnSpPr>
        <p:spPr>
          <a:xfrm flipH="1" rot="10800000">
            <a:off x="4726029" y="2015284"/>
            <a:ext cx="297844" cy="74567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63438"/>
          <a:stretch/>
        </p:blipFill>
        <p:spPr>
          <a:xfrm>
            <a:off x="180140" y="2867526"/>
            <a:ext cx="5040981" cy="1432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264931" y="1073995"/>
            <a:ext cx="4906573" cy="1612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Años del asentamiento: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72 años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Número de lotes: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Consolidación: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81,81%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Población beneficiaria: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43 hab.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Tipo de propiedad: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DDAA</a:t>
            </a:r>
            <a:endParaRPr sz="22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64931" y="3018854"/>
            <a:ext cx="4906574" cy="117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"/>
              <a:buNone/>
            </a:pPr>
            <a:r>
              <a:rPr lang="es-EC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Área útil:   </a:t>
            </a:r>
            <a:r>
              <a:rPr b="1" lang="es-EC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4 179,10 m2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"/>
              <a:buNone/>
            </a:pPr>
            <a:r>
              <a:rPr lang="es-EC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Área de afectación vial:</a:t>
            </a:r>
            <a:r>
              <a:rPr lang="es-EC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s-EC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42,32 m2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"/>
              <a:buNone/>
            </a:pPr>
            <a:r>
              <a:rPr lang="es-EC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Área total:</a:t>
            </a:r>
            <a:r>
              <a:rPr lang="es-EC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s-EC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4 221,42 m2</a:t>
            </a:r>
            <a:endParaRPr sz="13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3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3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3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3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70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56969" y="4501174"/>
            <a:ext cx="4795737" cy="162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Infraestructura existente</a:t>
            </a:r>
            <a:endParaRPr sz="22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Agua potable: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64%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Alcantarillado: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82%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Energía eléctrica: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96%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Obras Civiles existentes</a:t>
            </a:r>
            <a:endParaRPr sz="22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200"/>
              <a:buFont typeface="Montserrat"/>
              <a:buNone/>
            </a:pPr>
            <a:r>
              <a:rPr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Vialidad: </a:t>
            </a:r>
            <a:r>
              <a:rPr b="1" lang="es-EC" sz="22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N/A</a:t>
            </a:r>
            <a:endParaRPr sz="22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64213" y="4438845"/>
            <a:ext cx="5056907" cy="2043816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521518" y="514031"/>
            <a:ext cx="4415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4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INFORMACIÓN GENERAL</a:t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22696" l="0" r="0" t="12333"/>
          <a:stretch/>
        </p:blipFill>
        <p:spPr>
          <a:xfrm>
            <a:off x="8552798" y="4927330"/>
            <a:ext cx="3504525" cy="176340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 b="9491" l="0" r="0" t="14013"/>
          <a:stretch/>
        </p:blipFill>
        <p:spPr>
          <a:xfrm>
            <a:off x="5400501" y="4933603"/>
            <a:ext cx="3030509" cy="1738651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00501" y="1110451"/>
            <a:ext cx="6580226" cy="3701377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4"/>
          <p:cNvSpPr/>
          <p:nvPr/>
        </p:nvSpPr>
        <p:spPr>
          <a:xfrm rot="-3566106">
            <a:off x="9159014" y="1307665"/>
            <a:ext cx="1190165" cy="1927700"/>
          </a:xfrm>
          <a:custGeom>
            <a:rect b="b" l="l" r="r" t="t"/>
            <a:pathLst>
              <a:path extrusionOk="0" h="1927700" w="1190165">
                <a:moveTo>
                  <a:pt x="0" y="0"/>
                </a:moveTo>
                <a:lnTo>
                  <a:pt x="475095" y="301238"/>
                </a:lnTo>
                <a:lnTo>
                  <a:pt x="449400" y="187099"/>
                </a:lnTo>
                <a:lnTo>
                  <a:pt x="726732" y="423304"/>
                </a:lnTo>
                <a:lnTo>
                  <a:pt x="1190165" y="1927700"/>
                </a:lnTo>
                <a:lnTo>
                  <a:pt x="447904" y="1807066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28575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rot="-3916630">
            <a:off x="8220569" y="1186694"/>
            <a:ext cx="853153" cy="1459035"/>
          </a:xfrm>
          <a:custGeom>
            <a:rect b="b" l="l" r="r" t="t"/>
            <a:pathLst>
              <a:path extrusionOk="0" h="1459035" w="853153">
                <a:moveTo>
                  <a:pt x="200457" y="966998"/>
                </a:moveTo>
                <a:lnTo>
                  <a:pt x="0" y="0"/>
                </a:lnTo>
                <a:lnTo>
                  <a:pt x="722609" y="823229"/>
                </a:lnTo>
                <a:lnTo>
                  <a:pt x="853153" y="1459035"/>
                </a:lnTo>
                <a:lnTo>
                  <a:pt x="499858" y="1091765"/>
                </a:lnTo>
                <a:lnTo>
                  <a:pt x="516156" y="1205299"/>
                </a:lnTo>
                <a:lnTo>
                  <a:pt x="200457" y="966998"/>
                </a:lnTo>
                <a:close/>
              </a:path>
            </a:pathLst>
          </a:custGeom>
          <a:noFill/>
          <a:ln cap="flat" cmpd="sng" w="28575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698127" y="546425"/>
            <a:ext cx="6470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b="1" lang="es-EC" sz="24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ZONIFICACIÓN (PMDOT - PUOS):</a:t>
            </a:r>
            <a:endParaRPr b="1"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54" name="Google Shape;154;p5"/>
          <p:cNvGrpSpPr/>
          <p:nvPr/>
        </p:nvGrpSpPr>
        <p:grpSpPr>
          <a:xfrm>
            <a:off x="80792" y="1741154"/>
            <a:ext cx="5771204" cy="4320342"/>
            <a:chOff x="281960" y="1860026"/>
            <a:chExt cx="5771204" cy="4320342"/>
          </a:xfrm>
        </p:grpSpPr>
        <p:pic>
          <p:nvPicPr>
            <p:cNvPr id="155" name="Google Shape;15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1960" y="1860026"/>
              <a:ext cx="5771204" cy="4320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5"/>
            <p:cNvSpPr/>
            <p:nvPr/>
          </p:nvSpPr>
          <p:spPr>
            <a:xfrm>
              <a:off x="2494759" y="3431616"/>
              <a:ext cx="1345606" cy="1058281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157;p5"/>
            <p:cNvCxnSpPr/>
            <p:nvPr/>
          </p:nvCxnSpPr>
          <p:spPr>
            <a:xfrm>
              <a:off x="887992" y="3185598"/>
              <a:ext cx="1352384" cy="330112"/>
            </a:xfrm>
            <a:prstGeom prst="bentConnector3">
              <a:avLst>
                <a:gd fmla="val 64875" name="adj1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58" name="Google Shape;158;p5"/>
            <p:cNvSpPr/>
            <p:nvPr/>
          </p:nvSpPr>
          <p:spPr>
            <a:xfrm>
              <a:off x="731486" y="2908599"/>
              <a:ext cx="21676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C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AHHyC SAN VIRGILIO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981325" y="3814763"/>
              <a:ext cx="557213" cy="571500"/>
            </a:xfrm>
            <a:custGeom>
              <a:rect b="b" l="l" r="r" t="t"/>
              <a:pathLst>
                <a:path extrusionOk="0" h="571500" w="557213">
                  <a:moveTo>
                    <a:pt x="195263" y="0"/>
                  </a:moveTo>
                  <a:lnTo>
                    <a:pt x="557213" y="185737"/>
                  </a:lnTo>
                  <a:lnTo>
                    <a:pt x="390525" y="571500"/>
                  </a:lnTo>
                  <a:lnTo>
                    <a:pt x="0" y="390525"/>
                  </a:lnTo>
                  <a:lnTo>
                    <a:pt x="123825" y="185737"/>
                  </a:lnTo>
                  <a:lnTo>
                    <a:pt x="114300" y="157162"/>
                  </a:lnTo>
                  <a:lnTo>
                    <a:pt x="195263" y="0"/>
                  </a:lnTo>
                  <a:close/>
                </a:path>
              </a:pathLst>
            </a:custGeom>
            <a:noFill/>
            <a:ln cap="flat" cmpd="sng" w="28575">
              <a:solidFill>
                <a:srgbClr val="03DB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0" name="Google Shape;160;p5"/>
          <p:cNvGraphicFramePr/>
          <p:nvPr/>
        </p:nvGraphicFramePr>
        <p:xfrm>
          <a:off x="5916227" y="28706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{663E7D12-D2DC-4042-86AD-39755785D6A8}</a:tableStyleId>
              </a:tblPr>
              <a:tblGrid>
                <a:gridCol w="2054650"/>
                <a:gridCol w="2002375"/>
                <a:gridCol w="1983850"/>
              </a:tblGrid>
              <a:tr h="5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cap="none" strike="noStrike"/>
                        <a:t>Detalle</a:t>
                      </a:r>
                      <a:endParaRPr b="1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Zonificación (Actual)</a:t>
                      </a:r>
                      <a:endParaRPr sz="16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Equiparación (PUGS)</a:t>
                      </a:r>
                      <a:endParaRPr sz="1600"/>
                    </a:p>
                  </a:txBody>
                  <a:tcPr marT="45725" marB="45725" marR="91450" marL="91450" anchor="ctr"/>
                </a:tc>
              </a:tr>
              <a:tr h="426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Zonificación: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A73 (A1003-35)</a:t>
                      </a:r>
                      <a:endParaRPr b="0" sz="16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C2 (C302-60)</a:t>
                      </a:r>
                      <a:endParaRPr sz="1600"/>
                    </a:p>
                  </a:txBody>
                  <a:tcPr marT="45725" marB="45725" marR="91450" marL="91450" anchor="ctr"/>
                </a:tc>
              </a:tr>
              <a:tr h="35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Lote Mínimo: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1600"/>
                        <a:t>1000 m2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1600"/>
                        <a:t>300 m2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62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Forma de Ocupación del Suelo: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Aislada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Continua</a:t>
                      </a:r>
                      <a:endParaRPr sz="1600"/>
                    </a:p>
                  </a:txBody>
                  <a:tcPr marT="45725" marB="45725" marR="91450" marL="91450" anchor="ctr"/>
                </a:tc>
              </a:tr>
              <a:tr h="85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Uso Principal del Suelo: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1600"/>
                        <a:t>(RUB-2) Residencial Urbano Baja</a:t>
                      </a:r>
                      <a:r>
                        <a:rPr lang="es-EC" sz="1600"/>
                        <a:t> Densidad</a:t>
                      </a:r>
                      <a:endParaRPr b="0" sz="16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(RUB-2) Residencial Urbano de Baja Densidad 2</a:t>
                      </a:r>
                      <a:endParaRPr sz="1600"/>
                    </a:p>
                  </a:txBody>
                  <a:tcPr marT="45725" marB="45725" marR="91450" marL="91450" anchor="ctr"/>
                </a:tc>
              </a:tr>
              <a:tr h="57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Clasificación del Suelo:</a:t>
                      </a:r>
                      <a:endParaRPr b="0" sz="1600">
                        <a:solidFill>
                          <a:srgbClr val="223F8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/>
                        <a:t>(SU) Suelo Urbano</a:t>
                      </a:r>
                      <a:endParaRPr b="0" sz="16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C" sz="1600"/>
                        <a:t>(SU) Suelo Urbano</a:t>
                      </a:r>
                      <a:endParaRPr b="0" sz="16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aphicFrame>
        <p:nvGraphicFramePr>
          <p:cNvPr id="161" name="Google Shape;161;p5"/>
          <p:cNvGraphicFramePr/>
          <p:nvPr/>
        </p:nvGraphicFramePr>
        <p:xfrm>
          <a:off x="952500" y="70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{EDF91FCF-48D7-4AA5-9A76-A17B61BE9BAC}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>
                          <a:solidFill>
                            <a:schemeClr val="dk1"/>
                          </a:solidFill>
                        </a:rPr>
                        <a:t>Detalle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9366085" y="5258894"/>
            <a:ext cx="274415" cy="298624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56846" y="217295"/>
            <a:ext cx="1879148" cy="4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b="1" lang="es-EC" sz="24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PLANO:</a:t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223F8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082803" y="4552311"/>
            <a:ext cx="2480432" cy="183291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9226226" y="4678164"/>
            <a:ext cx="10294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Leyenda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9778477" y="5229675"/>
            <a:ext cx="17315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Macro lote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Construcciones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9366085" y="5817176"/>
            <a:ext cx="306120" cy="2836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9911" l="5819" r="2411" t="3607"/>
          <a:stretch/>
        </p:blipFill>
        <p:spPr>
          <a:xfrm>
            <a:off x="856846" y="622298"/>
            <a:ext cx="7464414" cy="59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/>
          <p:nvPr/>
        </p:nvSpPr>
        <p:spPr>
          <a:xfrm>
            <a:off x="1905000" y="1071563"/>
            <a:ext cx="3128963" cy="3214687"/>
          </a:xfrm>
          <a:custGeom>
            <a:rect b="b" l="l" r="r" t="t"/>
            <a:pathLst>
              <a:path extrusionOk="0" h="3214687" w="3128963">
                <a:moveTo>
                  <a:pt x="1395413" y="0"/>
                </a:moveTo>
                <a:lnTo>
                  <a:pt x="3128963" y="1038225"/>
                </a:lnTo>
                <a:lnTo>
                  <a:pt x="2905125" y="1562100"/>
                </a:lnTo>
                <a:lnTo>
                  <a:pt x="2733675" y="1900237"/>
                </a:lnTo>
                <a:lnTo>
                  <a:pt x="2490788" y="2519362"/>
                </a:lnTo>
                <a:lnTo>
                  <a:pt x="2576513" y="2576512"/>
                </a:lnTo>
                <a:lnTo>
                  <a:pt x="2252663" y="3214687"/>
                </a:lnTo>
                <a:lnTo>
                  <a:pt x="0" y="1966912"/>
                </a:lnTo>
                <a:lnTo>
                  <a:pt x="1395413" y="0"/>
                </a:lnTo>
                <a:close/>
              </a:path>
            </a:pathLst>
          </a:custGeom>
          <a:noFill/>
          <a:ln cap="flat" cmpd="sng" w="38100">
            <a:solidFill>
              <a:srgbClr val="5B9BD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781425" y="2638425"/>
            <a:ext cx="3352800" cy="3433763"/>
          </a:xfrm>
          <a:custGeom>
            <a:rect b="b" l="l" r="r" t="t"/>
            <a:pathLst>
              <a:path extrusionOk="0" h="3433763" w="3352800">
                <a:moveTo>
                  <a:pt x="1028700" y="0"/>
                </a:moveTo>
                <a:lnTo>
                  <a:pt x="3352800" y="1166813"/>
                </a:lnTo>
                <a:lnTo>
                  <a:pt x="2333625" y="3433763"/>
                </a:lnTo>
                <a:lnTo>
                  <a:pt x="0" y="2238375"/>
                </a:lnTo>
                <a:lnTo>
                  <a:pt x="366713" y="1652588"/>
                </a:lnTo>
                <a:lnTo>
                  <a:pt x="690563" y="1014413"/>
                </a:lnTo>
                <a:lnTo>
                  <a:pt x="614363" y="971550"/>
                </a:lnTo>
                <a:lnTo>
                  <a:pt x="1028700" y="0"/>
                </a:lnTo>
                <a:close/>
              </a:path>
            </a:pathLst>
          </a:custGeom>
          <a:noFill/>
          <a:ln cap="flat" cmpd="sng" w="38100">
            <a:solidFill>
              <a:srgbClr val="5B9BD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7"/>
          <p:cNvGraphicFramePr/>
          <p:nvPr/>
        </p:nvGraphicFramePr>
        <p:xfrm>
          <a:off x="683596" y="1788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{663E7D12-D2DC-4042-86AD-39755785D6A8}</a:tableStyleId>
              </a:tblPr>
              <a:tblGrid>
                <a:gridCol w="918775"/>
                <a:gridCol w="1420000"/>
              </a:tblGrid>
              <a:tr h="254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Lotes</a:t>
                      </a:r>
                      <a:endParaRPr b="1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475" marB="0" marR="7475" marL="7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Área Total (m2)</a:t>
                      </a:r>
                      <a:endParaRPr b="0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475" marB="0" marR="7475" marL="7475" anchor="ctr"/>
                </a:tc>
              </a:tr>
              <a:tr h="14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354,25</a:t>
                      </a:r>
                      <a:endParaRPr b="0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14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366,31</a:t>
                      </a:r>
                      <a:endParaRPr b="0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14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379,11</a:t>
                      </a:r>
                      <a:endParaRPr b="0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14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417,62</a:t>
                      </a:r>
                      <a:endParaRPr b="0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14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432,85</a:t>
                      </a:r>
                      <a:endParaRPr b="0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14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376,93</a:t>
                      </a:r>
                      <a:endParaRPr b="0" i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80" name="Google Shape;180;p7"/>
          <p:cNvGraphicFramePr/>
          <p:nvPr/>
        </p:nvGraphicFramePr>
        <p:xfrm>
          <a:off x="2315085" y="50929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{E6E5934B-D8B8-42A7-A80B-9F49E458A0CB}</a:tableStyleId>
              </a:tblPr>
              <a:tblGrid>
                <a:gridCol w="786650"/>
                <a:gridCol w="1116775"/>
              </a:tblGrid>
              <a:tr h="163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EC" sz="10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LEYENDA</a:t>
                      </a:r>
                      <a:endParaRPr/>
                    </a:p>
                  </a:txBody>
                  <a:tcPr marT="0" marB="0" marR="89625" marL="89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1F5"/>
                    </a:solidFill>
                  </a:tcPr>
                </a:tc>
                <a:tc hMerge="1"/>
              </a:tr>
              <a:tr h="57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800"/>
                        <a:buFont typeface="Montserrat"/>
                        <a:buNone/>
                      </a:pPr>
                      <a:r>
                        <a:rPr lang="es-EC" sz="28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 u="none" cap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9625" marL="89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Montserrat"/>
                        <a:buNone/>
                      </a:pPr>
                      <a:r>
                        <a:rPr lang="es-EC" sz="10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LOTES POR EXCEPCIÓN </a:t>
                      </a:r>
                      <a:endParaRPr/>
                    </a:p>
                  </a:txBody>
                  <a:tcPr marT="0" marB="0" marR="89625" marL="89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1" name="Google Shape;181;p7"/>
          <p:cNvGraphicFramePr/>
          <p:nvPr/>
        </p:nvGraphicFramePr>
        <p:xfrm>
          <a:off x="3266792" y="1788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{663E7D12-D2DC-4042-86AD-39755785D6A8}</a:tableStyleId>
              </a:tblPr>
              <a:tblGrid>
                <a:gridCol w="918775"/>
                <a:gridCol w="1420000"/>
              </a:tblGrid>
              <a:tr h="556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Lotes</a:t>
                      </a:r>
                      <a:endParaRPr/>
                    </a:p>
                  </a:txBody>
                  <a:tcPr marT="7475" marB="0" marR="7475" marL="7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Área Total (m2)</a:t>
                      </a:r>
                      <a:endParaRPr/>
                    </a:p>
                  </a:txBody>
                  <a:tcPr marT="7475" marB="0" marR="7475" marL="7475" anchor="ctr"/>
                </a:tc>
              </a:tr>
              <a:tr h="28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367,25</a:t>
                      </a:r>
                      <a:endParaRPr b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28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369,50</a:t>
                      </a:r>
                      <a:endParaRPr b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28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364,59</a:t>
                      </a:r>
                      <a:endParaRPr b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28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391,98</a:t>
                      </a:r>
                      <a:endParaRPr b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  <a:tr h="283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C" sz="1800" u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358,89</a:t>
                      </a:r>
                      <a:endParaRPr b="0" sz="1800" u="none" strike="noStrike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82" name="Google Shape;182;p7"/>
          <p:cNvSpPr txBox="1"/>
          <p:nvPr/>
        </p:nvSpPr>
        <p:spPr>
          <a:xfrm>
            <a:off x="683596" y="1083443"/>
            <a:ext cx="3825216" cy="4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b="1" lang="es-EC" sz="24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LOTES POR EXCEPCIÓN</a:t>
            </a:r>
            <a:endParaRPr b="1"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9911" l="5819" r="2411" t="3607"/>
          <a:stretch/>
        </p:blipFill>
        <p:spPr>
          <a:xfrm>
            <a:off x="6023318" y="1488446"/>
            <a:ext cx="5610641" cy="446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6819900" y="1828800"/>
            <a:ext cx="2330450" cy="2400299"/>
          </a:xfrm>
          <a:custGeom>
            <a:rect b="b" l="l" r="r" t="t"/>
            <a:pathLst>
              <a:path extrusionOk="0" h="3214687" w="3128963">
                <a:moveTo>
                  <a:pt x="1395413" y="0"/>
                </a:moveTo>
                <a:lnTo>
                  <a:pt x="3128963" y="1038225"/>
                </a:lnTo>
                <a:lnTo>
                  <a:pt x="2905125" y="1562100"/>
                </a:lnTo>
                <a:lnTo>
                  <a:pt x="2733675" y="1900237"/>
                </a:lnTo>
                <a:lnTo>
                  <a:pt x="2490788" y="2519362"/>
                </a:lnTo>
                <a:lnTo>
                  <a:pt x="2576513" y="2576512"/>
                </a:lnTo>
                <a:lnTo>
                  <a:pt x="2252663" y="3214687"/>
                </a:lnTo>
                <a:lnTo>
                  <a:pt x="0" y="1966912"/>
                </a:lnTo>
                <a:lnTo>
                  <a:pt x="1395413" y="0"/>
                </a:lnTo>
                <a:close/>
              </a:path>
            </a:pathLst>
          </a:custGeom>
          <a:noFill/>
          <a:ln cap="flat" cmpd="sng" w="38100">
            <a:solidFill>
              <a:srgbClr val="5B9BD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8235950" y="3009900"/>
            <a:ext cx="2489199" cy="2539999"/>
          </a:xfrm>
          <a:custGeom>
            <a:rect b="b" l="l" r="r" t="t"/>
            <a:pathLst>
              <a:path extrusionOk="0" h="3433763" w="3352800">
                <a:moveTo>
                  <a:pt x="1028700" y="0"/>
                </a:moveTo>
                <a:lnTo>
                  <a:pt x="3352800" y="1166813"/>
                </a:lnTo>
                <a:lnTo>
                  <a:pt x="2333625" y="3433763"/>
                </a:lnTo>
                <a:lnTo>
                  <a:pt x="0" y="2238375"/>
                </a:lnTo>
                <a:lnTo>
                  <a:pt x="366713" y="1652588"/>
                </a:lnTo>
                <a:lnTo>
                  <a:pt x="690563" y="1014413"/>
                </a:lnTo>
                <a:lnTo>
                  <a:pt x="614363" y="971550"/>
                </a:lnTo>
                <a:lnTo>
                  <a:pt x="1028700" y="0"/>
                </a:lnTo>
                <a:close/>
              </a:path>
            </a:pathLst>
          </a:custGeom>
          <a:noFill/>
          <a:ln cap="flat" cmpd="sng" w="38100">
            <a:solidFill>
              <a:srgbClr val="5B9BD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3500142" y="224462"/>
            <a:ext cx="5135313" cy="4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F86"/>
              </a:buClr>
              <a:buSzPts val="2400"/>
              <a:buFont typeface="Montserrat"/>
              <a:buNone/>
            </a:pPr>
            <a:r>
              <a:rPr b="1" lang="es-EC" sz="24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EVALUACIÓN DE RIESGO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223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61" y="925300"/>
            <a:ext cx="7818871" cy="57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/>
          <p:nvPr/>
        </p:nvSpPr>
        <p:spPr>
          <a:xfrm>
            <a:off x="8364071" y="1891552"/>
            <a:ext cx="355770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CALIFICACIÓN </a:t>
            </a:r>
            <a:endParaRPr sz="180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Informe No. I-011-EAH-AT-DMGR-2022,  de 26 de mayo de 2022 . </a:t>
            </a:r>
            <a:endParaRPr sz="180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Movimientos en masa: el AHHYC “San Virgilio” presenta un </a:t>
            </a:r>
            <a:r>
              <a:rPr b="1" lang="es-EC" sz="18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Riesgo Bajo Mitigable para todos </a:t>
            </a:r>
            <a:r>
              <a:rPr lang="es-EC"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los lotes.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Ratificación de calificación de riesgo </a:t>
            </a:r>
            <a:r>
              <a:rPr lang="es-EC"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mediante oficio Nro. GADDMQ-SGSG-DMGR-2023-1543-OF, del </a:t>
            </a:r>
            <a:r>
              <a:rPr b="1" lang="es-EC" sz="1800">
                <a:solidFill>
                  <a:srgbClr val="223F86"/>
                </a:solidFill>
                <a:latin typeface="Montserrat"/>
                <a:ea typeface="Montserrat"/>
                <a:cs typeface="Montserrat"/>
                <a:sym typeface="Montserrat"/>
              </a:rPr>
              <a:t>25 de agosto del 2023</a:t>
            </a:r>
            <a:r>
              <a:rPr lang="es-EC" sz="1800">
                <a:solidFill>
                  <a:srgbClr val="5B5B5B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rgbClr val="5B5B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81"/>
            <a:ext cx="12192000" cy="686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9305" y="2698229"/>
            <a:ext cx="6741012" cy="1201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2023-06-28T20:48:57Z</dcterms:created>
  <dc:creator>USUARIO</dc:creator>
</cp:coreProperties>
</file>