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3"/>
  </p:notesMasterIdLst>
  <p:sldIdLst>
    <p:sldId id="270" r:id="rId2"/>
    <p:sldId id="257" r:id="rId3"/>
    <p:sldId id="273" r:id="rId4"/>
    <p:sldId id="278" r:id="rId5"/>
    <p:sldId id="274" r:id="rId6"/>
    <p:sldId id="275" r:id="rId7"/>
    <p:sldId id="276" r:id="rId8"/>
    <p:sldId id="277" r:id="rId9"/>
    <p:sldId id="280" r:id="rId10"/>
    <p:sldId id="281" r:id="rId11"/>
    <p:sldId id="279" r:id="rId12"/>
  </p:sldIdLst>
  <p:sldSz cx="12192000" cy="6858000"/>
  <p:notesSz cx="6858000" cy="9144000"/>
  <p:defaultTextStyle>
    <a:defPPr lvl="0">
      <a:defRPr lang="es-EC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3F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5707" autoAdjust="0"/>
    <p:restoredTop sz="94660"/>
  </p:normalViewPr>
  <p:slideViewPr>
    <p:cSldViewPr snapToGrid="0">
      <p:cViewPr varScale="1">
        <p:scale>
          <a:sx n="68" d="100"/>
          <a:sy n="68" d="100"/>
        </p:scale>
        <p:origin x="12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DDFC9A-F8E9-E044-AC34-ED696DDAB2E6}" type="datetimeFigureOut">
              <a:rPr lang="es-EC" smtClean="0"/>
              <a:t>9/7/2023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C49DFF-B7D3-834E-A2F0-6F28154502F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49211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em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69DC5DA2-D5CD-D981-0EDC-735E5588E9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960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E11B03-CCA1-B107-01A1-50DC372EF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8144AF8-7EC3-6CAC-607C-49F5E8E463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6AE2885-272F-3C70-2A0E-A941E21E0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BF6A4-7C83-954C-BA91-FDE72C23A6C3}" type="datetimeFigureOut">
              <a:rPr lang="es-EC" smtClean="0"/>
              <a:t>9/7/2023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8EBA2CB-1069-446E-E8CD-10380FE97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A3036E7-5579-75BF-42CE-2582B8349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F5CD9-9349-1B4E-8B50-89C66E4482A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91103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B6EF428-D365-C4FA-A640-ADB9E0E91C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C6B33F4-2CBB-956F-B502-CDC148C653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081D323-4F40-8B0F-6D71-53D82FB20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BF6A4-7C83-954C-BA91-FDE72C23A6C3}" type="datetimeFigureOut">
              <a:rPr lang="es-EC" smtClean="0"/>
              <a:t>9/7/2023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F5C0505-4B74-B6EE-4E67-C487330BE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39B2D27-DC25-1970-B80A-85F7F3080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F5CD9-9349-1B4E-8B50-89C66E4482A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14495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F3D6B89-16CB-0281-6CF7-2D79E80F18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9A8F9ED-6E88-F155-74E5-A43F48E9EC3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78537" y="377746"/>
            <a:ext cx="2998961" cy="64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766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F7E1582-B6A7-3E26-A7F6-AEDF0DC4BA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302" y="0"/>
            <a:ext cx="12192000" cy="6858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766B3DBC-804C-7084-05A8-3695B89C0A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34654" y="5975658"/>
            <a:ext cx="2998961" cy="64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150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BD982A6-5EA3-A546-5CD8-CE66C7EA91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D7B991C1-B492-DA24-95A9-69A2B01C5C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5121" y="6053717"/>
            <a:ext cx="2998961" cy="64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261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E779EAB8-383F-33BD-D69C-A32AB86C6A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E3C368A4-0E2E-9D86-F3DE-2E695D3F69A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78537" y="377746"/>
            <a:ext cx="2998961" cy="64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612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E16A9144-5DE7-C599-3812-009F80D663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154D28D-DE85-FF39-72CA-72805EC5CE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7972" y="2224216"/>
            <a:ext cx="6004798" cy="3274657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5C83E0E2-FD70-0B87-F973-8FC07F0A786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19997" y="2569028"/>
            <a:ext cx="1697063" cy="1621972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1B69335F-8EB7-EE36-E915-46ED10D2EAB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462571" y="4501643"/>
            <a:ext cx="3771486" cy="665556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5C52350C-97D2-FB99-2457-0BB255AA0AF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678537" y="377746"/>
            <a:ext cx="2998961" cy="64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053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3776F4FF-F7CB-F299-A93F-7648445D0E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957C2C63-39BB-651E-4BF0-5F2E61F7F7C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78537" y="377746"/>
            <a:ext cx="2998961" cy="64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282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F19D45AA-D978-47F1-7EAB-589E15D6D0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AF4C055-0011-334E-8B9A-E8F9AA84B3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0675" y="0"/>
            <a:ext cx="4190649" cy="6858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7E8F3732-273A-DAA3-2CB3-4954CECE334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678537" y="5908742"/>
            <a:ext cx="2998961" cy="64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100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F9A391-C469-527C-A2E1-1DA50985F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A29D5E9-8FE7-0C63-0587-150112D95D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FD005A4-BEE2-3264-04E2-B0DF8A8E77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60E89F4-4C16-EFD6-622E-6BB927243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BF6A4-7C83-954C-BA91-FDE72C23A6C3}" type="datetimeFigureOut">
              <a:rPr lang="es-EC" smtClean="0"/>
              <a:t>9/7/2023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5574AD8-34C0-7EAB-6EF0-3F730CEA4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6833DD0-4C5C-FD4C-E05B-90B7164B4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F5CD9-9349-1B4E-8B50-89C66E4482A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1023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DD660D2-19F9-A31E-8D94-09531B5BA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5A93ED8-CC7B-F812-2B9E-B30C8CD540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7AB410E-EC45-FF99-C312-F6B0869DFF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5BF6A4-7C83-954C-BA91-FDE72C23A6C3}" type="datetimeFigureOut">
              <a:rPr lang="es-EC" smtClean="0"/>
              <a:t>9/7/2023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27EFA94-3FAD-98D2-97C5-E0761D1DFF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2339342-B372-DB1D-5AE2-DA9708097B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0F5CD9-9349-1B4E-8B50-89C66E4482A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34654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49" r:id="rId2"/>
    <p:sldLayoutId id="2147483660" r:id="rId3"/>
    <p:sldLayoutId id="2147483650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65B6540-FF70-94A1-8DA1-5FCC5988F3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81"/>
            <a:ext cx="12192000" cy="6861881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-393065" y="1082751"/>
            <a:ext cx="5948743" cy="2197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</a:pPr>
            <a:r>
              <a:rPr lang="es-EC" sz="4400" b="1" dirty="0">
                <a:solidFill>
                  <a:schemeClr val="bg1"/>
                </a:solidFill>
                <a:latin typeface="Montserrat ExtraBold" pitchFamily="2" charset="77"/>
                <a:ea typeface="HGSMinchoE" panose="02020900000000000000" pitchFamily="18" charset="-128"/>
                <a:cs typeface="+mj-cs"/>
              </a:rPr>
              <a:t>Unidad Especial</a:t>
            </a:r>
          </a:p>
          <a:p>
            <a:pPr algn="r">
              <a:lnSpc>
                <a:spcPct val="90000"/>
              </a:lnSpc>
            </a:pPr>
            <a:r>
              <a:rPr lang="es-EC" sz="5400" b="1" dirty="0">
                <a:solidFill>
                  <a:schemeClr val="bg1"/>
                </a:solidFill>
                <a:latin typeface="Montserrat ExtraBold" pitchFamily="2" charset="77"/>
                <a:ea typeface="HGSMinchoE" panose="02020900000000000000" pitchFamily="18" charset="-128"/>
                <a:cs typeface="+mj-cs"/>
              </a:rPr>
              <a:t>Regula Tu </a:t>
            </a:r>
          </a:p>
          <a:p>
            <a:pPr algn="r">
              <a:lnSpc>
                <a:spcPct val="90000"/>
              </a:lnSpc>
            </a:pPr>
            <a:r>
              <a:rPr lang="es-EC" sz="5400" b="1" dirty="0">
                <a:solidFill>
                  <a:schemeClr val="bg1"/>
                </a:solidFill>
                <a:latin typeface="Montserrat ExtraBold" pitchFamily="2" charset="77"/>
                <a:ea typeface="HGSMinchoE" panose="02020900000000000000" pitchFamily="18" charset="-128"/>
                <a:cs typeface="+mj-cs"/>
              </a:rPr>
              <a:t>Barrio</a:t>
            </a:r>
            <a:endParaRPr lang="en-US" sz="5400" spc="30" dirty="0">
              <a:solidFill>
                <a:schemeClr val="bg1"/>
              </a:solidFill>
              <a:latin typeface="Bambino-Bold" panose="00000800000000000000" pitchFamily="2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8734CB4-8907-7C0D-B349-40A6B83491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2755"/>
          <a:stretch/>
        </p:blipFill>
        <p:spPr>
          <a:xfrm>
            <a:off x="2509418" y="3561452"/>
            <a:ext cx="3184804" cy="120119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8734CB4-8907-7C0D-B349-40A6B83491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698"/>
          <a:stretch/>
        </p:blipFill>
        <p:spPr>
          <a:xfrm>
            <a:off x="7383606" y="1115783"/>
            <a:ext cx="3528146" cy="178086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695B1A7-C465-7BE4-696D-38C949F347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1791"/>
          <a:stretch/>
        </p:blipFill>
        <p:spPr>
          <a:xfrm>
            <a:off x="5689456" y="1081725"/>
            <a:ext cx="1560372" cy="2035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1564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ítulo 1">
            <a:extLst>
              <a:ext uri="{FF2B5EF4-FFF2-40B4-BE49-F238E27FC236}">
                <a16:creationId xmlns:a16="http://schemas.microsoft.com/office/drawing/2014/main" id="{0D9B19A4-1C63-5BCE-2999-ACBFBE411DB5}"/>
              </a:ext>
            </a:extLst>
          </p:cNvPr>
          <p:cNvSpPr txBox="1">
            <a:spLocks/>
          </p:cNvSpPr>
          <p:nvPr/>
        </p:nvSpPr>
        <p:spPr>
          <a:xfrm>
            <a:off x="586613" y="529262"/>
            <a:ext cx="6306556" cy="4050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400" b="1" dirty="0">
                <a:solidFill>
                  <a:srgbClr val="223F86"/>
                </a:solidFill>
                <a:latin typeface="Montserrat" pitchFamily="2" charset="77"/>
              </a:rPr>
              <a:t>FOTOGRAFÍA – CALLE FRANCISCO GUAÑUNA</a:t>
            </a:r>
          </a:p>
          <a:p>
            <a:endParaRPr lang="es-EC" sz="2400" b="1" i="1" dirty="0">
              <a:solidFill>
                <a:srgbClr val="223F86"/>
              </a:solidFill>
              <a:latin typeface="Montserrat" pitchFamily="2" charset="77"/>
            </a:endParaRPr>
          </a:p>
          <a:p>
            <a:pPr algn="ctr"/>
            <a:endParaRPr lang="es-EC" sz="2400" dirty="0">
              <a:solidFill>
                <a:srgbClr val="223F86"/>
              </a:solidFill>
              <a:latin typeface="Montserrat" pitchFamily="2" charset="77"/>
            </a:endParaRPr>
          </a:p>
          <a:p>
            <a:pPr algn="ctr"/>
            <a:endParaRPr lang="es-EC" sz="1800" dirty="0">
              <a:solidFill>
                <a:srgbClr val="5B5B5B"/>
              </a:solidFill>
              <a:latin typeface="Montserrat" pitchFamily="2" charset="77"/>
              <a:ea typeface="+mn-ea"/>
              <a:cs typeface="+mn-c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1600CFC-54E1-4DFC-803D-BCAF6BEFE5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812" t="31170" r="40202" b="11160"/>
          <a:stretch/>
        </p:blipFill>
        <p:spPr>
          <a:xfrm>
            <a:off x="478302" y="1529861"/>
            <a:ext cx="3460652" cy="488148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0B17585-3D62-4297-B44F-F43F6740A8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0462"/>
          <a:stretch/>
        </p:blipFill>
        <p:spPr>
          <a:xfrm>
            <a:off x="8225404" y="1529861"/>
            <a:ext cx="3412421" cy="488148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7740936-402E-4F39-BE2C-2AE924C54F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692" t="18446" r="36047" b="13829"/>
          <a:stretch/>
        </p:blipFill>
        <p:spPr>
          <a:xfrm>
            <a:off x="4730574" y="1529861"/>
            <a:ext cx="3494830" cy="4881488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41B64C50-1DDF-46C7-873B-4AE4CFD53D9C}"/>
              </a:ext>
            </a:extLst>
          </p:cNvPr>
          <p:cNvSpPr txBox="1">
            <a:spLocks/>
          </p:cNvSpPr>
          <p:nvPr/>
        </p:nvSpPr>
        <p:spPr>
          <a:xfrm>
            <a:off x="426949" y="1077209"/>
            <a:ext cx="7024009" cy="4050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1600" b="1" dirty="0">
                <a:solidFill>
                  <a:srgbClr val="223F86"/>
                </a:solidFill>
                <a:latin typeface="Montserrat" pitchFamily="2" charset="77"/>
              </a:rPr>
              <a:t>ANTES – CONSTRUCCIONES SOBRE LA CALLE </a:t>
            </a:r>
          </a:p>
          <a:p>
            <a:endParaRPr lang="es-EC" sz="2400" b="1" i="1" dirty="0">
              <a:solidFill>
                <a:srgbClr val="223F86"/>
              </a:solidFill>
              <a:latin typeface="Montserrat" pitchFamily="2" charset="77"/>
            </a:endParaRPr>
          </a:p>
          <a:p>
            <a:pPr algn="ctr"/>
            <a:endParaRPr lang="es-EC" sz="2400" dirty="0">
              <a:solidFill>
                <a:srgbClr val="223F86"/>
              </a:solidFill>
              <a:latin typeface="Montserrat" pitchFamily="2" charset="77"/>
            </a:endParaRPr>
          </a:p>
          <a:p>
            <a:pPr algn="ctr"/>
            <a:endParaRPr lang="es-EC" sz="1800" dirty="0">
              <a:solidFill>
                <a:srgbClr val="5B5B5B"/>
              </a:solidFill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F5D39F6A-B91D-414F-9660-397DD5EDD222}"/>
              </a:ext>
            </a:extLst>
          </p:cNvPr>
          <p:cNvSpPr txBox="1">
            <a:spLocks/>
          </p:cNvSpPr>
          <p:nvPr/>
        </p:nvSpPr>
        <p:spPr>
          <a:xfrm>
            <a:off x="5276786" y="1096381"/>
            <a:ext cx="5681946" cy="4050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1600" b="1" dirty="0">
                <a:solidFill>
                  <a:srgbClr val="223F86"/>
                </a:solidFill>
                <a:latin typeface="Montserrat" pitchFamily="2" charset="77"/>
              </a:rPr>
              <a:t>DESPUÉS – CONSTRUCCIONES SOBRE LÍNEA DE FABRICA</a:t>
            </a:r>
          </a:p>
          <a:p>
            <a:endParaRPr lang="es-EC" sz="2400" b="1" i="1" dirty="0">
              <a:solidFill>
                <a:srgbClr val="223F86"/>
              </a:solidFill>
              <a:latin typeface="Montserrat" pitchFamily="2" charset="77"/>
            </a:endParaRPr>
          </a:p>
          <a:p>
            <a:pPr algn="ctr"/>
            <a:endParaRPr lang="es-EC" sz="2400" dirty="0">
              <a:solidFill>
                <a:srgbClr val="223F86"/>
              </a:solidFill>
              <a:latin typeface="Montserrat" pitchFamily="2" charset="77"/>
            </a:endParaRPr>
          </a:p>
          <a:p>
            <a:pPr algn="ctr"/>
            <a:endParaRPr lang="es-EC" sz="1800" dirty="0">
              <a:solidFill>
                <a:srgbClr val="5B5B5B"/>
              </a:solidFill>
              <a:latin typeface="Montserrat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2576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65B6540-FF70-94A1-8DA1-5FCC5988F3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81"/>
            <a:ext cx="12192000" cy="6861881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88734CB4-8907-7C0D-B349-40A6B83491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9305" y="2698229"/>
            <a:ext cx="6741012" cy="1201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4821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1454461" y="1408605"/>
            <a:ext cx="9270423" cy="36656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ES" sz="4800" dirty="0">
                <a:solidFill>
                  <a:srgbClr val="5B5B5B"/>
                </a:solidFill>
                <a:latin typeface="Montserrat"/>
              </a:rPr>
              <a:t>Asentamiento Humano de Hecho y Consolidado de Interés Social</a:t>
            </a:r>
          </a:p>
          <a:p>
            <a:pPr algn="ctr">
              <a:lnSpc>
                <a:spcPct val="90000"/>
              </a:lnSpc>
            </a:pPr>
            <a:r>
              <a:rPr lang="es-ES" sz="4800" dirty="0">
                <a:solidFill>
                  <a:srgbClr val="5B5B5B"/>
                </a:solidFill>
                <a:latin typeface="Montserrat"/>
              </a:rPr>
              <a:t> </a:t>
            </a:r>
          </a:p>
          <a:p>
            <a:pPr algn="ctr">
              <a:lnSpc>
                <a:spcPct val="90000"/>
              </a:lnSpc>
            </a:pPr>
            <a:r>
              <a:rPr lang="es-ES" sz="4800" dirty="0">
                <a:solidFill>
                  <a:srgbClr val="5B5B5B"/>
                </a:solidFill>
                <a:latin typeface="Montserrat"/>
              </a:rPr>
              <a:t> </a:t>
            </a:r>
            <a:r>
              <a:rPr lang="es-ES" sz="4800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  <a:cs typeface="+mj-cs"/>
              </a:rPr>
              <a:t>“SAN ISIDRO DE CALDERÓN”</a:t>
            </a:r>
          </a:p>
          <a:p>
            <a:pPr algn="just">
              <a:lnSpc>
                <a:spcPct val="90000"/>
              </a:lnSpc>
            </a:pPr>
            <a:endParaRPr lang="es-ES" sz="4800" b="1" dirty="0">
              <a:solidFill>
                <a:srgbClr val="223F86"/>
              </a:solidFill>
              <a:latin typeface="Montserrat ExtraBold" pitchFamily="2" charset="77"/>
              <a:ea typeface="HGSMinchoE" panose="02020900000000000000" pitchFamily="18" charset="-128"/>
              <a:cs typeface="+mj-cs"/>
            </a:endParaRPr>
          </a:p>
          <a:p>
            <a:pPr>
              <a:lnSpc>
                <a:spcPct val="90000"/>
              </a:lnSpc>
            </a:pPr>
            <a:endParaRPr lang="es-ES" dirty="0">
              <a:solidFill>
                <a:srgbClr val="5B5B5B"/>
              </a:solidFill>
              <a:latin typeface="Montserrat" pitchFamily="2" charset="77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698780" y="5138857"/>
            <a:ext cx="8781784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ES" sz="2000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Objeto. </a:t>
            </a:r>
            <a:r>
              <a:rPr lang="es-EC" dirty="0">
                <a:solidFill>
                  <a:srgbClr val="5B5B5B"/>
                </a:solidFill>
                <a:latin typeface="Montserrat" pitchFamily="2" charset="77"/>
              </a:rPr>
              <a:t>La presente ordenanza tiene por objeto</a:t>
            </a:r>
            <a:r>
              <a:rPr lang="es-EC" sz="2000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 reconocer y aprobar el fraccionamiento </a:t>
            </a:r>
            <a:r>
              <a:rPr lang="es-EC" dirty="0">
                <a:solidFill>
                  <a:srgbClr val="5B5B5B"/>
                </a:solidFill>
                <a:latin typeface="Montserrat" pitchFamily="2" charset="77"/>
              </a:rPr>
              <a:t>de los predios número 5203336, 5203337, 5203338 y 5203339; y </a:t>
            </a:r>
            <a:r>
              <a:rPr lang="es-EC" sz="2000" b="1" dirty="0">
                <a:solidFill>
                  <a:srgbClr val="223F86"/>
                </a:solidFill>
                <a:latin typeface="Montserrat ExtraBold" pitchFamily="2" charset="77"/>
                <a:ea typeface="HGSMinchoE" panose="02020900000000000000" pitchFamily="18" charset="-128"/>
              </a:rPr>
              <a:t>sus vías y pasajes</a:t>
            </a:r>
            <a:r>
              <a:rPr lang="es-EC" dirty="0">
                <a:solidFill>
                  <a:srgbClr val="5B5B5B"/>
                </a:solidFill>
                <a:latin typeface="Montserrat" pitchFamily="2" charset="77"/>
              </a:rPr>
              <a:t>, sobre los que se encuentra el asentamiento humano de hecho y consolidado de interés social denominado Barrio “San Isidro de Calderón” de Calderón, a favor de sus copropietarios.</a:t>
            </a:r>
          </a:p>
        </p:txBody>
      </p:sp>
    </p:spTree>
    <p:extLst>
      <p:ext uri="{BB962C8B-B14F-4D97-AF65-F5344CB8AC3E}">
        <p14:creationId xmlns:p14="http://schemas.microsoft.com/office/powerpoint/2010/main" val="33656190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ítulo 1">
            <a:extLst>
              <a:ext uri="{FF2B5EF4-FFF2-40B4-BE49-F238E27FC236}">
                <a16:creationId xmlns:a16="http://schemas.microsoft.com/office/drawing/2014/main" id="{0D9B19A4-1C63-5BCE-2999-ACBFBE411DB5}"/>
              </a:ext>
            </a:extLst>
          </p:cNvPr>
          <p:cNvSpPr txBox="1">
            <a:spLocks/>
          </p:cNvSpPr>
          <p:nvPr/>
        </p:nvSpPr>
        <p:spPr>
          <a:xfrm>
            <a:off x="410935" y="673390"/>
            <a:ext cx="8018246" cy="4050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400" b="1" dirty="0">
                <a:solidFill>
                  <a:srgbClr val="223F86"/>
                </a:solidFill>
                <a:latin typeface="Montserrat" pitchFamily="2" charset="77"/>
              </a:rPr>
              <a:t>UBICACIÓN: </a:t>
            </a:r>
            <a:r>
              <a:rPr lang="es-EC" sz="2000" dirty="0">
                <a:solidFill>
                  <a:srgbClr val="223F86"/>
                </a:solidFill>
                <a:latin typeface="Montserrat" pitchFamily="2" charset="77"/>
              </a:rPr>
              <a:t>Adm. Zonal:  </a:t>
            </a:r>
            <a:r>
              <a:rPr lang="es-EC" sz="2000" b="1" dirty="0">
                <a:solidFill>
                  <a:srgbClr val="223F86"/>
                </a:solidFill>
                <a:latin typeface="Montserrat" pitchFamily="2" charset="77"/>
              </a:rPr>
              <a:t>Calderón /  </a:t>
            </a:r>
            <a:r>
              <a:rPr lang="es-EC" sz="2000" dirty="0">
                <a:solidFill>
                  <a:srgbClr val="223F86"/>
                </a:solidFill>
                <a:latin typeface="Montserrat" pitchFamily="2" charset="77"/>
              </a:rPr>
              <a:t>Parroquia:  </a:t>
            </a:r>
            <a:r>
              <a:rPr lang="es-EC" sz="2000" b="1" dirty="0">
                <a:solidFill>
                  <a:srgbClr val="223F86"/>
                </a:solidFill>
                <a:latin typeface="Montserrat" pitchFamily="2" charset="77"/>
              </a:rPr>
              <a:t>Calderón</a:t>
            </a:r>
          </a:p>
          <a:p>
            <a:endParaRPr lang="es-EC" sz="2400" dirty="0">
              <a:solidFill>
                <a:srgbClr val="223F86"/>
              </a:solidFill>
              <a:latin typeface="Montserrat" pitchFamily="2" charset="77"/>
            </a:endParaRPr>
          </a:p>
          <a:p>
            <a:pPr algn="ctr"/>
            <a:endParaRPr lang="es-EC" sz="4800" b="1" dirty="0">
              <a:solidFill>
                <a:srgbClr val="223F86"/>
              </a:solidFill>
              <a:latin typeface="Montserrat ExtraBold" pitchFamily="2" charset="77"/>
              <a:ea typeface="HGSMinchoE" panose="02020900000000000000" pitchFamily="18" charset="-128"/>
            </a:endParaRPr>
          </a:p>
        </p:txBody>
      </p:sp>
      <p:sp>
        <p:nvSpPr>
          <p:cNvPr id="48" name="Rectángulo 47"/>
          <p:cNvSpPr/>
          <p:nvPr/>
        </p:nvSpPr>
        <p:spPr>
          <a:xfrm>
            <a:off x="9540646" y="3256085"/>
            <a:ext cx="365265" cy="20613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50" name="Conector recto de flecha 49"/>
          <p:cNvCxnSpPr/>
          <p:nvPr/>
        </p:nvCxnSpPr>
        <p:spPr>
          <a:xfrm>
            <a:off x="9561332" y="4088428"/>
            <a:ext cx="356049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ángulo 51"/>
          <p:cNvSpPr/>
          <p:nvPr/>
        </p:nvSpPr>
        <p:spPr>
          <a:xfrm>
            <a:off x="9566138" y="6201399"/>
            <a:ext cx="365265" cy="206130"/>
          </a:xfrm>
          <a:prstGeom prst="rect">
            <a:avLst/>
          </a:prstGeom>
          <a:solidFill>
            <a:srgbClr val="0070C0"/>
          </a:solidFill>
          <a:ln w="28575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5" name="Rectángulo 54"/>
          <p:cNvSpPr/>
          <p:nvPr/>
        </p:nvSpPr>
        <p:spPr>
          <a:xfrm>
            <a:off x="9201150" y="2641374"/>
            <a:ext cx="2649806" cy="3835626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ángulo 1"/>
          <p:cNvSpPr/>
          <p:nvPr/>
        </p:nvSpPr>
        <p:spPr>
          <a:xfrm>
            <a:off x="9540646" y="2683146"/>
            <a:ext cx="10294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solidFill>
                  <a:srgbClr val="223F86"/>
                </a:solidFill>
                <a:latin typeface="Montserrat" pitchFamily="2" charset="77"/>
              </a:rPr>
              <a:t>Leyenda</a:t>
            </a:r>
            <a:endParaRPr lang="en-US" dirty="0"/>
          </a:p>
        </p:txBody>
      </p:sp>
      <p:sp>
        <p:nvSpPr>
          <p:cNvPr id="3" name="Rectángulo 2"/>
          <p:cNvSpPr/>
          <p:nvPr/>
        </p:nvSpPr>
        <p:spPr>
          <a:xfrm>
            <a:off x="10144333" y="3127867"/>
            <a:ext cx="1681871" cy="34163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solidFill>
                  <a:srgbClr val="5B5B5B"/>
                </a:solidFill>
                <a:latin typeface="Montserrat" pitchFamily="2" charset="77"/>
              </a:rPr>
              <a:t>Área verde </a:t>
            </a:r>
          </a:p>
          <a:p>
            <a:r>
              <a:rPr lang="es-EC" dirty="0">
                <a:solidFill>
                  <a:srgbClr val="5B5B5B"/>
                </a:solidFill>
                <a:latin typeface="Montserrat" pitchFamily="2" charset="77"/>
              </a:rPr>
              <a:t>a 1.443,38m2.</a:t>
            </a:r>
          </a:p>
          <a:p>
            <a:endParaRPr lang="es-EC" dirty="0">
              <a:solidFill>
                <a:srgbClr val="5B5B5B"/>
              </a:solidFill>
              <a:latin typeface="Montserrat" pitchFamily="2" charset="77"/>
            </a:endParaRPr>
          </a:p>
          <a:p>
            <a:r>
              <a:rPr lang="es-EC" dirty="0">
                <a:solidFill>
                  <a:srgbClr val="5B5B5B"/>
                </a:solidFill>
                <a:latin typeface="Montserrat" pitchFamily="2" charset="77"/>
              </a:rPr>
              <a:t>Vía de acceso</a:t>
            </a:r>
          </a:p>
          <a:p>
            <a:r>
              <a:rPr lang="es-EC" dirty="0">
                <a:solidFill>
                  <a:srgbClr val="5B5B5B"/>
                </a:solidFill>
                <a:latin typeface="Montserrat" pitchFamily="2" charset="77"/>
              </a:rPr>
              <a:t>Principal al</a:t>
            </a:r>
          </a:p>
          <a:p>
            <a:r>
              <a:rPr lang="es-EC" dirty="0">
                <a:solidFill>
                  <a:srgbClr val="5B5B5B"/>
                </a:solidFill>
                <a:latin typeface="Montserrat" pitchFamily="2" charset="77"/>
              </a:rPr>
              <a:t>AHHYC</a:t>
            </a:r>
          </a:p>
          <a:p>
            <a:r>
              <a:rPr lang="es-EC" dirty="0">
                <a:solidFill>
                  <a:srgbClr val="5B5B5B"/>
                </a:solidFill>
                <a:latin typeface="Montserrat" pitchFamily="2" charset="77"/>
              </a:rPr>
              <a:t>Calle Francisco</a:t>
            </a:r>
          </a:p>
          <a:p>
            <a:r>
              <a:rPr lang="es-EC" dirty="0" err="1">
                <a:solidFill>
                  <a:srgbClr val="5B5B5B"/>
                </a:solidFill>
                <a:latin typeface="Montserrat" pitchFamily="2" charset="77"/>
              </a:rPr>
              <a:t>Guañuna</a:t>
            </a:r>
            <a:endParaRPr lang="es-EC" dirty="0">
              <a:solidFill>
                <a:srgbClr val="5B5B5B"/>
              </a:solidFill>
              <a:latin typeface="Montserrat" pitchFamily="2" charset="77"/>
            </a:endParaRPr>
          </a:p>
          <a:p>
            <a:r>
              <a:rPr lang="es-EC" dirty="0">
                <a:solidFill>
                  <a:srgbClr val="5B5B5B"/>
                </a:solidFill>
                <a:latin typeface="Montserrat" pitchFamily="2" charset="77"/>
              </a:rPr>
              <a:t>Calle Isidro </a:t>
            </a:r>
          </a:p>
          <a:p>
            <a:r>
              <a:rPr lang="es-EC" dirty="0">
                <a:solidFill>
                  <a:srgbClr val="5B5B5B"/>
                </a:solidFill>
                <a:latin typeface="Montserrat" pitchFamily="2" charset="77"/>
              </a:rPr>
              <a:t>Labrador</a:t>
            </a:r>
          </a:p>
          <a:p>
            <a:endParaRPr lang="es-EC" dirty="0">
              <a:solidFill>
                <a:srgbClr val="5B5B5B"/>
              </a:solidFill>
              <a:latin typeface="Montserrat" pitchFamily="2" charset="77"/>
            </a:endParaRPr>
          </a:p>
          <a:p>
            <a:r>
              <a:rPr lang="es-EC" dirty="0">
                <a:solidFill>
                  <a:srgbClr val="5B5B5B"/>
                </a:solidFill>
                <a:latin typeface="Montserrat" pitchFamily="2" charset="77"/>
              </a:rPr>
              <a:t>Asentamiento</a:t>
            </a:r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4705" t="21438" r="21545" b="23137"/>
          <a:stretch/>
        </p:blipFill>
        <p:spPr>
          <a:xfrm>
            <a:off x="672705" y="1248890"/>
            <a:ext cx="7864971" cy="4561897"/>
          </a:xfrm>
          <a:prstGeom prst="rect">
            <a:avLst/>
          </a:prstGeom>
        </p:spPr>
      </p:pic>
      <p:sp>
        <p:nvSpPr>
          <p:cNvPr id="6" name="Forma libre 5"/>
          <p:cNvSpPr/>
          <p:nvPr/>
        </p:nvSpPr>
        <p:spPr>
          <a:xfrm>
            <a:off x="4237892" y="3256085"/>
            <a:ext cx="747346" cy="1213338"/>
          </a:xfrm>
          <a:custGeom>
            <a:avLst/>
            <a:gdLst>
              <a:gd name="connsiteX0" fmla="*/ 747346 w 747346"/>
              <a:gd name="connsiteY0" fmla="*/ 782515 h 1213338"/>
              <a:gd name="connsiteX1" fmla="*/ 87923 w 747346"/>
              <a:gd name="connsiteY1" fmla="*/ 0 h 1213338"/>
              <a:gd name="connsiteX2" fmla="*/ 0 w 747346"/>
              <a:gd name="connsiteY2" fmla="*/ 61546 h 1213338"/>
              <a:gd name="connsiteX3" fmla="*/ 219808 w 747346"/>
              <a:gd name="connsiteY3" fmla="*/ 1213338 h 1213338"/>
              <a:gd name="connsiteX4" fmla="*/ 747346 w 747346"/>
              <a:gd name="connsiteY4" fmla="*/ 782515 h 1213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7346" h="1213338">
                <a:moveTo>
                  <a:pt x="747346" y="782515"/>
                </a:moveTo>
                <a:lnTo>
                  <a:pt x="87923" y="0"/>
                </a:lnTo>
                <a:lnTo>
                  <a:pt x="0" y="61546"/>
                </a:lnTo>
                <a:lnTo>
                  <a:pt x="219808" y="1213338"/>
                </a:lnTo>
                <a:lnTo>
                  <a:pt x="747346" y="782515"/>
                </a:lnTo>
                <a:close/>
              </a:path>
            </a:pathLst>
          </a:custGeom>
          <a:solidFill>
            <a:srgbClr val="0070C0"/>
          </a:solidFill>
          <a:ln w="28575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8" name="Conector recto de flecha 7"/>
          <p:cNvCxnSpPr/>
          <p:nvPr/>
        </p:nvCxnSpPr>
        <p:spPr>
          <a:xfrm flipV="1">
            <a:off x="3525715" y="5155223"/>
            <a:ext cx="193431" cy="25497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cto de flecha 36"/>
          <p:cNvCxnSpPr/>
          <p:nvPr/>
        </p:nvCxnSpPr>
        <p:spPr>
          <a:xfrm flipV="1">
            <a:off x="3813200" y="4836027"/>
            <a:ext cx="241833" cy="23112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cto de flecha 38"/>
          <p:cNvCxnSpPr/>
          <p:nvPr/>
        </p:nvCxnSpPr>
        <p:spPr>
          <a:xfrm flipV="1">
            <a:off x="4180848" y="4517564"/>
            <a:ext cx="241833" cy="23112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cto de flecha 39"/>
          <p:cNvCxnSpPr/>
          <p:nvPr/>
        </p:nvCxnSpPr>
        <p:spPr>
          <a:xfrm flipV="1">
            <a:off x="3220453" y="5469175"/>
            <a:ext cx="241833" cy="23112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cto de flecha 40"/>
          <p:cNvCxnSpPr/>
          <p:nvPr/>
        </p:nvCxnSpPr>
        <p:spPr>
          <a:xfrm flipH="1" flipV="1">
            <a:off x="4320818" y="4012225"/>
            <a:ext cx="70209" cy="35819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 recto de flecha 41"/>
          <p:cNvCxnSpPr/>
          <p:nvPr/>
        </p:nvCxnSpPr>
        <p:spPr>
          <a:xfrm flipH="1" flipV="1">
            <a:off x="4225588" y="3529839"/>
            <a:ext cx="70209" cy="35819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Forma libre: forma 4">
            <a:extLst>
              <a:ext uri="{FF2B5EF4-FFF2-40B4-BE49-F238E27FC236}">
                <a16:creationId xmlns:a16="http://schemas.microsoft.com/office/drawing/2014/main" id="{7B2B9B34-6615-4300-A8E0-8B6EC04C31EB}"/>
              </a:ext>
            </a:extLst>
          </p:cNvPr>
          <p:cNvSpPr/>
          <p:nvPr/>
        </p:nvSpPr>
        <p:spPr>
          <a:xfrm>
            <a:off x="4542533" y="3529838"/>
            <a:ext cx="290036" cy="558590"/>
          </a:xfrm>
          <a:custGeom>
            <a:avLst/>
            <a:gdLst>
              <a:gd name="connsiteX0" fmla="*/ 123825 w 1247775"/>
              <a:gd name="connsiteY0" fmla="*/ 171450 h 2314575"/>
              <a:gd name="connsiteX1" fmla="*/ 76200 w 1247775"/>
              <a:gd name="connsiteY1" fmla="*/ 190500 h 2314575"/>
              <a:gd name="connsiteX2" fmla="*/ 19050 w 1247775"/>
              <a:gd name="connsiteY2" fmla="*/ 219075 h 2314575"/>
              <a:gd name="connsiteX3" fmla="*/ 9525 w 1247775"/>
              <a:gd name="connsiteY3" fmla="*/ 228600 h 2314575"/>
              <a:gd name="connsiteX4" fmla="*/ 190500 w 1247775"/>
              <a:gd name="connsiteY4" fmla="*/ 657225 h 2314575"/>
              <a:gd name="connsiteX5" fmla="*/ 342900 w 1247775"/>
              <a:gd name="connsiteY5" fmla="*/ 571500 h 2314575"/>
              <a:gd name="connsiteX6" fmla="*/ 790575 w 1247775"/>
              <a:gd name="connsiteY6" fmla="*/ 1381125 h 2314575"/>
              <a:gd name="connsiteX7" fmla="*/ 304800 w 1247775"/>
              <a:gd name="connsiteY7" fmla="*/ 1638300 h 2314575"/>
              <a:gd name="connsiteX8" fmla="*/ 0 w 1247775"/>
              <a:gd name="connsiteY8" fmla="*/ 1800225 h 2314575"/>
              <a:gd name="connsiteX9" fmla="*/ 180975 w 1247775"/>
              <a:gd name="connsiteY9" fmla="*/ 2314575 h 2314575"/>
              <a:gd name="connsiteX10" fmla="*/ 561975 w 1247775"/>
              <a:gd name="connsiteY10" fmla="*/ 2114550 h 2314575"/>
              <a:gd name="connsiteX11" fmla="*/ 400050 w 1247775"/>
              <a:gd name="connsiteY11" fmla="*/ 1838325 h 2314575"/>
              <a:gd name="connsiteX12" fmla="*/ 714375 w 1247775"/>
              <a:gd name="connsiteY12" fmla="*/ 1676400 h 2314575"/>
              <a:gd name="connsiteX13" fmla="*/ 771525 w 1247775"/>
              <a:gd name="connsiteY13" fmla="*/ 1609725 h 2314575"/>
              <a:gd name="connsiteX14" fmla="*/ 819150 w 1247775"/>
              <a:gd name="connsiteY14" fmla="*/ 1571625 h 2314575"/>
              <a:gd name="connsiteX15" fmla="*/ 857250 w 1247775"/>
              <a:gd name="connsiteY15" fmla="*/ 1562100 h 2314575"/>
              <a:gd name="connsiteX16" fmla="*/ 914400 w 1247775"/>
              <a:gd name="connsiteY16" fmla="*/ 1562100 h 2314575"/>
              <a:gd name="connsiteX17" fmla="*/ 1247775 w 1247775"/>
              <a:gd name="connsiteY17" fmla="*/ 1352550 h 2314575"/>
              <a:gd name="connsiteX18" fmla="*/ 504825 w 1247775"/>
              <a:gd name="connsiteY18" fmla="*/ 466725 h 2314575"/>
              <a:gd name="connsiteX19" fmla="*/ 142875 w 1247775"/>
              <a:gd name="connsiteY19" fmla="*/ 0 h 2314575"/>
              <a:gd name="connsiteX20" fmla="*/ 142875 w 1247775"/>
              <a:gd name="connsiteY20" fmla="*/ 28575 h 2314575"/>
              <a:gd name="connsiteX21" fmla="*/ 142875 w 1247775"/>
              <a:gd name="connsiteY21" fmla="*/ 95250 h 2314575"/>
              <a:gd name="connsiteX22" fmla="*/ 123825 w 1247775"/>
              <a:gd name="connsiteY22" fmla="*/ 171450 h 2314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47775" h="2314575">
                <a:moveTo>
                  <a:pt x="123825" y="171450"/>
                </a:moveTo>
                <a:lnTo>
                  <a:pt x="76200" y="190500"/>
                </a:lnTo>
                <a:lnTo>
                  <a:pt x="19050" y="219075"/>
                </a:lnTo>
                <a:lnTo>
                  <a:pt x="9525" y="228600"/>
                </a:lnTo>
                <a:lnTo>
                  <a:pt x="190500" y="657225"/>
                </a:lnTo>
                <a:lnTo>
                  <a:pt x="342900" y="571500"/>
                </a:lnTo>
                <a:lnTo>
                  <a:pt x="790575" y="1381125"/>
                </a:lnTo>
                <a:lnTo>
                  <a:pt x="304800" y="1638300"/>
                </a:lnTo>
                <a:lnTo>
                  <a:pt x="0" y="1800225"/>
                </a:lnTo>
                <a:lnTo>
                  <a:pt x="180975" y="2314575"/>
                </a:lnTo>
                <a:lnTo>
                  <a:pt x="561975" y="2114550"/>
                </a:lnTo>
                <a:lnTo>
                  <a:pt x="400050" y="1838325"/>
                </a:lnTo>
                <a:lnTo>
                  <a:pt x="714375" y="1676400"/>
                </a:lnTo>
                <a:lnTo>
                  <a:pt x="771525" y="1609725"/>
                </a:lnTo>
                <a:lnTo>
                  <a:pt x="819150" y="1571625"/>
                </a:lnTo>
                <a:lnTo>
                  <a:pt x="857250" y="1562100"/>
                </a:lnTo>
                <a:lnTo>
                  <a:pt x="914400" y="1562100"/>
                </a:lnTo>
                <a:lnTo>
                  <a:pt x="1247775" y="1352550"/>
                </a:lnTo>
                <a:lnTo>
                  <a:pt x="504825" y="466725"/>
                </a:lnTo>
                <a:lnTo>
                  <a:pt x="142875" y="0"/>
                </a:lnTo>
                <a:lnTo>
                  <a:pt x="142875" y="28575"/>
                </a:lnTo>
                <a:lnTo>
                  <a:pt x="142875" y="95250"/>
                </a:lnTo>
                <a:lnTo>
                  <a:pt x="123825" y="171450"/>
                </a:lnTo>
                <a:close/>
              </a:path>
            </a:pathLst>
          </a:custGeom>
          <a:solidFill>
            <a:srgbClr val="92D05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224264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t="63438"/>
          <a:stretch/>
        </p:blipFill>
        <p:spPr>
          <a:xfrm>
            <a:off x="459269" y="3435925"/>
            <a:ext cx="5040981" cy="816251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0D9B19A4-1C63-5BCE-2999-ACBFBE411DB5}"/>
              </a:ext>
            </a:extLst>
          </p:cNvPr>
          <p:cNvSpPr txBox="1">
            <a:spLocks/>
          </p:cNvSpPr>
          <p:nvPr/>
        </p:nvSpPr>
        <p:spPr>
          <a:xfrm>
            <a:off x="771901" y="636421"/>
            <a:ext cx="4550310" cy="4050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b="1" dirty="0">
                <a:solidFill>
                  <a:srgbClr val="223F86"/>
                </a:solidFill>
                <a:latin typeface="Montserrat" pitchFamily="2" charset="77"/>
              </a:rPr>
              <a:t>INFORMACIÓN GENERAL</a:t>
            </a:r>
            <a:endParaRPr lang="es-EC" sz="2400" dirty="0">
              <a:solidFill>
                <a:srgbClr val="223F86"/>
              </a:solidFill>
              <a:latin typeface="Montserrat" pitchFamily="2" charset="77"/>
            </a:endParaRPr>
          </a:p>
          <a:p>
            <a:pPr algn="ctr"/>
            <a:endParaRPr lang="es-EC" sz="4800" b="1" dirty="0">
              <a:solidFill>
                <a:srgbClr val="223F86"/>
              </a:solidFill>
              <a:latin typeface="Montserrat ExtraBold" pitchFamily="2" charset="77"/>
              <a:ea typeface="HGSMinchoE" panose="02020900000000000000" pitchFamily="18" charset="-128"/>
            </a:endParaRP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0D9B19A4-1C63-5BCE-2999-ACBFBE411DB5}"/>
              </a:ext>
            </a:extLst>
          </p:cNvPr>
          <p:cNvSpPr txBox="1">
            <a:spLocks/>
          </p:cNvSpPr>
          <p:nvPr/>
        </p:nvSpPr>
        <p:spPr>
          <a:xfrm>
            <a:off x="526473" y="1504378"/>
            <a:ext cx="4906573" cy="16128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2200" dirty="0">
                <a:solidFill>
                  <a:srgbClr val="223F86"/>
                </a:solidFill>
                <a:latin typeface="Montserrat" pitchFamily="2" charset="77"/>
              </a:rPr>
              <a:t>Años del asentamiento: </a:t>
            </a:r>
            <a:r>
              <a:rPr lang="es-EC" sz="2200" b="1" dirty="0">
                <a:solidFill>
                  <a:srgbClr val="223F86"/>
                </a:solidFill>
                <a:latin typeface="Montserrat" pitchFamily="2" charset="77"/>
              </a:rPr>
              <a:t>28 años</a:t>
            </a:r>
          </a:p>
          <a:p>
            <a:pPr algn="ctr"/>
            <a:r>
              <a:rPr lang="es-EC" sz="2200" dirty="0">
                <a:solidFill>
                  <a:srgbClr val="223F86"/>
                </a:solidFill>
                <a:latin typeface="Montserrat" pitchFamily="2" charset="77"/>
              </a:rPr>
              <a:t>Número de lotes: </a:t>
            </a:r>
            <a:r>
              <a:rPr lang="es-EC" sz="2200" b="1" dirty="0">
                <a:solidFill>
                  <a:srgbClr val="223F86"/>
                </a:solidFill>
                <a:latin typeface="Montserrat" pitchFamily="2" charset="77"/>
              </a:rPr>
              <a:t>23</a:t>
            </a:r>
          </a:p>
          <a:p>
            <a:pPr algn="ctr"/>
            <a:r>
              <a:rPr lang="es-EC" sz="2200" dirty="0">
                <a:solidFill>
                  <a:srgbClr val="223F86"/>
                </a:solidFill>
                <a:latin typeface="Montserrat" pitchFamily="2" charset="77"/>
              </a:rPr>
              <a:t>Consolidación: </a:t>
            </a:r>
            <a:r>
              <a:rPr lang="es-EC" sz="2200" b="1" dirty="0">
                <a:solidFill>
                  <a:srgbClr val="223F86"/>
                </a:solidFill>
                <a:latin typeface="Montserrat" pitchFamily="2" charset="77"/>
              </a:rPr>
              <a:t>47,83%</a:t>
            </a:r>
          </a:p>
          <a:p>
            <a:pPr algn="ctr"/>
            <a:r>
              <a:rPr lang="es-EC" sz="2200" dirty="0">
                <a:solidFill>
                  <a:srgbClr val="223F86"/>
                </a:solidFill>
                <a:latin typeface="Montserrat" pitchFamily="2" charset="77"/>
              </a:rPr>
              <a:t>Población beneficiaria: </a:t>
            </a:r>
            <a:r>
              <a:rPr lang="es-EC" sz="2200" b="1" dirty="0">
                <a:solidFill>
                  <a:srgbClr val="223F86"/>
                </a:solidFill>
                <a:latin typeface="Montserrat" pitchFamily="2" charset="77"/>
              </a:rPr>
              <a:t>75 hab.</a:t>
            </a:r>
          </a:p>
          <a:p>
            <a:pPr algn="ctr"/>
            <a:r>
              <a:rPr lang="es-EC" sz="2200" dirty="0">
                <a:solidFill>
                  <a:srgbClr val="223F86"/>
                </a:solidFill>
                <a:latin typeface="Montserrat" pitchFamily="2" charset="77"/>
              </a:rPr>
              <a:t>Tipo de propiedad: </a:t>
            </a:r>
            <a:r>
              <a:rPr lang="es-EC" sz="2200" b="1" dirty="0">
                <a:solidFill>
                  <a:srgbClr val="223F86"/>
                </a:solidFill>
                <a:latin typeface="Montserrat" pitchFamily="2" charset="77"/>
              </a:rPr>
              <a:t>DDAA</a:t>
            </a:r>
            <a:endParaRPr lang="es-EC" sz="2200" dirty="0">
              <a:solidFill>
                <a:srgbClr val="223F86"/>
              </a:solidFill>
              <a:latin typeface="Montserrat" pitchFamily="2" charset="77"/>
            </a:endParaRPr>
          </a:p>
          <a:p>
            <a:pPr algn="ctr"/>
            <a:endParaRPr lang="es-EC" sz="2400" dirty="0">
              <a:solidFill>
                <a:srgbClr val="223F86"/>
              </a:solidFill>
              <a:latin typeface="Montserrat" pitchFamily="2" charset="77"/>
            </a:endParaRPr>
          </a:p>
          <a:p>
            <a:pPr algn="ctr"/>
            <a:endParaRPr lang="es-EC" sz="2400" dirty="0">
              <a:solidFill>
                <a:srgbClr val="223F86"/>
              </a:solidFill>
              <a:latin typeface="Montserrat" pitchFamily="2" charset="77"/>
            </a:endParaRPr>
          </a:p>
          <a:p>
            <a:pPr algn="ctr"/>
            <a:endParaRPr lang="es-EC" sz="2400" dirty="0">
              <a:solidFill>
                <a:srgbClr val="223F86"/>
              </a:solidFill>
              <a:latin typeface="Montserrat" pitchFamily="2" charset="77"/>
            </a:endParaRPr>
          </a:p>
          <a:p>
            <a:pPr algn="ctr"/>
            <a:endParaRPr lang="es-EC" sz="4800" b="1" dirty="0">
              <a:solidFill>
                <a:srgbClr val="223F86"/>
              </a:solidFill>
              <a:latin typeface="Montserrat ExtraBold" pitchFamily="2" charset="77"/>
              <a:ea typeface="HGSMinchoE" panose="02020900000000000000" pitchFamily="18" charset="-128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443343" y="1289652"/>
            <a:ext cx="5056907" cy="1980026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0D9B19A4-1C63-5BCE-2999-ACBFBE411DB5}"/>
              </a:ext>
            </a:extLst>
          </p:cNvPr>
          <p:cNvSpPr txBox="1">
            <a:spLocks/>
          </p:cNvSpPr>
          <p:nvPr/>
        </p:nvSpPr>
        <p:spPr>
          <a:xfrm>
            <a:off x="906529" y="3514487"/>
            <a:ext cx="4281054" cy="5726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2200" dirty="0">
                <a:solidFill>
                  <a:schemeClr val="bg1"/>
                </a:solidFill>
                <a:latin typeface="Montserrat" pitchFamily="2" charset="77"/>
              </a:rPr>
              <a:t>Área útil: </a:t>
            </a:r>
            <a:r>
              <a:rPr lang="es-EC" sz="2200" b="1" dirty="0">
                <a:solidFill>
                  <a:schemeClr val="bg1"/>
                </a:solidFill>
                <a:latin typeface="Montserrat" pitchFamily="2" charset="77"/>
              </a:rPr>
              <a:t>6.911,72m2</a:t>
            </a:r>
          </a:p>
          <a:p>
            <a:pPr algn="ctr"/>
            <a:r>
              <a:rPr lang="es-EC" sz="2200" dirty="0">
                <a:solidFill>
                  <a:schemeClr val="bg1"/>
                </a:solidFill>
                <a:latin typeface="Montserrat" pitchFamily="2" charset="77"/>
              </a:rPr>
              <a:t>Área total del lote: </a:t>
            </a:r>
            <a:r>
              <a:rPr lang="es-EC" sz="2200" b="1" dirty="0">
                <a:solidFill>
                  <a:schemeClr val="bg1"/>
                </a:solidFill>
                <a:latin typeface="Montserrat" pitchFamily="2" charset="77"/>
              </a:rPr>
              <a:t>9.665,12m2</a:t>
            </a:r>
          </a:p>
          <a:p>
            <a:pPr algn="ctr"/>
            <a:endParaRPr lang="es-EC" sz="2400" dirty="0">
              <a:solidFill>
                <a:srgbClr val="223F86"/>
              </a:solidFill>
              <a:latin typeface="Montserrat" pitchFamily="2" charset="77"/>
            </a:endParaRPr>
          </a:p>
          <a:p>
            <a:pPr algn="ctr"/>
            <a:endParaRPr lang="es-EC" sz="2400" dirty="0">
              <a:solidFill>
                <a:srgbClr val="223F86"/>
              </a:solidFill>
              <a:latin typeface="Montserrat" pitchFamily="2" charset="77"/>
            </a:endParaRPr>
          </a:p>
          <a:p>
            <a:pPr algn="ctr"/>
            <a:endParaRPr lang="es-EC" sz="2400" dirty="0">
              <a:solidFill>
                <a:srgbClr val="223F86"/>
              </a:solidFill>
              <a:latin typeface="Montserrat" pitchFamily="2" charset="77"/>
            </a:endParaRPr>
          </a:p>
          <a:p>
            <a:pPr algn="ctr"/>
            <a:endParaRPr lang="es-EC" sz="2400" dirty="0">
              <a:solidFill>
                <a:srgbClr val="223F86"/>
              </a:solidFill>
              <a:latin typeface="Montserrat" pitchFamily="2" charset="77"/>
            </a:endParaRPr>
          </a:p>
          <a:p>
            <a:pPr algn="ctr"/>
            <a:endParaRPr lang="es-EC" sz="4800" b="1" dirty="0">
              <a:solidFill>
                <a:srgbClr val="223F86"/>
              </a:solidFill>
              <a:latin typeface="Montserrat ExtraBold" pitchFamily="2" charset="77"/>
              <a:ea typeface="HGSMinchoE" panose="02020900000000000000" pitchFamily="18" charset="-128"/>
            </a:endParaRPr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0D9B19A4-1C63-5BCE-2999-ACBFBE411DB5}"/>
              </a:ext>
            </a:extLst>
          </p:cNvPr>
          <p:cNvSpPr txBox="1">
            <a:spLocks/>
          </p:cNvSpPr>
          <p:nvPr/>
        </p:nvSpPr>
        <p:spPr>
          <a:xfrm>
            <a:off x="526473" y="4453049"/>
            <a:ext cx="4795737" cy="162909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2200" dirty="0">
                <a:solidFill>
                  <a:srgbClr val="223F86"/>
                </a:solidFill>
                <a:latin typeface="Montserrat" pitchFamily="2" charset="77"/>
              </a:rPr>
              <a:t>Infraestructura existente:</a:t>
            </a:r>
          </a:p>
          <a:p>
            <a:pPr algn="ctr"/>
            <a:r>
              <a:rPr lang="es-EC" sz="2200" dirty="0">
                <a:solidFill>
                  <a:srgbClr val="223F86"/>
                </a:solidFill>
                <a:latin typeface="Montserrat" pitchFamily="2" charset="77"/>
              </a:rPr>
              <a:t>Agua potable: </a:t>
            </a:r>
            <a:r>
              <a:rPr lang="es-EC" sz="2200" b="1" dirty="0">
                <a:solidFill>
                  <a:srgbClr val="223F86"/>
                </a:solidFill>
                <a:latin typeface="Montserrat" pitchFamily="2" charset="77"/>
              </a:rPr>
              <a:t>7,30%</a:t>
            </a:r>
          </a:p>
          <a:p>
            <a:pPr algn="ctr"/>
            <a:r>
              <a:rPr lang="es-EC" sz="2200" dirty="0">
                <a:solidFill>
                  <a:srgbClr val="223F86"/>
                </a:solidFill>
                <a:latin typeface="Montserrat" pitchFamily="2" charset="77"/>
              </a:rPr>
              <a:t>Alcantarillado: </a:t>
            </a:r>
            <a:r>
              <a:rPr lang="es-EC" sz="2200" b="1" dirty="0">
                <a:solidFill>
                  <a:srgbClr val="223F86"/>
                </a:solidFill>
                <a:latin typeface="Montserrat" pitchFamily="2" charset="77"/>
              </a:rPr>
              <a:t>7,30%</a:t>
            </a:r>
          </a:p>
          <a:p>
            <a:pPr algn="ctr"/>
            <a:r>
              <a:rPr lang="es-EC" sz="2200" dirty="0">
                <a:solidFill>
                  <a:srgbClr val="223F86"/>
                </a:solidFill>
                <a:latin typeface="Montserrat" pitchFamily="2" charset="77"/>
              </a:rPr>
              <a:t>Energía eléctrica: </a:t>
            </a:r>
            <a:r>
              <a:rPr lang="es-EC" sz="2200" b="1" dirty="0">
                <a:solidFill>
                  <a:srgbClr val="223F86"/>
                </a:solidFill>
                <a:latin typeface="Montserrat" pitchFamily="2" charset="77"/>
              </a:rPr>
              <a:t>7,30%</a:t>
            </a:r>
          </a:p>
          <a:p>
            <a:pPr algn="ctr"/>
            <a:r>
              <a:rPr lang="es-EC" sz="2200" dirty="0">
                <a:solidFill>
                  <a:srgbClr val="223F86"/>
                </a:solidFill>
                <a:latin typeface="Montserrat" pitchFamily="2" charset="77"/>
              </a:rPr>
              <a:t>Calzadas: </a:t>
            </a:r>
            <a:r>
              <a:rPr lang="es-EC" sz="2200" b="1" dirty="0">
                <a:solidFill>
                  <a:srgbClr val="223F86"/>
                </a:solidFill>
                <a:latin typeface="Montserrat" pitchFamily="2" charset="77"/>
              </a:rPr>
              <a:t>46,17%</a:t>
            </a:r>
          </a:p>
          <a:p>
            <a:pPr algn="ctr"/>
            <a:r>
              <a:rPr lang="es-EC" sz="2400" dirty="0">
                <a:solidFill>
                  <a:srgbClr val="223F86"/>
                </a:solidFill>
                <a:latin typeface="Montserrat" pitchFamily="2" charset="77"/>
              </a:rPr>
              <a:t>Aceras: </a:t>
            </a:r>
            <a:r>
              <a:rPr lang="es-EC" sz="2400" b="1" dirty="0">
                <a:solidFill>
                  <a:srgbClr val="223F86"/>
                </a:solidFill>
                <a:latin typeface="Montserrat" pitchFamily="2" charset="77"/>
              </a:rPr>
              <a:t>16,37%</a:t>
            </a:r>
          </a:p>
          <a:p>
            <a:pPr algn="ctr"/>
            <a:r>
              <a:rPr lang="es-EC" sz="2400" dirty="0">
                <a:solidFill>
                  <a:srgbClr val="223F86"/>
                </a:solidFill>
                <a:latin typeface="Montserrat" pitchFamily="2" charset="77"/>
              </a:rPr>
              <a:t>Bordillos: </a:t>
            </a:r>
            <a:r>
              <a:rPr lang="es-EC" sz="2400" b="1" dirty="0">
                <a:solidFill>
                  <a:srgbClr val="223F86"/>
                </a:solidFill>
                <a:latin typeface="Montserrat" pitchFamily="2" charset="77"/>
              </a:rPr>
              <a:t>14,59%</a:t>
            </a:r>
          </a:p>
          <a:p>
            <a:pPr algn="ctr"/>
            <a:endParaRPr lang="es-EC" sz="2400" dirty="0">
              <a:solidFill>
                <a:srgbClr val="223F86"/>
              </a:solidFill>
              <a:latin typeface="Montserrat" pitchFamily="2" charset="77"/>
            </a:endParaRPr>
          </a:p>
          <a:p>
            <a:pPr algn="ctr"/>
            <a:endParaRPr lang="es-EC" sz="2400" dirty="0">
              <a:solidFill>
                <a:srgbClr val="223F86"/>
              </a:solidFill>
              <a:latin typeface="Montserrat" pitchFamily="2" charset="77"/>
            </a:endParaRPr>
          </a:p>
          <a:p>
            <a:pPr algn="ctr"/>
            <a:endParaRPr lang="es-EC" sz="2400" dirty="0">
              <a:solidFill>
                <a:srgbClr val="223F86"/>
              </a:solidFill>
              <a:latin typeface="Montserrat" pitchFamily="2" charset="77"/>
            </a:endParaRPr>
          </a:p>
          <a:p>
            <a:pPr algn="ctr"/>
            <a:endParaRPr lang="es-EC" sz="4800" b="1" dirty="0">
              <a:solidFill>
                <a:srgbClr val="223F86"/>
              </a:solidFill>
              <a:latin typeface="Montserrat ExtraBold" pitchFamily="2" charset="77"/>
              <a:ea typeface="HGSMinchoE" panose="02020900000000000000" pitchFamily="18" charset="-128"/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443342" y="4390720"/>
            <a:ext cx="5056908" cy="2333930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32422" t="30278" r="29218" b="31111"/>
          <a:stretch/>
        </p:blipFill>
        <p:spPr>
          <a:xfrm>
            <a:off x="6334125" y="1194403"/>
            <a:ext cx="4362450" cy="246998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l="22890" t="51982" r="40538" b="11073"/>
          <a:stretch/>
        </p:blipFill>
        <p:spPr>
          <a:xfrm>
            <a:off x="5910263" y="4217560"/>
            <a:ext cx="3281362" cy="186458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5"/>
          <a:srcRect l="22266" t="45138" r="49218" b="17084"/>
          <a:stretch/>
        </p:blipFill>
        <p:spPr>
          <a:xfrm>
            <a:off x="9375818" y="4217560"/>
            <a:ext cx="2502101" cy="186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8835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ítulo 1">
            <a:extLst>
              <a:ext uri="{FF2B5EF4-FFF2-40B4-BE49-F238E27FC236}">
                <a16:creationId xmlns:a16="http://schemas.microsoft.com/office/drawing/2014/main" id="{0D9B19A4-1C63-5BCE-2999-ACBFBE411DB5}"/>
              </a:ext>
            </a:extLst>
          </p:cNvPr>
          <p:cNvSpPr txBox="1">
            <a:spLocks/>
          </p:cNvSpPr>
          <p:nvPr/>
        </p:nvSpPr>
        <p:spPr>
          <a:xfrm>
            <a:off x="590617" y="1038483"/>
            <a:ext cx="5153891" cy="4050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400" b="1" dirty="0">
                <a:solidFill>
                  <a:srgbClr val="223F86"/>
                </a:solidFill>
                <a:latin typeface="Montserrat" pitchFamily="2" charset="77"/>
              </a:rPr>
              <a:t>ZONIFICACIÓN (PMDOT - PUOS):</a:t>
            </a:r>
          </a:p>
          <a:p>
            <a:pPr algn="ctr"/>
            <a:endParaRPr lang="es-EC" sz="2400" dirty="0">
              <a:solidFill>
                <a:srgbClr val="223F86"/>
              </a:solidFill>
              <a:latin typeface="Montserrat" pitchFamily="2" charset="77"/>
            </a:endParaRPr>
          </a:p>
          <a:p>
            <a:pPr algn="ctr"/>
            <a:endParaRPr lang="es-EC" sz="4800" b="1" dirty="0">
              <a:solidFill>
                <a:srgbClr val="223F86"/>
              </a:solidFill>
              <a:latin typeface="Montserrat ExtraBold" pitchFamily="2" charset="77"/>
              <a:ea typeface="HGSMinchoE" panose="02020900000000000000" pitchFamily="18" charset="-128"/>
            </a:endParaRPr>
          </a:p>
        </p:txBody>
      </p:sp>
      <p:sp>
        <p:nvSpPr>
          <p:cNvPr id="50" name="Título 1">
            <a:extLst>
              <a:ext uri="{FF2B5EF4-FFF2-40B4-BE49-F238E27FC236}">
                <a16:creationId xmlns:a16="http://schemas.microsoft.com/office/drawing/2014/main" id="{0D9B19A4-1C63-5BCE-2999-ACBFBE411DB5}"/>
              </a:ext>
            </a:extLst>
          </p:cNvPr>
          <p:cNvSpPr txBox="1">
            <a:spLocks/>
          </p:cNvSpPr>
          <p:nvPr/>
        </p:nvSpPr>
        <p:spPr>
          <a:xfrm>
            <a:off x="6582448" y="1579906"/>
            <a:ext cx="4881433" cy="465772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s-ES" sz="2200" dirty="0">
                <a:solidFill>
                  <a:srgbClr val="223F86"/>
                </a:solidFill>
                <a:latin typeface="Montserrat" pitchFamily="2" charset="77"/>
              </a:rPr>
              <a:t>No. De Predios: </a:t>
            </a:r>
            <a:r>
              <a:rPr lang="es-ES" sz="2200" b="1" dirty="0">
                <a:solidFill>
                  <a:srgbClr val="223F86"/>
                </a:solidFill>
                <a:latin typeface="Montserrat" pitchFamily="2" charset="77"/>
              </a:rPr>
              <a:t>5203336 , 5203337</a:t>
            </a:r>
            <a:endParaRPr lang="es-ES" sz="2200" dirty="0">
              <a:solidFill>
                <a:srgbClr val="223F86"/>
              </a:solidFill>
              <a:latin typeface="Montserrat" pitchFamily="2" charset="77"/>
            </a:endParaRPr>
          </a:p>
          <a:p>
            <a:pPr algn="ctr">
              <a:lnSpc>
                <a:spcPct val="100000"/>
              </a:lnSpc>
            </a:pPr>
            <a:r>
              <a:rPr lang="es-ES" sz="2200" dirty="0">
                <a:solidFill>
                  <a:srgbClr val="223F86"/>
                </a:solidFill>
                <a:latin typeface="Montserrat" pitchFamily="2" charset="77"/>
              </a:rPr>
              <a:t>, </a:t>
            </a:r>
            <a:r>
              <a:rPr lang="es-ES" sz="2200" b="1" dirty="0">
                <a:solidFill>
                  <a:srgbClr val="223F86"/>
                </a:solidFill>
                <a:latin typeface="Montserrat" pitchFamily="2" charset="77"/>
              </a:rPr>
              <a:t>5203338, 5203339</a:t>
            </a:r>
            <a:endParaRPr lang="es-ES" sz="2200" dirty="0">
              <a:solidFill>
                <a:srgbClr val="223F86"/>
              </a:solidFill>
              <a:latin typeface="Montserrat" pitchFamily="2" charset="77"/>
            </a:endParaRPr>
          </a:p>
          <a:p>
            <a:pPr algn="ctr">
              <a:lnSpc>
                <a:spcPct val="100000"/>
              </a:lnSpc>
            </a:pPr>
            <a:endParaRPr lang="es-ES" sz="2200" b="1" dirty="0">
              <a:solidFill>
                <a:srgbClr val="223F86"/>
              </a:solidFill>
              <a:latin typeface="Montserrat" pitchFamily="2" charset="77"/>
            </a:endParaRPr>
          </a:p>
          <a:p>
            <a:pPr algn="ctr">
              <a:lnSpc>
                <a:spcPct val="100000"/>
              </a:lnSpc>
            </a:pPr>
            <a:r>
              <a:rPr lang="es-ES" sz="2200" b="1" dirty="0">
                <a:solidFill>
                  <a:srgbClr val="223F86"/>
                </a:solidFill>
                <a:latin typeface="Montserrat" pitchFamily="2" charset="77"/>
              </a:rPr>
              <a:t>Mantiene su Zonificación:</a:t>
            </a:r>
          </a:p>
          <a:p>
            <a:pPr algn="ctr">
              <a:lnSpc>
                <a:spcPct val="100000"/>
              </a:lnSpc>
            </a:pPr>
            <a:endParaRPr lang="es-ES" sz="2200" b="1" dirty="0">
              <a:solidFill>
                <a:srgbClr val="223F86"/>
              </a:solidFill>
              <a:latin typeface="Montserrat" pitchFamily="2" charset="77"/>
            </a:endParaRPr>
          </a:p>
          <a:p>
            <a:pPr algn="ctr">
              <a:lnSpc>
                <a:spcPct val="100000"/>
              </a:lnSpc>
            </a:pPr>
            <a:r>
              <a:rPr lang="es-EC" sz="2200" dirty="0">
                <a:solidFill>
                  <a:srgbClr val="223F86"/>
                </a:solidFill>
                <a:latin typeface="Montserrat" pitchFamily="2" charset="77"/>
              </a:rPr>
              <a:t>Zonificación: </a:t>
            </a:r>
            <a:r>
              <a:rPr lang="es-EC" sz="2200" b="1" dirty="0">
                <a:solidFill>
                  <a:srgbClr val="223F86"/>
                </a:solidFill>
                <a:latin typeface="Montserrat" pitchFamily="2" charset="77"/>
              </a:rPr>
              <a:t>D3 (D203-80)</a:t>
            </a:r>
          </a:p>
          <a:p>
            <a:pPr algn="ctr">
              <a:lnSpc>
                <a:spcPct val="100000"/>
              </a:lnSpc>
            </a:pPr>
            <a:r>
              <a:rPr lang="es-EC" sz="2200" dirty="0">
                <a:solidFill>
                  <a:srgbClr val="223F86"/>
                </a:solidFill>
                <a:latin typeface="Montserrat" pitchFamily="2" charset="77"/>
              </a:rPr>
              <a:t>Lote Mínimo: </a:t>
            </a:r>
            <a:r>
              <a:rPr lang="es-EC" sz="2200" b="1" dirty="0">
                <a:solidFill>
                  <a:srgbClr val="223F86"/>
                </a:solidFill>
                <a:latin typeface="Montserrat" pitchFamily="2" charset="77"/>
              </a:rPr>
              <a:t>200 m2</a:t>
            </a:r>
          </a:p>
          <a:p>
            <a:pPr algn="ctr">
              <a:lnSpc>
                <a:spcPct val="100000"/>
              </a:lnSpc>
            </a:pPr>
            <a:r>
              <a:rPr lang="es-ES" sz="2200" dirty="0">
                <a:solidFill>
                  <a:srgbClr val="223F86"/>
                </a:solidFill>
                <a:latin typeface="Montserrat" pitchFamily="2" charset="77"/>
              </a:rPr>
              <a:t>Forma de Ocupación del Suelo: </a:t>
            </a:r>
          </a:p>
          <a:p>
            <a:pPr algn="ctr">
              <a:lnSpc>
                <a:spcPct val="100000"/>
              </a:lnSpc>
            </a:pPr>
            <a:r>
              <a:rPr lang="es-ES" sz="2200" b="1" dirty="0">
                <a:solidFill>
                  <a:srgbClr val="223F86"/>
                </a:solidFill>
                <a:latin typeface="Montserrat" pitchFamily="2" charset="77"/>
              </a:rPr>
              <a:t>(D) Sobre línea de Fabrica</a:t>
            </a:r>
          </a:p>
          <a:p>
            <a:pPr algn="ctr">
              <a:lnSpc>
                <a:spcPct val="100000"/>
              </a:lnSpc>
            </a:pPr>
            <a:r>
              <a:rPr lang="es-ES" sz="2200" dirty="0">
                <a:solidFill>
                  <a:srgbClr val="223F86"/>
                </a:solidFill>
                <a:latin typeface="Montserrat" pitchFamily="2" charset="77"/>
              </a:rPr>
              <a:t>Uso Principal del Suelo: </a:t>
            </a:r>
          </a:p>
          <a:p>
            <a:pPr algn="ctr">
              <a:lnSpc>
                <a:spcPct val="100000"/>
              </a:lnSpc>
            </a:pPr>
            <a:r>
              <a:rPr lang="es-ES" sz="2200" b="1" dirty="0">
                <a:solidFill>
                  <a:srgbClr val="223F86"/>
                </a:solidFill>
                <a:latin typeface="Montserrat" pitchFamily="2" charset="77"/>
              </a:rPr>
              <a:t>(RU1) Residencial Urbano 1</a:t>
            </a:r>
          </a:p>
          <a:p>
            <a:pPr algn="ctr">
              <a:lnSpc>
                <a:spcPct val="100000"/>
              </a:lnSpc>
            </a:pPr>
            <a:r>
              <a:rPr lang="es-ES" sz="2200" dirty="0">
                <a:solidFill>
                  <a:srgbClr val="223F86"/>
                </a:solidFill>
                <a:latin typeface="Montserrat" pitchFamily="2" charset="77"/>
              </a:rPr>
              <a:t>Clasificación del Suelo: </a:t>
            </a:r>
          </a:p>
          <a:p>
            <a:pPr algn="ctr">
              <a:lnSpc>
                <a:spcPct val="100000"/>
              </a:lnSpc>
            </a:pPr>
            <a:r>
              <a:rPr lang="es-ES" sz="2200" b="1" dirty="0">
                <a:solidFill>
                  <a:srgbClr val="223F86"/>
                </a:solidFill>
                <a:latin typeface="Montserrat" pitchFamily="2" charset="77"/>
              </a:rPr>
              <a:t>(SU) Suelo Urbano</a:t>
            </a:r>
            <a:endParaRPr lang="es-EC" sz="2200" b="1" dirty="0">
              <a:solidFill>
                <a:srgbClr val="223F86"/>
              </a:solidFill>
              <a:latin typeface="Montserrat" pitchFamily="2" charset="77"/>
            </a:endParaRPr>
          </a:p>
          <a:p>
            <a:endParaRPr lang="es-EC" sz="1800" dirty="0">
              <a:solidFill>
                <a:srgbClr val="223F86"/>
              </a:solidFill>
              <a:latin typeface="Montserrat" pitchFamily="2" charset="77"/>
            </a:endParaRPr>
          </a:p>
          <a:p>
            <a:pPr algn="ctr"/>
            <a:endParaRPr lang="es-EC" sz="1800" dirty="0">
              <a:solidFill>
                <a:srgbClr val="223F86"/>
              </a:solidFill>
              <a:latin typeface="Montserrat" pitchFamily="2" charset="77"/>
            </a:endParaRPr>
          </a:p>
          <a:p>
            <a:pPr algn="ctr"/>
            <a:endParaRPr lang="es-EC" sz="1800" b="1" dirty="0">
              <a:solidFill>
                <a:srgbClr val="223F86"/>
              </a:solidFill>
              <a:latin typeface="Montserrat ExtraBold" pitchFamily="2" charset="77"/>
              <a:ea typeface="HGSMinchoE" panose="02020900000000000000" pitchFamily="18" charset="-128"/>
            </a:endParaRPr>
          </a:p>
        </p:txBody>
      </p:sp>
      <p:sp>
        <p:nvSpPr>
          <p:cNvPr id="51" name="Rectángulo 50"/>
          <p:cNvSpPr/>
          <p:nvPr/>
        </p:nvSpPr>
        <p:spPr>
          <a:xfrm>
            <a:off x="6582448" y="1405644"/>
            <a:ext cx="5285702" cy="4831987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4687" t="23750" r="25079" b="8333"/>
          <a:stretch/>
        </p:blipFill>
        <p:spPr>
          <a:xfrm>
            <a:off x="123825" y="1579906"/>
            <a:ext cx="6124575" cy="4657726"/>
          </a:xfrm>
          <a:prstGeom prst="rect">
            <a:avLst/>
          </a:prstGeom>
        </p:spPr>
      </p:pic>
      <p:sp>
        <p:nvSpPr>
          <p:cNvPr id="4" name="Forma libre 3"/>
          <p:cNvSpPr/>
          <p:nvPr/>
        </p:nvSpPr>
        <p:spPr>
          <a:xfrm>
            <a:off x="3114675" y="2828925"/>
            <a:ext cx="1362075" cy="2143125"/>
          </a:xfrm>
          <a:custGeom>
            <a:avLst/>
            <a:gdLst>
              <a:gd name="connsiteX0" fmla="*/ 1362075 w 1362075"/>
              <a:gd name="connsiteY0" fmla="*/ 1419225 h 2143125"/>
              <a:gd name="connsiteX1" fmla="*/ 447675 w 1362075"/>
              <a:gd name="connsiteY1" fmla="*/ 2143125 h 2143125"/>
              <a:gd name="connsiteX2" fmla="*/ 0 w 1362075"/>
              <a:gd name="connsiteY2" fmla="*/ 104775 h 2143125"/>
              <a:gd name="connsiteX3" fmla="*/ 200025 w 1362075"/>
              <a:gd name="connsiteY3" fmla="*/ 0 h 2143125"/>
              <a:gd name="connsiteX4" fmla="*/ 1362075 w 1362075"/>
              <a:gd name="connsiteY4" fmla="*/ 1419225 h 2143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2075" h="2143125">
                <a:moveTo>
                  <a:pt x="1362075" y="1419225"/>
                </a:moveTo>
                <a:lnTo>
                  <a:pt x="447675" y="2143125"/>
                </a:lnTo>
                <a:lnTo>
                  <a:pt x="0" y="104775"/>
                </a:lnTo>
                <a:lnTo>
                  <a:pt x="200025" y="0"/>
                </a:lnTo>
                <a:lnTo>
                  <a:pt x="1362075" y="1419225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" name="Elipse 4"/>
          <p:cNvSpPr/>
          <p:nvPr/>
        </p:nvSpPr>
        <p:spPr>
          <a:xfrm>
            <a:off x="2098389" y="2356833"/>
            <a:ext cx="3516133" cy="3400425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7" name="Conector angular 6"/>
          <p:cNvCxnSpPr/>
          <p:nvPr/>
        </p:nvCxnSpPr>
        <p:spPr>
          <a:xfrm>
            <a:off x="585271" y="3485545"/>
            <a:ext cx="2129337" cy="619223"/>
          </a:xfrm>
          <a:prstGeom prst="bentConnector3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13199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>
            <a:extLst>
              <a:ext uri="{FF2B5EF4-FFF2-40B4-BE49-F238E27FC236}">
                <a16:creationId xmlns:a16="http://schemas.microsoft.com/office/drawing/2014/main" id="{4FC01A93-630F-4E38-9862-F11FD68FBF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59"/>
          <a:stretch/>
        </p:blipFill>
        <p:spPr>
          <a:xfrm rot="16200000">
            <a:off x="312086" y="1271844"/>
            <a:ext cx="5630549" cy="4867484"/>
          </a:xfrm>
          <a:prstGeom prst="rect">
            <a:avLst/>
          </a:prstGeom>
        </p:spPr>
      </p:pic>
      <p:sp>
        <p:nvSpPr>
          <p:cNvPr id="27" name="Rectángulo 26"/>
          <p:cNvSpPr/>
          <p:nvPr/>
        </p:nvSpPr>
        <p:spPr>
          <a:xfrm>
            <a:off x="9366085" y="5258894"/>
            <a:ext cx="274415" cy="298624"/>
          </a:xfrm>
          <a:prstGeom prst="rect">
            <a:avLst/>
          </a:prstGeom>
          <a:noFill/>
          <a:ln w="3810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9" name="Título 1">
            <a:extLst>
              <a:ext uri="{FF2B5EF4-FFF2-40B4-BE49-F238E27FC236}">
                <a16:creationId xmlns:a16="http://schemas.microsoft.com/office/drawing/2014/main" id="{0D9B19A4-1C63-5BCE-2999-ACBFBE411DB5}"/>
              </a:ext>
            </a:extLst>
          </p:cNvPr>
          <p:cNvSpPr txBox="1">
            <a:spLocks/>
          </p:cNvSpPr>
          <p:nvPr/>
        </p:nvSpPr>
        <p:spPr>
          <a:xfrm>
            <a:off x="951439" y="485309"/>
            <a:ext cx="1879148" cy="4050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400" b="1" dirty="0">
                <a:solidFill>
                  <a:srgbClr val="223F86"/>
                </a:solidFill>
                <a:latin typeface="Montserrat" pitchFamily="2" charset="77"/>
              </a:rPr>
              <a:t>PLANO:</a:t>
            </a:r>
            <a:endParaRPr lang="es-EC" sz="2400" dirty="0">
              <a:solidFill>
                <a:srgbClr val="223F86"/>
              </a:solidFill>
              <a:latin typeface="Montserrat" pitchFamily="2" charset="77"/>
            </a:endParaRPr>
          </a:p>
          <a:p>
            <a:pPr algn="ctr"/>
            <a:endParaRPr lang="es-EC" sz="4800" b="1" dirty="0">
              <a:solidFill>
                <a:srgbClr val="223F86"/>
              </a:solidFill>
              <a:latin typeface="Montserrat ExtraBold" pitchFamily="2" charset="77"/>
              <a:ea typeface="HGSMinchoE" panose="02020900000000000000" pitchFamily="18" charset="-128"/>
            </a:endParaRPr>
          </a:p>
        </p:txBody>
      </p:sp>
      <p:sp>
        <p:nvSpPr>
          <p:cNvPr id="32" name="Rectángulo 31"/>
          <p:cNvSpPr/>
          <p:nvPr/>
        </p:nvSpPr>
        <p:spPr>
          <a:xfrm>
            <a:off x="9200089" y="4491751"/>
            <a:ext cx="2480432" cy="1832910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ángulo 32"/>
          <p:cNvSpPr/>
          <p:nvPr/>
        </p:nvSpPr>
        <p:spPr>
          <a:xfrm>
            <a:off x="9226226" y="4678164"/>
            <a:ext cx="10294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solidFill>
                  <a:srgbClr val="223F86"/>
                </a:solidFill>
                <a:latin typeface="Montserrat" pitchFamily="2" charset="77"/>
              </a:rPr>
              <a:t>Leyenda</a:t>
            </a:r>
            <a:endParaRPr lang="en-US" dirty="0"/>
          </a:p>
        </p:txBody>
      </p:sp>
      <p:sp>
        <p:nvSpPr>
          <p:cNvPr id="34" name="Rectángulo 33"/>
          <p:cNvSpPr/>
          <p:nvPr/>
        </p:nvSpPr>
        <p:spPr>
          <a:xfrm>
            <a:off x="9778477" y="5229675"/>
            <a:ext cx="173156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solidFill>
                  <a:srgbClr val="5B5B5B"/>
                </a:solidFill>
                <a:latin typeface="Montserrat" pitchFamily="2" charset="77"/>
              </a:rPr>
              <a:t>Macro lote</a:t>
            </a:r>
          </a:p>
          <a:p>
            <a:endParaRPr lang="es-EC" dirty="0">
              <a:solidFill>
                <a:srgbClr val="5B5B5B"/>
              </a:solidFill>
              <a:latin typeface="Montserrat" pitchFamily="2" charset="77"/>
            </a:endParaRPr>
          </a:p>
          <a:p>
            <a:r>
              <a:rPr lang="es-EC" dirty="0">
                <a:solidFill>
                  <a:srgbClr val="5B5B5B"/>
                </a:solidFill>
                <a:latin typeface="Montserrat" pitchFamily="2" charset="77"/>
              </a:rPr>
              <a:t>Construcciones</a:t>
            </a:r>
            <a:endParaRPr lang="en-US" dirty="0"/>
          </a:p>
        </p:txBody>
      </p:sp>
      <p:sp>
        <p:nvSpPr>
          <p:cNvPr id="35" name="Rectángulo 34"/>
          <p:cNvSpPr/>
          <p:nvPr/>
        </p:nvSpPr>
        <p:spPr>
          <a:xfrm>
            <a:off x="9366085" y="5817176"/>
            <a:ext cx="306120" cy="28362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31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" name="Forma libre 1"/>
          <p:cNvSpPr/>
          <p:nvPr/>
        </p:nvSpPr>
        <p:spPr>
          <a:xfrm>
            <a:off x="4333875" y="1200150"/>
            <a:ext cx="371475" cy="200025"/>
          </a:xfrm>
          <a:custGeom>
            <a:avLst/>
            <a:gdLst>
              <a:gd name="connsiteX0" fmla="*/ 371475 w 371475"/>
              <a:gd name="connsiteY0" fmla="*/ 0 h 200025"/>
              <a:gd name="connsiteX1" fmla="*/ 0 w 371475"/>
              <a:gd name="connsiteY1" fmla="*/ 200025 h 20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71475" h="200025">
                <a:moveTo>
                  <a:pt x="371475" y="0"/>
                </a:moveTo>
                <a:lnTo>
                  <a:pt x="0" y="200025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" name="Forma libre 2"/>
          <p:cNvSpPr/>
          <p:nvPr/>
        </p:nvSpPr>
        <p:spPr>
          <a:xfrm>
            <a:off x="1616016" y="1400175"/>
            <a:ext cx="1485900" cy="1981200"/>
          </a:xfrm>
          <a:custGeom>
            <a:avLst/>
            <a:gdLst>
              <a:gd name="connsiteX0" fmla="*/ 352425 w 1485900"/>
              <a:gd name="connsiteY0" fmla="*/ 0 h 1981200"/>
              <a:gd name="connsiteX1" fmla="*/ 0 w 1485900"/>
              <a:gd name="connsiteY1" fmla="*/ 171450 h 1981200"/>
              <a:gd name="connsiteX2" fmla="*/ 419100 w 1485900"/>
              <a:gd name="connsiteY2" fmla="*/ 1981200 h 1981200"/>
              <a:gd name="connsiteX3" fmla="*/ 1485900 w 1485900"/>
              <a:gd name="connsiteY3" fmla="*/ 1438275 h 1981200"/>
              <a:gd name="connsiteX4" fmla="*/ 352425 w 1485900"/>
              <a:gd name="connsiteY4" fmla="*/ 0 h 198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5900" h="1981200">
                <a:moveTo>
                  <a:pt x="352425" y="0"/>
                </a:moveTo>
                <a:lnTo>
                  <a:pt x="0" y="171450"/>
                </a:lnTo>
                <a:lnTo>
                  <a:pt x="419100" y="1981200"/>
                </a:lnTo>
                <a:lnTo>
                  <a:pt x="1485900" y="1438275"/>
                </a:lnTo>
                <a:lnTo>
                  <a:pt x="352425" y="0"/>
                </a:lnTo>
                <a:close/>
              </a:path>
            </a:pathLst>
          </a:custGeom>
          <a:noFill/>
          <a:ln w="3810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Forma libre 3"/>
          <p:cNvSpPr/>
          <p:nvPr/>
        </p:nvSpPr>
        <p:spPr>
          <a:xfrm>
            <a:off x="2051784" y="2838450"/>
            <a:ext cx="1628775" cy="1533525"/>
          </a:xfrm>
          <a:custGeom>
            <a:avLst/>
            <a:gdLst>
              <a:gd name="connsiteX0" fmla="*/ 0 w 1628775"/>
              <a:gd name="connsiteY0" fmla="*/ 523875 h 1533525"/>
              <a:gd name="connsiteX1" fmla="*/ 200025 w 1628775"/>
              <a:gd name="connsiteY1" fmla="*/ 1533525 h 1533525"/>
              <a:gd name="connsiteX2" fmla="*/ 1628775 w 1628775"/>
              <a:gd name="connsiteY2" fmla="*/ 685800 h 1533525"/>
              <a:gd name="connsiteX3" fmla="*/ 1057275 w 1628775"/>
              <a:gd name="connsiteY3" fmla="*/ 0 h 1533525"/>
              <a:gd name="connsiteX4" fmla="*/ 0 w 1628775"/>
              <a:gd name="connsiteY4" fmla="*/ 523875 h 1533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8775" h="1533525">
                <a:moveTo>
                  <a:pt x="0" y="523875"/>
                </a:moveTo>
                <a:lnTo>
                  <a:pt x="200025" y="1533525"/>
                </a:lnTo>
                <a:lnTo>
                  <a:pt x="1628775" y="685800"/>
                </a:lnTo>
                <a:lnTo>
                  <a:pt x="1057275" y="0"/>
                </a:lnTo>
                <a:lnTo>
                  <a:pt x="0" y="523875"/>
                </a:lnTo>
                <a:close/>
              </a:path>
            </a:pathLst>
          </a:custGeom>
          <a:noFill/>
          <a:ln w="3810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" name="Forma libre 4"/>
          <p:cNvSpPr/>
          <p:nvPr/>
        </p:nvSpPr>
        <p:spPr>
          <a:xfrm>
            <a:off x="2237521" y="3967480"/>
            <a:ext cx="1200150" cy="1790700"/>
          </a:xfrm>
          <a:custGeom>
            <a:avLst/>
            <a:gdLst>
              <a:gd name="connsiteX0" fmla="*/ 0 w 1200150"/>
              <a:gd name="connsiteY0" fmla="*/ 371475 h 1790700"/>
              <a:gd name="connsiteX1" fmla="*/ 238125 w 1200150"/>
              <a:gd name="connsiteY1" fmla="*/ 1790700 h 1790700"/>
              <a:gd name="connsiteX2" fmla="*/ 1200150 w 1200150"/>
              <a:gd name="connsiteY2" fmla="*/ 1190625 h 1790700"/>
              <a:gd name="connsiteX3" fmla="*/ 666750 w 1200150"/>
              <a:gd name="connsiteY3" fmla="*/ 0 h 1790700"/>
              <a:gd name="connsiteX4" fmla="*/ 0 w 1200150"/>
              <a:gd name="connsiteY4" fmla="*/ 371475 h 179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0150" h="1790700">
                <a:moveTo>
                  <a:pt x="0" y="371475"/>
                </a:moveTo>
                <a:lnTo>
                  <a:pt x="238125" y="1790700"/>
                </a:lnTo>
                <a:lnTo>
                  <a:pt x="1200150" y="1190625"/>
                </a:lnTo>
                <a:lnTo>
                  <a:pt x="666750" y="0"/>
                </a:lnTo>
                <a:lnTo>
                  <a:pt x="0" y="371475"/>
                </a:lnTo>
                <a:close/>
              </a:path>
            </a:pathLst>
          </a:custGeom>
          <a:noFill/>
          <a:ln w="3810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" name="Forma libre 5"/>
          <p:cNvSpPr/>
          <p:nvPr/>
        </p:nvSpPr>
        <p:spPr>
          <a:xfrm>
            <a:off x="2912622" y="3524251"/>
            <a:ext cx="1485900" cy="1657350"/>
          </a:xfrm>
          <a:custGeom>
            <a:avLst/>
            <a:gdLst>
              <a:gd name="connsiteX0" fmla="*/ 742950 w 1485900"/>
              <a:gd name="connsiteY0" fmla="*/ 0 h 1657350"/>
              <a:gd name="connsiteX1" fmla="*/ 0 w 1485900"/>
              <a:gd name="connsiteY1" fmla="*/ 447675 h 1657350"/>
              <a:gd name="connsiteX2" fmla="*/ 523875 w 1485900"/>
              <a:gd name="connsiteY2" fmla="*/ 1657350 h 1657350"/>
              <a:gd name="connsiteX3" fmla="*/ 1485900 w 1485900"/>
              <a:gd name="connsiteY3" fmla="*/ 895350 h 1657350"/>
              <a:gd name="connsiteX4" fmla="*/ 742950 w 1485900"/>
              <a:gd name="connsiteY4" fmla="*/ 0 h 1657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5900" h="1657350">
                <a:moveTo>
                  <a:pt x="742950" y="0"/>
                </a:moveTo>
                <a:lnTo>
                  <a:pt x="0" y="447675"/>
                </a:lnTo>
                <a:lnTo>
                  <a:pt x="523875" y="1657350"/>
                </a:lnTo>
                <a:lnTo>
                  <a:pt x="1485900" y="895350"/>
                </a:lnTo>
                <a:lnTo>
                  <a:pt x="742950" y="0"/>
                </a:lnTo>
                <a:close/>
              </a:path>
            </a:pathLst>
          </a:custGeom>
          <a:noFill/>
          <a:ln w="3810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523010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ítulo 1">
            <a:extLst>
              <a:ext uri="{FF2B5EF4-FFF2-40B4-BE49-F238E27FC236}">
                <a16:creationId xmlns:a16="http://schemas.microsoft.com/office/drawing/2014/main" id="{0D9B19A4-1C63-5BCE-2999-ACBFBE411DB5}"/>
              </a:ext>
            </a:extLst>
          </p:cNvPr>
          <p:cNvSpPr txBox="1">
            <a:spLocks/>
          </p:cNvSpPr>
          <p:nvPr/>
        </p:nvSpPr>
        <p:spPr>
          <a:xfrm>
            <a:off x="388321" y="1131068"/>
            <a:ext cx="6231554" cy="8977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400" b="1" dirty="0">
                <a:solidFill>
                  <a:srgbClr val="223F86"/>
                </a:solidFill>
                <a:latin typeface="Montserrat" pitchFamily="2" charset="77"/>
              </a:rPr>
              <a:t>LOTES POR EXCEPCIÓN</a:t>
            </a:r>
          </a:p>
          <a:p>
            <a:pPr algn="ctr"/>
            <a:endParaRPr lang="es-EC" sz="2400" dirty="0">
              <a:solidFill>
                <a:srgbClr val="223F86"/>
              </a:solidFill>
              <a:latin typeface="Montserrat" pitchFamily="2" charset="77"/>
            </a:endParaRPr>
          </a:p>
          <a:p>
            <a:pPr algn="ctr"/>
            <a:endParaRPr lang="es-EC" sz="4800" b="1" dirty="0">
              <a:solidFill>
                <a:srgbClr val="223F86"/>
              </a:solidFill>
              <a:latin typeface="Montserrat ExtraBold" pitchFamily="2" charset="77"/>
              <a:ea typeface="HGSMinchoE" panose="02020900000000000000" pitchFamily="18" charset="-128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28203" t="26250" r="45764" b="18695"/>
          <a:stretch/>
        </p:blipFill>
        <p:spPr>
          <a:xfrm>
            <a:off x="7353299" y="1724025"/>
            <a:ext cx="3788327" cy="450660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15781" t="37222" r="14062" b="44861"/>
          <a:stretch/>
        </p:blipFill>
        <p:spPr>
          <a:xfrm>
            <a:off x="388320" y="2028825"/>
            <a:ext cx="4972941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8438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ítulo 1">
            <a:extLst>
              <a:ext uri="{FF2B5EF4-FFF2-40B4-BE49-F238E27FC236}">
                <a16:creationId xmlns:a16="http://schemas.microsoft.com/office/drawing/2014/main" id="{0D9B19A4-1C63-5BCE-2999-ACBFBE411DB5}"/>
              </a:ext>
            </a:extLst>
          </p:cNvPr>
          <p:cNvSpPr txBox="1">
            <a:spLocks/>
          </p:cNvSpPr>
          <p:nvPr/>
        </p:nvSpPr>
        <p:spPr>
          <a:xfrm>
            <a:off x="586614" y="326064"/>
            <a:ext cx="4553422" cy="4050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400" b="1" dirty="0">
                <a:solidFill>
                  <a:srgbClr val="223F86"/>
                </a:solidFill>
                <a:latin typeface="Montserrat" pitchFamily="2" charset="77"/>
              </a:rPr>
              <a:t>EVALUACIÓN DE RIESGO</a:t>
            </a:r>
          </a:p>
          <a:p>
            <a:pPr algn="ctr"/>
            <a:endParaRPr lang="es-EC" sz="2400" dirty="0">
              <a:solidFill>
                <a:srgbClr val="223F86"/>
              </a:solidFill>
              <a:latin typeface="Montserrat" pitchFamily="2" charset="77"/>
            </a:endParaRPr>
          </a:p>
          <a:p>
            <a:pPr algn="ctr"/>
            <a:endParaRPr lang="es-EC" sz="1800" dirty="0">
              <a:solidFill>
                <a:srgbClr val="5B5B5B"/>
              </a:solidFill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543070" y="1225004"/>
            <a:ext cx="11029806" cy="558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100" b="1" dirty="0">
                <a:solidFill>
                  <a:srgbClr val="223F86"/>
                </a:solidFill>
                <a:latin typeface="Montserrat" pitchFamily="2" charset="77"/>
              </a:rPr>
              <a:t>CALIFICACIÓN </a:t>
            </a:r>
            <a:endParaRPr lang="es-ES" sz="1100" dirty="0">
              <a:solidFill>
                <a:srgbClr val="5B5B5B"/>
              </a:solidFill>
              <a:latin typeface="Montserrat" pitchFamily="2" charset="77"/>
            </a:endParaRPr>
          </a:p>
          <a:p>
            <a:r>
              <a:rPr lang="es-ES" sz="1100" dirty="0">
                <a:solidFill>
                  <a:srgbClr val="5B5B5B"/>
                </a:solidFill>
                <a:latin typeface="Montserrat" pitchFamily="2" charset="77"/>
              </a:rPr>
              <a:t>Informe No. I-0006-EAH-AT-DMGR-2021,  de 02 de febrero de 2021 . </a:t>
            </a:r>
            <a:r>
              <a:rPr lang="es-EC" sz="1100" dirty="0">
                <a:solidFill>
                  <a:srgbClr val="5B5B5B"/>
                </a:solidFill>
                <a:latin typeface="Montserrat" pitchFamily="2" charset="77"/>
              </a:rPr>
              <a:t>Movimientos en masa: el AHHYC “San Isidro” en general presenta un </a:t>
            </a:r>
            <a:r>
              <a:rPr lang="es-EC" sz="1100" b="1" dirty="0">
                <a:solidFill>
                  <a:srgbClr val="223F86"/>
                </a:solidFill>
                <a:latin typeface="Montserrat" pitchFamily="2" charset="77"/>
              </a:rPr>
              <a:t>Riesgo Moderado Mitigable para todos </a:t>
            </a:r>
            <a:r>
              <a:rPr lang="es-EC" sz="1100" dirty="0">
                <a:solidFill>
                  <a:srgbClr val="5B5B5B"/>
                </a:solidFill>
                <a:latin typeface="Montserrat" pitchFamily="2" charset="77"/>
              </a:rPr>
              <a:t>para todos los lotes frente a deslizamientos.” </a:t>
            </a:r>
          </a:p>
          <a:p>
            <a:endParaRPr lang="es-EC" dirty="0">
              <a:solidFill>
                <a:srgbClr val="5B5B5B"/>
              </a:solidFill>
              <a:latin typeface="Montserrat" pitchFamily="2" charset="77"/>
            </a:endParaRPr>
          </a:p>
          <a:p>
            <a:r>
              <a:rPr lang="es-EC" sz="1200" b="1" dirty="0">
                <a:solidFill>
                  <a:srgbClr val="223F86"/>
                </a:solidFill>
                <a:latin typeface="Montserrat" pitchFamily="2" charset="77"/>
              </a:rPr>
              <a:t>RECOMENDACIONES</a:t>
            </a:r>
          </a:p>
          <a:p>
            <a:pPr algn="ctr"/>
            <a:r>
              <a:rPr lang="es-EC" sz="1400" dirty="0">
                <a:solidFill>
                  <a:srgbClr val="5B5B5B"/>
                </a:solidFill>
                <a:latin typeface="Montserrat" pitchFamily="2" charset="77"/>
              </a:rPr>
              <a:t>• Los propietarios/posesionarios de los lotes de “San Isidro” </a:t>
            </a:r>
            <a:r>
              <a:rPr lang="es-EC" sz="1400" b="1" dirty="0">
                <a:solidFill>
                  <a:srgbClr val="223F86"/>
                </a:solidFill>
                <a:latin typeface="Montserrat" pitchFamily="2" charset="77"/>
              </a:rPr>
              <a:t>no deben realizar</a:t>
            </a:r>
            <a:br>
              <a:rPr lang="es-EC" sz="1400" b="1" dirty="0">
                <a:solidFill>
                  <a:srgbClr val="223F86"/>
                </a:solidFill>
                <a:latin typeface="Montserrat" pitchFamily="2" charset="77"/>
              </a:rPr>
            </a:br>
            <a:r>
              <a:rPr lang="es-EC" sz="1400" b="1" dirty="0">
                <a:solidFill>
                  <a:srgbClr val="223F86"/>
                </a:solidFill>
                <a:latin typeface="Montserrat" pitchFamily="2" charset="77"/>
              </a:rPr>
              <a:t>excavaciones</a:t>
            </a:r>
            <a:r>
              <a:rPr lang="es-EC" sz="1400" b="1" dirty="0">
                <a:solidFill>
                  <a:srgbClr val="0070C0"/>
                </a:solidFill>
                <a:latin typeface="Montserrat" pitchFamily="2" charset="77"/>
              </a:rPr>
              <a:t> </a:t>
            </a:r>
            <a:r>
              <a:rPr lang="es-EC" sz="1400" dirty="0">
                <a:solidFill>
                  <a:srgbClr val="5B5B5B"/>
                </a:solidFill>
                <a:latin typeface="Montserrat" pitchFamily="2" charset="77"/>
              </a:rPr>
              <a:t>en el terreno (desbanques o movimientos de tierra) hasta que culmine el</a:t>
            </a:r>
            <a:br>
              <a:rPr lang="es-EC" sz="1400" dirty="0">
                <a:solidFill>
                  <a:srgbClr val="5B5B5B"/>
                </a:solidFill>
                <a:latin typeface="Montserrat" pitchFamily="2" charset="77"/>
              </a:rPr>
            </a:br>
            <a:r>
              <a:rPr lang="es-EC" sz="1400" dirty="0">
                <a:solidFill>
                  <a:srgbClr val="5B5B5B"/>
                </a:solidFill>
                <a:latin typeface="Montserrat" pitchFamily="2" charset="77"/>
              </a:rPr>
              <a:t>proceso de regularización y se establezca su normativa de edificabilidad específica.</a:t>
            </a:r>
            <a:br>
              <a:rPr lang="es-EC" sz="1400" b="1" dirty="0"/>
            </a:br>
            <a:br>
              <a:rPr lang="es-EC" sz="1400" dirty="0"/>
            </a:br>
            <a:r>
              <a:rPr lang="es-EC" sz="1400" dirty="0">
                <a:solidFill>
                  <a:srgbClr val="5B5B5B"/>
                </a:solidFill>
                <a:latin typeface="Montserrat" pitchFamily="2" charset="77"/>
              </a:rPr>
              <a:t>• Posterior a la regularización del AHHYC “San Isidro”, el asentamiento debe realizar las</a:t>
            </a:r>
            <a:br>
              <a:rPr lang="es-EC" sz="1400" dirty="0">
                <a:solidFill>
                  <a:srgbClr val="5B5B5B"/>
                </a:solidFill>
                <a:latin typeface="Montserrat" pitchFamily="2" charset="77"/>
              </a:rPr>
            </a:br>
            <a:r>
              <a:rPr lang="es-EC" sz="1400" dirty="0">
                <a:solidFill>
                  <a:srgbClr val="5B5B5B"/>
                </a:solidFill>
                <a:latin typeface="Montserrat" pitchFamily="2" charset="77"/>
              </a:rPr>
              <a:t>obras públicas tales como alcantarillado, bordillos y adoquinado como medida de</a:t>
            </a:r>
            <a:br>
              <a:rPr lang="es-EC" sz="1400" dirty="0">
                <a:solidFill>
                  <a:srgbClr val="5B5B5B"/>
                </a:solidFill>
                <a:latin typeface="Montserrat" pitchFamily="2" charset="77"/>
              </a:rPr>
            </a:br>
            <a:r>
              <a:rPr lang="es-EC" sz="1400" dirty="0">
                <a:solidFill>
                  <a:srgbClr val="5B5B5B"/>
                </a:solidFill>
                <a:latin typeface="Montserrat" pitchFamily="2" charset="77"/>
              </a:rPr>
              <a:t>mitigación para los procesos de erosión superficial.</a:t>
            </a:r>
          </a:p>
          <a:p>
            <a:pPr algn="ctr"/>
            <a:br>
              <a:rPr lang="es-EC" sz="1400" dirty="0"/>
            </a:br>
            <a:r>
              <a:rPr lang="es-EC" sz="1400" dirty="0">
                <a:solidFill>
                  <a:srgbClr val="5B5B5B"/>
                </a:solidFill>
                <a:latin typeface="Montserrat" pitchFamily="2" charset="77"/>
              </a:rPr>
              <a:t>• Se recomienda que los propietarios y/o posesionarios del AHHYC, no construyan más</a:t>
            </a:r>
            <a:br>
              <a:rPr lang="es-EC" sz="1400" dirty="0">
                <a:solidFill>
                  <a:srgbClr val="5B5B5B"/>
                </a:solidFill>
                <a:latin typeface="Montserrat" pitchFamily="2" charset="77"/>
              </a:rPr>
            </a:br>
            <a:r>
              <a:rPr lang="es-EC" sz="1400" dirty="0">
                <a:solidFill>
                  <a:srgbClr val="5B5B5B"/>
                </a:solidFill>
                <a:latin typeface="Montserrat" pitchFamily="2" charset="77"/>
              </a:rPr>
              <a:t>viviendas en el </a:t>
            </a:r>
            <a:r>
              <a:rPr lang="es-EC" sz="1400" dirty="0" err="1">
                <a:solidFill>
                  <a:srgbClr val="5B5B5B"/>
                </a:solidFill>
                <a:latin typeface="Montserrat" pitchFamily="2" charset="77"/>
              </a:rPr>
              <a:t>macrolote</a:t>
            </a:r>
            <a:r>
              <a:rPr lang="es-EC" sz="1400" dirty="0">
                <a:solidFill>
                  <a:srgbClr val="5B5B5B"/>
                </a:solidFill>
                <a:latin typeface="Montserrat" pitchFamily="2" charset="77"/>
              </a:rPr>
              <a:t> evaluado, ni aumenten pisos/ plantas sobre las edificaciones</a:t>
            </a:r>
            <a:br>
              <a:rPr lang="es-EC" sz="1400" dirty="0">
                <a:solidFill>
                  <a:srgbClr val="5B5B5B"/>
                </a:solidFill>
                <a:latin typeface="Montserrat" pitchFamily="2" charset="77"/>
              </a:rPr>
            </a:br>
            <a:r>
              <a:rPr lang="es-EC" sz="1400" dirty="0">
                <a:solidFill>
                  <a:srgbClr val="5B5B5B"/>
                </a:solidFill>
                <a:latin typeface="Montserrat" pitchFamily="2" charset="77"/>
              </a:rPr>
              <a:t>existentes, hasta que el proceso de regularización del asentamiento culmine y se</a:t>
            </a:r>
            <a:br>
              <a:rPr lang="es-EC" sz="1400" dirty="0">
                <a:solidFill>
                  <a:srgbClr val="5B5B5B"/>
                </a:solidFill>
                <a:latin typeface="Montserrat" pitchFamily="2" charset="77"/>
              </a:rPr>
            </a:br>
            <a:r>
              <a:rPr lang="es-EC" sz="1400" dirty="0">
                <a:solidFill>
                  <a:srgbClr val="5B5B5B"/>
                </a:solidFill>
                <a:latin typeface="Montserrat" pitchFamily="2" charset="77"/>
              </a:rPr>
              <a:t>determine su normativa de edificabilidad específica que deberá constar en sus</a:t>
            </a:r>
            <a:br>
              <a:rPr lang="es-EC" sz="1400" dirty="0">
                <a:solidFill>
                  <a:srgbClr val="5B5B5B"/>
                </a:solidFill>
                <a:latin typeface="Montserrat" pitchFamily="2" charset="77"/>
              </a:rPr>
            </a:br>
            <a:r>
              <a:rPr lang="es-EC" sz="1400" dirty="0">
                <a:solidFill>
                  <a:srgbClr val="5B5B5B"/>
                </a:solidFill>
                <a:latin typeface="Montserrat" pitchFamily="2" charset="77"/>
              </a:rPr>
              <a:t>respectivos Informes de Regulación Metropolitana (IRM), previa emisión de la licencia</a:t>
            </a:r>
            <a:br>
              <a:rPr lang="es-EC" sz="1400" dirty="0">
                <a:solidFill>
                  <a:srgbClr val="5B5B5B"/>
                </a:solidFill>
                <a:latin typeface="Montserrat" pitchFamily="2" charset="77"/>
              </a:rPr>
            </a:br>
            <a:r>
              <a:rPr lang="es-EC" sz="1400" dirty="0">
                <a:solidFill>
                  <a:srgbClr val="5B5B5B"/>
                </a:solidFill>
                <a:latin typeface="Montserrat" pitchFamily="2" charset="77"/>
              </a:rPr>
              <a:t>de construcción de la autoridad competente que es la Secretaría de Territorio, Hábitat</a:t>
            </a:r>
            <a:br>
              <a:rPr lang="es-EC" sz="1400" dirty="0">
                <a:solidFill>
                  <a:srgbClr val="5B5B5B"/>
                </a:solidFill>
                <a:latin typeface="Montserrat" pitchFamily="2" charset="77"/>
              </a:rPr>
            </a:br>
            <a:r>
              <a:rPr lang="es-EC" sz="1400" dirty="0">
                <a:solidFill>
                  <a:srgbClr val="5B5B5B"/>
                </a:solidFill>
                <a:latin typeface="Montserrat" pitchFamily="2" charset="77"/>
              </a:rPr>
              <a:t>y Vivienda (STHV).</a:t>
            </a:r>
          </a:p>
          <a:p>
            <a:pPr algn="ctr"/>
            <a:br>
              <a:rPr lang="es-EC" sz="1400" dirty="0"/>
            </a:br>
            <a:r>
              <a:rPr lang="es-EC" sz="1400" dirty="0">
                <a:solidFill>
                  <a:srgbClr val="5B5B5B"/>
                </a:solidFill>
                <a:latin typeface="Montserrat" pitchFamily="2" charset="77"/>
              </a:rPr>
              <a:t>• La Unidad Especial Regula Tu Barrio deberá comunicar a la comunidad del AHHYC “San</a:t>
            </a:r>
            <a:br>
              <a:rPr lang="es-EC" sz="1400" dirty="0">
                <a:solidFill>
                  <a:srgbClr val="5B5B5B"/>
                </a:solidFill>
                <a:latin typeface="Montserrat" pitchFamily="2" charset="77"/>
              </a:rPr>
            </a:br>
            <a:r>
              <a:rPr lang="es-EC" sz="1400" dirty="0">
                <a:solidFill>
                  <a:srgbClr val="5B5B5B"/>
                </a:solidFill>
                <a:latin typeface="Montserrat" pitchFamily="2" charset="77"/>
              </a:rPr>
              <a:t>Isidro”, lo descrito en el presente informe, especialmente referente a la calificación del</a:t>
            </a:r>
            <a:br>
              <a:rPr lang="es-EC" sz="1400" dirty="0">
                <a:solidFill>
                  <a:srgbClr val="5B5B5B"/>
                </a:solidFill>
                <a:latin typeface="Montserrat" pitchFamily="2" charset="77"/>
              </a:rPr>
            </a:br>
            <a:r>
              <a:rPr lang="es-EC" sz="1400" dirty="0">
                <a:solidFill>
                  <a:srgbClr val="5B5B5B"/>
                </a:solidFill>
                <a:latin typeface="Montserrat" pitchFamily="2" charset="77"/>
              </a:rPr>
              <a:t>riesgo ante las diferentes amenazas analizadas y las respectivas recomendaciones</a:t>
            </a:r>
            <a:br>
              <a:rPr lang="es-EC" sz="1400" dirty="0">
                <a:solidFill>
                  <a:srgbClr val="5B5B5B"/>
                </a:solidFill>
                <a:latin typeface="Montserrat" pitchFamily="2" charset="77"/>
              </a:rPr>
            </a:br>
            <a:r>
              <a:rPr lang="es-EC" sz="1400" dirty="0">
                <a:solidFill>
                  <a:srgbClr val="5B5B5B"/>
                </a:solidFill>
                <a:latin typeface="Montserrat" pitchFamily="2" charset="77"/>
              </a:rPr>
              <a:t>técnicas, socializando la importancia de su cumplimiento en reducción del riesgo y</a:t>
            </a:r>
            <a:br>
              <a:rPr lang="es-EC" sz="1400" dirty="0">
                <a:solidFill>
                  <a:srgbClr val="5B5B5B"/>
                </a:solidFill>
                <a:latin typeface="Montserrat" pitchFamily="2" charset="77"/>
              </a:rPr>
            </a:br>
            <a:r>
              <a:rPr lang="es-EC" sz="1400" dirty="0">
                <a:solidFill>
                  <a:srgbClr val="5B5B5B"/>
                </a:solidFill>
                <a:latin typeface="Montserrat" pitchFamily="2" charset="77"/>
              </a:rPr>
              <a:t>seguridad ciudadana.</a:t>
            </a:r>
            <a:endParaRPr lang="es-EC" sz="1200" dirty="0">
              <a:solidFill>
                <a:srgbClr val="5B5B5B"/>
              </a:solidFill>
              <a:latin typeface="Montserrat" pitchFamily="2" charset="77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586614" y="1887265"/>
            <a:ext cx="10778072" cy="0"/>
          </a:xfrm>
          <a:prstGeom prst="lin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36731823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ítulo 1">
            <a:extLst>
              <a:ext uri="{FF2B5EF4-FFF2-40B4-BE49-F238E27FC236}">
                <a16:creationId xmlns:a16="http://schemas.microsoft.com/office/drawing/2014/main" id="{0D9B19A4-1C63-5BCE-2999-ACBFBE411DB5}"/>
              </a:ext>
            </a:extLst>
          </p:cNvPr>
          <p:cNvSpPr txBox="1">
            <a:spLocks/>
          </p:cNvSpPr>
          <p:nvPr/>
        </p:nvSpPr>
        <p:spPr>
          <a:xfrm>
            <a:off x="586613" y="529262"/>
            <a:ext cx="5135313" cy="4050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400" b="1" dirty="0">
                <a:solidFill>
                  <a:srgbClr val="223F86"/>
                </a:solidFill>
                <a:latin typeface="Montserrat" pitchFamily="2" charset="77"/>
              </a:rPr>
              <a:t>MAPA EVALUACIÓN DE RIESGO</a:t>
            </a:r>
          </a:p>
          <a:p>
            <a:endParaRPr lang="es-EC" sz="2400" b="1" dirty="0">
              <a:solidFill>
                <a:srgbClr val="223F86"/>
              </a:solidFill>
              <a:latin typeface="Montserrat" pitchFamily="2" charset="77"/>
            </a:endParaRPr>
          </a:p>
          <a:p>
            <a:pPr algn="ctr"/>
            <a:endParaRPr lang="es-EC" sz="2400" dirty="0">
              <a:solidFill>
                <a:srgbClr val="223F86"/>
              </a:solidFill>
              <a:latin typeface="Montserrat" pitchFamily="2" charset="77"/>
            </a:endParaRPr>
          </a:p>
          <a:p>
            <a:pPr algn="ctr"/>
            <a:endParaRPr lang="es-EC" sz="1800" dirty="0">
              <a:solidFill>
                <a:srgbClr val="5B5B5B"/>
              </a:solidFill>
              <a:latin typeface="Montserrat" pitchFamily="2" charset="77"/>
              <a:ea typeface="+mn-ea"/>
              <a:cs typeface="+mn-cs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8047" t="22500" r="26718" b="12917"/>
          <a:stretch/>
        </p:blipFill>
        <p:spPr>
          <a:xfrm>
            <a:off x="2314574" y="1085850"/>
            <a:ext cx="6867525" cy="5515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99283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811</TotalTime>
  <Words>563</Words>
  <Application>Microsoft Office PowerPoint</Application>
  <PresentationFormat>Panorámica</PresentationFormat>
  <Paragraphs>80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Arial</vt:lpstr>
      <vt:lpstr>Bambino-Bold</vt:lpstr>
      <vt:lpstr>Calibri</vt:lpstr>
      <vt:lpstr>Corbel</vt:lpstr>
      <vt:lpstr>Montserrat</vt:lpstr>
      <vt:lpstr>Montserrat ExtraBold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Alfonso Bolivar Guayacundo</dc:creator>
  <cp:lastModifiedBy>Gabita Armas</cp:lastModifiedBy>
  <cp:revision>57</cp:revision>
  <dcterms:modified xsi:type="dcterms:W3CDTF">2023-07-09T22:13:55Z</dcterms:modified>
</cp:coreProperties>
</file>