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70" r:id="rId2"/>
    <p:sldId id="257" r:id="rId3"/>
    <p:sldId id="273" r:id="rId4"/>
    <p:sldId id="278" r:id="rId5"/>
    <p:sldId id="274" r:id="rId6"/>
    <p:sldId id="275" r:id="rId7"/>
    <p:sldId id="276" r:id="rId8"/>
    <p:sldId id="277" r:id="rId9"/>
    <p:sldId id="280" r:id="rId10"/>
    <p:sldId id="279" r:id="rId11"/>
  </p:sldIdLst>
  <p:sldSz cx="12192000" cy="6858000"/>
  <p:notesSz cx="6858000" cy="9144000"/>
  <p:defaultTextStyle>
    <a:defPPr lvl="0">
      <a:defRPr lang="es-EC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92D050"/>
    <a:srgbClr val="223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0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DFC9A-F8E9-E044-AC34-ED696DDAB2E6}" type="datetimeFigureOut">
              <a:rPr lang="es-EC" smtClean="0"/>
              <a:t>7/7/2023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49DFF-B7D3-834E-A2F0-6F28154502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921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49DFF-B7D3-834E-A2F0-6F28154502F4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885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 /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2.emf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 /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emf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9DC5DA2-D5CD-D981-0EDC-735E5588E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11B03-CCA1-B107-01A1-50DC372E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144AF8-7EC3-6CAC-607C-49F5E8E4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AE2885-272F-3C70-2A0E-A941E21E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7/7/2023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EBA2CB-1069-446E-E8CD-10380FE9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036E7-5579-75BF-42CE-2582B834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110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6EF428-D365-C4FA-A640-ADB9E0E91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6B33F4-2CBB-956F-B502-CDC148C65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81D323-4F40-8B0F-6D71-53D82FB2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7/7/2023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C0505-4B74-B6EE-4E67-C487330B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B2D27-DC25-1970-B80A-85F7F308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449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3D6B89-16CB-0281-6CF7-2D79E80F1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A8F9ED-6E88-F155-74E5-A43F48E9EC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8537" y="377746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6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7E1582-B6A7-3E26-A7F6-AEDF0DC4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02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6B3DBC-804C-7084-05A8-3695B89C0A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4654" y="5975658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D982A6-5EA3-A546-5CD8-CE66C7EA9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7B991C1-B492-DA24-95A9-69A2B01C5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5121" y="6053717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79EAB8-383F-33BD-D69C-A32AB86C6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3C368A4-0E2E-9D86-F3DE-2E695D3F69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8537" y="377746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16A9144-5DE7-C599-3812-009F80D66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54D28D-DE85-FF39-72CA-72805EC5CE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972" y="2224216"/>
            <a:ext cx="6004798" cy="32746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83E0E2-FD70-0B87-F973-8FC07F0A78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19997" y="2569028"/>
            <a:ext cx="1697063" cy="16219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B69335F-8EB7-EE36-E915-46ED10D2EA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62571" y="4501643"/>
            <a:ext cx="3771486" cy="6655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C52350C-97D2-FB99-2457-0BB255AA0AF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78537" y="377746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776F4FF-F7CB-F299-A93F-7648445D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57C2C63-39BB-651E-4BF0-5F2E61F7F7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8537" y="377746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8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19D45AA-D978-47F1-7EAB-589E15D6D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F4C055-0011-334E-8B9A-E8F9AA84B3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675" y="0"/>
            <a:ext cx="4190649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E8F3732-273A-DAA3-2CB3-4954CECE33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78537" y="5908742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0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9A391-C469-527C-A2E1-1DA50985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9D5E9-8FE7-0C63-0587-150112D95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D005A4-BEE2-3264-04E2-B0DF8A8E7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89F4-4C16-EFD6-622E-6BB9272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7/7/2023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574AD8-34C0-7EAB-6EF0-3F730CEA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833DD0-4C5C-FD4C-E05B-90B7164B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02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D660D2-19F9-A31E-8D94-09531B5B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A93ED8-CC7B-F812-2B9E-B30C8CD54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AB410E-EC45-FF99-C312-F6B0869DF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F6A4-7C83-954C-BA91-FDE72C23A6C3}" type="datetimeFigureOut">
              <a:rPr lang="es-EC" smtClean="0"/>
              <a:t>7/7/2023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EFA94-3FAD-98D2-97C5-E0761D1DF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339342-B372-DB1D-5AE2-DA9708097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465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60" r:id="rId3"/>
    <p:sldLayoutId id="214748365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8.png" /><Relationship Id="rId4" Type="http://schemas.openxmlformats.org/officeDocument/2006/relationships/image" Target="../media/image17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1.vml" /><Relationship Id="rId5" Type="http://schemas.openxmlformats.org/officeDocument/2006/relationships/image" Target="../media/image20.wmf" /><Relationship Id="rId4" Type="http://schemas.openxmlformats.org/officeDocument/2006/relationships/oleObject" Target="../embeddings/oleObject1.bin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5B6540-FF70-94A1-8DA1-5FCC5988F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1"/>
            <a:ext cx="12192000" cy="686188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393065" y="1082751"/>
            <a:ext cx="5948743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C" sz="44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  <a:cs typeface="+mj-cs"/>
              </a:rPr>
              <a:t>Unidad Especial</a:t>
            </a:r>
          </a:p>
          <a:p>
            <a:pPr algn="r">
              <a:lnSpc>
                <a:spcPct val="90000"/>
              </a:lnSpc>
            </a:pPr>
            <a:r>
              <a:rPr lang="es-EC" sz="54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  <a:cs typeface="+mj-cs"/>
              </a:rPr>
              <a:t>Regula Tu </a:t>
            </a:r>
          </a:p>
          <a:p>
            <a:pPr algn="r">
              <a:lnSpc>
                <a:spcPct val="90000"/>
              </a:lnSpc>
            </a:pPr>
            <a:r>
              <a:rPr lang="es-EC" sz="54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  <a:cs typeface="+mj-cs"/>
              </a:rPr>
              <a:t>Barrio</a:t>
            </a:r>
            <a:endParaRPr lang="en-US" sz="5400" spc="30" dirty="0">
              <a:solidFill>
                <a:schemeClr val="bg1"/>
              </a:solidFill>
              <a:latin typeface="Bambino-Bold" panose="000008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734CB4-8907-7C0D-B349-40A6B8349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755"/>
          <a:stretch/>
        </p:blipFill>
        <p:spPr>
          <a:xfrm>
            <a:off x="2509418" y="3561452"/>
            <a:ext cx="3184804" cy="12011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734CB4-8907-7C0D-B349-40A6B8349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98"/>
          <a:stretch/>
        </p:blipFill>
        <p:spPr>
          <a:xfrm>
            <a:off x="7383606" y="1115783"/>
            <a:ext cx="3528146" cy="17808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791"/>
          <a:stretch/>
        </p:blipFill>
        <p:spPr>
          <a:xfrm>
            <a:off x="5689456" y="1081725"/>
            <a:ext cx="1560372" cy="203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56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5B6540-FF70-94A1-8DA1-5FCC5988F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1"/>
            <a:ext cx="12192000" cy="68618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8734CB4-8907-7C0D-B349-40A6B8349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05" y="2698229"/>
            <a:ext cx="6741012" cy="12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8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454460" y="1197989"/>
            <a:ext cx="9270423" cy="499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4800" dirty="0">
                <a:solidFill>
                  <a:srgbClr val="5B5B5B"/>
                </a:solidFill>
                <a:latin typeface="Montserrat"/>
              </a:rPr>
              <a:t>Asentamiento Humano de Hecho y Consolidado de Interés Social</a:t>
            </a:r>
          </a:p>
          <a:p>
            <a:pPr algn="ctr">
              <a:lnSpc>
                <a:spcPct val="90000"/>
              </a:lnSpc>
            </a:pPr>
            <a:r>
              <a:rPr lang="es-ES" sz="4800" dirty="0">
                <a:solidFill>
                  <a:srgbClr val="5B5B5B"/>
                </a:solidFill>
                <a:latin typeface="Montserrat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s-ES" sz="4800" dirty="0">
                <a:solidFill>
                  <a:srgbClr val="5B5B5B"/>
                </a:solidFill>
                <a:latin typeface="Montserrat"/>
              </a:rPr>
              <a:t> </a:t>
            </a:r>
            <a:r>
              <a:rPr lang="es-ES" sz="4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  <a:cs typeface="+mj-cs"/>
              </a:rPr>
              <a:t>“LAS ACACIAS DE CARAPUNGO</a:t>
            </a:r>
            <a:r>
              <a:rPr lang="es-ES" sz="4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”</a:t>
            </a:r>
          </a:p>
          <a:p>
            <a:pPr algn="ctr">
              <a:lnSpc>
                <a:spcPct val="90000"/>
              </a:lnSpc>
            </a:pPr>
            <a:r>
              <a:rPr lang="es-ES" sz="4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  <a:cs typeface="+mj-cs"/>
              </a:rPr>
              <a:t> SEGUNDA ETAPA</a:t>
            </a:r>
          </a:p>
          <a:p>
            <a:pPr algn="just">
              <a:lnSpc>
                <a:spcPct val="90000"/>
              </a:lnSpc>
            </a:pPr>
            <a:endParaRPr lang="es-ES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  <a:cs typeface="+mj-cs"/>
            </a:endParaRPr>
          </a:p>
          <a:p>
            <a:pPr>
              <a:lnSpc>
                <a:spcPct val="90000"/>
              </a:lnSpc>
            </a:pPr>
            <a:endParaRPr lang="es-ES" dirty="0">
              <a:solidFill>
                <a:srgbClr val="5B5B5B"/>
              </a:solidFill>
              <a:latin typeface="Montserrat" pitchFamily="2" charset="77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698780" y="5443657"/>
            <a:ext cx="8781784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Objeto. </a:t>
            </a:r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La presente ordenanza tiene por objeto</a:t>
            </a:r>
            <a:r>
              <a:rPr lang="es-EC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 reconocer y aprobar el fraccionamiento </a:t>
            </a:r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del predio número 412834; y </a:t>
            </a:r>
            <a:r>
              <a:rPr lang="es-EC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sus vías, pasajes</a:t>
            </a:r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, sobre los que se encuentra el asentamiento humano de hecho y consolidado de interés social denominado Barrio “Las Acacias de </a:t>
            </a:r>
            <a:r>
              <a:rPr lang="es-EC" dirty="0" err="1">
                <a:solidFill>
                  <a:srgbClr val="5B5B5B"/>
                </a:solidFill>
                <a:latin typeface="Montserrat" pitchFamily="2" charset="77"/>
              </a:rPr>
              <a:t>Carapungo</a:t>
            </a:r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”  Segunda Etapa de Calderón, a favor de sus copropietarios.</a:t>
            </a:r>
          </a:p>
        </p:txBody>
      </p:sp>
    </p:spTree>
    <p:extLst>
      <p:ext uri="{BB962C8B-B14F-4D97-AF65-F5344CB8AC3E}">
        <p14:creationId xmlns:p14="http://schemas.microsoft.com/office/powerpoint/2010/main" val="336561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410935" y="673390"/>
            <a:ext cx="8018246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UBICACIÓN: </a:t>
            </a:r>
            <a:r>
              <a:rPr lang="es-EC" sz="2000" dirty="0">
                <a:solidFill>
                  <a:srgbClr val="223F86"/>
                </a:solidFill>
                <a:latin typeface="Montserrat" pitchFamily="2" charset="77"/>
              </a:rPr>
              <a:t>Adm. Zonal:  </a:t>
            </a:r>
            <a:r>
              <a:rPr lang="es-EC" sz="2000" b="1" dirty="0">
                <a:solidFill>
                  <a:srgbClr val="223F86"/>
                </a:solidFill>
                <a:latin typeface="Montserrat" pitchFamily="2" charset="77"/>
              </a:rPr>
              <a:t>Calderón/  </a:t>
            </a:r>
            <a:r>
              <a:rPr lang="es-EC" sz="2000" dirty="0">
                <a:solidFill>
                  <a:srgbClr val="223F86"/>
                </a:solidFill>
                <a:latin typeface="Montserrat" pitchFamily="2" charset="77"/>
              </a:rPr>
              <a:t>Parroquia:  </a:t>
            </a:r>
            <a:r>
              <a:rPr lang="es-EC" sz="2000" b="1" dirty="0">
                <a:solidFill>
                  <a:srgbClr val="223F86"/>
                </a:solidFill>
                <a:latin typeface="Montserrat" pitchFamily="2" charset="77"/>
              </a:rPr>
              <a:t>Calderón</a:t>
            </a:r>
          </a:p>
          <a:p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9768423" y="3491739"/>
            <a:ext cx="365265" cy="2061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0" name="Conector recto de flecha 49"/>
          <p:cNvCxnSpPr/>
          <p:nvPr/>
        </p:nvCxnSpPr>
        <p:spPr>
          <a:xfrm>
            <a:off x="9810729" y="4453666"/>
            <a:ext cx="35604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/>
          <p:cNvSpPr/>
          <p:nvPr/>
        </p:nvSpPr>
        <p:spPr>
          <a:xfrm>
            <a:off x="9848711" y="5923378"/>
            <a:ext cx="365265" cy="206130"/>
          </a:xfrm>
          <a:prstGeom prst="rect">
            <a:avLst/>
          </a:prstGeom>
          <a:solidFill>
            <a:srgbClr val="0070C0"/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Rectángulo 54"/>
          <p:cNvSpPr/>
          <p:nvPr/>
        </p:nvSpPr>
        <p:spPr>
          <a:xfrm>
            <a:off x="9616917" y="3008070"/>
            <a:ext cx="2310310" cy="345809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9666352" y="3074358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223F86"/>
                </a:solidFill>
                <a:latin typeface="Montserrat" pitchFamily="2" charset="77"/>
              </a:rPr>
              <a:t>Leyenda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10229168" y="3393142"/>
            <a:ext cx="159530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Área verde </a:t>
            </a: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317,18m.</a:t>
            </a:r>
          </a:p>
          <a:p>
            <a:endParaRPr lang="es-EC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Vía de acceso</a:t>
            </a: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Principal al</a:t>
            </a: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AHHYC</a:t>
            </a: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Calle De Los </a:t>
            </a: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Ceibos</a:t>
            </a:r>
          </a:p>
          <a:p>
            <a:endParaRPr lang="es-EC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Asentamiento</a:t>
            </a:r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3942" t="30385" r="26731" b="18466"/>
          <a:stretch/>
        </p:blipFill>
        <p:spPr>
          <a:xfrm>
            <a:off x="569540" y="1481909"/>
            <a:ext cx="7968136" cy="4647599"/>
          </a:xfrm>
          <a:prstGeom prst="rect">
            <a:avLst/>
          </a:prstGeom>
        </p:spPr>
      </p:pic>
      <p:sp>
        <p:nvSpPr>
          <p:cNvPr id="41" name="20 Rectángulo"/>
          <p:cNvSpPr/>
          <p:nvPr/>
        </p:nvSpPr>
        <p:spPr>
          <a:xfrm rot="405199">
            <a:off x="3144858" y="3997719"/>
            <a:ext cx="246735" cy="2085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242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63438"/>
          <a:stretch/>
        </p:blipFill>
        <p:spPr>
          <a:xfrm>
            <a:off x="459269" y="3435925"/>
            <a:ext cx="5040981" cy="816251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771901" y="636421"/>
            <a:ext cx="4550310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>
                <a:solidFill>
                  <a:srgbClr val="223F86"/>
                </a:solidFill>
                <a:latin typeface="Montserrat" pitchFamily="2" charset="77"/>
              </a:rPr>
              <a:t>INFORMACIÓN GENERAL</a:t>
            </a:r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526473" y="1504378"/>
            <a:ext cx="4906573" cy="1612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Años del asentamiento: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24 años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Número de lotes: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66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Consolidación: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78,79%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Población beneficiaria: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280 hab.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Tipo de propiedad: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DDAA</a:t>
            </a:r>
            <a:endParaRPr lang="es-EC" sz="22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43343" y="1289652"/>
            <a:ext cx="5056907" cy="198002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906529" y="3514487"/>
            <a:ext cx="4281054" cy="572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200" dirty="0">
                <a:solidFill>
                  <a:schemeClr val="bg1"/>
                </a:solidFill>
                <a:latin typeface="Montserrat" pitchFamily="2" charset="77"/>
              </a:rPr>
              <a:t>Área útil: </a:t>
            </a:r>
            <a:r>
              <a:rPr lang="es-EC" sz="2200" b="1" dirty="0">
                <a:solidFill>
                  <a:schemeClr val="bg1"/>
                </a:solidFill>
                <a:latin typeface="Montserrat" pitchFamily="2" charset="77"/>
              </a:rPr>
              <a:t>22.127,91m2</a:t>
            </a:r>
          </a:p>
          <a:p>
            <a:pPr algn="ctr"/>
            <a:r>
              <a:rPr lang="es-EC" sz="2200" dirty="0">
                <a:solidFill>
                  <a:schemeClr val="bg1"/>
                </a:solidFill>
                <a:latin typeface="Montserrat" pitchFamily="2" charset="77"/>
              </a:rPr>
              <a:t>Área total del lote: </a:t>
            </a:r>
            <a:r>
              <a:rPr lang="es-EC" sz="2200" b="1" dirty="0">
                <a:solidFill>
                  <a:schemeClr val="bg1"/>
                </a:solidFill>
                <a:latin typeface="Montserrat" pitchFamily="2" charset="77"/>
              </a:rPr>
              <a:t>34.490,37m2</a:t>
            </a: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526473" y="4453049"/>
            <a:ext cx="4795737" cy="24049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Infraestructura existente: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Agua potable: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67,00%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Alcantarillado: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60,00%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Energía eléctrica: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73,00%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Calzada: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34,00%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Aceras: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53,00%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Bordillo: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70,00%</a:t>
            </a:r>
          </a:p>
          <a:p>
            <a:pPr algn="ctr"/>
            <a:endParaRPr lang="es-EC" sz="2200" b="1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43342" y="4390720"/>
            <a:ext cx="5056907" cy="231488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7836" t="29230" r="25360" b="32180"/>
          <a:stretch/>
        </p:blipFill>
        <p:spPr>
          <a:xfrm>
            <a:off x="5947509" y="1289652"/>
            <a:ext cx="5706208" cy="26464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665" y="4390720"/>
            <a:ext cx="2672052" cy="213856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509" y="4453049"/>
            <a:ext cx="2622729" cy="21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3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779358" y="1038482"/>
            <a:ext cx="5153891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ZONIFICACIÓN (PMDOT - PUOS):</a:t>
            </a: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6485634" y="1552327"/>
            <a:ext cx="5360249" cy="43528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dirty="0">
                <a:solidFill>
                  <a:srgbClr val="223F86"/>
                </a:solidFill>
                <a:latin typeface="Montserrat" pitchFamily="2" charset="77"/>
              </a:rPr>
              <a:t>No. De Predio: </a:t>
            </a: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412834</a:t>
            </a:r>
            <a:endParaRPr lang="es-ES" sz="22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>
              <a:lnSpc>
                <a:spcPct val="100000"/>
              </a:lnSpc>
            </a:pPr>
            <a:endParaRPr lang="es-ES" sz="2200" b="1" dirty="0">
              <a:solidFill>
                <a:srgbClr val="223F86"/>
              </a:solidFill>
              <a:latin typeface="Montserrat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Mantiene su Zonificación:</a:t>
            </a:r>
          </a:p>
          <a:p>
            <a:pPr algn="ctr">
              <a:lnSpc>
                <a:spcPct val="100000"/>
              </a:lnSpc>
            </a:pPr>
            <a:endParaRPr lang="es-ES" sz="2200" b="1" dirty="0">
              <a:solidFill>
                <a:srgbClr val="223F86"/>
              </a:solidFill>
              <a:latin typeface="Montserrat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Zonificación: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D3 (D203-80) / A31 (PQ)</a:t>
            </a:r>
          </a:p>
          <a:p>
            <a:pPr algn="ctr">
              <a:lnSpc>
                <a:spcPct val="100000"/>
              </a:lnSpc>
            </a:pPr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Lote Mínimo: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200 m2 / 0 m2</a:t>
            </a:r>
          </a:p>
          <a:p>
            <a:pPr algn="ctr">
              <a:lnSpc>
                <a:spcPct val="100000"/>
              </a:lnSpc>
            </a:pPr>
            <a:r>
              <a:rPr lang="es-ES" sz="2200" dirty="0">
                <a:solidFill>
                  <a:srgbClr val="223F86"/>
                </a:solidFill>
                <a:latin typeface="Montserrat" pitchFamily="2" charset="77"/>
              </a:rPr>
              <a:t>Forma de Ocupación del Suelo: </a:t>
            </a:r>
          </a:p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(D) Sobre línea de Fabrica / (A) Aislada</a:t>
            </a:r>
          </a:p>
          <a:p>
            <a:pPr algn="ctr">
              <a:lnSpc>
                <a:spcPct val="100000"/>
              </a:lnSpc>
            </a:pPr>
            <a:r>
              <a:rPr lang="es-ES" sz="2200" dirty="0">
                <a:solidFill>
                  <a:srgbClr val="223F86"/>
                </a:solidFill>
                <a:latin typeface="Montserrat" pitchFamily="2" charset="77"/>
              </a:rPr>
              <a:t>Uso Principal del Suelo: </a:t>
            </a:r>
          </a:p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(RU2) Residencial Urbano 2 / (PE/CPN) Protección Ecológica/Conservación del Patrimonio Natural</a:t>
            </a:r>
          </a:p>
          <a:p>
            <a:pPr algn="ctr">
              <a:lnSpc>
                <a:spcPct val="100000"/>
              </a:lnSpc>
            </a:pPr>
            <a:r>
              <a:rPr lang="es-ES" sz="2200" dirty="0">
                <a:solidFill>
                  <a:srgbClr val="223F86"/>
                </a:solidFill>
                <a:latin typeface="Montserrat" pitchFamily="2" charset="77"/>
              </a:rPr>
              <a:t>Clasificación del Suelo: </a:t>
            </a:r>
          </a:p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(SU) Suelo Urbano / (SRU) Suelo Rural</a:t>
            </a:r>
            <a:endParaRPr lang="es-EC" sz="2200" b="1" dirty="0">
              <a:solidFill>
                <a:srgbClr val="223F86"/>
              </a:solidFill>
              <a:latin typeface="Montserrat" pitchFamily="2" charset="77"/>
            </a:endParaRPr>
          </a:p>
          <a:p>
            <a:endParaRPr lang="es-EC" sz="18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6414655" y="1443485"/>
            <a:ext cx="5431227" cy="511773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3029" t="34487" r="30769" b="12948"/>
          <a:stretch/>
        </p:blipFill>
        <p:spPr>
          <a:xfrm>
            <a:off x="546583" y="1670538"/>
            <a:ext cx="5619442" cy="458958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644162" y="2567354"/>
            <a:ext cx="4079630" cy="238271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orma libre 5"/>
          <p:cNvSpPr/>
          <p:nvPr/>
        </p:nvSpPr>
        <p:spPr>
          <a:xfrm>
            <a:off x="2048608" y="3226777"/>
            <a:ext cx="2998177" cy="1354015"/>
          </a:xfrm>
          <a:custGeom>
            <a:avLst/>
            <a:gdLst>
              <a:gd name="connsiteX0" fmla="*/ 2180492 w 2998177"/>
              <a:gd name="connsiteY0" fmla="*/ 0 h 1354015"/>
              <a:gd name="connsiteX1" fmla="*/ 2883877 w 2998177"/>
              <a:gd name="connsiteY1" fmla="*/ 184638 h 1354015"/>
              <a:gd name="connsiteX2" fmla="*/ 2998177 w 2998177"/>
              <a:gd name="connsiteY2" fmla="*/ 184638 h 1354015"/>
              <a:gd name="connsiteX3" fmla="*/ 2919046 w 2998177"/>
              <a:gd name="connsiteY3" fmla="*/ 501161 h 1354015"/>
              <a:gd name="connsiteX4" fmla="*/ 2646484 w 2998177"/>
              <a:gd name="connsiteY4" fmla="*/ 404446 h 1354015"/>
              <a:gd name="connsiteX5" fmla="*/ 2637692 w 2998177"/>
              <a:gd name="connsiteY5" fmla="*/ 527538 h 1354015"/>
              <a:gd name="connsiteX6" fmla="*/ 2927838 w 2998177"/>
              <a:gd name="connsiteY6" fmla="*/ 633046 h 1354015"/>
              <a:gd name="connsiteX7" fmla="*/ 2831123 w 2998177"/>
              <a:gd name="connsiteY7" fmla="*/ 1354015 h 1354015"/>
              <a:gd name="connsiteX8" fmla="*/ 2294792 w 2998177"/>
              <a:gd name="connsiteY8" fmla="*/ 1186961 h 1354015"/>
              <a:gd name="connsiteX9" fmla="*/ 2136530 w 2998177"/>
              <a:gd name="connsiteY9" fmla="*/ 1274885 h 1354015"/>
              <a:gd name="connsiteX10" fmla="*/ 2092569 w 2998177"/>
              <a:gd name="connsiteY10" fmla="*/ 888023 h 1354015"/>
              <a:gd name="connsiteX11" fmla="*/ 1477107 w 2998177"/>
              <a:gd name="connsiteY11" fmla="*/ 782515 h 1354015"/>
              <a:gd name="connsiteX12" fmla="*/ 1468315 w 2998177"/>
              <a:gd name="connsiteY12" fmla="*/ 729761 h 1354015"/>
              <a:gd name="connsiteX13" fmla="*/ 729761 w 2998177"/>
              <a:gd name="connsiteY13" fmla="*/ 677008 h 1354015"/>
              <a:gd name="connsiteX14" fmla="*/ 712177 w 2998177"/>
              <a:gd name="connsiteY14" fmla="*/ 738554 h 1354015"/>
              <a:gd name="connsiteX15" fmla="*/ 650630 w 2998177"/>
              <a:gd name="connsiteY15" fmla="*/ 738554 h 1354015"/>
              <a:gd name="connsiteX16" fmla="*/ 624254 w 2998177"/>
              <a:gd name="connsiteY16" fmla="*/ 685800 h 1354015"/>
              <a:gd name="connsiteX17" fmla="*/ 158261 w 2998177"/>
              <a:gd name="connsiteY17" fmla="*/ 641838 h 1354015"/>
              <a:gd name="connsiteX18" fmla="*/ 114300 w 2998177"/>
              <a:gd name="connsiteY18" fmla="*/ 571500 h 1354015"/>
              <a:gd name="connsiteX19" fmla="*/ 52754 w 2998177"/>
              <a:gd name="connsiteY19" fmla="*/ 501161 h 1354015"/>
              <a:gd name="connsiteX20" fmla="*/ 26377 w 2998177"/>
              <a:gd name="connsiteY20" fmla="*/ 430823 h 1354015"/>
              <a:gd name="connsiteX21" fmla="*/ 43961 w 2998177"/>
              <a:gd name="connsiteY21" fmla="*/ 369277 h 1354015"/>
              <a:gd name="connsiteX22" fmla="*/ 70338 w 2998177"/>
              <a:gd name="connsiteY22" fmla="*/ 307731 h 1354015"/>
              <a:gd name="connsiteX23" fmla="*/ 52754 w 2998177"/>
              <a:gd name="connsiteY23" fmla="*/ 193431 h 1354015"/>
              <a:gd name="connsiteX24" fmla="*/ 52754 w 2998177"/>
              <a:gd name="connsiteY24" fmla="*/ 158261 h 1354015"/>
              <a:gd name="connsiteX25" fmla="*/ 35169 w 2998177"/>
              <a:gd name="connsiteY25" fmla="*/ 105508 h 1354015"/>
              <a:gd name="connsiteX26" fmla="*/ 35169 w 2998177"/>
              <a:gd name="connsiteY26" fmla="*/ 105508 h 1354015"/>
              <a:gd name="connsiteX27" fmla="*/ 0 w 2998177"/>
              <a:gd name="connsiteY27" fmla="*/ 17585 h 1354015"/>
              <a:gd name="connsiteX28" fmla="*/ 114300 w 2998177"/>
              <a:gd name="connsiteY28" fmla="*/ 96715 h 1354015"/>
              <a:gd name="connsiteX29" fmla="*/ 2048607 w 2998177"/>
              <a:gd name="connsiteY29" fmla="*/ 334108 h 1354015"/>
              <a:gd name="connsiteX30" fmla="*/ 2083777 w 2998177"/>
              <a:gd name="connsiteY30" fmla="*/ 342900 h 1354015"/>
              <a:gd name="connsiteX31" fmla="*/ 2127738 w 2998177"/>
              <a:gd name="connsiteY31" fmla="*/ 307731 h 1354015"/>
              <a:gd name="connsiteX32" fmla="*/ 2180492 w 2998177"/>
              <a:gd name="connsiteY32" fmla="*/ 0 h 135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98177" h="1354015">
                <a:moveTo>
                  <a:pt x="2180492" y="0"/>
                </a:moveTo>
                <a:lnTo>
                  <a:pt x="2883877" y="184638"/>
                </a:lnTo>
                <a:lnTo>
                  <a:pt x="2998177" y="184638"/>
                </a:lnTo>
                <a:lnTo>
                  <a:pt x="2919046" y="501161"/>
                </a:lnTo>
                <a:lnTo>
                  <a:pt x="2646484" y="404446"/>
                </a:lnTo>
                <a:lnTo>
                  <a:pt x="2637692" y="527538"/>
                </a:lnTo>
                <a:lnTo>
                  <a:pt x="2927838" y="633046"/>
                </a:lnTo>
                <a:lnTo>
                  <a:pt x="2831123" y="1354015"/>
                </a:lnTo>
                <a:lnTo>
                  <a:pt x="2294792" y="1186961"/>
                </a:lnTo>
                <a:lnTo>
                  <a:pt x="2136530" y="1274885"/>
                </a:lnTo>
                <a:lnTo>
                  <a:pt x="2092569" y="888023"/>
                </a:lnTo>
                <a:lnTo>
                  <a:pt x="1477107" y="782515"/>
                </a:lnTo>
                <a:lnTo>
                  <a:pt x="1468315" y="729761"/>
                </a:lnTo>
                <a:lnTo>
                  <a:pt x="729761" y="677008"/>
                </a:lnTo>
                <a:lnTo>
                  <a:pt x="712177" y="738554"/>
                </a:lnTo>
                <a:lnTo>
                  <a:pt x="650630" y="738554"/>
                </a:lnTo>
                <a:lnTo>
                  <a:pt x="624254" y="685800"/>
                </a:lnTo>
                <a:lnTo>
                  <a:pt x="158261" y="641838"/>
                </a:lnTo>
                <a:lnTo>
                  <a:pt x="114300" y="571500"/>
                </a:lnTo>
                <a:lnTo>
                  <a:pt x="52754" y="501161"/>
                </a:lnTo>
                <a:lnTo>
                  <a:pt x="26377" y="430823"/>
                </a:lnTo>
                <a:lnTo>
                  <a:pt x="43961" y="369277"/>
                </a:lnTo>
                <a:lnTo>
                  <a:pt x="70338" y="307731"/>
                </a:lnTo>
                <a:lnTo>
                  <a:pt x="52754" y="193431"/>
                </a:lnTo>
                <a:lnTo>
                  <a:pt x="52754" y="158261"/>
                </a:lnTo>
                <a:lnTo>
                  <a:pt x="35169" y="105508"/>
                </a:lnTo>
                <a:lnTo>
                  <a:pt x="35169" y="105508"/>
                </a:lnTo>
                <a:lnTo>
                  <a:pt x="0" y="17585"/>
                </a:lnTo>
                <a:lnTo>
                  <a:pt x="114300" y="96715"/>
                </a:lnTo>
                <a:lnTo>
                  <a:pt x="2048607" y="334108"/>
                </a:lnTo>
                <a:lnTo>
                  <a:pt x="2083777" y="342900"/>
                </a:lnTo>
                <a:lnTo>
                  <a:pt x="2127738" y="307731"/>
                </a:lnTo>
                <a:lnTo>
                  <a:pt x="2180492" y="0"/>
                </a:lnTo>
                <a:close/>
              </a:path>
            </a:pathLst>
          </a:custGeom>
          <a:solidFill>
            <a:srgbClr val="92D050">
              <a:alpha val="41961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" name="Conector angular 2"/>
          <p:cNvCxnSpPr/>
          <p:nvPr/>
        </p:nvCxnSpPr>
        <p:spPr>
          <a:xfrm>
            <a:off x="254977" y="3455377"/>
            <a:ext cx="1318846" cy="360485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319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9366085" y="5258894"/>
            <a:ext cx="274415" cy="298624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951439" y="485309"/>
            <a:ext cx="1879148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PLANO:</a:t>
            </a:r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9082803" y="4552311"/>
            <a:ext cx="2480432" cy="183291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ángulo 32"/>
          <p:cNvSpPr/>
          <p:nvPr/>
        </p:nvSpPr>
        <p:spPr>
          <a:xfrm>
            <a:off x="9226226" y="4678164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223F86"/>
                </a:solidFill>
                <a:latin typeface="Montserrat" pitchFamily="2" charset="77"/>
              </a:rPr>
              <a:t>Leyenda</a:t>
            </a:r>
            <a:endParaRPr lang="en-US" dirty="0"/>
          </a:p>
        </p:txBody>
      </p:sp>
      <p:sp>
        <p:nvSpPr>
          <p:cNvPr id="34" name="Rectángulo 33"/>
          <p:cNvSpPr/>
          <p:nvPr/>
        </p:nvSpPr>
        <p:spPr>
          <a:xfrm>
            <a:off x="9778477" y="5229675"/>
            <a:ext cx="17315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Macro lote</a:t>
            </a:r>
          </a:p>
          <a:p>
            <a:endParaRPr lang="es-EC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Construcciones</a:t>
            </a:r>
            <a:endParaRPr lang="en-US" dirty="0"/>
          </a:p>
        </p:txBody>
      </p:sp>
      <p:sp>
        <p:nvSpPr>
          <p:cNvPr id="35" name="Rectángulo 34"/>
          <p:cNvSpPr/>
          <p:nvPr/>
        </p:nvSpPr>
        <p:spPr>
          <a:xfrm>
            <a:off x="9366085" y="5817176"/>
            <a:ext cx="306120" cy="2836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968878"/>
              </p:ext>
            </p:extLst>
          </p:nvPr>
        </p:nvGraphicFramePr>
        <p:xfrm>
          <a:off x="282331" y="1428257"/>
          <a:ext cx="8536108" cy="4022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r:id="rId4" imgW="14268600" imgH="6724800" progId="">
                  <p:embed/>
                </p:oleObj>
              </mc:Choice>
              <mc:Fallback>
                <p:oleObj r:id="rId4" imgW="14268600" imgH="6724800" progId="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2331" y="1428257"/>
                        <a:ext cx="8536108" cy="4022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rma libre 2"/>
          <p:cNvSpPr/>
          <p:nvPr/>
        </p:nvSpPr>
        <p:spPr>
          <a:xfrm>
            <a:off x="430823" y="1661746"/>
            <a:ext cx="8088923" cy="3596054"/>
          </a:xfrm>
          <a:custGeom>
            <a:avLst/>
            <a:gdLst>
              <a:gd name="connsiteX0" fmla="*/ 8088923 w 8088923"/>
              <a:gd name="connsiteY0" fmla="*/ 527539 h 3596054"/>
              <a:gd name="connsiteX1" fmla="*/ 7719646 w 8088923"/>
              <a:gd name="connsiteY1" fmla="*/ 3596054 h 3596054"/>
              <a:gd name="connsiteX2" fmla="*/ 6849208 w 8088923"/>
              <a:gd name="connsiteY2" fmla="*/ 3314700 h 3596054"/>
              <a:gd name="connsiteX3" fmla="*/ 6585439 w 8088923"/>
              <a:gd name="connsiteY3" fmla="*/ 3270739 h 3596054"/>
              <a:gd name="connsiteX4" fmla="*/ 6392008 w 8088923"/>
              <a:gd name="connsiteY4" fmla="*/ 3244362 h 3596054"/>
              <a:gd name="connsiteX5" fmla="*/ 6295292 w 8088923"/>
              <a:gd name="connsiteY5" fmla="*/ 3235569 h 3596054"/>
              <a:gd name="connsiteX6" fmla="*/ 6251331 w 8088923"/>
              <a:gd name="connsiteY6" fmla="*/ 3297116 h 3596054"/>
              <a:gd name="connsiteX7" fmla="*/ 5864469 w 8088923"/>
              <a:gd name="connsiteY7" fmla="*/ 3367454 h 3596054"/>
              <a:gd name="connsiteX8" fmla="*/ 5732585 w 8088923"/>
              <a:gd name="connsiteY8" fmla="*/ 2329962 h 3596054"/>
              <a:gd name="connsiteX9" fmla="*/ 3991708 w 8088923"/>
              <a:gd name="connsiteY9" fmla="*/ 2101362 h 3596054"/>
              <a:gd name="connsiteX10" fmla="*/ 4026877 w 8088923"/>
              <a:gd name="connsiteY10" fmla="*/ 1995854 h 3596054"/>
              <a:gd name="connsiteX11" fmla="*/ 3147646 w 8088923"/>
              <a:gd name="connsiteY11" fmla="*/ 1995854 h 3596054"/>
              <a:gd name="connsiteX12" fmla="*/ 2857500 w 8088923"/>
              <a:gd name="connsiteY12" fmla="*/ 1899139 h 3596054"/>
              <a:gd name="connsiteX13" fmla="*/ 1987062 w 8088923"/>
              <a:gd name="connsiteY13" fmla="*/ 1837592 h 3596054"/>
              <a:gd name="connsiteX14" fmla="*/ 1987062 w 8088923"/>
              <a:gd name="connsiteY14" fmla="*/ 1934308 h 3596054"/>
              <a:gd name="connsiteX15" fmla="*/ 1758462 w 8088923"/>
              <a:gd name="connsiteY15" fmla="*/ 1916723 h 3596054"/>
              <a:gd name="connsiteX16" fmla="*/ 1758462 w 8088923"/>
              <a:gd name="connsiteY16" fmla="*/ 1820008 h 3596054"/>
              <a:gd name="connsiteX17" fmla="*/ 518746 w 8088923"/>
              <a:gd name="connsiteY17" fmla="*/ 1740877 h 3596054"/>
              <a:gd name="connsiteX18" fmla="*/ 404446 w 8088923"/>
              <a:gd name="connsiteY18" fmla="*/ 1635369 h 3596054"/>
              <a:gd name="connsiteX19" fmla="*/ 272562 w 8088923"/>
              <a:gd name="connsiteY19" fmla="*/ 1494692 h 3596054"/>
              <a:gd name="connsiteX20" fmla="*/ 79131 w 8088923"/>
              <a:gd name="connsiteY20" fmla="*/ 1354016 h 3596054"/>
              <a:gd name="connsiteX21" fmla="*/ 52754 w 8088923"/>
              <a:gd name="connsiteY21" fmla="*/ 1169377 h 3596054"/>
              <a:gd name="connsiteX22" fmla="*/ 52754 w 8088923"/>
              <a:gd name="connsiteY22" fmla="*/ 1063869 h 3596054"/>
              <a:gd name="connsiteX23" fmla="*/ 70339 w 8088923"/>
              <a:gd name="connsiteY23" fmla="*/ 949569 h 3596054"/>
              <a:gd name="connsiteX24" fmla="*/ 149469 w 8088923"/>
              <a:gd name="connsiteY24" fmla="*/ 826477 h 3596054"/>
              <a:gd name="connsiteX25" fmla="*/ 184639 w 8088923"/>
              <a:gd name="connsiteY25" fmla="*/ 712177 h 3596054"/>
              <a:gd name="connsiteX26" fmla="*/ 114300 w 8088923"/>
              <a:gd name="connsiteY26" fmla="*/ 246185 h 3596054"/>
              <a:gd name="connsiteX27" fmla="*/ 0 w 8088923"/>
              <a:gd name="connsiteY27" fmla="*/ 0 h 3596054"/>
              <a:gd name="connsiteX28" fmla="*/ 281354 w 8088923"/>
              <a:gd name="connsiteY28" fmla="*/ 246185 h 3596054"/>
              <a:gd name="connsiteX29" fmla="*/ 5530362 w 8088923"/>
              <a:gd name="connsiteY29" fmla="*/ 896816 h 3596054"/>
              <a:gd name="connsiteX30" fmla="*/ 5723792 w 8088923"/>
              <a:gd name="connsiteY30" fmla="*/ 896816 h 3596054"/>
              <a:gd name="connsiteX31" fmla="*/ 5794131 w 8088923"/>
              <a:gd name="connsiteY31" fmla="*/ 817685 h 3596054"/>
              <a:gd name="connsiteX32" fmla="*/ 5838092 w 8088923"/>
              <a:gd name="connsiteY32" fmla="*/ 738554 h 3596054"/>
              <a:gd name="connsiteX33" fmla="*/ 5952392 w 8088923"/>
              <a:gd name="connsiteY33" fmla="*/ 0 h 3596054"/>
              <a:gd name="connsiteX34" fmla="*/ 8088923 w 8088923"/>
              <a:gd name="connsiteY34" fmla="*/ 527539 h 359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88923" h="3596054">
                <a:moveTo>
                  <a:pt x="8088923" y="527539"/>
                </a:moveTo>
                <a:lnTo>
                  <a:pt x="7719646" y="3596054"/>
                </a:lnTo>
                <a:lnTo>
                  <a:pt x="6849208" y="3314700"/>
                </a:lnTo>
                <a:lnTo>
                  <a:pt x="6585439" y="3270739"/>
                </a:lnTo>
                <a:lnTo>
                  <a:pt x="6392008" y="3244362"/>
                </a:lnTo>
                <a:lnTo>
                  <a:pt x="6295292" y="3235569"/>
                </a:lnTo>
                <a:lnTo>
                  <a:pt x="6251331" y="3297116"/>
                </a:lnTo>
                <a:lnTo>
                  <a:pt x="5864469" y="3367454"/>
                </a:lnTo>
                <a:lnTo>
                  <a:pt x="5732585" y="2329962"/>
                </a:lnTo>
                <a:lnTo>
                  <a:pt x="3991708" y="2101362"/>
                </a:lnTo>
                <a:lnTo>
                  <a:pt x="4026877" y="1995854"/>
                </a:lnTo>
                <a:lnTo>
                  <a:pt x="3147646" y="1995854"/>
                </a:lnTo>
                <a:lnTo>
                  <a:pt x="2857500" y="1899139"/>
                </a:lnTo>
                <a:lnTo>
                  <a:pt x="1987062" y="1837592"/>
                </a:lnTo>
                <a:lnTo>
                  <a:pt x="1987062" y="1934308"/>
                </a:lnTo>
                <a:lnTo>
                  <a:pt x="1758462" y="1916723"/>
                </a:lnTo>
                <a:lnTo>
                  <a:pt x="1758462" y="1820008"/>
                </a:lnTo>
                <a:lnTo>
                  <a:pt x="518746" y="1740877"/>
                </a:lnTo>
                <a:lnTo>
                  <a:pt x="404446" y="1635369"/>
                </a:lnTo>
                <a:lnTo>
                  <a:pt x="272562" y="1494692"/>
                </a:lnTo>
                <a:lnTo>
                  <a:pt x="79131" y="1354016"/>
                </a:lnTo>
                <a:lnTo>
                  <a:pt x="52754" y="1169377"/>
                </a:lnTo>
                <a:lnTo>
                  <a:pt x="52754" y="1063869"/>
                </a:lnTo>
                <a:lnTo>
                  <a:pt x="70339" y="949569"/>
                </a:lnTo>
                <a:lnTo>
                  <a:pt x="149469" y="826477"/>
                </a:lnTo>
                <a:lnTo>
                  <a:pt x="184639" y="712177"/>
                </a:lnTo>
                <a:lnTo>
                  <a:pt x="114300" y="246185"/>
                </a:lnTo>
                <a:lnTo>
                  <a:pt x="0" y="0"/>
                </a:lnTo>
                <a:lnTo>
                  <a:pt x="281354" y="246185"/>
                </a:lnTo>
                <a:lnTo>
                  <a:pt x="5530362" y="896816"/>
                </a:lnTo>
                <a:lnTo>
                  <a:pt x="5723792" y="896816"/>
                </a:lnTo>
                <a:lnTo>
                  <a:pt x="5794131" y="817685"/>
                </a:lnTo>
                <a:lnTo>
                  <a:pt x="5838092" y="738554"/>
                </a:lnTo>
                <a:lnTo>
                  <a:pt x="5952392" y="0"/>
                </a:lnTo>
                <a:lnTo>
                  <a:pt x="8088923" y="527539"/>
                </a:lnTo>
                <a:close/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230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455410"/>
              </p:ext>
            </p:extLst>
          </p:nvPr>
        </p:nvGraphicFramePr>
        <p:xfrm>
          <a:off x="5288273" y="5073503"/>
          <a:ext cx="1903414" cy="747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01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41</a:t>
                      </a:r>
                      <a:endParaRPr kumimoji="0" lang="es-EC" sz="2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Montserra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LOTES POR EXCEPCIÓN 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104525" y="153001"/>
            <a:ext cx="3825216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LOTES POR EXCEPCIÓN</a:t>
            </a: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932" t="29744" r="26443" b="28462"/>
          <a:stretch/>
        </p:blipFill>
        <p:spPr>
          <a:xfrm>
            <a:off x="4326787" y="1256920"/>
            <a:ext cx="7390385" cy="3432004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156906"/>
              </p:ext>
            </p:extLst>
          </p:nvPr>
        </p:nvGraphicFramePr>
        <p:xfrm>
          <a:off x="104525" y="1035904"/>
          <a:ext cx="1921802" cy="5300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8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5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N° DE LOTE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AREA 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317,84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476,25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203,70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120,65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114,88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115,98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116,71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116,51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122,77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122,58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123,89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125,12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126,27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126,90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193,12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126,61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122,08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120,21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159,86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203,98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122,61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122,14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122,68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120,22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122,45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125,39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123,79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125,72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124,35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122,87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124,29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124,81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126,25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113,75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115,65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213678"/>
              </p:ext>
            </p:extLst>
          </p:nvPr>
        </p:nvGraphicFramePr>
        <p:xfrm>
          <a:off x="2279156" y="1035903"/>
          <a:ext cx="1921802" cy="5300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8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52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N° DE LOTE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AREA 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36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116,14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37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117,01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38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231,60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39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152,03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40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108,41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41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109,75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42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110,04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43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334,68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44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239,81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45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1034,11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46A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1196,17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46B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632,58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47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289,99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48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230,38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49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153,56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50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366,85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51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511,20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52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4333,84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53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904,95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54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496,78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55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164,31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56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124,15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57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386,28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58A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615,23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58B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/>
                        </a:rPr>
                        <a:t>5,99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59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598,43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60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509,40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61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858,49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62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606,97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>
                          <a:effectLst/>
                          <a:latin typeface="Montserrat"/>
                        </a:rPr>
                        <a:t>63</a:t>
                      </a:r>
                      <a:endParaRPr lang="es-EC" sz="800" b="1" i="0" u="none" strike="noStrike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533,16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64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106,51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65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348,86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66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800" u="none" strike="noStrike" dirty="0">
                          <a:effectLst/>
                          <a:latin typeface="Montserrat"/>
                        </a:rPr>
                        <a:t>506,35</a:t>
                      </a:r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endParaRPr lang="es-EC" sz="800" b="1" i="0" u="none" strike="noStrike" dirty="0">
                        <a:solidFill>
                          <a:srgbClr val="000000"/>
                        </a:solidFill>
                        <a:effectLst/>
                        <a:latin typeface="Montserra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C" sz="800" b="0" u="none" strike="noStrike" kern="1200" dirty="0">
                          <a:solidFill>
                            <a:srgbClr val="002060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43263">
                <a:tc>
                  <a:txBody>
                    <a:bodyPr/>
                    <a:lstStyle/>
                    <a:p>
                      <a:pPr algn="ctr" fontAlgn="ctr"/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EC" sz="800" b="0" u="none" strike="noStrike" kern="1200" dirty="0">
                        <a:solidFill>
                          <a:srgbClr val="002060"/>
                        </a:solidFill>
                        <a:effectLst/>
                        <a:latin typeface="Montserra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  <p:sp>
        <p:nvSpPr>
          <p:cNvPr id="7" name="Forma libre 6"/>
          <p:cNvSpPr/>
          <p:nvPr/>
        </p:nvSpPr>
        <p:spPr>
          <a:xfrm>
            <a:off x="5156200" y="2247900"/>
            <a:ext cx="717550" cy="336550"/>
          </a:xfrm>
          <a:custGeom>
            <a:avLst/>
            <a:gdLst>
              <a:gd name="connsiteX0" fmla="*/ 25400 w 717550"/>
              <a:gd name="connsiteY0" fmla="*/ 0 h 336550"/>
              <a:gd name="connsiteX1" fmla="*/ 0 w 717550"/>
              <a:gd name="connsiteY1" fmla="*/ 279400 h 336550"/>
              <a:gd name="connsiteX2" fmla="*/ 685800 w 717550"/>
              <a:gd name="connsiteY2" fmla="*/ 336550 h 336550"/>
              <a:gd name="connsiteX3" fmla="*/ 717550 w 717550"/>
              <a:gd name="connsiteY3" fmla="*/ 88900 h 336550"/>
              <a:gd name="connsiteX4" fmla="*/ 25400 w 717550"/>
              <a:gd name="connsiteY4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50" h="336550">
                <a:moveTo>
                  <a:pt x="25400" y="0"/>
                </a:moveTo>
                <a:lnTo>
                  <a:pt x="0" y="279400"/>
                </a:lnTo>
                <a:lnTo>
                  <a:pt x="685800" y="336550"/>
                </a:lnTo>
                <a:lnTo>
                  <a:pt x="717550" y="88900"/>
                </a:lnTo>
                <a:lnTo>
                  <a:pt x="25400" y="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orma libre 7"/>
          <p:cNvSpPr/>
          <p:nvPr/>
        </p:nvSpPr>
        <p:spPr>
          <a:xfrm>
            <a:off x="6337300" y="2095500"/>
            <a:ext cx="381000" cy="990600"/>
          </a:xfrm>
          <a:custGeom>
            <a:avLst/>
            <a:gdLst>
              <a:gd name="connsiteX0" fmla="*/ 381000 w 381000"/>
              <a:gd name="connsiteY0" fmla="*/ 31750 h 990600"/>
              <a:gd name="connsiteX1" fmla="*/ 76200 w 381000"/>
              <a:gd name="connsiteY1" fmla="*/ 0 h 990600"/>
              <a:gd name="connsiteX2" fmla="*/ 0 w 381000"/>
              <a:gd name="connsiteY2" fmla="*/ 971550 h 990600"/>
              <a:gd name="connsiteX3" fmla="*/ 317500 w 381000"/>
              <a:gd name="connsiteY3" fmla="*/ 990600 h 990600"/>
              <a:gd name="connsiteX4" fmla="*/ 381000 w 381000"/>
              <a:gd name="connsiteY4" fmla="*/ 3175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990600">
                <a:moveTo>
                  <a:pt x="381000" y="31750"/>
                </a:moveTo>
                <a:lnTo>
                  <a:pt x="76200" y="0"/>
                </a:lnTo>
                <a:lnTo>
                  <a:pt x="0" y="971550"/>
                </a:lnTo>
                <a:lnTo>
                  <a:pt x="317500" y="990600"/>
                </a:lnTo>
                <a:lnTo>
                  <a:pt x="381000" y="3175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orma libre 9"/>
          <p:cNvSpPr/>
          <p:nvPr/>
        </p:nvSpPr>
        <p:spPr>
          <a:xfrm>
            <a:off x="7664450" y="2838450"/>
            <a:ext cx="298450" cy="368300"/>
          </a:xfrm>
          <a:custGeom>
            <a:avLst/>
            <a:gdLst>
              <a:gd name="connsiteX0" fmla="*/ 298450 w 298450"/>
              <a:gd name="connsiteY0" fmla="*/ 25400 h 368300"/>
              <a:gd name="connsiteX1" fmla="*/ 6350 w 298450"/>
              <a:gd name="connsiteY1" fmla="*/ 0 h 368300"/>
              <a:gd name="connsiteX2" fmla="*/ 0 w 298450"/>
              <a:gd name="connsiteY2" fmla="*/ 330200 h 368300"/>
              <a:gd name="connsiteX3" fmla="*/ 285750 w 298450"/>
              <a:gd name="connsiteY3" fmla="*/ 368300 h 368300"/>
              <a:gd name="connsiteX4" fmla="*/ 298450 w 298450"/>
              <a:gd name="connsiteY4" fmla="*/ 254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450" h="368300">
                <a:moveTo>
                  <a:pt x="298450" y="25400"/>
                </a:moveTo>
                <a:lnTo>
                  <a:pt x="6350" y="0"/>
                </a:lnTo>
                <a:lnTo>
                  <a:pt x="0" y="330200"/>
                </a:lnTo>
                <a:lnTo>
                  <a:pt x="285750" y="368300"/>
                </a:lnTo>
                <a:lnTo>
                  <a:pt x="298450" y="2540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orma libre 10"/>
          <p:cNvSpPr/>
          <p:nvPr/>
        </p:nvSpPr>
        <p:spPr>
          <a:xfrm>
            <a:off x="7194550" y="2209800"/>
            <a:ext cx="361950" cy="603250"/>
          </a:xfrm>
          <a:custGeom>
            <a:avLst/>
            <a:gdLst>
              <a:gd name="connsiteX0" fmla="*/ 361950 w 361950"/>
              <a:gd name="connsiteY0" fmla="*/ 25400 h 603250"/>
              <a:gd name="connsiteX1" fmla="*/ 50800 w 361950"/>
              <a:gd name="connsiteY1" fmla="*/ 0 h 603250"/>
              <a:gd name="connsiteX2" fmla="*/ 0 w 361950"/>
              <a:gd name="connsiteY2" fmla="*/ 584200 h 603250"/>
              <a:gd name="connsiteX3" fmla="*/ 317500 w 361950"/>
              <a:gd name="connsiteY3" fmla="*/ 603250 h 603250"/>
              <a:gd name="connsiteX4" fmla="*/ 361950 w 361950"/>
              <a:gd name="connsiteY4" fmla="*/ 2540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" h="603250">
                <a:moveTo>
                  <a:pt x="361950" y="25400"/>
                </a:moveTo>
                <a:lnTo>
                  <a:pt x="50800" y="0"/>
                </a:lnTo>
                <a:lnTo>
                  <a:pt x="0" y="584200"/>
                </a:lnTo>
                <a:lnTo>
                  <a:pt x="317500" y="603250"/>
                </a:lnTo>
                <a:lnTo>
                  <a:pt x="361950" y="2540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orma libre 11"/>
          <p:cNvSpPr/>
          <p:nvPr/>
        </p:nvSpPr>
        <p:spPr>
          <a:xfrm>
            <a:off x="7169150" y="3022600"/>
            <a:ext cx="330200" cy="177800"/>
          </a:xfrm>
          <a:custGeom>
            <a:avLst/>
            <a:gdLst>
              <a:gd name="connsiteX0" fmla="*/ 330200 w 330200"/>
              <a:gd name="connsiteY0" fmla="*/ 6350 h 177800"/>
              <a:gd name="connsiteX1" fmla="*/ 12700 w 330200"/>
              <a:gd name="connsiteY1" fmla="*/ 0 h 177800"/>
              <a:gd name="connsiteX2" fmla="*/ 0 w 330200"/>
              <a:gd name="connsiteY2" fmla="*/ 165100 h 177800"/>
              <a:gd name="connsiteX3" fmla="*/ 317500 w 330200"/>
              <a:gd name="connsiteY3" fmla="*/ 177800 h 177800"/>
              <a:gd name="connsiteX4" fmla="*/ 330200 w 330200"/>
              <a:gd name="connsiteY4" fmla="*/ 635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" h="177800">
                <a:moveTo>
                  <a:pt x="330200" y="6350"/>
                </a:moveTo>
                <a:lnTo>
                  <a:pt x="12700" y="0"/>
                </a:lnTo>
                <a:lnTo>
                  <a:pt x="0" y="165100"/>
                </a:lnTo>
                <a:lnTo>
                  <a:pt x="317500" y="177800"/>
                </a:lnTo>
                <a:lnTo>
                  <a:pt x="330200" y="635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orma libre 15"/>
          <p:cNvSpPr/>
          <p:nvPr/>
        </p:nvSpPr>
        <p:spPr>
          <a:xfrm>
            <a:off x="9525000" y="3594100"/>
            <a:ext cx="463550" cy="298450"/>
          </a:xfrm>
          <a:custGeom>
            <a:avLst/>
            <a:gdLst>
              <a:gd name="connsiteX0" fmla="*/ 463550 w 463550"/>
              <a:gd name="connsiteY0" fmla="*/ 19050 h 298450"/>
              <a:gd name="connsiteX1" fmla="*/ 31750 w 463550"/>
              <a:gd name="connsiteY1" fmla="*/ 0 h 298450"/>
              <a:gd name="connsiteX2" fmla="*/ 0 w 463550"/>
              <a:gd name="connsiteY2" fmla="*/ 298450 h 298450"/>
              <a:gd name="connsiteX3" fmla="*/ 38100 w 463550"/>
              <a:gd name="connsiteY3" fmla="*/ 184150 h 298450"/>
              <a:gd name="connsiteX4" fmla="*/ 114300 w 463550"/>
              <a:gd name="connsiteY4" fmla="*/ 146050 h 298450"/>
              <a:gd name="connsiteX5" fmla="*/ 209550 w 463550"/>
              <a:gd name="connsiteY5" fmla="*/ 165100 h 298450"/>
              <a:gd name="connsiteX6" fmla="*/ 311150 w 463550"/>
              <a:gd name="connsiteY6" fmla="*/ 209550 h 298450"/>
              <a:gd name="connsiteX7" fmla="*/ 349250 w 463550"/>
              <a:gd name="connsiteY7" fmla="*/ 273050 h 298450"/>
              <a:gd name="connsiteX8" fmla="*/ 425450 w 463550"/>
              <a:gd name="connsiteY8" fmla="*/ 285750 h 298450"/>
              <a:gd name="connsiteX9" fmla="*/ 463550 w 463550"/>
              <a:gd name="connsiteY9" fmla="*/ 190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3550" h="298450">
                <a:moveTo>
                  <a:pt x="463550" y="19050"/>
                </a:moveTo>
                <a:lnTo>
                  <a:pt x="31750" y="0"/>
                </a:lnTo>
                <a:lnTo>
                  <a:pt x="0" y="298450"/>
                </a:lnTo>
                <a:lnTo>
                  <a:pt x="38100" y="184150"/>
                </a:lnTo>
                <a:lnTo>
                  <a:pt x="114300" y="146050"/>
                </a:lnTo>
                <a:lnTo>
                  <a:pt x="209550" y="165100"/>
                </a:lnTo>
                <a:lnTo>
                  <a:pt x="311150" y="209550"/>
                </a:lnTo>
                <a:lnTo>
                  <a:pt x="349250" y="273050"/>
                </a:lnTo>
                <a:lnTo>
                  <a:pt x="425450" y="285750"/>
                </a:lnTo>
                <a:lnTo>
                  <a:pt x="463550" y="1905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orma libre 17"/>
          <p:cNvSpPr/>
          <p:nvPr/>
        </p:nvSpPr>
        <p:spPr>
          <a:xfrm>
            <a:off x="10731500" y="2298700"/>
            <a:ext cx="311150" cy="209550"/>
          </a:xfrm>
          <a:custGeom>
            <a:avLst/>
            <a:gdLst>
              <a:gd name="connsiteX0" fmla="*/ 311150 w 311150"/>
              <a:gd name="connsiteY0" fmla="*/ 82550 h 209550"/>
              <a:gd name="connsiteX1" fmla="*/ 0 w 311150"/>
              <a:gd name="connsiteY1" fmla="*/ 0 h 209550"/>
              <a:gd name="connsiteX2" fmla="*/ 0 w 311150"/>
              <a:gd name="connsiteY2" fmla="*/ 114300 h 209550"/>
              <a:gd name="connsiteX3" fmla="*/ 292100 w 311150"/>
              <a:gd name="connsiteY3" fmla="*/ 209550 h 209550"/>
              <a:gd name="connsiteX4" fmla="*/ 311150 w 311150"/>
              <a:gd name="connsiteY4" fmla="*/ 82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150" h="209550">
                <a:moveTo>
                  <a:pt x="311150" y="82550"/>
                </a:moveTo>
                <a:lnTo>
                  <a:pt x="0" y="0"/>
                </a:lnTo>
                <a:lnTo>
                  <a:pt x="0" y="114300"/>
                </a:lnTo>
                <a:lnTo>
                  <a:pt x="292100" y="209550"/>
                </a:lnTo>
                <a:lnTo>
                  <a:pt x="311150" y="8255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orma libre 18"/>
          <p:cNvSpPr/>
          <p:nvPr/>
        </p:nvSpPr>
        <p:spPr>
          <a:xfrm>
            <a:off x="9017000" y="3225800"/>
            <a:ext cx="266700" cy="254000"/>
          </a:xfrm>
          <a:custGeom>
            <a:avLst/>
            <a:gdLst>
              <a:gd name="connsiteX0" fmla="*/ 234950 w 266700"/>
              <a:gd name="connsiteY0" fmla="*/ 25400 h 254000"/>
              <a:gd name="connsiteX1" fmla="*/ 12700 w 266700"/>
              <a:gd name="connsiteY1" fmla="*/ 0 h 254000"/>
              <a:gd name="connsiteX2" fmla="*/ 0 w 266700"/>
              <a:gd name="connsiteY2" fmla="*/ 228600 h 254000"/>
              <a:gd name="connsiteX3" fmla="*/ 266700 w 266700"/>
              <a:gd name="connsiteY3" fmla="*/ 254000 h 254000"/>
              <a:gd name="connsiteX4" fmla="*/ 209550 w 266700"/>
              <a:gd name="connsiteY4" fmla="*/ 203200 h 254000"/>
              <a:gd name="connsiteX5" fmla="*/ 190500 w 266700"/>
              <a:gd name="connsiteY5" fmla="*/ 107950 h 254000"/>
              <a:gd name="connsiteX6" fmla="*/ 234950 w 266700"/>
              <a:gd name="connsiteY6" fmla="*/ 254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700" h="254000">
                <a:moveTo>
                  <a:pt x="234950" y="25400"/>
                </a:moveTo>
                <a:lnTo>
                  <a:pt x="12700" y="0"/>
                </a:lnTo>
                <a:lnTo>
                  <a:pt x="0" y="228600"/>
                </a:lnTo>
                <a:lnTo>
                  <a:pt x="266700" y="254000"/>
                </a:lnTo>
                <a:lnTo>
                  <a:pt x="209550" y="203200"/>
                </a:lnTo>
                <a:lnTo>
                  <a:pt x="190500" y="107950"/>
                </a:lnTo>
                <a:lnTo>
                  <a:pt x="234950" y="2540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Forma libre 1"/>
          <p:cNvSpPr/>
          <p:nvPr/>
        </p:nvSpPr>
        <p:spPr>
          <a:xfrm>
            <a:off x="5403850" y="1974850"/>
            <a:ext cx="863600" cy="374650"/>
          </a:xfrm>
          <a:custGeom>
            <a:avLst/>
            <a:gdLst>
              <a:gd name="connsiteX0" fmla="*/ 25400 w 863600"/>
              <a:gd name="connsiteY0" fmla="*/ 0 h 374650"/>
              <a:gd name="connsiteX1" fmla="*/ 0 w 863600"/>
              <a:gd name="connsiteY1" fmla="*/ 285750 h 374650"/>
              <a:gd name="connsiteX2" fmla="*/ 838200 w 863600"/>
              <a:gd name="connsiteY2" fmla="*/ 374650 h 374650"/>
              <a:gd name="connsiteX3" fmla="*/ 863600 w 863600"/>
              <a:gd name="connsiteY3" fmla="*/ 133350 h 374650"/>
              <a:gd name="connsiteX4" fmla="*/ 825500 w 863600"/>
              <a:gd name="connsiteY4" fmla="*/ 95250 h 374650"/>
              <a:gd name="connsiteX5" fmla="*/ 25400 w 863600"/>
              <a:gd name="connsiteY5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600" h="374650">
                <a:moveTo>
                  <a:pt x="25400" y="0"/>
                </a:moveTo>
                <a:lnTo>
                  <a:pt x="0" y="285750"/>
                </a:lnTo>
                <a:lnTo>
                  <a:pt x="838200" y="374650"/>
                </a:lnTo>
                <a:lnTo>
                  <a:pt x="863600" y="133350"/>
                </a:lnTo>
                <a:lnTo>
                  <a:pt x="825500" y="95250"/>
                </a:lnTo>
                <a:lnTo>
                  <a:pt x="25400" y="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Forma libre 3"/>
          <p:cNvSpPr/>
          <p:nvPr/>
        </p:nvSpPr>
        <p:spPr>
          <a:xfrm>
            <a:off x="4927600" y="2641600"/>
            <a:ext cx="698500" cy="368300"/>
          </a:xfrm>
          <a:custGeom>
            <a:avLst/>
            <a:gdLst>
              <a:gd name="connsiteX0" fmla="*/ 698500 w 698500"/>
              <a:gd name="connsiteY0" fmla="*/ 44450 h 368300"/>
              <a:gd name="connsiteX1" fmla="*/ 0 w 698500"/>
              <a:gd name="connsiteY1" fmla="*/ 0 h 368300"/>
              <a:gd name="connsiteX2" fmla="*/ 6350 w 698500"/>
              <a:gd name="connsiteY2" fmla="*/ 190500 h 368300"/>
              <a:gd name="connsiteX3" fmla="*/ 31750 w 698500"/>
              <a:gd name="connsiteY3" fmla="*/ 304800 h 368300"/>
              <a:gd name="connsiteX4" fmla="*/ 666750 w 698500"/>
              <a:gd name="connsiteY4" fmla="*/ 368300 h 368300"/>
              <a:gd name="connsiteX5" fmla="*/ 698500 w 698500"/>
              <a:gd name="connsiteY5" fmla="*/ 4445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500" h="368300">
                <a:moveTo>
                  <a:pt x="698500" y="44450"/>
                </a:moveTo>
                <a:lnTo>
                  <a:pt x="0" y="0"/>
                </a:lnTo>
                <a:lnTo>
                  <a:pt x="6350" y="190500"/>
                </a:lnTo>
                <a:lnTo>
                  <a:pt x="31750" y="304800"/>
                </a:lnTo>
                <a:lnTo>
                  <a:pt x="666750" y="368300"/>
                </a:lnTo>
                <a:lnTo>
                  <a:pt x="698500" y="4445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orma libre 8"/>
          <p:cNvSpPr/>
          <p:nvPr/>
        </p:nvSpPr>
        <p:spPr>
          <a:xfrm>
            <a:off x="5791200" y="2692400"/>
            <a:ext cx="406400" cy="438150"/>
          </a:xfrm>
          <a:custGeom>
            <a:avLst/>
            <a:gdLst>
              <a:gd name="connsiteX0" fmla="*/ 6350 w 406400"/>
              <a:gd name="connsiteY0" fmla="*/ 0 h 438150"/>
              <a:gd name="connsiteX1" fmla="*/ 406400 w 406400"/>
              <a:gd name="connsiteY1" fmla="*/ 44450 h 438150"/>
              <a:gd name="connsiteX2" fmla="*/ 393700 w 406400"/>
              <a:gd name="connsiteY2" fmla="*/ 438150 h 438150"/>
              <a:gd name="connsiteX3" fmla="*/ 215900 w 406400"/>
              <a:gd name="connsiteY3" fmla="*/ 425450 h 438150"/>
              <a:gd name="connsiteX4" fmla="*/ 222250 w 406400"/>
              <a:gd name="connsiteY4" fmla="*/ 342900 h 438150"/>
              <a:gd name="connsiteX5" fmla="*/ 0 w 406400"/>
              <a:gd name="connsiteY5" fmla="*/ 336550 h 438150"/>
              <a:gd name="connsiteX6" fmla="*/ 6350 w 406400"/>
              <a:gd name="connsiteY6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400" h="438150">
                <a:moveTo>
                  <a:pt x="6350" y="0"/>
                </a:moveTo>
                <a:lnTo>
                  <a:pt x="406400" y="44450"/>
                </a:lnTo>
                <a:lnTo>
                  <a:pt x="393700" y="438150"/>
                </a:lnTo>
                <a:lnTo>
                  <a:pt x="215900" y="425450"/>
                </a:lnTo>
                <a:lnTo>
                  <a:pt x="222250" y="342900"/>
                </a:lnTo>
                <a:lnTo>
                  <a:pt x="0" y="336550"/>
                </a:lnTo>
                <a:lnTo>
                  <a:pt x="6350" y="0"/>
                </a:lnTo>
                <a:close/>
              </a:path>
            </a:pathLst>
          </a:custGeom>
          <a:solidFill>
            <a:srgbClr val="0070C0">
              <a:alpha val="6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9843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586614" y="326064"/>
            <a:ext cx="4553422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EVALUACIÓN DE RIESGO</a:t>
            </a: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dirty="0">
              <a:solidFill>
                <a:srgbClr val="5B5B5B"/>
              </a:solidFill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51692" y="941400"/>
            <a:ext cx="11553093" cy="6027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223F86"/>
                </a:solidFill>
                <a:latin typeface="Montserrat" pitchFamily="2" charset="77"/>
              </a:rPr>
              <a:t>CALIFICACIÓN </a:t>
            </a:r>
            <a:endParaRPr lang="es-ES" sz="1600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Informe No. I-0044-EAH-AT-DMGR-2021,  de 02 de diciembre de 2021 . </a:t>
            </a:r>
            <a:r>
              <a:rPr lang="es-EC" sz="1600" dirty="0">
                <a:solidFill>
                  <a:srgbClr val="5B5B5B"/>
                </a:solidFill>
                <a:latin typeface="Montserrat" pitchFamily="2" charset="77"/>
              </a:rPr>
              <a:t>Movimientos en masa: el AHHYC “Acacias de </a:t>
            </a:r>
            <a:r>
              <a:rPr lang="es-EC" sz="1600" dirty="0" err="1">
                <a:solidFill>
                  <a:srgbClr val="5B5B5B"/>
                </a:solidFill>
                <a:latin typeface="Montserrat" pitchFamily="2" charset="77"/>
              </a:rPr>
              <a:t>Carapungo</a:t>
            </a:r>
            <a:r>
              <a:rPr lang="es-EC" sz="1600" dirty="0">
                <a:solidFill>
                  <a:srgbClr val="5B5B5B"/>
                </a:solidFill>
                <a:latin typeface="Montserrat" pitchFamily="2" charset="77"/>
              </a:rPr>
              <a:t> 2 Etapa” en general presenta un </a:t>
            </a:r>
            <a:r>
              <a:rPr lang="es-EC" sz="1600" b="1" dirty="0">
                <a:solidFill>
                  <a:srgbClr val="223F86"/>
                </a:solidFill>
                <a:latin typeface="Montserrat" pitchFamily="2" charset="77"/>
              </a:rPr>
              <a:t>Riesgo Moderado Mitigable para todos </a:t>
            </a:r>
            <a:r>
              <a:rPr lang="es-EC" sz="1600" dirty="0">
                <a:solidFill>
                  <a:srgbClr val="5B5B5B"/>
                </a:solidFill>
                <a:latin typeface="Montserrat" pitchFamily="2" charset="77"/>
              </a:rPr>
              <a:t>para todos los lotes. </a:t>
            </a:r>
          </a:p>
          <a:p>
            <a:endParaRPr lang="es-EC" sz="1600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C" b="1" dirty="0">
                <a:solidFill>
                  <a:srgbClr val="223F86"/>
                </a:solidFill>
                <a:latin typeface="Montserrat" pitchFamily="2" charset="77"/>
              </a:rPr>
              <a:t>RECOMENDACIONES</a:t>
            </a:r>
          </a:p>
          <a:p>
            <a:endParaRPr lang="es-EC" dirty="0">
              <a:solidFill>
                <a:srgbClr val="5B5B5B"/>
              </a:solidFill>
              <a:latin typeface="Montserrat" pitchFamily="2" charset="77"/>
            </a:endParaRPr>
          </a:p>
          <a:p>
            <a:pPr lvl="0" indent="-342900" algn="ctr">
              <a:spcAft>
                <a:spcPts val="715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Posterior a la regularización del AHHYC “Acacias de </a:t>
            </a:r>
            <a:r>
              <a:rPr lang="es-ES" sz="1600" dirty="0" err="1">
                <a:solidFill>
                  <a:srgbClr val="5B5B5B"/>
                </a:solidFill>
                <a:latin typeface="Montserrat" pitchFamily="2" charset="77"/>
              </a:rPr>
              <a:t>Carapungo</a:t>
            </a: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 2 Etapa”, por parte del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MDMQ o por gestión propia del asentamiento se deben realizar las obras públicas tales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como alcantarillado, bordillos y adoquinado como medida de mitigación para los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procesos de erosión superficial.</a:t>
            </a:r>
          </a:p>
          <a:p>
            <a:pPr marL="285750" lvl="0" indent="-285750" algn="ctr">
              <a:spcAft>
                <a:spcPts val="715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Se recomienda que los propietarios y/o posesionarios del AHHYC, no construyan más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viviendas en el Macrolote evaluado, ni aumenten pisos/ plantas sobre las edificaciones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existentes, hasta que el proceso de regularización del asentamiento culmine y se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determine su normativa de edificabilidad específica que deberá constar en sus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respectivos Informes de Regulación Metropolitana (IRM), previa emisión de la licencia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de construcción de la autoridad competente que es la Secretaría de Territorio, Hábitat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y Vivienda (STHV). </a:t>
            </a:r>
          </a:p>
          <a:p>
            <a:pPr marL="285750" lvl="0" indent="-285750" algn="ctr">
              <a:spcAft>
                <a:spcPts val="715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La Unidad Especial Regula Tu Barrio deberá comunicar a la comunidad del AHHYC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“Acacias de </a:t>
            </a:r>
            <a:r>
              <a:rPr lang="es-ES" sz="1600" dirty="0" err="1">
                <a:solidFill>
                  <a:srgbClr val="5B5B5B"/>
                </a:solidFill>
                <a:latin typeface="Montserrat" pitchFamily="2" charset="77"/>
              </a:rPr>
              <a:t>Carapungo</a:t>
            </a: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 2 Etapa”, lo descrito en el presente informe, especialmente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referente a la calificación del riesgo ante las diferentes amenazas analizadas y las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respectivas recomendaciones técnicas, socializando la importancia de su cumplimiento</a:t>
            </a:r>
            <a:br>
              <a:rPr lang="es-ES" sz="16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S" sz="1600" dirty="0">
                <a:solidFill>
                  <a:srgbClr val="5B5B5B"/>
                </a:solidFill>
                <a:latin typeface="Montserrat" pitchFamily="2" charset="77"/>
              </a:rPr>
              <a:t>en reducción del riesgo y seguridad ciudadana. </a:t>
            </a:r>
            <a:br>
              <a:rPr lang="es-ES" dirty="0">
                <a:solidFill>
                  <a:srgbClr val="5B5B5B"/>
                </a:solidFill>
                <a:latin typeface="Montserrat" pitchFamily="2" charset="77"/>
              </a:rPr>
            </a:br>
            <a:endParaRPr lang="es-EC" dirty="0">
              <a:solidFill>
                <a:srgbClr val="5B5B5B"/>
              </a:solidFill>
              <a:latin typeface="Montserrat" pitchFamily="2" charset="77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586614" y="1883291"/>
            <a:ext cx="10778072" cy="0"/>
          </a:xfrm>
          <a:prstGeom prst="lin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67318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586613" y="529262"/>
            <a:ext cx="5135313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MAPA EVALUACIÓN DE RIESGO</a:t>
            </a:r>
          </a:p>
          <a:p>
            <a:endParaRPr lang="es-EC" sz="2400" b="1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dirty="0">
              <a:solidFill>
                <a:srgbClr val="5B5B5B"/>
              </a:solidFill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6837" t="15948" r="24045" b="18431"/>
          <a:stretch/>
        </p:blipFill>
        <p:spPr>
          <a:xfrm>
            <a:off x="2303929" y="1093694"/>
            <a:ext cx="6947647" cy="522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928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492</Words>
  <Application>Microsoft Office PowerPoint</Application>
  <PresentationFormat>Panorámica</PresentationFormat>
  <Paragraphs>220</Paragraphs>
  <Slides>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Alfonso Bolivar Guayacundo</dc:creator>
  <cp:lastModifiedBy>María Gabriela Naranjo Reyes</cp:lastModifiedBy>
  <cp:revision>59</cp:revision>
  <dcterms:modified xsi:type="dcterms:W3CDTF">2023-07-07T23:40:00Z</dcterms:modified>
</cp:coreProperties>
</file>