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7" r:id="rId2"/>
    <p:sldId id="278" r:id="rId3"/>
    <p:sldId id="279" r:id="rId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F86"/>
    <a:srgbClr val="75BBE9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74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22/10/2024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22/10/2024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EF428-D365-C4FA-A640-ADB9E0E91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B33F4-2CBB-956F-B502-CDC148C6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D323-4F40-8B0F-6D71-53D82FB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22/10/2024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C0505-4B74-B6EE-4E67-C487330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2D27-DC25-1970-B80A-85F7F30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7E1582-B6A7-3E26-A7F6-AEDF0DC4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B194BD-C305-B12F-FE2F-8EE353257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199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982A6-5EA3-A546-5CD8-CE66C7EA9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25AD31-5028-D17D-3E5B-8BFAE50E1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300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79EAB8-383F-33BD-D69C-A32AB86C6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7BFED1-C576-6C21-EED3-F42F667C2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6A9144-5DE7-C599-3812-009F80D66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54D28D-DE85-FF39-72CA-72805EC5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72" y="2224216"/>
            <a:ext cx="6004798" cy="32746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027697-6BC9-123D-023F-2665E2D812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83E0E2-FD70-0B87-F973-8FC07F0A78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9997" y="2569028"/>
            <a:ext cx="1697063" cy="16219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69335F-8EB7-EE36-E915-46ED10D2EA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2571" y="4501643"/>
            <a:ext cx="3771486" cy="6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76F4FF-F7CB-F299-A93F-7648445D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923A17-01F1-BE1E-6EF0-AD37A9F53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9D45AA-D978-47F1-7EAB-589E15D6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4C055-0011-334E-8B9A-E8F9AA84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675" y="0"/>
            <a:ext cx="4190649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836A73-EC0E-04AD-A1E2-DA0E652AB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2199" y="5834584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A391-C469-527C-A2E1-1DA5098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29D5E9-8FE7-0C63-0587-150112D95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D005A4-BEE2-3264-04E2-B0DF8A8E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E89F4-4C16-EFD6-622E-6BB9272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22/10/2024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74AD8-34C0-7EAB-6EF0-3F730CEA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33DD0-4C5C-FD4C-E05B-90B7164B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B03-CCA1-B107-01A1-50DC372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44AF8-7EC3-6CAC-607C-49F5E8E4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2885-272F-3C70-2A0E-A941E21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22/10/2024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BA2CB-1069-446E-E8CD-10380FE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36E7-5579-75BF-42CE-2582B83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11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D660D2-19F9-A31E-8D94-09531B5B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93ED8-CC7B-F812-2B9E-B30C8CD5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B410E-EC45-FF99-C312-F6B0869D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F6A4-7C83-954C-BA91-FDE72C23A6C3}" type="datetimeFigureOut">
              <a:rPr lang="es-EC" smtClean="0"/>
              <a:t>22/10/2024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EFA94-3FAD-98D2-97C5-E0761D1D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9342-B372-DB1D-5AE2-DA970809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496" y="4160018"/>
            <a:ext cx="5640035" cy="1673211"/>
          </a:xfrm>
          <a:prstGeom prst="rect">
            <a:avLst/>
          </a:prstGeom>
        </p:spPr>
      </p:pic>
      <p:sp>
        <p:nvSpPr>
          <p:cNvPr id="4" name="Título 1"/>
          <p:cNvSpPr txBox="1"/>
          <p:nvPr/>
        </p:nvSpPr>
        <p:spPr>
          <a:xfrm>
            <a:off x="2206387" y="1594732"/>
            <a:ext cx="7779225" cy="762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b="1" noProof="0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noProof="0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CICLOVÍAS </a:t>
            </a:r>
            <a:r>
              <a:rPr lang="es-ES" sz="36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EN </a:t>
            </a:r>
            <a:r>
              <a:rPr lang="es-ES" sz="3600" b="1" noProof="0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EL DMQ</a:t>
            </a:r>
            <a:endParaRPr kumimoji="0" lang="es-EC" sz="3600" b="1" i="0" u="none" strike="noStrike" kern="1200" cap="none" spc="0" normalizeH="0" baseline="0" noProof="0" dirty="0">
              <a:ln>
                <a:noFill/>
              </a:ln>
              <a:solidFill>
                <a:srgbClr val="223F86"/>
              </a:solidFill>
              <a:effectLst/>
              <a:uLnTx/>
              <a:uFillTx/>
              <a:latin typeface="Montserrat ExtraBold" pitchFamily="2" charset="77"/>
              <a:ea typeface="HGSMinchoE" panose="020209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none" spc="0" normalizeH="0" baseline="0" noProof="0" dirty="0">
              <a:ln>
                <a:noFill/>
              </a:ln>
              <a:solidFill>
                <a:srgbClr val="223F86"/>
              </a:solidFill>
              <a:effectLst/>
              <a:uLnTx/>
              <a:uFillTx/>
              <a:latin typeface="Montserrat ExtraBold" pitchFamily="2" charset="77"/>
              <a:ea typeface="HGSMinchoE" panose="020209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600" b="1" noProof="0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noProof="0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EMPRESA PÚBLICA METROPOLITANA DE MOVILIDAD Y OBRAS PÚBLICAS</a:t>
            </a:r>
            <a:endParaRPr kumimoji="0" lang="es-EC" sz="3600" b="1" i="0" u="none" strike="noStrike" kern="1200" cap="none" spc="0" normalizeH="0" baseline="0" noProof="0" dirty="0">
              <a:ln>
                <a:noFill/>
              </a:ln>
              <a:solidFill>
                <a:srgbClr val="223F86"/>
              </a:solidFill>
              <a:effectLst/>
              <a:uLnTx/>
              <a:uFillTx/>
              <a:latin typeface="Montserrat ExtraBold" pitchFamily="2" charset="77"/>
              <a:ea typeface="HGS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004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0FB0-F37C-F6EC-0053-550F1B4F8343}"/>
              </a:ext>
            </a:extLst>
          </p:cNvPr>
          <p:cNvSpPr txBox="1">
            <a:spLocks/>
          </p:cNvSpPr>
          <p:nvPr/>
        </p:nvSpPr>
        <p:spPr>
          <a:xfrm>
            <a:off x="454690" y="-200360"/>
            <a:ext cx="976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Mantenimiento de ciclovía 2024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9B47B0-835A-D542-C840-1F3DE6CF1885}"/>
              </a:ext>
            </a:extLst>
          </p:cNvPr>
          <p:cNvSpPr txBox="1"/>
          <p:nvPr/>
        </p:nvSpPr>
        <p:spPr>
          <a:xfrm>
            <a:off x="8429221" y="2173515"/>
            <a:ext cx="215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  <a:latin typeface="Montserrat ExtraBold" pitchFamily="2" charset="77"/>
              </a:rPr>
              <a:t>125 km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92C8EF-9E25-E6F3-7863-A401529E1AC9}"/>
              </a:ext>
            </a:extLst>
          </p:cNvPr>
          <p:cNvSpPr txBox="1"/>
          <p:nvPr/>
        </p:nvSpPr>
        <p:spPr>
          <a:xfrm>
            <a:off x="8200022" y="2904484"/>
            <a:ext cx="2840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dirty="0">
                <a:solidFill>
                  <a:schemeClr val="bg1"/>
                </a:solidFill>
                <a:latin typeface="Montserrat" pitchFamily="2" charset="77"/>
              </a:rPr>
              <a:t>Ciclovía utilitaria existente en el DMQ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EFB3E57-FB01-69EC-8575-61C86489DF30}"/>
              </a:ext>
            </a:extLst>
          </p:cNvPr>
          <p:cNvSpPr txBox="1">
            <a:spLocks/>
          </p:cNvSpPr>
          <p:nvPr/>
        </p:nvSpPr>
        <p:spPr>
          <a:xfrm>
            <a:off x="2571676" y="2782669"/>
            <a:ext cx="48625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2800" b="1" dirty="0">
              <a:solidFill>
                <a:schemeClr val="bg2">
                  <a:lumMod val="75000"/>
                </a:schemeClr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5E17A6-CB25-5133-5E8A-02E7DF477E48}"/>
              </a:ext>
            </a:extLst>
          </p:cNvPr>
          <p:cNvSpPr txBox="1"/>
          <p:nvPr/>
        </p:nvSpPr>
        <p:spPr>
          <a:xfrm>
            <a:off x="8018769" y="3290825"/>
            <a:ext cx="28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  <a:latin typeface="Montserrat ExtraBold" pitchFamily="2" charset="77"/>
              </a:rPr>
              <a:t>  68,75 km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DC2399-9E55-7EA7-66C8-FA52E0F39AB3}"/>
              </a:ext>
            </a:extLst>
          </p:cNvPr>
          <p:cNvSpPr txBox="1"/>
          <p:nvPr/>
        </p:nvSpPr>
        <p:spPr>
          <a:xfrm>
            <a:off x="8248227" y="3937156"/>
            <a:ext cx="3012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dirty="0">
                <a:solidFill>
                  <a:schemeClr val="bg1"/>
                </a:solidFill>
                <a:latin typeface="Montserrat" pitchFamily="2" charset="77"/>
              </a:rPr>
              <a:t>Ciclovía mantenida  a la fecha período</a:t>
            </a:r>
          </a:p>
          <a:p>
            <a:pPr algn="just"/>
            <a:r>
              <a:rPr lang="es-EC" sz="1100" dirty="0">
                <a:solidFill>
                  <a:schemeClr val="bg1"/>
                </a:solidFill>
                <a:latin typeface="Montserrat" pitchFamily="2" charset="77"/>
              </a:rPr>
              <a:t>abr - sep. 2024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3F3797-7091-B3B7-2BED-BF8D131A8DCA}"/>
              </a:ext>
            </a:extLst>
          </p:cNvPr>
          <p:cNvSpPr txBox="1"/>
          <p:nvPr/>
        </p:nvSpPr>
        <p:spPr>
          <a:xfrm>
            <a:off x="8429221" y="4469740"/>
            <a:ext cx="215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  <a:latin typeface="Montserrat ExtraBold" pitchFamily="2" charset="77"/>
              </a:rPr>
              <a:t>55 %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5A0162-BBCB-B751-25CE-F887C4B27924}"/>
              </a:ext>
            </a:extLst>
          </p:cNvPr>
          <p:cNvSpPr txBox="1"/>
          <p:nvPr/>
        </p:nvSpPr>
        <p:spPr>
          <a:xfrm>
            <a:off x="8334329" y="4994320"/>
            <a:ext cx="2840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dirty="0">
                <a:solidFill>
                  <a:schemeClr val="bg1"/>
                </a:solidFill>
                <a:latin typeface="Montserrat" pitchFamily="2" charset="77"/>
              </a:rPr>
              <a:t>Porcentaje de avance con relación al total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8051AB-542D-64E5-879C-B1DE414D5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8"/>
          <a:stretch/>
        </p:blipFill>
        <p:spPr>
          <a:xfrm>
            <a:off x="1517910" y="892973"/>
            <a:ext cx="2637526" cy="332952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9769072-4381-44A4-7B9E-BD87BA1D1E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" b="8826"/>
          <a:stretch/>
        </p:blipFill>
        <p:spPr>
          <a:xfrm>
            <a:off x="4314184" y="917073"/>
            <a:ext cx="2694504" cy="330542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2F7B34D-C6FD-FE6C-50BD-66D3581EEAEB}"/>
              </a:ext>
            </a:extLst>
          </p:cNvPr>
          <p:cNvSpPr txBox="1"/>
          <p:nvPr/>
        </p:nvSpPr>
        <p:spPr>
          <a:xfrm>
            <a:off x="505116" y="4272677"/>
            <a:ext cx="740916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800" dirty="0">
                <a:solidFill>
                  <a:srgbClr val="223F86"/>
                </a:solidFill>
                <a:latin typeface="Montserrat" pitchFamily="2" charset="77"/>
              </a:rPr>
              <a:t>Se han priorizado las intervenciones para el mantenimiento de ciclovías en coordinación con Secretaría de Movilidad, los criterios de priorización han sido en base a la frecuencia de uso y conectividad. El mantenimiento incluye: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223F86"/>
                </a:solidFill>
                <a:latin typeface="Montserrat" pitchFamily="2" charset="77"/>
              </a:rPr>
              <a:t>Reemplazo de bolardos y separadores en mal estado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223F86"/>
                </a:solidFill>
                <a:latin typeface="Montserrat" pitchFamily="2" charset="77"/>
              </a:rPr>
              <a:t>Poda de arbolado, limpieza de calzada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223F86"/>
                </a:solidFill>
                <a:latin typeface="Montserrat" pitchFamily="2" charset="77"/>
              </a:rPr>
              <a:t>Implementación de Señalización horizontal y vertical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223F86"/>
                </a:solidFill>
                <a:latin typeface="Montserrat" pitchFamily="2" charset="77"/>
              </a:rPr>
              <a:t>Inversión de </a:t>
            </a:r>
            <a:r>
              <a:rPr lang="es-EC" sz="1800" b="1" dirty="0">
                <a:solidFill>
                  <a:srgbClr val="223F86"/>
                </a:solidFill>
                <a:latin typeface="Montserrat" pitchFamily="2" charset="77"/>
              </a:rPr>
              <a:t>$353.600,00 </a:t>
            </a:r>
            <a:r>
              <a:rPr lang="es-EC" sz="1800" dirty="0">
                <a:solidFill>
                  <a:srgbClr val="223F86"/>
                </a:solidFill>
                <a:latin typeface="Montserrat" pitchFamily="2" charset="77"/>
              </a:rPr>
              <a:t>en adquisición de material mediante un proceso de contratación pública</a:t>
            </a:r>
            <a:endParaRPr lang="es-EC" sz="1800" b="1" dirty="0">
              <a:solidFill>
                <a:srgbClr val="223F8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644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0FB0-F37C-F6EC-0053-550F1B4F8343}"/>
              </a:ext>
            </a:extLst>
          </p:cNvPr>
          <p:cNvSpPr txBox="1">
            <a:spLocks/>
          </p:cNvSpPr>
          <p:nvPr/>
        </p:nvSpPr>
        <p:spPr>
          <a:xfrm>
            <a:off x="341297" y="-138737"/>
            <a:ext cx="976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Implementación de nueva ciclovía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C1CF1C-5345-2E42-584D-F961277C24DA}"/>
              </a:ext>
            </a:extLst>
          </p:cNvPr>
          <p:cNvSpPr txBox="1"/>
          <p:nvPr/>
        </p:nvSpPr>
        <p:spPr>
          <a:xfrm>
            <a:off x="409576" y="4152599"/>
            <a:ext cx="77355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solidFill>
                  <a:srgbClr val="223F86"/>
                </a:solidFill>
                <a:latin typeface="Montserrat" pitchFamily="2" charset="77"/>
              </a:rPr>
              <a:t>Actualmente se han implementado </a:t>
            </a:r>
            <a:r>
              <a:rPr lang="es-EC" b="1" dirty="0">
                <a:solidFill>
                  <a:srgbClr val="223F86"/>
                </a:solidFill>
                <a:latin typeface="Montserrat" pitchFamily="2" charset="77"/>
              </a:rPr>
              <a:t>4 km </a:t>
            </a:r>
            <a:r>
              <a:rPr lang="es-EC" dirty="0">
                <a:solidFill>
                  <a:srgbClr val="223F86"/>
                </a:solidFill>
                <a:latin typeface="Montserrat" pitchFamily="2" charset="77"/>
              </a:rPr>
              <a:t>de ciclovía, se ha colocado: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223F86"/>
                </a:solidFill>
                <a:latin typeface="Montserrat" pitchFamily="2" charset="77"/>
              </a:rPr>
              <a:t>Bolardos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223F86"/>
                </a:solidFill>
                <a:latin typeface="Montserrat" pitchFamily="2" charset="77"/>
              </a:rPr>
              <a:t>Separadores Viales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223F86"/>
                </a:solidFill>
                <a:latin typeface="Montserrat" pitchFamily="2" charset="77"/>
              </a:rPr>
              <a:t>Señalización horizontal y vertical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223F86"/>
                </a:solidFill>
                <a:latin typeface="Montserrat" pitchFamily="2" charset="77"/>
              </a:rPr>
              <a:t>Inversión de </a:t>
            </a:r>
            <a:r>
              <a:rPr lang="es-EC" b="1" dirty="0">
                <a:solidFill>
                  <a:srgbClr val="223F86"/>
                </a:solidFill>
                <a:latin typeface="Montserrat" pitchFamily="2" charset="77"/>
              </a:rPr>
              <a:t>$52.313,28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223F86"/>
                </a:solidFill>
                <a:latin typeface="Montserrat" pitchFamily="2" charset="77"/>
              </a:rPr>
              <a:t>Ciclovías en socialización (Versalles)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223F86"/>
                </a:solidFill>
                <a:latin typeface="Montserrat" pitchFamily="2" charset="77"/>
              </a:rPr>
              <a:t>14 nuevos semáforos para ciclistas, un total de 81 en la red</a:t>
            </a:r>
          </a:p>
          <a:p>
            <a:pPr algn="just"/>
            <a:endParaRPr lang="es-EC" sz="1400" dirty="0">
              <a:solidFill>
                <a:srgbClr val="5B5B5B"/>
              </a:solidFill>
              <a:latin typeface="Montserrat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9B47B0-835A-D542-C840-1F3DE6CF1885}"/>
              </a:ext>
            </a:extLst>
          </p:cNvPr>
          <p:cNvSpPr txBox="1"/>
          <p:nvPr/>
        </p:nvSpPr>
        <p:spPr>
          <a:xfrm>
            <a:off x="8429221" y="2173515"/>
            <a:ext cx="215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  <a:latin typeface="Montserrat ExtraBold" pitchFamily="2" charset="77"/>
              </a:rPr>
              <a:t>10 km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92C8EF-9E25-E6F3-7863-A401529E1AC9}"/>
              </a:ext>
            </a:extLst>
          </p:cNvPr>
          <p:cNvSpPr txBox="1"/>
          <p:nvPr/>
        </p:nvSpPr>
        <p:spPr>
          <a:xfrm>
            <a:off x="8248227" y="2819846"/>
            <a:ext cx="2840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dirty="0">
                <a:solidFill>
                  <a:schemeClr val="bg1"/>
                </a:solidFill>
                <a:latin typeface="Montserrat" pitchFamily="2" charset="77"/>
              </a:rPr>
              <a:t>Ciclovía proyectada para el 2024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EFB3E57-FB01-69EC-8575-61C86489DF30}"/>
              </a:ext>
            </a:extLst>
          </p:cNvPr>
          <p:cNvSpPr txBox="1">
            <a:spLocks/>
          </p:cNvSpPr>
          <p:nvPr/>
        </p:nvSpPr>
        <p:spPr>
          <a:xfrm>
            <a:off x="2571676" y="2782669"/>
            <a:ext cx="48625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2800" b="1" dirty="0">
              <a:solidFill>
                <a:schemeClr val="bg2">
                  <a:lumMod val="75000"/>
                </a:schemeClr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5E17A6-CB25-5133-5E8A-02E7DF477E48}"/>
              </a:ext>
            </a:extLst>
          </p:cNvPr>
          <p:cNvSpPr txBox="1"/>
          <p:nvPr/>
        </p:nvSpPr>
        <p:spPr>
          <a:xfrm>
            <a:off x="8248227" y="3290825"/>
            <a:ext cx="215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  <a:latin typeface="Montserrat ExtraBold" pitchFamily="2" charset="77"/>
              </a:rPr>
              <a:t>  4 km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DC2399-9E55-7EA7-66C8-FA52E0F39AB3}"/>
              </a:ext>
            </a:extLst>
          </p:cNvPr>
          <p:cNvSpPr txBox="1"/>
          <p:nvPr/>
        </p:nvSpPr>
        <p:spPr>
          <a:xfrm>
            <a:off x="8248227" y="3937156"/>
            <a:ext cx="3012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dirty="0">
                <a:solidFill>
                  <a:schemeClr val="bg1"/>
                </a:solidFill>
                <a:latin typeface="Montserrat" pitchFamily="2" charset="77"/>
              </a:rPr>
              <a:t>Ciclovía implementada periodo </a:t>
            </a:r>
          </a:p>
          <a:p>
            <a:pPr algn="just"/>
            <a:r>
              <a:rPr lang="es-EC" sz="1100" dirty="0">
                <a:solidFill>
                  <a:schemeClr val="bg1"/>
                </a:solidFill>
                <a:latin typeface="Montserrat" pitchFamily="2" charset="77"/>
              </a:rPr>
              <a:t>ene - sep. 2024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3F3797-7091-B3B7-2BED-BF8D131A8DCA}"/>
              </a:ext>
            </a:extLst>
          </p:cNvPr>
          <p:cNvSpPr txBox="1"/>
          <p:nvPr/>
        </p:nvSpPr>
        <p:spPr>
          <a:xfrm>
            <a:off x="8489762" y="4438703"/>
            <a:ext cx="213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  <a:latin typeface="Montserrat ExtraBold" pitchFamily="2" charset="77"/>
              </a:rPr>
              <a:t>40 %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5A0162-BBCB-B751-25CE-F887C4B27924}"/>
              </a:ext>
            </a:extLst>
          </p:cNvPr>
          <p:cNvSpPr txBox="1"/>
          <p:nvPr/>
        </p:nvSpPr>
        <p:spPr>
          <a:xfrm>
            <a:off x="8489762" y="5015859"/>
            <a:ext cx="2481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dirty="0">
                <a:solidFill>
                  <a:schemeClr val="bg1"/>
                </a:solidFill>
                <a:latin typeface="Montserrat" pitchFamily="2" charset="77"/>
              </a:rPr>
              <a:t>Porcentaje de avance con relación al total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1" b="22413"/>
          <a:stretch/>
        </p:blipFill>
        <p:spPr>
          <a:xfrm>
            <a:off x="4213887" y="997489"/>
            <a:ext cx="2742681" cy="31107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r="24920"/>
          <a:stretch/>
        </p:blipFill>
        <p:spPr>
          <a:xfrm>
            <a:off x="1086525" y="997489"/>
            <a:ext cx="2789309" cy="31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34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06_09_PPT_EPMMOP" id="{7EA44496-F154-418F-A5C1-DED4163B8303}" vid="{B3627674-3E99-4E67-90A7-67B49903B30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EPMMOP_Presentacion</Template>
  <TotalTime>1743</TotalTime>
  <Words>193</Words>
  <Application>Microsoft Office PowerPoint</Application>
  <PresentationFormat>Panorámica</PresentationFormat>
  <Paragraphs>33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Corbel</vt:lpstr>
      <vt:lpstr>Montserrat</vt:lpstr>
      <vt:lpstr>Montserrat ExtraBold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Cecibel Lopez Cadena</dc:creator>
  <cp:lastModifiedBy>Jhofre Patricio Montero Moreta</cp:lastModifiedBy>
  <cp:revision>19</cp:revision>
  <dcterms:created xsi:type="dcterms:W3CDTF">2023-07-27T19:25:16Z</dcterms:created>
  <dcterms:modified xsi:type="dcterms:W3CDTF">2024-10-23T01:37:10Z</dcterms:modified>
</cp:coreProperties>
</file>