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1" r:id="rId2"/>
    <p:sldId id="393" r:id="rId3"/>
    <p:sldId id="406" r:id="rId4"/>
    <p:sldId id="397" r:id="rId5"/>
    <p:sldId id="404" r:id="rId6"/>
    <p:sldId id="407" r:id="rId7"/>
    <p:sldId id="410" r:id="rId8"/>
    <p:sldId id="411" r:id="rId9"/>
    <p:sldId id="405" r:id="rId10"/>
    <p:sldId id="413" r:id="rId11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y Patricia Campaña Fierro" initials="SPCF" lastIdx="1" clrIdx="0">
    <p:extLst>
      <p:ext uri="{19B8F6BF-5375-455C-9EA6-DF929625EA0E}">
        <p15:presenceInfo xmlns:p15="http://schemas.microsoft.com/office/powerpoint/2012/main" userId="S-1-5-21-1966230384-539478539-229176350-18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BE9"/>
    <a:srgbClr val="5B5B5B"/>
    <a:srgbClr val="2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86809" autoAdjust="0"/>
  </p:normalViewPr>
  <p:slideViewPr>
    <p:cSldViewPr snapToGrid="0">
      <p:cViewPr varScale="1">
        <p:scale>
          <a:sx n="120" d="100"/>
          <a:sy n="120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[Libro4]GASTOS!TablaDinámica2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ASIGNACIÓN INICIAL</a:t>
            </a:r>
            <a:r>
              <a:rPr lang="en-US" b="1" baseline="0" dirty="0">
                <a:solidFill>
                  <a:schemeClr val="tx1"/>
                </a:solidFill>
              </a:rPr>
              <a:t> DE GASTOS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c:spPr>
        <c:marker>
          <c:symbol val="none"/>
        </c:marker>
      </c:pivotFmt>
      <c:pivotFmt>
        <c:idx val="2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c:spPr>
        <c:dLbl>
          <c:idx val="0"/>
          <c:layout>
            <c:manualLayout>
              <c:x val="4.1666666666666664E-2"/>
              <c:y val="9.2592592592591737E-3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1.0185067526415994E-16"/>
              <c:y val="0.18055555555555555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c:spPr>
        <c:dLbl>
          <c:idx val="0"/>
          <c:layout>
            <c:manualLayout>
              <c:x val="4.1666666666666664E-2"/>
              <c:y val="9.2592592592591737E-3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1.0185067526415994E-16"/>
              <c:y val="0.18055555555555555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c:spPr>
        <c:dLbl>
          <c:idx val="0"/>
          <c:layout>
            <c:manualLayout>
              <c:x val="4.1666666666666664E-2"/>
              <c:y val="9.2592592592591737E-3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1.0185067526415994E-16"/>
              <c:y val="0.18055555555555555"/>
            </c:manualLayout>
          </c:layout>
          <c:numFmt formatCode="0.00%" sourceLinked="0"/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GASTOS!$C$26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F11-44B0-B93E-9EBB657355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F11-44B0-B93E-9EBB65735553}"/>
              </c:ext>
            </c:extLst>
          </c:dPt>
          <c:dLbls>
            <c:dLbl>
              <c:idx val="0"/>
              <c:layout>
                <c:manualLayout>
                  <c:x val="4.1666666666666664E-2"/>
                  <c:y val="9.259259259259173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1-44B0-B93E-9EBB65735553}"/>
                </c:ext>
              </c:extLst>
            </c:dLbl>
            <c:dLbl>
              <c:idx val="1"/>
              <c:layout>
                <c:manualLayout>
                  <c:x val="-1.0185067526415994E-16"/>
                  <c:y val="0.18055555555555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1-44B0-B93E-9EBB65735553}"/>
                </c:ext>
              </c:extLst>
            </c:dLbl>
            <c:numFmt formatCode="0.00%" sourceLinked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GASTOS!$B$27:$B$29</c:f>
              <c:strCache>
                <c:ptCount val="2"/>
                <c:pt idx="0">
                  <c:v>GASTOS CORRIENTES</c:v>
                </c:pt>
                <c:pt idx="1">
                  <c:v>GASTOS DE INVERSIÓN</c:v>
                </c:pt>
              </c:strCache>
            </c:strRef>
          </c:cat>
          <c:val>
            <c:numRef>
              <c:f>GASTOS!$C$27:$C$29</c:f>
              <c:numCache>
                <c:formatCode>General</c:formatCode>
                <c:ptCount val="2"/>
                <c:pt idx="0">
                  <c:v>0.2316398387449663</c:v>
                </c:pt>
                <c:pt idx="1">
                  <c:v>0.7683601612550337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11-44B0-B93E-9EBB65735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[Libro4]Hoja1!TablaDinámica1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ASIGNACIÓN</a:t>
            </a:r>
            <a:r>
              <a:rPr lang="en-US" baseline="0" dirty="0"/>
              <a:t> INICIAL INGRESOS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2.5000000000000001E-2"/>
              <c:y val="-5.555555555555558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5.575757575757577E-2"/>
              <c:y val="9.2592592592592587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5.0909090909090911E-2"/>
              <c:y val="-0.10185185185185185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5.0909090909090911E-2"/>
              <c:y val="-0.10185185185185185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5.575757575757577E-2"/>
              <c:y val="9.2592592592592587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2.5000000000000001E-2"/>
              <c:y val="-5.555555555555558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5.0909090909090911E-2"/>
              <c:y val="-0.10185185185185185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5.575757575757577E-2"/>
              <c:y val="9.2592592592592587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2.5000000000000001E-2"/>
              <c:y val="-5.555555555555558E-2"/>
            </c:manualLayout>
          </c:layout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Hoja1!$B$10</c:f>
              <c:strCache>
                <c:ptCount val="1"/>
                <c:pt idx="0">
                  <c:v>Total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0F-473B-ADD5-4FA1148413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0F-473B-ADD5-4FA11484132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60F-473B-ADD5-4FA114841329}"/>
              </c:ext>
            </c:extLst>
          </c:dPt>
          <c:dLbls>
            <c:dLbl>
              <c:idx val="0"/>
              <c:layout>
                <c:manualLayout>
                  <c:x val="5.0909090909090911E-2"/>
                  <c:y val="-0.1018518518518518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F-473B-ADD5-4FA114841329}"/>
                </c:ext>
              </c:extLst>
            </c:dLbl>
            <c:dLbl>
              <c:idx val="1"/>
              <c:layout>
                <c:manualLayout>
                  <c:x val="-5.575757575757577E-2"/>
                  <c:y val="9.2592592592592587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F-473B-ADD5-4FA114841329}"/>
                </c:ext>
              </c:extLst>
            </c:dLbl>
            <c:dLbl>
              <c:idx val="2"/>
              <c:layout>
                <c:manualLayout>
                  <c:x val="-2.5000000000000001E-2"/>
                  <c:y val="-5.555555555555558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F-473B-ADD5-4FA114841329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Hoja1!$A$11:$A$14</c:f>
              <c:strCache>
                <c:ptCount val="3"/>
                <c:pt idx="0">
                  <c:v>Asignación Municipal</c:v>
                </c:pt>
                <c:pt idx="1">
                  <c:v>Ingresos de Autogestión</c:v>
                </c:pt>
                <c:pt idx="2">
                  <c:v>Ingresos de Financiamiento</c:v>
                </c:pt>
              </c:strCache>
            </c:strRef>
          </c:cat>
          <c:val>
            <c:numRef>
              <c:f>Hoja1!$B$11:$B$14</c:f>
              <c:numCache>
                <c:formatCode>General</c:formatCode>
                <c:ptCount val="3"/>
                <c:pt idx="0">
                  <c:v>0.60709209133206199</c:v>
                </c:pt>
                <c:pt idx="1">
                  <c:v>8.6234185223964546E-2</c:v>
                </c:pt>
                <c:pt idx="2">
                  <c:v>0.30667372344397353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0F-473B-ADD5-4FA11484132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22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059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435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620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076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80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617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37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37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851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304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C25ED1-187F-8FE8-C0AA-CF62E0D89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C6D86F-FFEE-7C41-76FF-BC7A9C3C5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0" y="6035039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B94889-886A-204D-2BFB-BB1467A6C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6E43DC-0231-0F4E-C6FA-611FECFFFB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5C3E19-5C92-68F3-A272-390BC6AD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7BB7A3-5653-6E21-BD3A-FAFA2BB05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praspublicas.gob.ec/ProcesoContratacion/compras/PC/informacionProcesoContratacion2.cpe?idSoliCompra=_WypsMX7jJ9UexeUICIlgab2gjumSEorHNZ4ZGd014E," TargetMode="External"/><Relationship Id="rId3" Type="http://schemas.openxmlformats.org/officeDocument/2006/relationships/image" Target="../media/image3.emf"/><Relationship Id="rId7" Type="http://schemas.openxmlformats.org/officeDocument/2006/relationships/hyperlink" Target="https://www.compraspublicas.gob.ec/ProcesoContratacion/compras/PC/informacionProcesoContratacion2.cpe?idSoliCompra=E_PvcT7KOKd4YKIHK4pqKBnqf6MDibbMIvizCA1ftis,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praspublicas.gob.ec/ProcesoContratacion/compras/PC/informacionProcesoContratacion2.cpe?idSoliCompra=bQU6HDTSZ3766HcnDKocoazjeyd5M0vXAb20hE_UthE," TargetMode="External"/><Relationship Id="rId5" Type="http://schemas.openxmlformats.org/officeDocument/2006/relationships/hyperlink" Target="https://www.compraspublicas.gob.ec/ProcesoContratacion/compras/PC/informacionProcesoContratacion2.cpe?idSoliCompra=i_JGoZ9jICi9GZL6x3wIPEE8eWO8E9cKQCgDrFiHKRo," TargetMode="External"/><Relationship Id="rId4" Type="http://schemas.openxmlformats.org/officeDocument/2006/relationships/hyperlink" Target="https://www.compraspublicas.gob.ec/ProcesoContratacion/compras/PC/informacionProcesoContratacion2.cpe?idSoliCompra=B8y4G4ujOhwgAlQysOYM6WECoMjzzIBqjaSMYIrLMZA," TargetMode="Externa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praspublicas.gob.ec/ProcesoContratacion/compras/PC/informacionProcesoContratacion2.cpe?idSoliCompra=yKMcJaOztxrcwljL1eT0gi__HilHtCM3bU7buZcTeDs," TargetMode="External"/><Relationship Id="rId3" Type="http://schemas.openxmlformats.org/officeDocument/2006/relationships/image" Target="../media/image3.emf"/><Relationship Id="rId7" Type="http://schemas.openxmlformats.org/officeDocument/2006/relationships/hyperlink" Target="https://www.compraspublicas.gob.ec/ProcesoContratacion/compras/PC/informacionProcesoContratacion2.cpe?idSoliCompra=4rMRIs97nEkbt_UoqauH7eLk_PgOfCSYQCK5UYKREjc,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praspublicas.gob.ec/ProcesoContratacion/compras/PC/informacionProcesoContratacion2.cpe?idSoliCompra=ljxo9UiNjAOCS9VGkjyDwBir-NSNYDNMZhtbROPm5_A," TargetMode="External"/><Relationship Id="rId5" Type="http://schemas.openxmlformats.org/officeDocument/2006/relationships/hyperlink" Target="https://www.compraspublicas.gob.ec/ProcesoContratacion/compras/PC/informacionProcesoContratacion2.cpe?idSoliCompra=45SFhmDkUvINSZ-7FUqEoEG1LAbeApveQHIYhjbG7T4," TargetMode="External"/><Relationship Id="rId4" Type="http://schemas.openxmlformats.org/officeDocument/2006/relationships/hyperlink" Target="https://www.compraspublicas.gob.ec/ProcesoContratacion/compras/PC/informacionProcesoContratacion2.cpe?idSoliCompra=E3xJLVDjphyFKQ3KqSFNsUSrN8jW9_HO7-Kf92wf1DI," TargetMode="Externa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904010" y="925087"/>
            <a:ext cx="10325356" cy="1623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EMPRESA PÚBLICA METROPOLITANA DE MOVILIDAD Y OBRAS PÚBLICAS</a:t>
            </a:r>
          </a:p>
          <a:p>
            <a:pPr algn="ctr"/>
            <a:endParaRPr lang="es-MX" sz="4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pPr algn="ctr"/>
            <a:r>
              <a:rPr lang="es-MX" sz="4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EPMMOP</a:t>
            </a:r>
          </a:p>
          <a:p>
            <a:pPr algn="ctr"/>
            <a:endParaRPr lang="es-MX" sz="4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293040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15 de mayo de 2024</a:t>
            </a:r>
            <a:endParaRPr lang="es-EC" sz="1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C568A8-1A3F-C843-DA5C-45B28EA07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383" y="4916530"/>
            <a:ext cx="6512960" cy="10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841417" y="166849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PROCESOS DESIERTO POR SERCOP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64432"/>
              </p:ext>
            </p:extLst>
          </p:nvPr>
        </p:nvGraphicFramePr>
        <p:xfrm>
          <a:off x="841417" y="1162413"/>
          <a:ext cx="11045782" cy="4213860"/>
        </p:xfrm>
        <a:graphic>
          <a:graphicData uri="http://schemas.openxmlformats.org/drawingml/2006/table">
            <a:tbl>
              <a:tblPr/>
              <a:tblGrid>
                <a:gridCol w="1311951">
                  <a:extLst>
                    <a:ext uri="{9D8B030D-6E8A-4147-A177-3AD203B41FA5}">
                      <a16:colId xmlns:a16="http://schemas.microsoft.com/office/drawing/2014/main" val="76501391"/>
                    </a:ext>
                  </a:extLst>
                </a:gridCol>
                <a:gridCol w="1311951">
                  <a:extLst>
                    <a:ext uri="{9D8B030D-6E8A-4147-A177-3AD203B41FA5}">
                      <a16:colId xmlns:a16="http://schemas.microsoft.com/office/drawing/2014/main" val="3656479914"/>
                    </a:ext>
                  </a:extLst>
                </a:gridCol>
                <a:gridCol w="3301039">
                  <a:extLst>
                    <a:ext uri="{9D8B030D-6E8A-4147-A177-3AD203B41FA5}">
                      <a16:colId xmlns:a16="http://schemas.microsoft.com/office/drawing/2014/main" val="1111179686"/>
                    </a:ext>
                  </a:extLst>
                </a:gridCol>
                <a:gridCol w="1311951">
                  <a:extLst>
                    <a:ext uri="{9D8B030D-6E8A-4147-A177-3AD203B41FA5}">
                      <a16:colId xmlns:a16="http://schemas.microsoft.com/office/drawing/2014/main" val="980106369"/>
                    </a:ext>
                  </a:extLst>
                </a:gridCol>
                <a:gridCol w="1608198">
                  <a:extLst>
                    <a:ext uri="{9D8B030D-6E8A-4147-A177-3AD203B41FA5}">
                      <a16:colId xmlns:a16="http://schemas.microsoft.com/office/drawing/2014/main" val="3651819370"/>
                    </a:ext>
                  </a:extLst>
                </a:gridCol>
                <a:gridCol w="2200692">
                  <a:extLst>
                    <a:ext uri="{9D8B030D-6E8A-4147-A177-3AD203B41FA5}">
                      <a16:colId xmlns:a16="http://schemas.microsoft.com/office/drawing/2014/main" val="23053236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 DE PROCESO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PROCESO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DESIERTO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2324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SIE-EPMMOP-2023-077</a:t>
                      </a:r>
                      <a:endParaRPr lang="es-EC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ELECTRÓNICA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E INSTALACIÓN DE MOBILIARIO URBANO DE DESCANSO Y SERVICIO PARA PARQUES DEL DMQ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727,874.35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19/12/2023 0:00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217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SIE-EPMMOP-2023-081</a:t>
                      </a:r>
                      <a:endParaRPr lang="es-EC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SUBASTA INVERSA ELECTRÓNICA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JUEGOS BIOSALUDABLES PARA GIMNASIA AL AIRE LIBRE EN VARIOS PARQUES DEL DMQ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2,133,560.00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19/12/2023 0:00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0020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LICO-EPMMOP-2023-013</a:t>
                      </a:r>
                      <a:endParaRPr lang="es-EC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DE VIAS PRINCIPALES: AV. MARIANA DE JESÚS, DESDE AV.AMAZONAS, HASTA AV. MARISCAL SUCRE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1,048,154.45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12/12/2023 0:00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9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LICO-EPMMOP-2023-015</a:t>
                      </a:r>
                      <a:endParaRPr lang="es-EC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LA FASE 3 DEL PARQUE PADRE CAROLLO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2,501,574.11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13/12/2023 0:00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3365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SIE-EPMMOP-2024-014</a:t>
                      </a:r>
                      <a:endParaRPr lang="es-EC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FABRICACIÓN E INSTALACIÓN DE JUEGOS INFANTILES EN ESPACIOS PÚBLICOS DEL DMQ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691,373.20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30/4/2024 0:00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86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$ 7,102,536.11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34969"/>
                  </a:ext>
                </a:extLst>
              </a:tr>
            </a:tbl>
          </a:graphicData>
        </a:graphic>
      </p:graphicFrame>
      <p:sp>
        <p:nvSpPr>
          <p:cNvPr id="6" name="Rectángulo 5">
            <a:hlinkClick r:id="rId9" action="ppaction://hlinksldjump"/>
          </p:cNvPr>
          <p:cNvSpPr/>
          <p:nvPr/>
        </p:nvSpPr>
        <p:spPr>
          <a:xfrm>
            <a:off x="390630" y="6085857"/>
            <a:ext cx="90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 Light" panose="020F0302020204030204" pitchFamily="34" charset="0"/>
                <a:cs typeface="Calibri Light" panose="020F0302020204030204" pitchFamily="34" charset="0"/>
                <a:hlinkClick r:id="rId9" action="ppaction://hlinksldjump"/>
              </a:rPr>
              <a:t>Back</a:t>
            </a:r>
            <a:endParaRPr lang="es-EC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PRESUPUESTO EPMMOP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293040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Corte al 15 de mayo de 2024</a:t>
            </a:r>
            <a:endParaRPr lang="es-EC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92819"/>
              </p:ext>
            </p:extLst>
          </p:nvPr>
        </p:nvGraphicFramePr>
        <p:xfrm>
          <a:off x="926470" y="1451776"/>
          <a:ext cx="5699799" cy="2168169"/>
        </p:xfrm>
        <a:graphic>
          <a:graphicData uri="http://schemas.openxmlformats.org/drawingml/2006/table">
            <a:tbl>
              <a:tblPr/>
              <a:tblGrid>
                <a:gridCol w="2579111">
                  <a:extLst>
                    <a:ext uri="{9D8B030D-6E8A-4147-A177-3AD203B41FA5}">
                      <a16:colId xmlns:a16="http://schemas.microsoft.com/office/drawing/2014/main" val="3858929135"/>
                    </a:ext>
                  </a:extLst>
                </a:gridCol>
                <a:gridCol w="1636089">
                  <a:extLst>
                    <a:ext uri="{9D8B030D-6E8A-4147-A177-3AD203B41FA5}">
                      <a16:colId xmlns:a16="http://schemas.microsoft.com/office/drawing/2014/main" val="1519489564"/>
                    </a:ext>
                  </a:extLst>
                </a:gridCol>
                <a:gridCol w="1484599">
                  <a:extLst>
                    <a:ext uri="{9D8B030D-6E8A-4147-A177-3AD203B41FA5}">
                      <a16:colId xmlns:a16="http://schemas.microsoft.com/office/drawing/2014/main" val="1389492028"/>
                    </a:ext>
                  </a:extLst>
                </a:gridCol>
              </a:tblGrid>
              <a:tr h="4297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ASIGNACIÓN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10597"/>
                  </a:ext>
                </a:extLst>
              </a:tr>
              <a:tr h="4297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Ingresos de Autogestión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22,546,590.54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8.62%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478386"/>
                  </a:ext>
                </a:extLst>
              </a:tr>
              <a:tr h="42500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Asignación Municipal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158,728,893.51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60.71%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219075"/>
                  </a:ext>
                </a:extLst>
              </a:tr>
              <a:tr h="4297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Ingresos de Financiamiento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80,182,202.15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411682"/>
                  </a:ext>
                </a:extLst>
              </a:tr>
              <a:tr h="4297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261,457,686.20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36428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21732"/>
              </p:ext>
            </p:extLst>
          </p:nvPr>
        </p:nvGraphicFramePr>
        <p:xfrm>
          <a:off x="7005328" y="1451776"/>
          <a:ext cx="4687260" cy="2676525"/>
        </p:xfrm>
        <a:graphic>
          <a:graphicData uri="http://schemas.openxmlformats.org/drawingml/2006/table">
            <a:tbl>
              <a:tblPr/>
              <a:tblGrid>
                <a:gridCol w="3243732">
                  <a:extLst>
                    <a:ext uri="{9D8B030D-6E8A-4147-A177-3AD203B41FA5}">
                      <a16:colId xmlns:a16="http://schemas.microsoft.com/office/drawing/2014/main" val="1276521791"/>
                    </a:ext>
                  </a:extLst>
                </a:gridCol>
                <a:gridCol w="1443528">
                  <a:extLst>
                    <a:ext uri="{9D8B030D-6E8A-4147-A177-3AD203B41FA5}">
                      <a16:colId xmlns:a16="http://schemas.microsoft.com/office/drawing/2014/main" val="42939162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GRUPO DE GASTOS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ASIGNACIÓN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59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 EGRESOS EN PERSONAL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46,528,993.75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40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 BIENES Y SERVICIOS DE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5,962,208.39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210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 EGRESOS FINANCIEROS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   314,382.99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882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 OTROS EGRESOS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4,366,431.14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17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 TRANSFERENCIAS O DONACIONES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3,392,000.00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99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GASTOS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60,564,016.27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364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 BIENES Y SERVICIOS PARA INVERSIÓN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85,534,043.24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702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 OBRAS PÚBLICAS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90,883,288.24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402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 OTROS EGRESOS DE INVERSIÓN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1,329,615.83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181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 TRANSFERENCIAS O DONACIONES PARA INVERSIÓN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1,212,121.20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51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 BIENES DE LARGA DURACIÓN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21,934,601.42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22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GASTOS DE INVERSIÓN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200,893,669.93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9027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261,457,686.20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67863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9930"/>
              </p:ext>
            </p:extLst>
          </p:nvPr>
        </p:nvGraphicFramePr>
        <p:xfrm>
          <a:off x="7005329" y="4215727"/>
          <a:ext cx="4687260" cy="207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66180"/>
              </p:ext>
            </p:extLst>
          </p:nvPr>
        </p:nvGraphicFramePr>
        <p:xfrm>
          <a:off x="926471" y="3852428"/>
          <a:ext cx="56997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175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NIVEL DE GESTIÓN Y EJECUCIÓN PRESUPUESTARIA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293040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15 de mayo de 2024</a:t>
            </a:r>
            <a:endParaRPr lang="es-EC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936443" y="1305274"/>
            <a:ext cx="105096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La ejecución presupuestaria de la EPMMOP al 15 de mayo 2024 alcanza un compromiso del 24%, con un 13% de devengado; no obstante, existe un monto gestionado de </a:t>
            </a: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123.61 MM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constituidos por el monto certificado y comprometido que representa el </a:t>
            </a: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47%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del presupuesto codificado y que respalda los procesos que se encuentran en etapas preparatoria, precontractual y contractual (en ejecución).</a:t>
            </a:r>
          </a:p>
          <a:p>
            <a:pPr algn="just"/>
            <a:endParaRPr lang="es-EC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1051729" y="27826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Total </a:t>
            </a:r>
            <a:endParaRPr lang="es-EC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051729" y="3235839"/>
          <a:ext cx="10515600" cy="1870995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94373772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654209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946867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334684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0478665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4118682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7572582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99437869"/>
                    </a:ext>
                  </a:extLst>
                </a:gridCol>
              </a:tblGrid>
              <a:tr h="6582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2000" b="1" kern="12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HGSMinchoE" panose="02020900000000000000" pitchFamily="18" charset="-128"/>
                          <a:cs typeface="Calibri Light" panose="020F0302020204030204" pitchFamily="34" charset="0"/>
                        </a:rPr>
                        <a:t>EPMMOP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CERTIFICADO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COMPROMETIDO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DEVENGADO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33529"/>
                  </a:ext>
                </a:extLst>
              </a:tr>
              <a:tr h="21940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(USD)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(USD)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(USD)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(USD)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EJECUCIÓN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80521"/>
                  </a:ext>
                </a:extLst>
              </a:tr>
              <a:tr h="2194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Gasto inversión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$200,969,821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$57,200,484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$46,367,652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$17,268,442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51006"/>
                  </a:ext>
                </a:extLst>
              </a:tr>
              <a:tr h="2194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Gasto corriente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$60,487,865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$2,497,961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$17,543,772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$15,433,365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94392"/>
                  </a:ext>
                </a:extLst>
              </a:tr>
              <a:tr h="43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Presupuesto Total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$261,457,686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$59,698,445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$63,911,424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$32,701,807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74258"/>
                  </a:ext>
                </a:extLst>
              </a:tr>
            </a:tbl>
          </a:graphicData>
        </a:graphic>
      </p:graphicFrame>
      <p:sp>
        <p:nvSpPr>
          <p:cNvPr id="9" name="Cerrar llave 8"/>
          <p:cNvSpPr/>
          <p:nvPr/>
        </p:nvSpPr>
        <p:spPr>
          <a:xfrm rot="5400000">
            <a:off x="6094624" y="3193870"/>
            <a:ext cx="426718" cy="430568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3855725" y="5603390"/>
            <a:ext cx="490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123.61 MM </a:t>
            </a:r>
            <a:r>
              <a:rPr lang="es-MX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Nivel de Gestión</a:t>
            </a:r>
          </a:p>
          <a:p>
            <a:pPr algn="ctr"/>
            <a:r>
              <a:rPr lang="es-MX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47% </a:t>
            </a:r>
            <a:endParaRPr lang="es-EC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4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ASPECTOS RELEVANTES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526632"/>
            <a:ext cx="4552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Corte al 15 de mayo de 2024</a:t>
            </a:r>
            <a:endParaRPr lang="es-EC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976723" y="1376803"/>
            <a:ext cx="105096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514600" algn="l"/>
              </a:tabLst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Con base a la naturaleza de las competencias de EPMMOP, se requieren procesos con ESTUDIOS DEFINITIVOS, COMPLETOS Y ACTUALIZADOS, por lo que, a la presente fecha se ha gestionado: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endParaRPr lang="es-MX" sz="2000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Estudios definitivos de 100 km para rehabilitación vial por administración directa, y 100 km que están en procesos de contratación.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es-ES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Desde enero al 15 de mayo de 2024 se han gestionado 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82 procesos </a:t>
            </a:r>
            <a:r>
              <a:rPr lang="es-ES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con montos superiores a USD 100.000. Comprometiendo un total de 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63.91 MM</a:t>
            </a:r>
            <a:r>
              <a:rPr lang="es-ES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Se encuentran subidos al portal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39 procesos 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que suman un total de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29.08 MM 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lo que aumentaría en un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14% 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el comprometido.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Se proyecta que para fines de mes de mayo se subirían al portal un aproximado de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26 procesos 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que suman un total de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19.20 MM.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Se ha definido el inicio de la contratación de dos obras importantes: Galo Plaza fase I y </a:t>
            </a:r>
            <a:r>
              <a:rPr lang="es-MX" sz="2000" dirty="0" err="1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Rumihurco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, que suman un total de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USD 38 MM, </a:t>
            </a: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que representaría un total comprometido respecto al gasto de inversión de </a:t>
            </a:r>
            <a:r>
              <a:rPr lang="es-MX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19%.</a:t>
            </a:r>
            <a:endParaRPr lang="es-MX" sz="2000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Conforme la actualización del los planes Municipales (PMMS – PMDOT), se va a reprogramar los proyectos planteados en el POA inicial.</a:t>
            </a:r>
            <a:endParaRPr lang="es-EC" sz="2000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3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DESAFÍOS ENCONTRADOS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976723" y="1230499"/>
            <a:ext cx="1050965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SERCOP: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Cambio permanente de normativa.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Fallas en el portal de compras públicas.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Demora en la gestión de procesos internos del SERCOP.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Revisión de ofertas, por el incremento de número de oferentes participantes en los procesos de contratación pública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  <a:hlinkClick r:id="rId4" action="ppaction://hlinksldjump"/>
              </a:rPr>
              <a:t>(ver).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ESPACIO PÚBLICO LIBERADO:</a:t>
            </a:r>
          </a:p>
          <a:p>
            <a:pPr algn="just"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Interferencias con empresas prestadoras de servicio: EEQ, EPMAPS, CNT y SHOT, que se demoran un aproximado de 3 meses.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2514600" algn="l"/>
              </a:tabLst>
            </a:pP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REVISIÓN INSTITUCIONES DE CONTROL:</a:t>
            </a: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514600" algn="l"/>
              </a:tabLst>
            </a:pP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Tiempo en revisión por parte de Contraloría y Quito Honesto.</a:t>
            </a:r>
          </a:p>
          <a:p>
            <a:pPr algn="just">
              <a:tabLst>
                <a:tab pos="2514600" algn="l"/>
              </a:tabLst>
            </a:pP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  <a:p>
            <a:pPr algn="just">
              <a:tabLst>
                <a:tab pos="2514600" algn="l"/>
              </a:tabLst>
            </a:pP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CONSECUENCIA: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Todo esto ha afectado los tiempos y procesos de contratación en aproximadamente 7 meses, y que se declaren desiertos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  <a:hlinkClick r:id="rId5" action="ppaction://hlinksldjump"/>
              </a:rPr>
              <a:t>5 procesos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que suman un total de</a:t>
            </a:r>
            <a:r>
              <a:rPr lang="es-ES" b="1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 USD 7.1 MM </a:t>
            </a:r>
            <a:r>
              <a:rPr lang="es-ES" dirty="0">
                <a:solidFill>
                  <a:srgbClr val="002060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en las fase pre contractual.</a:t>
            </a:r>
          </a:p>
        </p:txBody>
      </p:sp>
    </p:spTree>
    <p:extLst>
      <p:ext uri="{BB962C8B-B14F-4D97-AF65-F5344CB8AC3E}">
        <p14:creationId xmlns:p14="http://schemas.microsoft.com/office/powerpoint/2010/main" val="226036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841417" y="166849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PRINCIPALES PROCESOS CONTRATADOS 2024.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82143"/>
              </p:ext>
            </p:extLst>
          </p:nvPr>
        </p:nvGraphicFramePr>
        <p:xfrm>
          <a:off x="907288" y="881206"/>
          <a:ext cx="10656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952">
                  <a:extLst>
                    <a:ext uri="{9D8B030D-6E8A-4147-A177-3AD203B41FA5}">
                      <a16:colId xmlns:a16="http://schemas.microsoft.com/office/drawing/2014/main" val="1911366839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1484475762"/>
                    </a:ext>
                  </a:extLst>
                </a:gridCol>
                <a:gridCol w="1504888">
                  <a:extLst>
                    <a:ext uri="{9D8B030D-6E8A-4147-A177-3AD203B41FA5}">
                      <a16:colId xmlns:a16="http://schemas.microsoft.com/office/drawing/2014/main" val="2284770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8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ESTUDIOS VIALES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ESCALÓN 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  Y 2, PROLONGACIÓN AV. MARISCAL SUCRE Y AV TURUBAMBA.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2.4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9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 PROCESOS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ILUMINACIÓN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CONSULTORÍAS DE ILUMINACIÓN ORNAMENTAL Y SERVICIOS DE MANTENIMIENTO Y ALUMBRADO.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3.9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41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PROCESOS ADQUISICIÓN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ELEMENTOS SEMAFÓRICOS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Y DE SEÑALIZACIÓN VIAL,</a:t>
                      </a:r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MUROS JERSEYS MAQUINARIA,  VEHICULOS,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MATERIALES Y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EQUIPOS.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8.6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31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PROCESO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MANTENIMIENTO DE AREAS VERDES Y ARBOLADO, JARDINES, PLAZAS, PARTERRES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3.7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31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 PROCESOS DE REHABILITACIÓN 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DIEGO DE ALMAGRO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BARRIO RUCCULLACTA, PAQUETE NORTE 2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1.7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673166"/>
                  </a:ext>
                </a:extLst>
              </a:tr>
              <a:tr h="905938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PROCESOS DE REPARACIÓN DE CALZADA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 ZONALES QUITUMBE, ELOY ALFARO,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MANUELA SAENZ, EUGENIO ESPEJO, CALDERÓN, LA DELICIA, LOS CHILLOS Y TUMBACO.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77270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487300" y="5495482"/>
            <a:ext cx="4075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PRINCIPALES CONTRATOS:    USD 21.7 MM.</a:t>
            </a:r>
          </a:p>
        </p:txBody>
      </p:sp>
    </p:spTree>
    <p:extLst>
      <p:ext uri="{BB962C8B-B14F-4D97-AF65-F5344CB8AC3E}">
        <p14:creationId xmlns:p14="http://schemas.microsoft.com/office/powerpoint/2010/main" val="164559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841417" y="166849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PROCESOS EN EL PORTAL 15 MAYO 2024.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19875"/>
              </p:ext>
            </p:extLst>
          </p:nvPr>
        </p:nvGraphicFramePr>
        <p:xfrm>
          <a:off x="841417" y="566293"/>
          <a:ext cx="106560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952">
                  <a:extLst>
                    <a:ext uri="{9D8B030D-6E8A-4147-A177-3AD203B41FA5}">
                      <a16:colId xmlns:a16="http://schemas.microsoft.com/office/drawing/2014/main" val="1911366839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1484475762"/>
                    </a:ext>
                  </a:extLst>
                </a:gridCol>
                <a:gridCol w="1504888">
                  <a:extLst>
                    <a:ext uri="{9D8B030D-6E8A-4147-A177-3AD203B41FA5}">
                      <a16:colId xmlns:a16="http://schemas.microsoft.com/office/drawing/2014/main" val="2284770152"/>
                    </a:ext>
                  </a:extLst>
                </a:gridCol>
              </a:tblGrid>
              <a:tr h="28558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83152"/>
                  </a:ext>
                </a:extLst>
              </a:tr>
              <a:tr h="49977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PROCESO PAVIMENTACIÓN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PAVIMENTACIÓN RÍGIDO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LA ECOVÍA, ESTACIÓN RÍO COCA Y PLAYÓN DE LA MARÍN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4.2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99953"/>
                  </a:ext>
                </a:extLst>
              </a:tr>
              <a:tr h="71396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PROCESOS MANTENIMIENTO 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 ZONALES QUITUMBE, ELOY ALFARO,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MANUELA SAENZ, EUGENIO ESPEJO, CALDERÓN, LA DELICIA, LOS CHILLOS Y TUMBACO.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4.2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6698"/>
                  </a:ext>
                </a:extLst>
              </a:tr>
              <a:tr h="71396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PROCESOS PARA REHABILITACIÓN VIAL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SIMÓN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BOLÍVAR (SEC GUAYLLABAMBA), TUMBACO, CIRCUITO DE BUSES, MARIANA DE JESÚS, CHILUBULO, LA LIBERTAD, ECUATORIANA, DE LOS NARANJOS.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7.9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315787"/>
                  </a:ext>
                </a:extLst>
              </a:tr>
              <a:tr h="49977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PROCESOS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ADQUISICIÓN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EMULSIÓN ASFÁLTICA PARA OBRAS POR ADMINISTRACIÓN DIRECTA.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2.5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319745"/>
                  </a:ext>
                </a:extLst>
              </a:tr>
              <a:tr h="71396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 PROCESOS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ADQUISICIÓN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PINTURA DE ALTO TRÁFICO, PANELES DE MENSAJES VARIABLES, ELEMENTOS DE SEGURIDAD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VIAL, ADOQUINES, POSTES.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5.7</a:t>
                      </a:r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673166"/>
                  </a:ext>
                </a:extLst>
              </a:tr>
              <a:tr h="713966"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PROCESOS DE REPARACIÓN DE CALZADA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 ZONALES QUITUMBE, ELOY ALFARO,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MANUELA SAENZ, EUGENIO ESPEJO, CALDERÓN, LA DELICIA, LOS CHILLOS Y TUMBACO.</a:t>
                      </a:r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1.4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7727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es-EC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PROCESOS </a:t>
                      </a:r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VARIOS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3.2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978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C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PROCESOS</a:t>
                      </a:r>
                      <a:r>
                        <a:rPr lang="es-EC" b="1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EN EL PORTAL</a:t>
                      </a:r>
                      <a:endParaRPr lang="es-EC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USD 29.1</a:t>
                      </a:r>
                      <a:r>
                        <a:rPr lang="es-EC" b="1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MM</a:t>
                      </a:r>
                      <a:endParaRPr lang="es-EC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64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841417" y="166849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FASE PREPARATORIA POR SUBIR AL PORTAL HASTA FDM MAYO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7" y="594360"/>
            <a:ext cx="6507175" cy="60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u="sng" dirty="0">
                <a:solidFill>
                  <a:srgbClr val="223F86"/>
                </a:solidFill>
                <a:latin typeface="Calibri Light" panose="020F0302020204030204" pitchFamily="34" charset="0"/>
                <a:ea typeface="HGSMinchoE" panose="02020900000000000000" pitchFamily="18" charset="-128"/>
                <a:cs typeface="Calibri Light" panose="020F0302020204030204" pitchFamily="34" charset="0"/>
              </a:rPr>
              <a:t>D. DESAFÍOS ENCONTRADOS</a:t>
            </a:r>
            <a:endParaRPr lang="es-EC" sz="2600" b="1" u="sng" dirty="0">
              <a:solidFill>
                <a:srgbClr val="FF0000"/>
              </a:solidFill>
              <a:latin typeface="Calibri Light" panose="020F0302020204030204" pitchFamily="34" charset="0"/>
              <a:ea typeface="HGSMinchoE" panose="02020900000000000000" pitchFamily="18" charset="-128"/>
              <a:cs typeface="Calibri Light" panose="020F03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08609"/>
              </p:ext>
            </p:extLst>
          </p:nvPr>
        </p:nvGraphicFramePr>
        <p:xfrm>
          <a:off x="1051729" y="2174829"/>
          <a:ext cx="9272141" cy="2819400"/>
        </p:xfrm>
        <a:graphic>
          <a:graphicData uri="http://schemas.openxmlformats.org/drawingml/2006/table">
            <a:tbl>
              <a:tblPr/>
              <a:tblGrid>
                <a:gridCol w="1991793">
                  <a:extLst>
                    <a:ext uri="{9D8B030D-6E8A-4147-A177-3AD203B41FA5}">
                      <a16:colId xmlns:a16="http://schemas.microsoft.com/office/drawing/2014/main" val="3918847676"/>
                    </a:ext>
                  </a:extLst>
                </a:gridCol>
                <a:gridCol w="1064579">
                  <a:extLst>
                    <a:ext uri="{9D8B030D-6E8A-4147-A177-3AD203B41FA5}">
                      <a16:colId xmlns:a16="http://schemas.microsoft.com/office/drawing/2014/main" val="981174530"/>
                    </a:ext>
                  </a:extLst>
                </a:gridCol>
                <a:gridCol w="4086611">
                  <a:extLst>
                    <a:ext uri="{9D8B030D-6E8A-4147-A177-3AD203B41FA5}">
                      <a16:colId xmlns:a16="http://schemas.microsoft.com/office/drawing/2014/main" val="4092459592"/>
                    </a:ext>
                  </a:extLst>
                </a:gridCol>
                <a:gridCol w="1064579">
                  <a:extLst>
                    <a:ext uri="{9D8B030D-6E8A-4147-A177-3AD203B41FA5}">
                      <a16:colId xmlns:a16="http://schemas.microsoft.com/office/drawing/2014/main" val="2931322718"/>
                    </a:ext>
                  </a:extLst>
                </a:gridCol>
                <a:gridCol w="1064579">
                  <a:extLst>
                    <a:ext uri="{9D8B030D-6E8A-4147-A177-3AD203B41FA5}">
                      <a16:colId xmlns:a16="http://schemas.microsoft.com/office/drawing/2014/main" val="271673819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CÓDIGO DEL PROCESO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TIPO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OBJETO DE LA CONTRATACIÓN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NÚMERO DE OFERTAS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8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sng" strike="noStrike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4"/>
                        </a:rPr>
                        <a:t>LICO-EPMMOP-2024-001</a:t>
                      </a:r>
                      <a:endParaRPr lang="es-EC" sz="1400" b="0" i="0" u="sng" strike="noStrike">
                        <a:solidFill>
                          <a:srgbClr val="0563C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REHABILITACIÓN VIAL DE LAS CALLES DEL CIRCUITO DE BUSES ATUCUCHO Y CALLE JULIO ZALDUMBIDE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$1,119,580.57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722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sng" strike="noStrike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5"/>
                        </a:rPr>
                        <a:t>LICO-EPMMOP-2024-002</a:t>
                      </a:r>
                      <a:endParaRPr lang="es-EC" sz="1400" b="0" i="0" u="sng" strike="noStrike">
                        <a:solidFill>
                          <a:srgbClr val="0563C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REHABILITACIÓN VIAL ADMINISTRACIÓN ZONAL TUMBACO PAQUETE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$1,262,796.42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939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sng" strike="noStrike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LICO-EPMMOP-2024-003</a:t>
                      </a:r>
                      <a:endParaRPr lang="es-EC" sz="1400" b="0" i="0" u="sng" strike="noStrike">
                        <a:solidFill>
                          <a:srgbClr val="0563C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REHABILITACION VIAL DE LA CALLE SIMON BOLIVAR SECTOR GUAYLLABAMBA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$1,842,632.91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532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sng" strike="noStrike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7"/>
                        </a:rPr>
                        <a:t>LICO-EPMMOP-2024-006</a:t>
                      </a:r>
                      <a:endParaRPr lang="es-EC" sz="1400" b="0" i="0" u="sng" strike="noStrike">
                        <a:solidFill>
                          <a:srgbClr val="0563C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PAVIMENTACIÓN RÍGIDA DE LA ECOVÍA: ESTACIÓN RÍO COCA- PLAYÓN DE LA MARÍN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$4,208,544.29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6959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sng" strike="noStrike">
                          <a:solidFill>
                            <a:srgbClr val="0563C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8"/>
                        </a:rPr>
                        <a:t>LICO-EPMMOP-2024-007</a:t>
                      </a:r>
                      <a:endParaRPr lang="es-EC" sz="1400" b="0" i="0" u="sng" strike="noStrike">
                        <a:solidFill>
                          <a:srgbClr val="0563C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LICITACIÓN DE OBRAS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OBRA DE CONSTRUCCIÓN DE INFRAESTRUCTURA FÍSICA PARA EL SOTERRAMIENTO DE REDES DE SERVICIO DE TELECOMUNICACIONES POLÍGONO PRADERA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$1,313,629.33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57496"/>
                  </a:ext>
                </a:extLst>
              </a:tr>
            </a:tbl>
          </a:graphicData>
        </a:graphic>
      </p:graphicFrame>
      <p:sp>
        <p:nvSpPr>
          <p:cNvPr id="7" name="Rectángulo 6">
            <a:hlinkClick r:id="rId9" action="ppaction://hlinksldjump"/>
          </p:cNvPr>
          <p:cNvSpPr/>
          <p:nvPr/>
        </p:nvSpPr>
        <p:spPr>
          <a:xfrm>
            <a:off x="390630" y="6085857"/>
            <a:ext cx="90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 Light" panose="020F0302020204030204" pitchFamily="34" charset="0"/>
                <a:cs typeface="Calibri Light" panose="020F0302020204030204" pitchFamily="34" charset="0"/>
                <a:hlinkClick r:id="rId9" action="ppaction://hlinksldjump"/>
              </a:rPr>
              <a:t>Back</a:t>
            </a:r>
            <a:endParaRPr lang="es-EC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92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1253</Words>
  <Application>Microsoft Macintosh PowerPoint</Application>
  <PresentationFormat>Panorámica</PresentationFormat>
  <Paragraphs>256</Paragraphs>
  <Slides>10</Slides>
  <Notes>10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Pedro José Cornejo Espinosa</cp:lastModifiedBy>
  <cp:revision>127</cp:revision>
  <cp:lastPrinted>2024-05-08T15:53:14Z</cp:lastPrinted>
  <dcterms:created xsi:type="dcterms:W3CDTF">2023-05-16T16:09:21Z</dcterms:created>
  <dcterms:modified xsi:type="dcterms:W3CDTF">2024-05-21T13:30:32Z</dcterms:modified>
</cp:coreProperties>
</file>