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3" r:id="rId2"/>
    <p:sldId id="374" r:id="rId3"/>
    <p:sldId id="372" r:id="rId4"/>
    <p:sldId id="384" r:id="rId5"/>
    <p:sldId id="375" r:id="rId6"/>
    <p:sldId id="377" r:id="rId7"/>
    <p:sldId id="382" r:id="rId8"/>
    <p:sldId id="378" r:id="rId9"/>
    <p:sldId id="380" r:id="rId10"/>
  </p:sldIdLst>
  <p:sldSz cx="12192000" cy="6858000"/>
  <p:notesSz cx="6797675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BE9"/>
    <a:srgbClr val="5B5B5B"/>
    <a:srgbClr val="223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86809" autoAdjust="0"/>
  </p:normalViewPr>
  <p:slideViewPr>
    <p:cSldViewPr snapToGrid="0">
      <p:cViewPr varScale="1">
        <p:scale>
          <a:sx n="105" d="100"/>
          <a:sy n="105" d="100"/>
        </p:scale>
        <p:origin x="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21/5/24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21/5/24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4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396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005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1251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583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722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4459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229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2C25ED1-187F-8FE8-C0AA-CF62E0D89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30" y="6063915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6C6D86F-FFEE-7C41-76FF-BC7A9C3C50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50" y="6035039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DB94889-886A-204D-2BFB-BB1467A6C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86E43DC-0231-0F4E-C6FA-611FECFFFB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85C3E19-5C92-68F3-A272-390BC6AD4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355" y="240631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7BB7A3-5653-6E21-BD3A-FAFA2BB05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30" y="6063915"/>
            <a:ext cx="3118942" cy="6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21/5/24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712EC-8E4C-DF63-061B-3CF10BDA66C8}"/>
              </a:ext>
            </a:extLst>
          </p:cNvPr>
          <p:cNvSpPr txBox="1">
            <a:spLocks/>
          </p:cNvSpPr>
          <p:nvPr/>
        </p:nvSpPr>
        <p:spPr>
          <a:xfrm>
            <a:off x="1403555" y="1757108"/>
            <a:ext cx="93848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SECTOR MOVILIDAD</a:t>
            </a:r>
          </a:p>
          <a:p>
            <a:pPr algn="ctr"/>
            <a:r>
              <a:rPr lang="es-MX" sz="4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Ejecución Presupuestaria 2024</a:t>
            </a:r>
          </a:p>
          <a:p>
            <a:pPr algn="ctr"/>
            <a:r>
              <a:rPr lang="es-MX" sz="3000" b="1" dirty="0">
                <a:latin typeface="Montserrat ExtraBold" pitchFamily="2" charset="77"/>
                <a:ea typeface="HGSMinchoE" panose="02020900000000000000" pitchFamily="18" charset="-128"/>
              </a:rPr>
              <a:t>Al 15 de mayo de 2024</a:t>
            </a:r>
            <a:endParaRPr lang="es-EC" sz="3000" b="1" dirty="0"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8BED379-3BD3-C06F-2899-109FC783E491}"/>
              </a:ext>
            </a:extLst>
          </p:cNvPr>
          <p:cNvSpPr txBox="1">
            <a:spLocks/>
          </p:cNvSpPr>
          <p:nvPr/>
        </p:nvSpPr>
        <p:spPr>
          <a:xfrm>
            <a:off x="3884059" y="5685534"/>
            <a:ext cx="4423882" cy="581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Montserrat ExtraBold" pitchFamily="2" charset="77"/>
                <a:ea typeface="HGSMinchoE" panose="02020900000000000000" pitchFamily="18" charset="-128"/>
              </a:rPr>
              <a:t>20 de mayo 2024</a:t>
            </a:r>
            <a:endParaRPr lang="es-EC" sz="2400" b="1" dirty="0">
              <a:solidFill>
                <a:schemeClr val="accent1">
                  <a:lumMod val="50000"/>
                </a:schemeClr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F4BDD72-2473-9834-085E-04C90923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2653" y="4239204"/>
            <a:ext cx="9006694" cy="11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4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445" y="621831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904405" y="507256"/>
            <a:ext cx="10383188" cy="1375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Ranking Ejecución Presupuestaria Sector Movilidad </a:t>
            </a:r>
            <a:r>
              <a:rPr lang="es-MX" sz="3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(Presupuesto Total)</a:t>
            </a:r>
            <a:endParaRPr lang="es-EC" sz="3000" b="1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0891BBD-0936-14C5-9B7E-F6CA1C950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849119"/>
              </p:ext>
            </p:extLst>
          </p:nvPr>
        </p:nvGraphicFramePr>
        <p:xfrm>
          <a:off x="771993" y="2348683"/>
          <a:ext cx="10712084" cy="3039397"/>
        </p:xfrm>
        <a:graphic>
          <a:graphicData uri="http://schemas.openxmlformats.org/drawingml/2006/table">
            <a:tbl>
              <a:tblPr/>
              <a:tblGrid>
                <a:gridCol w="3154930">
                  <a:extLst>
                    <a:ext uri="{9D8B030D-6E8A-4147-A177-3AD203B41FA5}">
                      <a16:colId xmlns:a16="http://schemas.microsoft.com/office/drawing/2014/main" val="17434649"/>
                    </a:ext>
                  </a:extLst>
                </a:gridCol>
                <a:gridCol w="1817956">
                  <a:extLst>
                    <a:ext uri="{9D8B030D-6E8A-4147-A177-3AD203B41FA5}">
                      <a16:colId xmlns:a16="http://schemas.microsoft.com/office/drawing/2014/main" val="3957998148"/>
                    </a:ext>
                  </a:extLst>
                </a:gridCol>
                <a:gridCol w="1804369">
                  <a:extLst>
                    <a:ext uri="{9D8B030D-6E8A-4147-A177-3AD203B41FA5}">
                      <a16:colId xmlns:a16="http://schemas.microsoft.com/office/drawing/2014/main" val="2365539403"/>
                    </a:ext>
                  </a:extLst>
                </a:gridCol>
                <a:gridCol w="1043490">
                  <a:extLst>
                    <a:ext uri="{9D8B030D-6E8A-4147-A177-3AD203B41FA5}">
                      <a16:colId xmlns:a16="http://schemas.microsoft.com/office/drawing/2014/main" val="1877967890"/>
                    </a:ext>
                  </a:extLst>
                </a:gridCol>
                <a:gridCol w="1902197">
                  <a:extLst>
                    <a:ext uri="{9D8B030D-6E8A-4147-A177-3AD203B41FA5}">
                      <a16:colId xmlns:a16="http://schemas.microsoft.com/office/drawing/2014/main" val="2929222161"/>
                    </a:ext>
                  </a:extLst>
                </a:gridCol>
                <a:gridCol w="989142">
                  <a:extLst>
                    <a:ext uri="{9D8B030D-6E8A-4147-A177-3AD203B41FA5}">
                      <a16:colId xmlns:a16="http://schemas.microsoft.com/office/drawing/2014/main" val="3171111300"/>
                    </a:ext>
                  </a:extLst>
                </a:gridCol>
              </a:tblGrid>
              <a:tr h="9729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Entidad Sector Movilidad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CODIFICADO</a:t>
                      </a:r>
                      <a:b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</a:br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COMPROMETIDO</a:t>
                      </a:r>
                      <a:b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</a:br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% COMPROMETIDO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DEVENGADO</a:t>
                      </a:r>
                      <a:b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</a:br>
                      <a: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% EJECUC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44833"/>
                  </a:ext>
                </a:extLst>
              </a:tr>
              <a:tr h="324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Secretaría de Movilidad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71.288.594,72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61.164.181,47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85,80%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24.270.608,80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34,05%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4593"/>
                  </a:ext>
                </a:extLst>
              </a:tr>
              <a:tr h="324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EPM Transporte de Pasajeros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116.813.750,62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43.758.171,12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37,46%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35.346.068,10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30,26%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05680"/>
                  </a:ext>
                </a:extLst>
              </a:tr>
              <a:tr h="444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Agencia Metropolitana de Tránsito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63.787.767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23.739.995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37,22%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15.083.400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23,65%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49494"/>
                  </a:ext>
                </a:extLst>
              </a:tr>
              <a:tr h="324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EPM Movilidad y Obras Públicas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261.457.686,00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63.911.424,00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24,44%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32.701.807,00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12,51%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282766"/>
                  </a:ext>
                </a:extLst>
              </a:tr>
              <a:tr h="324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EPM Metro de Quito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93.872.380,10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45.530.119,28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48,50%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3.444.887,63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3,67%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46144"/>
                  </a:ext>
                </a:extLst>
              </a:tr>
              <a:tr h="324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007" marR="8007" marT="80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  607.220.178,44 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  238.103.890,87 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39,21%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    110.846.771,53 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18,25%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7938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2B7C018-E03C-2661-1DDB-FB24EAB4317E}"/>
              </a:ext>
            </a:extLst>
          </p:cNvPr>
          <p:cNvSpPr txBox="1"/>
          <p:nvPr/>
        </p:nvSpPr>
        <p:spPr>
          <a:xfrm>
            <a:off x="838200" y="5500026"/>
            <a:ext cx="4552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Corte al 15 de mayo de 2024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416762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445" y="621831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51729" y="477672"/>
            <a:ext cx="10088542" cy="1375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Ejecución Presupuestaria 2024 Sector Movilidad </a:t>
            </a:r>
            <a:r>
              <a:rPr lang="es-MX" sz="3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(Presupuesto Inversión)</a:t>
            </a:r>
            <a:endParaRPr lang="es-EC" sz="3000" b="1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83614FB-46FA-21F7-AF5E-CFA4387FA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68001"/>
              </p:ext>
            </p:extLst>
          </p:nvPr>
        </p:nvGraphicFramePr>
        <p:xfrm>
          <a:off x="710380" y="2174370"/>
          <a:ext cx="10645877" cy="3105552"/>
        </p:xfrm>
        <a:graphic>
          <a:graphicData uri="http://schemas.openxmlformats.org/drawingml/2006/table">
            <a:tbl>
              <a:tblPr/>
              <a:tblGrid>
                <a:gridCol w="3135430">
                  <a:extLst>
                    <a:ext uri="{9D8B030D-6E8A-4147-A177-3AD203B41FA5}">
                      <a16:colId xmlns:a16="http://schemas.microsoft.com/office/drawing/2014/main" val="4233909006"/>
                    </a:ext>
                  </a:extLst>
                </a:gridCol>
                <a:gridCol w="1806720">
                  <a:extLst>
                    <a:ext uri="{9D8B030D-6E8A-4147-A177-3AD203B41FA5}">
                      <a16:colId xmlns:a16="http://schemas.microsoft.com/office/drawing/2014/main" val="3718068262"/>
                    </a:ext>
                  </a:extLst>
                </a:gridCol>
                <a:gridCol w="1793217">
                  <a:extLst>
                    <a:ext uri="{9D8B030D-6E8A-4147-A177-3AD203B41FA5}">
                      <a16:colId xmlns:a16="http://schemas.microsoft.com/office/drawing/2014/main" val="478728207"/>
                    </a:ext>
                  </a:extLst>
                </a:gridCol>
                <a:gridCol w="1037041">
                  <a:extLst>
                    <a:ext uri="{9D8B030D-6E8A-4147-A177-3AD203B41FA5}">
                      <a16:colId xmlns:a16="http://schemas.microsoft.com/office/drawing/2014/main" val="2473732162"/>
                    </a:ext>
                  </a:extLst>
                </a:gridCol>
                <a:gridCol w="1890440">
                  <a:extLst>
                    <a:ext uri="{9D8B030D-6E8A-4147-A177-3AD203B41FA5}">
                      <a16:colId xmlns:a16="http://schemas.microsoft.com/office/drawing/2014/main" val="2552553137"/>
                    </a:ext>
                  </a:extLst>
                </a:gridCol>
                <a:gridCol w="983029">
                  <a:extLst>
                    <a:ext uri="{9D8B030D-6E8A-4147-A177-3AD203B41FA5}">
                      <a16:colId xmlns:a16="http://schemas.microsoft.com/office/drawing/2014/main" val="3111121439"/>
                    </a:ext>
                  </a:extLst>
                </a:gridCol>
              </a:tblGrid>
              <a:tr h="970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Entidad Sector Movilidad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CODIFICADO</a:t>
                      </a:r>
                      <a:b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</a:br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COMPROMETIDO</a:t>
                      </a:r>
                      <a:b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</a:br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% COMPROMETIDO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DEVENGADO</a:t>
                      </a:r>
                      <a:b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</a:br>
                      <a: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% EJECUC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113831"/>
                  </a:ext>
                </a:extLst>
              </a:tr>
              <a:tr h="323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Secretaría de Movilidad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69.409.151,46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60.624.933,35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87,34%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23.738.530,54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34,20%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94722"/>
                  </a:ext>
                </a:extLst>
              </a:tr>
              <a:tr h="323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EPM Transporte de Pasajeros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83.822.753,65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33.083.693,98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39,47%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26.100.639,43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31,14%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754118"/>
                  </a:ext>
                </a:extLst>
              </a:tr>
              <a:tr h="5175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Agencia Metropolitana de Tránsito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13.156.319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8.112.667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61,66%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3.234.602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24,59%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96739"/>
                  </a:ext>
                </a:extLst>
              </a:tr>
              <a:tr h="323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EPM Movilidad y Obras Públicas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200.969.821,00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46.367.651,00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23,07%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17.268.442,00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8,59%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945543"/>
                  </a:ext>
                </a:extLst>
              </a:tr>
              <a:tr h="323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EPM Metro de Quito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75.935.847,45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32.628.563,80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42,97%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80.219,72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0,11%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75464"/>
                  </a:ext>
                </a:extLst>
              </a:tr>
              <a:tr h="323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8007" marR="8007" marT="80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  443.293.892,15 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  180.817.509,13 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40,79%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      70.422.433,69 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7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15,89%</a:t>
                      </a: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17108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0EFA9D3-0302-EA17-796E-7C8F098529ED}"/>
              </a:ext>
            </a:extLst>
          </p:cNvPr>
          <p:cNvSpPr txBox="1"/>
          <p:nvPr/>
        </p:nvSpPr>
        <p:spPr>
          <a:xfrm>
            <a:off x="838200" y="5500026"/>
            <a:ext cx="4552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Corte al 15 de mayo de 2024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202903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315155" y="1444784"/>
            <a:ext cx="9561689" cy="16234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SECRETARÍA DE MOVILIDAD</a:t>
            </a:r>
            <a:endParaRPr lang="es-EC" sz="4000" b="1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75F005D-C81F-ABE4-8FC2-7AD1ADFA9116}"/>
              </a:ext>
            </a:extLst>
          </p:cNvPr>
          <p:cNvSpPr txBox="1">
            <a:spLocks/>
          </p:cNvSpPr>
          <p:nvPr/>
        </p:nvSpPr>
        <p:spPr>
          <a:xfrm>
            <a:off x="1403554" y="2249472"/>
            <a:ext cx="93848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Ejecución Presupuestaria 2024</a:t>
            </a:r>
          </a:p>
          <a:p>
            <a:pPr algn="ctr"/>
            <a:r>
              <a:rPr lang="es-MX" sz="3000" b="1" dirty="0">
                <a:latin typeface="Montserrat ExtraBold" pitchFamily="2" charset="77"/>
                <a:ea typeface="HGSMinchoE" panose="02020900000000000000" pitchFamily="18" charset="-128"/>
              </a:rPr>
              <a:t>Al 15 de mayo de 2024</a:t>
            </a:r>
            <a:endParaRPr lang="es-EC" sz="3000" b="1" dirty="0"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682274F-1144-1095-3765-0460CF675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2652" y="3414877"/>
            <a:ext cx="9006694" cy="11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8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51729" y="706345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u="sng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Secretaría de Movilidad</a:t>
            </a:r>
            <a:endParaRPr lang="es-EC" sz="3500" b="1" u="sng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789F5D-8531-0D67-0978-BC364D108584}"/>
              </a:ext>
            </a:extLst>
          </p:cNvPr>
          <p:cNvSpPr txBox="1"/>
          <p:nvPr/>
        </p:nvSpPr>
        <p:spPr>
          <a:xfrm>
            <a:off x="1051729" y="6151655"/>
            <a:ext cx="4552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Corte al 15 de mayo de 2024</a:t>
            </a:r>
            <a:endParaRPr lang="es-EC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3AAF9F-DF0A-8178-BDE2-1AC214BA9661}"/>
              </a:ext>
            </a:extLst>
          </p:cNvPr>
          <p:cNvSpPr txBox="1"/>
          <p:nvPr/>
        </p:nvSpPr>
        <p:spPr>
          <a:xfrm>
            <a:off x="1051729" y="15618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Presupuesto Total - SM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89A630A-6567-FD67-DEA9-548CBD69E8D3}"/>
              </a:ext>
            </a:extLst>
          </p:cNvPr>
          <p:cNvSpPr txBox="1"/>
          <p:nvPr/>
        </p:nvSpPr>
        <p:spPr>
          <a:xfrm>
            <a:off x="963238" y="39326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Presupuesto Inversión - SM</a:t>
            </a:r>
            <a:endParaRPr lang="es-EC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9BDBA7C-BFCD-7897-EA01-F53F816C4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65788"/>
              </p:ext>
            </p:extLst>
          </p:nvPr>
        </p:nvGraphicFramePr>
        <p:xfrm>
          <a:off x="1051729" y="1960397"/>
          <a:ext cx="10515600" cy="1652627"/>
        </p:xfrm>
        <a:graphic>
          <a:graphicData uri="http://schemas.openxmlformats.org/drawingml/2006/table">
            <a:tbl>
              <a:tblPr/>
              <a:tblGrid>
                <a:gridCol w="3628386">
                  <a:extLst>
                    <a:ext uri="{9D8B030D-6E8A-4147-A177-3AD203B41FA5}">
                      <a16:colId xmlns:a16="http://schemas.microsoft.com/office/drawing/2014/main" val="709670822"/>
                    </a:ext>
                  </a:extLst>
                </a:gridCol>
                <a:gridCol w="1661483">
                  <a:extLst>
                    <a:ext uri="{9D8B030D-6E8A-4147-A177-3AD203B41FA5}">
                      <a16:colId xmlns:a16="http://schemas.microsoft.com/office/drawing/2014/main" val="2917192937"/>
                    </a:ext>
                  </a:extLst>
                </a:gridCol>
                <a:gridCol w="1661483">
                  <a:extLst>
                    <a:ext uri="{9D8B030D-6E8A-4147-A177-3AD203B41FA5}">
                      <a16:colId xmlns:a16="http://schemas.microsoft.com/office/drawing/2014/main" val="721249971"/>
                    </a:ext>
                  </a:extLst>
                </a:gridCol>
                <a:gridCol w="1126999">
                  <a:extLst>
                    <a:ext uri="{9D8B030D-6E8A-4147-A177-3AD203B41FA5}">
                      <a16:colId xmlns:a16="http://schemas.microsoft.com/office/drawing/2014/main" val="90679385"/>
                    </a:ext>
                  </a:extLst>
                </a:gridCol>
                <a:gridCol w="1640104">
                  <a:extLst>
                    <a:ext uri="{9D8B030D-6E8A-4147-A177-3AD203B41FA5}">
                      <a16:colId xmlns:a16="http://schemas.microsoft.com/office/drawing/2014/main" val="1810701826"/>
                    </a:ext>
                  </a:extLst>
                </a:gridCol>
                <a:gridCol w="797145">
                  <a:extLst>
                    <a:ext uri="{9D8B030D-6E8A-4147-A177-3AD203B41FA5}">
                      <a16:colId xmlns:a16="http://schemas.microsoft.com/office/drawing/2014/main" val="562700785"/>
                    </a:ext>
                  </a:extLst>
                </a:gridCol>
              </a:tblGrid>
              <a:tr h="5508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Entidad Sector Movilidad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CODIFICADO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COMPROMETIDO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% COMPROMETIDO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DEVENGADO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% EJECUC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48490"/>
                  </a:ext>
                </a:extLst>
              </a:tr>
              <a:tr h="2754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868205"/>
                  </a:ext>
                </a:extLst>
              </a:tr>
              <a:tr h="275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Secretaría de Movilidad sin PLMQ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5.970.831,64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289.712,25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2.049.728,83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34%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74888"/>
                  </a:ext>
                </a:extLst>
              </a:tr>
              <a:tr h="275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Proyecto PLMQ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65.317.763,08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58.015.516,66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89%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22.220.879,97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022600"/>
                  </a:ext>
                </a:extLst>
              </a:tr>
              <a:tr h="275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Presupuesto Total</a:t>
                      </a:r>
                    </a:p>
                  </a:txBody>
                  <a:tcPr marL="9181" marR="9181" marT="91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71.288.594,72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58.305.228,91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82%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24.270.608,80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34%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44150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738A66A-FC5C-B0DF-1C3E-367758FD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65745"/>
              </p:ext>
            </p:extLst>
          </p:nvPr>
        </p:nvGraphicFramePr>
        <p:xfrm>
          <a:off x="1051729" y="4301980"/>
          <a:ext cx="10515600" cy="1652627"/>
        </p:xfrm>
        <a:graphic>
          <a:graphicData uri="http://schemas.openxmlformats.org/drawingml/2006/table">
            <a:tbl>
              <a:tblPr/>
              <a:tblGrid>
                <a:gridCol w="3628386">
                  <a:extLst>
                    <a:ext uri="{9D8B030D-6E8A-4147-A177-3AD203B41FA5}">
                      <a16:colId xmlns:a16="http://schemas.microsoft.com/office/drawing/2014/main" val="889342480"/>
                    </a:ext>
                  </a:extLst>
                </a:gridCol>
                <a:gridCol w="1661483">
                  <a:extLst>
                    <a:ext uri="{9D8B030D-6E8A-4147-A177-3AD203B41FA5}">
                      <a16:colId xmlns:a16="http://schemas.microsoft.com/office/drawing/2014/main" val="391827600"/>
                    </a:ext>
                  </a:extLst>
                </a:gridCol>
                <a:gridCol w="1661483">
                  <a:extLst>
                    <a:ext uri="{9D8B030D-6E8A-4147-A177-3AD203B41FA5}">
                      <a16:colId xmlns:a16="http://schemas.microsoft.com/office/drawing/2014/main" val="1600001998"/>
                    </a:ext>
                  </a:extLst>
                </a:gridCol>
                <a:gridCol w="1126999">
                  <a:extLst>
                    <a:ext uri="{9D8B030D-6E8A-4147-A177-3AD203B41FA5}">
                      <a16:colId xmlns:a16="http://schemas.microsoft.com/office/drawing/2014/main" val="882885382"/>
                    </a:ext>
                  </a:extLst>
                </a:gridCol>
                <a:gridCol w="1640104">
                  <a:extLst>
                    <a:ext uri="{9D8B030D-6E8A-4147-A177-3AD203B41FA5}">
                      <a16:colId xmlns:a16="http://schemas.microsoft.com/office/drawing/2014/main" val="660506310"/>
                    </a:ext>
                  </a:extLst>
                </a:gridCol>
                <a:gridCol w="797145">
                  <a:extLst>
                    <a:ext uri="{9D8B030D-6E8A-4147-A177-3AD203B41FA5}">
                      <a16:colId xmlns:a16="http://schemas.microsoft.com/office/drawing/2014/main" val="1883185032"/>
                    </a:ext>
                  </a:extLst>
                </a:gridCol>
              </a:tblGrid>
              <a:tr h="5508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Entidad Sector Movilidad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CODIFICADO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COMPROMETIDO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% COMPROMETIDO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DEVENGADO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% EJECUC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34900"/>
                  </a:ext>
                </a:extLst>
              </a:tr>
              <a:tr h="2754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296612"/>
                  </a:ext>
                </a:extLst>
              </a:tr>
              <a:tr h="275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Secretaría de Movilidad sin PLMQ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4.091.388,38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2.609.416,69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64%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1.517.650,57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37%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8038"/>
                  </a:ext>
                </a:extLst>
              </a:tr>
              <a:tr h="275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Proyecto PLMQ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65.317.763,08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58.015.516,66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89%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22.220.879,97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02828"/>
                  </a:ext>
                </a:extLst>
              </a:tr>
              <a:tr h="275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Total Inversión</a:t>
                      </a:r>
                    </a:p>
                  </a:txBody>
                  <a:tcPr marL="9181" marR="9181" marT="91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69.409.151,46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60.624.933,35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87%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23.738.530,54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34%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23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2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51729" y="706345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u="sng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Secretaría de Movilidad</a:t>
            </a:r>
            <a:endParaRPr lang="es-EC" sz="3500" b="1" u="sng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5002C5A-63E9-2C28-EF0C-4A1471FE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01125"/>
              </p:ext>
            </p:extLst>
          </p:nvPr>
        </p:nvGraphicFramePr>
        <p:xfrm>
          <a:off x="946354" y="1543290"/>
          <a:ext cx="10515600" cy="4073869"/>
        </p:xfrm>
        <a:graphic>
          <a:graphicData uri="http://schemas.openxmlformats.org/drawingml/2006/table">
            <a:tbl>
              <a:tblPr/>
              <a:tblGrid>
                <a:gridCol w="3628386">
                  <a:extLst>
                    <a:ext uri="{9D8B030D-6E8A-4147-A177-3AD203B41FA5}">
                      <a16:colId xmlns:a16="http://schemas.microsoft.com/office/drawing/2014/main" val="3195735143"/>
                    </a:ext>
                  </a:extLst>
                </a:gridCol>
                <a:gridCol w="1661483">
                  <a:extLst>
                    <a:ext uri="{9D8B030D-6E8A-4147-A177-3AD203B41FA5}">
                      <a16:colId xmlns:a16="http://schemas.microsoft.com/office/drawing/2014/main" val="3627659459"/>
                    </a:ext>
                  </a:extLst>
                </a:gridCol>
                <a:gridCol w="1661483">
                  <a:extLst>
                    <a:ext uri="{9D8B030D-6E8A-4147-A177-3AD203B41FA5}">
                      <a16:colId xmlns:a16="http://schemas.microsoft.com/office/drawing/2014/main" val="1975435284"/>
                    </a:ext>
                  </a:extLst>
                </a:gridCol>
                <a:gridCol w="1126999">
                  <a:extLst>
                    <a:ext uri="{9D8B030D-6E8A-4147-A177-3AD203B41FA5}">
                      <a16:colId xmlns:a16="http://schemas.microsoft.com/office/drawing/2014/main" val="1767616858"/>
                    </a:ext>
                  </a:extLst>
                </a:gridCol>
                <a:gridCol w="1640104">
                  <a:extLst>
                    <a:ext uri="{9D8B030D-6E8A-4147-A177-3AD203B41FA5}">
                      <a16:colId xmlns:a16="http://schemas.microsoft.com/office/drawing/2014/main" val="471612374"/>
                    </a:ext>
                  </a:extLst>
                </a:gridCol>
                <a:gridCol w="797145">
                  <a:extLst>
                    <a:ext uri="{9D8B030D-6E8A-4147-A177-3AD203B41FA5}">
                      <a16:colId xmlns:a16="http://schemas.microsoft.com/office/drawing/2014/main" val="338526597"/>
                    </a:ext>
                  </a:extLst>
                </a:gridCol>
              </a:tblGrid>
              <a:tr h="3672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Proyecto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CODIFICADO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COMPROMETIDO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% COMPROMETIDO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DEVENGADO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% EJECUC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16109"/>
                  </a:ext>
                </a:extLst>
              </a:tr>
              <a:tr h="2589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DD7EE"/>
                          </a:highlight>
                          <a:latin typeface="Calibri Light" panose="020F0302020204030204" pitchFamily="34" charset="0"/>
                        </a:rPr>
                        <a:t>(USD)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302690"/>
                  </a:ext>
                </a:extLst>
              </a:tr>
              <a:tr h="27543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DAE9F8"/>
                          </a:highlight>
                          <a:latin typeface="Calibri Light" panose="020F0302020204030204" pitchFamily="34" charset="0"/>
                        </a:rPr>
                        <a:t>INVERSIÓN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07545"/>
                  </a:ext>
                </a:extLst>
              </a:tr>
              <a:tr h="4590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MEJORAMIENTO DE LA CIRCULACIÓN DEL TRÁFICO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                   155.500,00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                                       -  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                                      -  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7069"/>
                  </a:ext>
                </a:extLst>
              </a:tr>
              <a:tr h="4590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PROMOCION DE LOS MODOS DE TRANSPORTE SOSTENIBLE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 1.617.418,21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     891.726,96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55%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                       -  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014372"/>
                  </a:ext>
                </a:extLst>
              </a:tr>
              <a:tr h="4590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MEJORAMIENTO DEL SERVICIO EN EL SISTEMA DE TRANSPORTE PÚBLICO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                2.318.470,17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                1.717.689,73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74%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               1.517.650,57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65%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43970"/>
                  </a:ext>
                </a:extLst>
              </a:tr>
              <a:tr h="229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PRIMERA LÍNEA DEL METRO DE QUITO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65.317.763,08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58.015.516,66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89%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22.220.879,97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36937"/>
                  </a:ext>
                </a:extLst>
              </a:tr>
              <a:tr h="229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Total Inversión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        69.409.151,46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        60.624.933,35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87%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       23.738.530,54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34%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978699"/>
                  </a:ext>
                </a:extLst>
              </a:tr>
              <a:tr h="27543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EC" sz="13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DAE9F8"/>
                          </a:highlight>
                          <a:latin typeface="Calibri Light" panose="020F0302020204030204" pitchFamily="34" charset="0"/>
                        </a:rPr>
                        <a:t>CORRIENTE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805489"/>
                  </a:ext>
                </a:extLst>
              </a:tr>
              <a:tr h="229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Gastos Administrativos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       48.100,00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       11.972,41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         4.802,55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972848"/>
                  </a:ext>
                </a:extLst>
              </a:tr>
              <a:tr h="229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Talento Humano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                1.831.343,26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                    527.275,71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29%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                   527.275,71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 Light" panose="020F0302020204030204" pitchFamily="34" charset="0"/>
                        </a:rPr>
                        <a:t>29%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894252"/>
                  </a:ext>
                </a:extLst>
              </a:tr>
              <a:tr h="229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Total G. Corriente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          1.879.443,26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             539.248,12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29%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             532.078,26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Calibri Light" panose="020F0302020204030204" pitchFamily="34" charset="0"/>
                        </a:rPr>
                        <a:t>28%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17409"/>
                  </a:ext>
                </a:extLst>
              </a:tr>
              <a:tr h="34888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        71.288.594,72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        61.164.181,47 </a:t>
                      </a:r>
                    </a:p>
                  </a:txBody>
                  <a:tcPr marL="9181" marR="9181" marT="91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86%</a:t>
                      </a:r>
                    </a:p>
                  </a:txBody>
                  <a:tcPr marL="9181" marR="9181" marT="918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       24.270.608,80 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203764"/>
                          </a:highlight>
                          <a:latin typeface="Calibri Light" panose="020F0302020204030204" pitchFamily="34" charset="0"/>
                        </a:rPr>
                        <a:t>34%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81287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583D739-8A17-6925-3A4A-AB7525F72159}"/>
              </a:ext>
            </a:extLst>
          </p:cNvPr>
          <p:cNvSpPr txBox="1"/>
          <p:nvPr/>
        </p:nvSpPr>
        <p:spPr>
          <a:xfrm>
            <a:off x="1051729" y="5738700"/>
            <a:ext cx="4552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Corte al 15 de mayo de 2024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231083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31741" y="149897"/>
            <a:ext cx="10965615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u="sng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Secretaría de Movilidad</a:t>
            </a:r>
          </a:p>
          <a:p>
            <a:r>
              <a:rPr lang="es-MX" sz="25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PROYECTO MEJORAMIENTO DE LA CIRCULACIÓN DEL TRÁFICO</a:t>
            </a:r>
          </a:p>
          <a:p>
            <a:endParaRPr lang="es-MX" sz="25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  <a:p>
            <a:r>
              <a:rPr lang="es-EC" sz="2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Principales procesos pendientes de ejecución (2do Cuatrimestre 2024)</a:t>
            </a:r>
            <a:endParaRPr lang="es-MX" sz="20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3E4D8C2-3C19-4FFE-621B-6723BFE07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08056"/>
              </p:ext>
            </p:extLst>
          </p:nvPr>
        </p:nvGraphicFramePr>
        <p:xfrm>
          <a:off x="1031741" y="1807106"/>
          <a:ext cx="9920748" cy="4216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69695">
                  <a:extLst>
                    <a:ext uri="{9D8B030D-6E8A-4147-A177-3AD203B41FA5}">
                      <a16:colId xmlns:a16="http://schemas.microsoft.com/office/drawing/2014/main" val="185305814"/>
                    </a:ext>
                  </a:extLst>
                </a:gridCol>
                <a:gridCol w="1762104">
                  <a:extLst>
                    <a:ext uri="{9D8B030D-6E8A-4147-A177-3AD203B41FA5}">
                      <a16:colId xmlns:a16="http://schemas.microsoft.com/office/drawing/2014/main" val="55099402"/>
                    </a:ext>
                  </a:extLst>
                </a:gridCol>
                <a:gridCol w="1588949">
                  <a:extLst>
                    <a:ext uri="{9D8B030D-6E8A-4147-A177-3AD203B41FA5}">
                      <a16:colId xmlns:a16="http://schemas.microsoft.com/office/drawing/2014/main" val="40840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Procesos /Actividades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Mes Programación</a:t>
                      </a:r>
                    </a:p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(Inicio)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Monto por Devengar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72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de plataforma de monitoreo y control de cumplimiento de indicadores de calidad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En ejecución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$ 6.159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23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Licencias para </a:t>
                      </a:r>
                      <a:r>
                        <a:rPr lang="es-MX" dirty="0" err="1"/>
                        <a:t>Geodatabase</a:t>
                      </a:r>
                      <a:r>
                        <a:rPr lang="es-MX" dirty="0"/>
                        <a:t> e Indicadores Web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Mayo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$ 58.341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Levantamiento de Base de Datos Subsistema Convencional de Transporte Público (Honorarios profesionales)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Mayo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$ 15.500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30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Encuestas Transporte Público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Junio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$ 25.000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561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 e implementación de una estrategia y política para la seguridad vial para usuarios de motocicletas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Mayo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$ 44.000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2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Definición de estrategias y lineamientos de movilidad inteligente (Volver a lanzar proceso)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Mayo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$ 6.000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181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6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31742" y="149897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u="sng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Secretaría de Movilidad</a:t>
            </a:r>
          </a:p>
          <a:p>
            <a:r>
              <a:rPr lang="es-MX" sz="25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PROYECTO MEJORAMIENTO DEL SERVICIO EN EL SISTEMA DE TRANSPORTE PÚBLICO</a:t>
            </a:r>
          </a:p>
          <a:p>
            <a:endParaRPr lang="es-EC" sz="2500" b="1" dirty="0">
              <a:solidFill>
                <a:srgbClr val="FF0000"/>
              </a:solidFill>
              <a:latin typeface="Montserrat ExtraBold" pitchFamily="2" charset="77"/>
              <a:ea typeface="HGSMinchoE" panose="02020900000000000000" pitchFamily="18" charset="-128"/>
            </a:endParaRPr>
          </a:p>
          <a:p>
            <a:r>
              <a:rPr lang="es-EC" sz="2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Principales procesos pendientes de ejecución (2do. Cuatrimestre 2024)</a:t>
            </a:r>
            <a:endParaRPr lang="es-MX" sz="20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3E4D8C2-3C19-4FFE-621B-6723BFE07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15207"/>
              </p:ext>
            </p:extLst>
          </p:nvPr>
        </p:nvGraphicFramePr>
        <p:xfrm>
          <a:off x="1219200" y="2093270"/>
          <a:ext cx="9903090" cy="340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43813">
                  <a:extLst>
                    <a:ext uri="{9D8B030D-6E8A-4147-A177-3AD203B41FA5}">
                      <a16:colId xmlns:a16="http://schemas.microsoft.com/office/drawing/2014/main" val="185305814"/>
                    </a:ext>
                  </a:extLst>
                </a:gridCol>
                <a:gridCol w="2153264">
                  <a:extLst>
                    <a:ext uri="{9D8B030D-6E8A-4147-A177-3AD203B41FA5}">
                      <a16:colId xmlns:a16="http://schemas.microsoft.com/office/drawing/2014/main" val="55099402"/>
                    </a:ext>
                  </a:extLst>
                </a:gridCol>
                <a:gridCol w="1406013">
                  <a:extLst>
                    <a:ext uri="{9D8B030D-6E8A-4147-A177-3AD203B41FA5}">
                      <a16:colId xmlns:a16="http://schemas.microsoft.com/office/drawing/2014/main" val="40840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Procesos /Actividades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Mes de Programación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Monto por Devengar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72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Campaña de Comunicación (SIT)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Mayo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$ 350.000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Identificación del registro municipal en unidades de transporte público (Adhesivos)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Junio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$ 65.000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30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Generación de un protocolo de seguridad en el 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Junio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$ 25.000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561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Adquisición de UPS, equipos de red y outsourcing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Mayo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$ 85.961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2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Consultoría Financiera para Renegociación de contratos de Corredor Central Norte y Sur Occidental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Junio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$ 19.412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18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Plan de Reestructuración de Rutas SIT (Honorarios profesionales)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En ejecución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$ 13.920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72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92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D889C-3753-8562-FC6E-B69E8F74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942" y="6362783"/>
            <a:ext cx="2322415" cy="48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B05C3-59D3-77BD-069D-6EAB45A8EAB5}"/>
              </a:ext>
            </a:extLst>
          </p:cNvPr>
          <p:cNvSpPr txBox="1">
            <a:spLocks/>
          </p:cNvSpPr>
          <p:nvPr/>
        </p:nvSpPr>
        <p:spPr>
          <a:xfrm>
            <a:off x="1031742" y="149897"/>
            <a:ext cx="10515600" cy="9955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u="sng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Secretaría de Movilidad</a:t>
            </a:r>
          </a:p>
          <a:p>
            <a:pPr algn="l" rtl="0" fontAlgn="ctr"/>
            <a:r>
              <a:rPr lang="es-MX" sz="25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PROYECTO PROMOCIÓN DE LOS MODOS DE TRANSPORTE SOSTENIBLE</a:t>
            </a:r>
          </a:p>
          <a:p>
            <a:pPr algn="l" rtl="0" fontAlgn="ctr"/>
            <a:endParaRPr lang="es-MX" sz="35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  <a:p>
            <a:r>
              <a:rPr lang="es-EC" sz="2000" b="1" dirty="0">
                <a:solidFill>
                  <a:srgbClr val="FF0000"/>
                </a:solidFill>
                <a:latin typeface="Montserrat ExtraBold" pitchFamily="2" charset="77"/>
                <a:ea typeface="HGSMinchoE" panose="02020900000000000000" pitchFamily="18" charset="-128"/>
              </a:rPr>
              <a:t>Principales procesos pendientes de ejecución (2do. Cuatrimestre 2024)</a:t>
            </a:r>
            <a:endParaRPr lang="es-MX" sz="20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3E4D8C2-3C19-4FFE-621B-6723BFE07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78026"/>
              </p:ext>
            </p:extLst>
          </p:nvPr>
        </p:nvGraphicFramePr>
        <p:xfrm>
          <a:off x="1222110" y="2645042"/>
          <a:ext cx="9747779" cy="18230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88502">
                  <a:extLst>
                    <a:ext uri="{9D8B030D-6E8A-4147-A177-3AD203B41FA5}">
                      <a16:colId xmlns:a16="http://schemas.microsoft.com/office/drawing/2014/main" val="185305814"/>
                    </a:ext>
                  </a:extLst>
                </a:gridCol>
                <a:gridCol w="1661652">
                  <a:extLst>
                    <a:ext uri="{9D8B030D-6E8A-4147-A177-3AD203B41FA5}">
                      <a16:colId xmlns:a16="http://schemas.microsoft.com/office/drawing/2014/main" val="55099402"/>
                    </a:ext>
                  </a:extLst>
                </a:gridCol>
                <a:gridCol w="1897625">
                  <a:extLst>
                    <a:ext uri="{9D8B030D-6E8A-4147-A177-3AD203B41FA5}">
                      <a16:colId xmlns:a16="http://schemas.microsoft.com/office/drawing/2014/main" val="40840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Procesos /Actividades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Mes Programación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Monto por Devengar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722312"/>
                  </a:ext>
                </a:extLst>
              </a:tr>
              <a:tr h="441303">
                <a:tc>
                  <a:txBody>
                    <a:bodyPr/>
                    <a:lstStyle/>
                    <a:p>
                      <a:r>
                        <a:rPr lang="es-MX" dirty="0"/>
                        <a:t>Pago de contrato de servicio de bicicleta pública - ESPE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Mayo-Julio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$ 891.726,96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2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Proceso de Bicicleta Pública (Nuevo Modelo de Gestión)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Mayo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$ 625.691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30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Organización de varios eventos por la Movilidad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Mayo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$ 100.000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56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52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810</Words>
  <Application>Microsoft Macintosh PowerPoint</Application>
  <PresentationFormat>Panorámica</PresentationFormat>
  <Paragraphs>296</Paragraphs>
  <Slides>9</Slides>
  <Notes>8</Notes>
  <HiddenSlides>3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Montserrat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Pedro José Cornejo Espinosa</cp:lastModifiedBy>
  <cp:revision>66</cp:revision>
  <cp:lastPrinted>2024-05-20T15:17:11Z</cp:lastPrinted>
  <dcterms:created xsi:type="dcterms:W3CDTF">2023-05-16T16:09:21Z</dcterms:created>
  <dcterms:modified xsi:type="dcterms:W3CDTF">2024-05-21T13:30:04Z</dcterms:modified>
</cp:coreProperties>
</file>