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6" r:id="rId2"/>
    <p:sldId id="381" r:id="rId3"/>
    <p:sldId id="375" r:id="rId4"/>
    <p:sldId id="377" r:id="rId5"/>
    <p:sldId id="385" r:id="rId6"/>
    <p:sldId id="383" r:id="rId7"/>
  </p:sldIdLst>
  <p:sldSz cx="12192000" cy="6858000"/>
  <p:notesSz cx="6797675" cy="9926638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BBE9"/>
    <a:srgbClr val="5B5B5B"/>
    <a:srgbClr val="223F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6" autoAdjust="0"/>
    <p:restoredTop sz="86809" autoAdjust="0"/>
  </p:normalViewPr>
  <p:slideViewPr>
    <p:cSldViewPr snapToGrid="0">
      <p:cViewPr varScale="1">
        <p:scale>
          <a:sx n="105" d="100"/>
          <a:sy n="105" d="100"/>
        </p:scale>
        <p:origin x="72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0DB2959-C3B8-AFE1-FE88-357ED3CEAE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8AFC65-4BDC-1D09-C684-612ED25D51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7EADA-9D25-324F-A962-C13B1DFBBFEB}" type="datetimeFigureOut">
              <a:rPr lang="es-EC" smtClean="0"/>
              <a:t>21/5/24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3C8C6D-04A0-E8C7-B4C1-0905342E72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BCC6170-BB4B-E2AB-CCED-B7FFA868BC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3A257-73CE-BD4D-A507-1552FDC084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19654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DFC9A-F8E9-E044-AC34-ED696DDAB2E6}" type="datetimeFigureOut">
              <a:rPr lang="es-EC" smtClean="0"/>
              <a:t>21/5/24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49DFF-B7D3-834E-A2F0-6F28154502F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49211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49DFF-B7D3-834E-A2F0-6F28154502F4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70059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49DFF-B7D3-834E-A2F0-6F28154502F4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61251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49DFF-B7D3-834E-A2F0-6F28154502F4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45836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49DFF-B7D3-834E-A2F0-6F28154502F4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19224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49DFF-B7D3-834E-A2F0-6F28154502F4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90333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69DC5DA2-D5CD-D981-0EDC-735E5588E9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6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B6EF428-D365-C4FA-A640-ADB9E0E91C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C6B33F4-2CBB-956F-B502-CDC148C65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81D323-4F40-8B0F-6D71-53D82FB20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F6A4-7C83-954C-BA91-FDE72C23A6C3}" type="datetimeFigureOut">
              <a:rPr lang="es-EC" smtClean="0"/>
              <a:t>21/5/24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5C0505-4B74-B6EE-4E67-C487330BE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9B2D27-DC25-1970-B80A-85F7F3080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5CD9-9349-1B4E-8B50-89C66E4482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1449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F7E1582-B6A7-3E26-A7F6-AEDF0DC4BA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2C25ED1-187F-8FE8-C0AA-CF62E0D89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2730" y="6063915"/>
            <a:ext cx="3118942" cy="65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6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BD982A6-5EA3-A546-5CD8-CE66C7EA91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6C6D86F-FFEE-7C41-76FF-BC7A9C3C50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250" y="6035039"/>
            <a:ext cx="3118942" cy="65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6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779EAB8-383F-33BD-D69C-A32AB86C6A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DB94889-886A-204D-2BFB-BB1467A6CE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2355" y="240631"/>
            <a:ext cx="3118942" cy="65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1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E16A9144-5DE7-C599-3812-009F80D66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154D28D-DE85-FF39-72CA-72805EC5CE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7972" y="2224216"/>
            <a:ext cx="6004798" cy="327465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C83E0E2-FD70-0B87-F973-8FC07F0A786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19997" y="2569028"/>
            <a:ext cx="1697063" cy="162197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B69335F-8EB7-EE36-E915-46ED10D2EAB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62571" y="4501643"/>
            <a:ext cx="3771486" cy="66555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86E43DC-0231-0F4E-C6FA-611FECFFFBD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2355" y="240631"/>
            <a:ext cx="3118942" cy="65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5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776F4FF-F7CB-F299-A93F-7648445D0E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85C3E19-5C92-68F3-A272-390BC6AD44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2355" y="240631"/>
            <a:ext cx="3118942" cy="65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82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19D45AA-D978-47F1-7EAB-589E15D6D0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AF4C055-0011-334E-8B9A-E8F9AA84B3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675" y="0"/>
            <a:ext cx="4190649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07BB7A3-5653-6E21-BD3A-FAFA2BB05C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2730" y="6063915"/>
            <a:ext cx="3118942" cy="65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00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F9A391-C469-527C-A2E1-1DA50985F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A29D5E9-8FE7-0C63-0587-150112D95D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D005A4-BEE2-3264-04E2-B0DF8A8E7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0E89F4-4C16-EFD6-622E-6BB927243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F6A4-7C83-954C-BA91-FDE72C23A6C3}" type="datetimeFigureOut">
              <a:rPr lang="es-EC" smtClean="0"/>
              <a:t>21/5/24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574AD8-34C0-7EAB-6EF0-3F730CEA4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833DD0-4C5C-FD4C-E05B-90B7164B4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5CD9-9349-1B4E-8B50-89C66E4482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102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E11B03-CCA1-B107-01A1-50DC372EF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144AF8-7EC3-6CAC-607C-49F5E8E46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AE2885-272F-3C70-2A0E-A941E21E0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F6A4-7C83-954C-BA91-FDE72C23A6C3}" type="datetimeFigureOut">
              <a:rPr lang="es-EC" smtClean="0"/>
              <a:t>21/5/24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EBA2CB-1069-446E-E8CD-10380FE97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3036E7-5579-75BF-42CE-2582B8349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5CD9-9349-1B4E-8B50-89C66E4482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91103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DD660D2-19F9-A31E-8D94-09531B5BA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A93ED8-CC7B-F812-2B9E-B30C8CD54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AB410E-EC45-FF99-C312-F6B0869DF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BF6A4-7C83-954C-BA91-FDE72C23A6C3}" type="datetimeFigureOut">
              <a:rPr lang="es-EC" smtClean="0"/>
              <a:t>21/5/24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7EFA94-3FAD-98D2-97C5-E0761D1DF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339342-B372-DB1D-5AE2-DA9708097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F5CD9-9349-1B4E-8B50-89C66E4482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3465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C0D889C-3753-8562-FC6E-B69E8F7406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5224" y="2206658"/>
            <a:ext cx="6512960" cy="136856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52712EC-8E4C-DF63-061B-3CF10BDA66C8}"/>
              </a:ext>
            </a:extLst>
          </p:cNvPr>
          <p:cNvSpPr txBox="1">
            <a:spLocks/>
          </p:cNvSpPr>
          <p:nvPr/>
        </p:nvSpPr>
        <p:spPr>
          <a:xfrm>
            <a:off x="1403555" y="4494026"/>
            <a:ext cx="938489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4000" b="1" dirty="0">
                <a:solidFill>
                  <a:srgbClr val="FF0000"/>
                </a:solidFill>
                <a:latin typeface="Montserrat ExtraBold" pitchFamily="2" charset="77"/>
                <a:ea typeface="HGSMinchoE" panose="02020900000000000000" pitchFamily="18" charset="-128"/>
              </a:rPr>
              <a:t>Sector Movilidad</a:t>
            </a:r>
          </a:p>
          <a:p>
            <a:pPr algn="ctr"/>
            <a:r>
              <a:rPr lang="es-MX" sz="4000" b="1" dirty="0">
                <a:solidFill>
                  <a:srgbClr val="FF0000"/>
                </a:solidFill>
                <a:latin typeface="Montserrat ExtraBold" pitchFamily="2" charset="77"/>
                <a:ea typeface="HGSMinchoE" panose="02020900000000000000" pitchFamily="18" charset="-128"/>
              </a:rPr>
              <a:t>Ejecución Presupuestaria 2024</a:t>
            </a:r>
          </a:p>
          <a:p>
            <a:pPr algn="ctr"/>
            <a:r>
              <a:rPr lang="es-MX" sz="3000" b="1" dirty="0">
                <a:latin typeface="Montserrat ExtraBold" pitchFamily="2" charset="77"/>
                <a:ea typeface="HGSMinchoE" panose="02020900000000000000" pitchFamily="18" charset="-128"/>
              </a:rPr>
              <a:t>Al 15 de mayo de 2024</a:t>
            </a:r>
            <a:endParaRPr lang="es-EC" sz="3000" b="1" dirty="0">
              <a:latin typeface="Montserrat ExtraBold" pitchFamily="2" charset="77"/>
              <a:ea typeface="HGSMincho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6759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C0D889C-3753-8562-FC6E-B69E8F7406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4942" y="6362783"/>
            <a:ext cx="2322415" cy="48800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3BB05C3-59D3-77BD-069D-6EAB45A8EAB5}"/>
              </a:ext>
            </a:extLst>
          </p:cNvPr>
          <p:cNvSpPr txBox="1">
            <a:spLocks/>
          </p:cNvSpPr>
          <p:nvPr/>
        </p:nvSpPr>
        <p:spPr>
          <a:xfrm>
            <a:off x="1603021" y="2628734"/>
            <a:ext cx="9561689" cy="16234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4500" b="1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AGENCIA METROPOLITANA DE TRÁNSITO</a:t>
            </a:r>
            <a:endParaRPr lang="es-EC" sz="4500" b="1" dirty="0">
              <a:solidFill>
                <a:srgbClr val="FF0000"/>
              </a:solidFill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4789F5D-8531-0D67-0978-BC364D108584}"/>
              </a:ext>
            </a:extLst>
          </p:cNvPr>
          <p:cNvSpPr txBox="1"/>
          <p:nvPr/>
        </p:nvSpPr>
        <p:spPr>
          <a:xfrm>
            <a:off x="1051729" y="6293040"/>
            <a:ext cx="45523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Corte al 30 de abril de 2024</a:t>
            </a:r>
            <a:endParaRPr lang="es-EC" sz="1100" dirty="0"/>
          </a:p>
        </p:txBody>
      </p:sp>
    </p:spTree>
    <p:extLst>
      <p:ext uri="{BB962C8B-B14F-4D97-AF65-F5344CB8AC3E}">
        <p14:creationId xmlns:p14="http://schemas.microsoft.com/office/powerpoint/2010/main" val="2636439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C0D889C-3753-8562-FC6E-B69E8F7406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4942" y="6362783"/>
            <a:ext cx="2322415" cy="48800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3BB05C3-59D3-77BD-069D-6EAB45A8EAB5}"/>
              </a:ext>
            </a:extLst>
          </p:cNvPr>
          <p:cNvSpPr txBox="1">
            <a:spLocks/>
          </p:cNvSpPr>
          <p:nvPr/>
        </p:nvSpPr>
        <p:spPr>
          <a:xfrm>
            <a:off x="1051729" y="706345"/>
            <a:ext cx="10515600" cy="9955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500" b="1" u="sng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Agencia Metropolitana de Tránsito</a:t>
            </a:r>
            <a:endParaRPr lang="es-EC" sz="3500" b="1" u="sng" dirty="0">
              <a:solidFill>
                <a:srgbClr val="FF0000"/>
              </a:solidFill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4789F5D-8531-0D67-0978-BC364D108584}"/>
              </a:ext>
            </a:extLst>
          </p:cNvPr>
          <p:cNvSpPr txBox="1"/>
          <p:nvPr/>
        </p:nvSpPr>
        <p:spPr>
          <a:xfrm>
            <a:off x="1051729" y="6293040"/>
            <a:ext cx="45523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Corte al 15 de mayo de 2024</a:t>
            </a:r>
            <a:endParaRPr lang="es-EC" sz="11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73AAF9F-DF0A-8178-BDE2-1AC214BA9661}"/>
              </a:ext>
            </a:extLst>
          </p:cNvPr>
          <p:cNvSpPr txBox="1"/>
          <p:nvPr/>
        </p:nvSpPr>
        <p:spPr>
          <a:xfrm>
            <a:off x="1051729" y="170868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dirty="0">
                <a:solidFill>
                  <a:srgbClr val="FF0000"/>
                </a:solidFill>
                <a:latin typeface="Montserrat ExtraBold" pitchFamily="2" charset="77"/>
                <a:ea typeface="HGSMinchoE" panose="02020900000000000000" pitchFamily="18" charset="-128"/>
              </a:rPr>
              <a:t>Presupuesto Total - AMT</a:t>
            </a:r>
            <a:endParaRPr lang="es-EC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89A630A-6567-FD67-DEA9-548CBD69E8D3}"/>
              </a:ext>
            </a:extLst>
          </p:cNvPr>
          <p:cNvSpPr txBox="1"/>
          <p:nvPr/>
        </p:nvSpPr>
        <p:spPr>
          <a:xfrm>
            <a:off x="1051729" y="412685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dirty="0">
                <a:solidFill>
                  <a:srgbClr val="FF0000"/>
                </a:solidFill>
                <a:latin typeface="Montserrat ExtraBold" pitchFamily="2" charset="77"/>
                <a:ea typeface="HGSMinchoE" panose="02020900000000000000" pitchFamily="18" charset="-128"/>
              </a:rPr>
              <a:t>Presupuesto Inversión - AMT</a:t>
            </a:r>
            <a:endParaRPr lang="es-EC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556444"/>
              </p:ext>
            </p:extLst>
          </p:nvPr>
        </p:nvGraphicFramePr>
        <p:xfrm>
          <a:off x="361951" y="2164462"/>
          <a:ext cx="11635408" cy="1798227"/>
        </p:xfrm>
        <a:graphic>
          <a:graphicData uri="http://schemas.openxmlformats.org/drawingml/2006/table">
            <a:tbl>
              <a:tblPr/>
              <a:tblGrid>
                <a:gridCol w="2737743">
                  <a:extLst>
                    <a:ext uri="{9D8B030D-6E8A-4147-A177-3AD203B41FA5}">
                      <a16:colId xmlns:a16="http://schemas.microsoft.com/office/drawing/2014/main" val="3023574117"/>
                    </a:ext>
                  </a:extLst>
                </a:gridCol>
                <a:gridCol w="1779533">
                  <a:extLst>
                    <a:ext uri="{9D8B030D-6E8A-4147-A177-3AD203B41FA5}">
                      <a16:colId xmlns:a16="http://schemas.microsoft.com/office/drawing/2014/main" val="833328569"/>
                    </a:ext>
                  </a:extLst>
                </a:gridCol>
                <a:gridCol w="1779533">
                  <a:extLst>
                    <a:ext uri="{9D8B030D-6E8A-4147-A177-3AD203B41FA5}">
                      <a16:colId xmlns:a16="http://schemas.microsoft.com/office/drawing/2014/main" val="1281551095"/>
                    </a:ext>
                  </a:extLst>
                </a:gridCol>
                <a:gridCol w="1779533">
                  <a:extLst>
                    <a:ext uri="{9D8B030D-6E8A-4147-A177-3AD203B41FA5}">
                      <a16:colId xmlns:a16="http://schemas.microsoft.com/office/drawing/2014/main" val="1233796491"/>
                    </a:ext>
                  </a:extLst>
                </a:gridCol>
                <a:gridCol w="1779533">
                  <a:extLst>
                    <a:ext uri="{9D8B030D-6E8A-4147-A177-3AD203B41FA5}">
                      <a16:colId xmlns:a16="http://schemas.microsoft.com/office/drawing/2014/main" val="2994344086"/>
                    </a:ext>
                  </a:extLst>
                </a:gridCol>
                <a:gridCol w="1779533">
                  <a:extLst>
                    <a:ext uri="{9D8B030D-6E8A-4147-A177-3AD203B41FA5}">
                      <a16:colId xmlns:a16="http://schemas.microsoft.com/office/drawing/2014/main" val="2518191716"/>
                    </a:ext>
                  </a:extLst>
                </a:gridCol>
              </a:tblGrid>
              <a:tr h="8458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Entidad Sector Movilidad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CODIFICADO</a:t>
                      </a:r>
                      <a:b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(USD)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COMPROMETIDO</a:t>
                      </a:r>
                      <a:br>
                        <a:rPr lang="es-EC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EC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(USD)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% COMPROMETIDO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DEVENGADO</a:t>
                      </a:r>
                      <a:br>
                        <a:rPr lang="es-EC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(USD)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% EJECUC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395525"/>
                  </a:ext>
                </a:extLst>
              </a:tr>
              <a:tr h="67046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Agencia Metropolitana de Tránsito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63.787.767,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23.739.995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37,22%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15.083.400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23,65%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063659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Presupuesto Total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63.787.767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23.739.995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37,22%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15.083.400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23,65%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478871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026421"/>
              </p:ext>
            </p:extLst>
          </p:nvPr>
        </p:nvGraphicFramePr>
        <p:xfrm>
          <a:off x="361952" y="4535350"/>
          <a:ext cx="11635407" cy="1684020"/>
        </p:xfrm>
        <a:graphic>
          <a:graphicData uri="http://schemas.openxmlformats.org/drawingml/2006/table">
            <a:tbl>
              <a:tblPr/>
              <a:tblGrid>
                <a:gridCol w="2737742">
                  <a:extLst>
                    <a:ext uri="{9D8B030D-6E8A-4147-A177-3AD203B41FA5}">
                      <a16:colId xmlns:a16="http://schemas.microsoft.com/office/drawing/2014/main" val="2628256170"/>
                    </a:ext>
                  </a:extLst>
                </a:gridCol>
                <a:gridCol w="1779533">
                  <a:extLst>
                    <a:ext uri="{9D8B030D-6E8A-4147-A177-3AD203B41FA5}">
                      <a16:colId xmlns:a16="http://schemas.microsoft.com/office/drawing/2014/main" val="154576184"/>
                    </a:ext>
                  </a:extLst>
                </a:gridCol>
                <a:gridCol w="1779533">
                  <a:extLst>
                    <a:ext uri="{9D8B030D-6E8A-4147-A177-3AD203B41FA5}">
                      <a16:colId xmlns:a16="http://schemas.microsoft.com/office/drawing/2014/main" val="2939326334"/>
                    </a:ext>
                  </a:extLst>
                </a:gridCol>
                <a:gridCol w="1779533">
                  <a:extLst>
                    <a:ext uri="{9D8B030D-6E8A-4147-A177-3AD203B41FA5}">
                      <a16:colId xmlns:a16="http://schemas.microsoft.com/office/drawing/2014/main" val="3996433856"/>
                    </a:ext>
                  </a:extLst>
                </a:gridCol>
                <a:gridCol w="1779533">
                  <a:extLst>
                    <a:ext uri="{9D8B030D-6E8A-4147-A177-3AD203B41FA5}">
                      <a16:colId xmlns:a16="http://schemas.microsoft.com/office/drawing/2014/main" val="1658434270"/>
                    </a:ext>
                  </a:extLst>
                </a:gridCol>
                <a:gridCol w="1779533">
                  <a:extLst>
                    <a:ext uri="{9D8B030D-6E8A-4147-A177-3AD203B41FA5}">
                      <a16:colId xmlns:a16="http://schemas.microsoft.com/office/drawing/2014/main" val="3884662613"/>
                    </a:ext>
                  </a:extLst>
                </a:gridCol>
              </a:tblGrid>
              <a:tr h="8458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Entidad Sector </a:t>
                      </a:r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Movilidad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7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CODIFICADO</a:t>
                      </a:r>
                      <a:br>
                        <a:rPr lang="es-EC" sz="17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EC" sz="17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(USD)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COMPROMETIDO</a:t>
                      </a:r>
                      <a:br>
                        <a:rPr lang="es-EC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EC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(USD)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7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% COMPROMETIDO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DEVENGADO</a:t>
                      </a:r>
                      <a:br>
                        <a:rPr lang="es-EC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EC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(USD)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% EJECUC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005369"/>
                  </a:ext>
                </a:extLst>
              </a:tr>
              <a:tr h="37144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Agencia Metropolitana de Tránsito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13.156.319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8.112.667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61,66%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3.234.602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24,59%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3282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Presupuesto Total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7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13.156.319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8.112.667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7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61,66%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7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3.234.602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24,59%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892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9827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C0D889C-3753-8562-FC6E-B69E8F7406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4942" y="6362783"/>
            <a:ext cx="2322415" cy="48800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3BB05C3-59D3-77BD-069D-6EAB45A8EAB5}"/>
              </a:ext>
            </a:extLst>
          </p:cNvPr>
          <p:cNvSpPr txBox="1">
            <a:spLocks/>
          </p:cNvSpPr>
          <p:nvPr/>
        </p:nvSpPr>
        <p:spPr>
          <a:xfrm>
            <a:off x="1009651" y="713419"/>
            <a:ext cx="10515600" cy="9955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500" b="1" u="sng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Agencia Metropolitana de Tránsito</a:t>
            </a:r>
            <a:endParaRPr lang="es-EC" sz="3500" b="1" u="sng" dirty="0">
              <a:solidFill>
                <a:srgbClr val="FF0000"/>
              </a:solidFill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99183"/>
              </p:ext>
            </p:extLst>
          </p:nvPr>
        </p:nvGraphicFramePr>
        <p:xfrm>
          <a:off x="409574" y="1413282"/>
          <a:ext cx="11372852" cy="4596649"/>
        </p:xfrm>
        <a:graphic>
          <a:graphicData uri="http://schemas.openxmlformats.org/drawingml/2006/table">
            <a:tbl>
              <a:tblPr/>
              <a:tblGrid>
                <a:gridCol w="2881616">
                  <a:extLst>
                    <a:ext uri="{9D8B030D-6E8A-4147-A177-3AD203B41FA5}">
                      <a16:colId xmlns:a16="http://schemas.microsoft.com/office/drawing/2014/main" val="1476712118"/>
                    </a:ext>
                  </a:extLst>
                </a:gridCol>
                <a:gridCol w="1873051">
                  <a:extLst>
                    <a:ext uri="{9D8B030D-6E8A-4147-A177-3AD203B41FA5}">
                      <a16:colId xmlns:a16="http://schemas.microsoft.com/office/drawing/2014/main" val="1534024211"/>
                    </a:ext>
                  </a:extLst>
                </a:gridCol>
                <a:gridCol w="1647127">
                  <a:extLst>
                    <a:ext uri="{9D8B030D-6E8A-4147-A177-3AD203B41FA5}">
                      <a16:colId xmlns:a16="http://schemas.microsoft.com/office/drawing/2014/main" val="3397022936"/>
                    </a:ext>
                  </a:extLst>
                </a:gridCol>
                <a:gridCol w="1856775">
                  <a:extLst>
                    <a:ext uri="{9D8B030D-6E8A-4147-A177-3AD203B41FA5}">
                      <a16:colId xmlns:a16="http://schemas.microsoft.com/office/drawing/2014/main" val="2964774651"/>
                    </a:ext>
                  </a:extLst>
                </a:gridCol>
                <a:gridCol w="1241232">
                  <a:extLst>
                    <a:ext uri="{9D8B030D-6E8A-4147-A177-3AD203B41FA5}">
                      <a16:colId xmlns:a16="http://schemas.microsoft.com/office/drawing/2014/main" val="3371193767"/>
                    </a:ext>
                  </a:extLst>
                </a:gridCol>
                <a:gridCol w="1873051">
                  <a:extLst>
                    <a:ext uri="{9D8B030D-6E8A-4147-A177-3AD203B41FA5}">
                      <a16:colId xmlns:a16="http://schemas.microsoft.com/office/drawing/2014/main" val="3162031172"/>
                    </a:ext>
                  </a:extLst>
                </a:gridCol>
              </a:tblGrid>
              <a:tr h="6726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Proyecto</a:t>
                      </a:r>
                    </a:p>
                  </a:txBody>
                  <a:tcPr marL="6907" marR="6907" marT="690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CODIFICADO</a:t>
                      </a:r>
                      <a:br>
                        <a:rPr lang="es-EC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EC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(USD)</a:t>
                      </a:r>
                    </a:p>
                  </a:txBody>
                  <a:tcPr marL="6907" marR="6907" marT="690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COMPROMETIDO</a:t>
                      </a:r>
                      <a:b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(USD)</a:t>
                      </a:r>
                    </a:p>
                  </a:txBody>
                  <a:tcPr marL="6907" marR="6907" marT="690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% COMPROMETIDO</a:t>
                      </a:r>
                    </a:p>
                  </a:txBody>
                  <a:tcPr marL="6907" marR="6907" marT="690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DEVENGADO</a:t>
                      </a:r>
                      <a:br>
                        <a:rPr lang="es-EC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(USD)</a:t>
                      </a:r>
                    </a:p>
                  </a:txBody>
                  <a:tcPr marL="6907" marR="6907" marT="690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% EJECUCIÓN</a:t>
                      </a:r>
                    </a:p>
                  </a:txBody>
                  <a:tcPr marL="6907" marR="6907" marT="690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202309"/>
                  </a:ext>
                </a:extLst>
              </a:tr>
              <a:tr h="331843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INVERSIÓN</a:t>
                      </a:r>
                    </a:p>
                  </a:txBody>
                  <a:tcPr marL="6907" marR="6907" marT="690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9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425330"/>
                  </a:ext>
                </a:extLst>
              </a:tr>
              <a:tr h="127549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FOMENTO DE LA SEGURIDAD  Y CONTROL DE TRÁNSITO EN EL DISTRITO METROPOLITANO DE QUITO</a:t>
                      </a:r>
                    </a:p>
                  </a:txBody>
                  <a:tcPr marL="6907" marR="6907" marT="690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13.156.319</a:t>
                      </a:r>
                    </a:p>
                  </a:txBody>
                  <a:tcPr marL="6907" marR="6907" marT="690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8.112.667</a:t>
                      </a:r>
                    </a:p>
                  </a:txBody>
                  <a:tcPr marL="6907" marR="6907" marT="690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61,66%</a:t>
                      </a:r>
                    </a:p>
                  </a:txBody>
                  <a:tcPr marL="6907" marR="6907" marT="690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3.234.602</a:t>
                      </a:r>
                    </a:p>
                  </a:txBody>
                  <a:tcPr marL="6907" marR="6907" marT="690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24,59%</a:t>
                      </a:r>
                    </a:p>
                  </a:txBody>
                  <a:tcPr marL="6907" marR="6907" marT="690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284550"/>
                  </a:ext>
                </a:extLst>
              </a:tr>
              <a:tr h="3256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Total Inversión</a:t>
                      </a:r>
                    </a:p>
                  </a:txBody>
                  <a:tcPr marL="6907" marR="6907" marT="690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13.156.319</a:t>
                      </a:r>
                    </a:p>
                  </a:txBody>
                  <a:tcPr marL="6907" marR="6907" marT="690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8.112.667</a:t>
                      </a:r>
                    </a:p>
                  </a:txBody>
                  <a:tcPr marL="6907" marR="6907" marT="690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61,66%</a:t>
                      </a:r>
                    </a:p>
                  </a:txBody>
                  <a:tcPr marL="6907" marR="6907" marT="690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3.234.602</a:t>
                      </a:r>
                    </a:p>
                  </a:txBody>
                  <a:tcPr marL="6907" marR="6907" marT="690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24,59%</a:t>
                      </a:r>
                    </a:p>
                  </a:txBody>
                  <a:tcPr marL="6907" marR="6907" marT="690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9100332"/>
                  </a:ext>
                </a:extLst>
              </a:tr>
              <a:tr h="331843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CORRIENTE </a:t>
                      </a:r>
                    </a:p>
                  </a:txBody>
                  <a:tcPr marL="6907" marR="6907" marT="690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9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261710"/>
                  </a:ext>
                </a:extLst>
              </a:tr>
              <a:tr h="66368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GASTOS ADMINISTRATIVOS</a:t>
                      </a:r>
                    </a:p>
                  </a:txBody>
                  <a:tcPr marL="6907" marR="6907" marT="690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11.573.495</a:t>
                      </a:r>
                    </a:p>
                  </a:txBody>
                  <a:tcPr marL="6907" marR="6907" marT="690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4.466.404</a:t>
                      </a:r>
                    </a:p>
                  </a:txBody>
                  <a:tcPr marL="6907" marR="6907" marT="690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38,59%</a:t>
                      </a:r>
                    </a:p>
                  </a:txBody>
                  <a:tcPr marL="6907" marR="6907" marT="690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687.875</a:t>
                      </a:r>
                    </a:p>
                  </a:txBody>
                  <a:tcPr marL="6907" marR="6907" marT="690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5,94%</a:t>
                      </a:r>
                    </a:p>
                  </a:txBody>
                  <a:tcPr marL="6907" marR="6907" marT="690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395255"/>
                  </a:ext>
                </a:extLst>
              </a:tr>
              <a:tr h="3318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TALENTO HUMANO</a:t>
                      </a:r>
                    </a:p>
                  </a:txBody>
                  <a:tcPr marL="6907" marR="6907" marT="690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39.057.954</a:t>
                      </a:r>
                    </a:p>
                  </a:txBody>
                  <a:tcPr marL="6907" marR="6907" marT="690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11.160.923</a:t>
                      </a:r>
                    </a:p>
                  </a:txBody>
                  <a:tcPr marL="6907" marR="6907" marT="690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28,58%</a:t>
                      </a:r>
                    </a:p>
                  </a:txBody>
                  <a:tcPr marL="6907" marR="6907" marT="690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11.160.923</a:t>
                      </a:r>
                    </a:p>
                  </a:txBody>
                  <a:tcPr marL="6907" marR="6907" marT="690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28,58%</a:t>
                      </a:r>
                    </a:p>
                  </a:txBody>
                  <a:tcPr marL="6907" marR="6907" marT="690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754258"/>
                  </a:ext>
                </a:extLst>
              </a:tr>
              <a:tr h="3318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Total Corriente</a:t>
                      </a:r>
                    </a:p>
                  </a:txBody>
                  <a:tcPr marL="6907" marR="6907" marT="690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50.631.449</a:t>
                      </a:r>
                    </a:p>
                  </a:txBody>
                  <a:tcPr marL="6907" marR="6907" marT="690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15.627.327</a:t>
                      </a:r>
                    </a:p>
                  </a:txBody>
                  <a:tcPr marL="6907" marR="6907" marT="690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30,86%</a:t>
                      </a:r>
                    </a:p>
                  </a:txBody>
                  <a:tcPr marL="6907" marR="6907" marT="690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11.848.798</a:t>
                      </a:r>
                    </a:p>
                  </a:txBody>
                  <a:tcPr marL="6907" marR="6907" marT="690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23,40%</a:t>
                      </a:r>
                    </a:p>
                  </a:txBody>
                  <a:tcPr marL="6907" marR="6907" marT="690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255590"/>
                  </a:ext>
                </a:extLst>
              </a:tr>
              <a:tr h="3318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Presupuesto Total</a:t>
                      </a:r>
                    </a:p>
                  </a:txBody>
                  <a:tcPr marL="6907" marR="6907" marT="690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63.787.767</a:t>
                      </a:r>
                    </a:p>
                  </a:txBody>
                  <a:tcPr marL="6907" marR="6907" marT="690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23.739.995</a:t>
                      </a:r>
                    </a:p>
                  </a:txBody>
                  <a:tcPr marL="6907" marR="6907" marT="690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37,22%</a:t>
                      </a:r>
                    </a:p>
                  </a:txBody>
                  <a:tcPr marL="6907" marR="6907" marT="690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15.083.400</a:t>
                      </a:r>
                    </a:p>
                  </a:txBody>
                  <a:tcPr marL="6907" marR="6907" marT="690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23,65%</a:t>
                      </a:r>
                    </a:p>
                  </a:txBody>
                  <a:tcPr marL="6907" marR="6907" marT="690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595590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D4789F5D-8531-0D67-0978-BC364D108584}"/>
              </a:ext>
            </a:extLst>
          </p:cNvPr>
          <p:cNvSpPr txBox="1"/>
          <p:nvPr/>
        </p:nvSpPr>
        <p:spPr>
          <a:xfrm>
            <a:off x="501208" y="6253573"/>
            <a:ext cx="45523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Corte al 15 de mayo de 2024</a:t>
            </a:r>
            <a:endParaRPr lang="es-EC" sz="1100" dirty="0"/>
          </a:p>
        </p:txBody>
      </p:sp>
    </p:spTree>
    <p:extLst>
      <p:ext uri="{BB962C8B-B14F-4D97-AF65-F5344CB8AC3E}">
        <p14:creationId xmlns:p14="http://schemas.microsoft.com/office/powerpoint/2010/main" val="2310839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C0D889C-3753-8562-FC6E-B69E8F7406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4942" y="6362783"/>
            <a:ext cx="2322415" cy="48800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3BB05C3-59D3-77BD-069D-6EAB45A8EAB5}"/>
              </a:ext>
            </a:extLst>
          </p:cNvPr>
          <p:cNvSpPr txBox="1">
            <a:spLocks/>
          </p:cNvSpPr>
          <p:nvPr/>
        </p:nvSpPr>
        <p:spPr>
          <a:xfrm>
            <a:off x="277586" y="356556"/>
            <a:ext cx="11719771" cy="7660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500" b="1" u="sng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Agencia Metropolitana de Tránsito</a:t>
            </a:r>
            <a:endParaRPr lang="es-EC" sz="1200" b="1" u="sng" dirty="0">
              <a:solidFill>
                <a:srgbClr val="FF0000"/>
              </a:solidFill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DC10AE9-9CFE-09FC-3401-3870F0AD06BD}"/>
              </a:ext>
            </a:extLst>
          </p:cNvPr>
          <p:cNvSpPr txBox="1"/>
          <p:nvPr/>
        </p:nvSpPr>
        <p:spPr>
          <a:xfrm>
            <a:off x="133350" y="1542335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b="1" dirty="0">
                <a:solidFill>
                  <a:srgbClr val="FF0000"/>
                </a:solidFill>
                <a:latin typeface="Montserrat ExtraBold" pitchFamily="2" charset="77"/>
                <a:ea typeface="HGSMinchoE" panose="02020900000000000000" pitchFamily="18" charset="-128"/>
              </a:rPr>
              <a:t>Procesos pendientes de ejecución (1er Cuatrimestre 2024)</a:t>
            </a:r>
            <a:endParaRPr lang="es-EC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89C6BED-7BFE-422B-FDA6-B7426CB8B078}"/>
              </a:ext>
            </a:extLst>
          </p:cNvPr>
          <p:cNvSpPr txBox="1"/>
          <p:nvPr/>
        </p:nvSpPr>
        <p:spPr>
          <a:xfrm>
            <a:off x="422170" y="1122641"/>
            <a:ext cx="113476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PROYECTO INVERSIÓN: </a:t>
            </a:r>
            <a:r>
              <a:rPr lang="en-US" sz="1800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FOMENTO DE LA SEGURIDAD  Y CONTROL DE TRÁNSITO</a:t>
            </a:r>
            <a:endParaRPr lang="es-MX" sz="2500" b="1" dirty="0">
              <a:solidFill>
                <a:srgbClr val="223F86"/>
              </a:solidFill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B924298C-FD2C-78FF-97B7-F4FF36B316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286865"/>
              </p:ext>
            </p:extLst>
          </p:nvPr>
        </p:nvGraphicFramePr>
        <p:xfrm>
          <a:off x="277586" y="2258058"/>
          <a:ext cx="11492243" cy="3522345"/>
        </p:xfrm>
        <a:graphic>
          <a:graphicData uri="http://schemas.openxmlformats.org/drawingml/2006/table">
            <a:tbl>
              <a:tblPr firstRow="1" bandRow="1"/>
              <a:tblGrid>
                <a:gridCol w="4600195">
                  <a:extLst>
                    <a:ext uri="{9D8B030D-6E8A-4147-A177-3AD203B41FA5}">
                      <a16:colId xmlns:a16="http://schemas.microsoft.com/office/drawing/2014/main" val="2692862329"/>
                    </a:ext>
                  </a:extLst>
                </a:gridCol>
                <a:gridCol w="4600195">
                  <a:extLst>
                    <a:ext uri="{9D8B030D-6E8A-4147-A177-3AD203B41FA5}">
                      <a16:colId xmlns:a16="http://schemas.microsoft.com/office/drawing/2014/main" val="1807797073"/>
                    </a:ext>
                  </a:extLst>
                </a:gridCol>
                <a:gridCol w="2291853">
                  <a:extLst>
                    <a:ext uri="{9D8B030D-6E8A-4147-A177-3AD203B41FA5}">
                      <a16:colId xmlns:a16="http://schemas.microsoft.com/office/drawing/2014/main" val="1545545399"/>
                    </a:ext>
                  </a:extLst>
                </a:gridCol>
              </a:tblGrid>
              <a:tr h="8477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A5A5A5"/>
                          </a:highlight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Procesos /Actividades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A5A5A5"/>
                          </a:highlight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Dificultades Encontradas*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A5A5A5"/>
                          </a:highlight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Monto </a:t>
                      </a:r>
                      <a:b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A5A5A5"/>
                          </a:highlight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A5A5A5"/>
                          </a:highlight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por </a:t>
                      </a:r>
                      <a:b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A5A5A5"/>
                          </a:highlight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A5A5A5"/>
                          </a:highlight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Devengar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539770"/>
                  </a:ext>
                </a:extLst>
              </a:tr>
              <a:tr h="7810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ADQUISICIÓN DE MOTOCICLETAS DE PATRULLAJE Y CONTROL INCLUIDO DISPOSITIVOS ACÚSTICOS, LUMINOSOS Y BRANDEO PARA LA FLOTA DE LA AMT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EN REVISIÓN DE CONVENIO CON EP EMSEGURIDAD- FASE PREPARATORIA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623.152,00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284172"/>
                  </a:ext>
                </a:extLst>
              </a:tr>
              <a:tr h="11525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ADQUISICIÓN DE “BODY CAM´S MONITOREO Y MANTENIMIENTO PARA EL PERSONAL  OPERATIVO DE LA COORDINACIÓN GENERAL DE OPERACIONES DE LA AGENCIA  METROPOLITANA DE TRÁNSITO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EN FASE PREPARATORIA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900.000,00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644900"/>
                  </a:ext>
                </a:extLst>
              </a:tr>
              <a:tr h="219075">
                <a:tc gridSpan="2">
                  <a:txBody>
                    <a:bodyPr/>
                    <a:lstStyle/>
                    <a:p>
                      <a:pPr algn="ctr" rtl="0" fontAlgn="ctr"/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1E1E1"/>
                        </a:highlight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 rtl="0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TOTAL POR DEVENGAR</a:t>
                      </a:r>
                    </a:p>
                    <a:p>
                      <a:pPr algn="ctr" rtl="0" fontAlgn="ctr"/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1E1E1"/>
                        </a:highlight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1.523.152,00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381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0172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D2879A94-9369-5C32-3BDA-40495AA21E46}"/>
              </a:ext>
            </a:extLst>
          </p:cNvPr>
          <p:cNvSpPr txBox="1">
            <a:spLocks/>
          </p:cNvSpPr>
          <p:nvPr/>
        </p:nvSpPr>
        <p:spPr>
          <a:xfrm>
            <a:off x="277586" y="356556"/>
            <a:ext cx="11719771" cy="7660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500" b="1" u="sng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Agencia Metropolitana de Tránsito</a:t>
            </a:r>
            <a:endParaRPr lang="es-EC" sz="1200" b="1" u="sng" dirty="0">
              <a:solidFill>
                <a:srgbClr val="FF0000"/>
              </a:solidFill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E7F4309-265C-FECE-08AA-7D8772B65EA1}"/>
              </a:ext>
            </a:extLst>
          </p:cNvPr>
          <p:cNvSpPr txBox="1"/>
          <p:nvPr/>
        </p:nvSpPr>
        <p:spPr>
          <a:xfrm>
            <a:off x="38100" y="1434823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b="1" dirty="0">
                <a:solidFill>
                  <a:srgbClr val="FF0000"/>
                </a:solidFill>
                <a:latin typeface="Montserrat ExtraBold" pitchFamily="2" charset="77"/>
                <a:ea typeface="HGSMinchoE" panose="02020900000000000000" pitchFamily="18" charset="-128"/>
              </a:rPr>
              <a:t>Procesos pendientes de ejecución (1er Cuatrimestre 2024)</a:t>
            </a:r>
            <a:endParaRPr lang="es-EC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99FA19E-BBC6-339B-90BD-6D06951AF8C5}"/>
              </a:ext>
            </a:extLst>
          </p:cNvPr>
          <p:cNvSpPr txBox="1"/>
          <p:nvPr/>
        </p:nvSpPr>
        <p:spPr>
          <a:xfrm>
            <a:off x="422170" y="937975"/>
            <a:ext cx="113476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PROYECTO GASTO ADMINISTRATIVO:  FORTALECIMIENTO INSTITUCIONAL</a:t>
            </a:r>
            <a:endParaRPr lang="es-MX" sz="2500" b="1" dirty="0">
              <a:solidFill>
                <a:srgbClr val="223F86"/>
              </a:solidFill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0DAB191B-4A6B-7028-2364-A642CDB1C4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563523"/>
              </p:ext>
            </p:extLst>
          </p:nvPr>
        </p:nvGraphicFramePr>
        <p:xfrm>
          <a:off x="277585" y="1820946"/>
          <a:ext cx="11492244" cy="4960852"/>
        </p:xfrm>
        <a:graphic>
          <a:graphicData uri="http://schemas.openxmlformats.org/drawingml/2006/table">
            <a:tbl>
              <a:tblPr firstRow="1" bandRow="1">
                <a:effectLst/>
                <a:tableStyleId>{E8034E78-7F5D-4C2E-B375-FC64B27BC917}</a:tableStyleId>
              </a:tblPr>
              <a:tblGrid>
                <a:gridCol w="6665044">
                  <a:extLst>
                    <a:ext uri="{9D8B030D-6E8A-4147-A177-3AD203B41FA5}">
                      <a16:colId xmlns:a16="http://schemas.microsoft.com/office/drawing/2014/main" val="3191437800"/>
                    </a:ext>
                  </a:extLst>
                </a:gridCol>
                <a:gridCol w="2413600">
                  <a:extLst>
                    <a:ext uri="{9D8B030D-6E8A-4147-A177-3AD203B41FA5}">
                      <a16:colId xmlns:a16="http://schemas.microsoft.com/office/drawing/2014/main" val="4257326424"/>
                    </a:ext>
                  </a:extLst>
                </a:gridCol>
                <a:gridCol w="2413600">
                  <a:extLst>
                    <a:ext uri="{9D8B030D-6E8A-4147-A177-3AD203B41FA5}">
                      <a16:colId xmlns:a16="http://schemas.microsoft.com/office/drawing/2014/main" val="1678934307"/>
                    </a:ext>
                  </a:extLst>
                </a:gridCol>
              </a:tblGrid>
              <a:tr h="59655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Procesos /Actividades</a:t>
                      </a:r>
                    </a:p>
                  </a:txBody>
                  <a:tcPr marL="9180" marR="9180" marT="91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Dificultades Encontradas*</a:t>
                      </a:r>
                    </a:p>
                  </a:txBody>
                  <a:tcPr marL="9180" marR="9180" marT="91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Monto por Devengar 2024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180" marR="9180" marT="91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245817"/>
                  </a:ext>
                </a:extLst>
              </a:tr>
              <a:tr h="607024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CONTRATACIÓN DEL SERVICIO DE MANTENIMIENTO PREVENTIVO Y CORRECTIVO DE LOS VEHÍCULOS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180" marR="9180" marT="918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b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FASE PRECONTRACTUAL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180" marR="9180" marT="918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392.952,00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180" marR="9180" marT="918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165082"/>
                  </a:ext>
                </a:extLst>
              </a:tr>
              <a:tr h="607024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CONTRATACIÓN DEL SERVICIO DE MANTENIMIENTO PREVENTIVO Y CORRECTIVO DE LAS MOTOCICLETAS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180" marR="9180" marT="91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b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FASE PREPARATORIA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180" marR="9180" marT="91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301.492,00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180" marR="9180" marT="91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615687"/>
                  </a:ext>
                </a:extLst>
              </a:tr>
              <a:tr h="31397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CONTRATACIÓN DEL SERVICIO DE SUMINISTRO DE COMBUSTIBLE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180" marR="9180" marT="91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b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FASE PREPARATORIA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180" marR="9180" marT="91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179.839,00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180" marR="9180" marT="91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571936"/>
                  </a:ext>
                </a:extLst>
              </a:tr>
              <a:tr h="607024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" sz="1600" b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ADQUISICIÓN DE REPUESTOS, ACCESORIOS Y LUBRICANTES  CAMIONETAS GREAT WALL DE LA AMT AÑO 2024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180" marR="9180" marT="91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EN REVISIÓN DE QUITO HONESTO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180" marR="9180" marT="91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128.488,00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180" marR="9180" marT="91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552323"/>
                  </a:ext>
                </a:extLst>
              </a:tr>
              <a:tr h="607024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SERVICIO DE ALIMENTACIÓN PERMANENTE CENTRO DE DETENCIÓN DE INFRACTORES DE TRÁNSITO DE LA AMT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180" marR="9180" marT="91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b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FASE PRECONTRACTUAL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180" marR="9180" marT="91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107.554,00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180" marR="9180" marT="91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540222"/>
                  </a:ext>
                </a:extLst>
              </a:tr>
              <a:tr h="31397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b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MANTENIMIENTO DE RADARES FIJOS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180" marR="9180" marT="91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b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FASE PREPARATORIA 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180" marR="9180" marT="91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103.668,00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180" marR="9180" marT="91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715615"/>
                  </a:ext>
                </a:extLst>
              </a:tr>
              <a:tr h="31397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SERVICIO DE RASTREO SATELITAL FLOTA VEHICULAR DE LA AMT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180" marR="9180" marT="91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b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DESIERTO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180" marR="9180" marT="91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92.060,00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180" marR="9180" marT="91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19049"/>
                  </a:ext>
                </a:extLst>
              </a:tr>
              <a:tr h="607024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ADQUISICIÓN DE REPUESTOS, ACCESORIOS Y LUBRICANTES CAMIONETAS CHEVROLET DE LA AMT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180" marR="9180" marT="91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EN REVISIÓN DE QUITO HONESTO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180" marR="9180" marT="91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39.868,00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180" marR="9180" marT="91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073978"/>
                  </a:ext>
                </a:extLst>
              </a:tr>
              <a:tr h="38723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TOTAL POR DEVENGAR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180" marR="9180" marT="91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b="1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1.345.921,00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180" marR="9180" marT="91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313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4710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3009</TotalTime>
  <Words>474</Words>
  <Application>Microsoft Macintosh PowerPoint</Application>
  <PresentationFormat>Panorámica</PresentationFormat>
  <Paragraphs>143</Paragraphs>
  <Slides>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Corbel</vt:lpstr>
      <vt:lpstr>Montserrat ExtraBold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Pedro José Cornejo Espinosa</cp:lastModifiedBy>
  <cp:revision>92</cp:revision>
  <cp:lastPrinted>2024-05-08T15:53:14Z</cp:lastPrinted>
  <dcterms:created xsi:type="dcterms:W3CDTF">2023-05-16T16:09:21Z</dcterms:created>
  <dcterms:modified xsi:type="dcterms:W3CDTF">2024-05-21T13:30:20Z</dcterms:modified>
</cp:coreProperties>
</file>