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notesMasterIdLst>
    <p:notesMasterId r:id="rId13"/>
  </p:notesMasterIdLst>
  <p:handoutMasterIdLst>
    <p:handoutMasterId r:id="rId14"/>
  </p:handoutMasterIdLst>
  <p:sldIdLst>
    <p:sldId id="256" r:id="rId2"/>
    <p:sldId id="3973" r:id="rId3"/>
    <p:sldId id="3996" r:id="rId4"/>
    <p:sldId id="3986" r:id="rId5"/>
    <p:sldId id="3994" r:id="rId6"/>
    <p:sldId id="3987" r:id="rId7"/>
    <p:sldId id="3988" r:id="rId8"/>
    <p:sldId id="3995" r:id="rId9"/>
    <p:sldId id="3991" r:id="rId10"/>
    <p:sldId id="3992" r:id="rId11"/>
    <p:sldId id="3993" r:id="rId12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694"/>
    <a:srgbClr val="283E86"/>
    <a:srgbClr val="1679BF"/>
    <a:srgbClr val="3877C3"/>
    <a:srgbClr val="E7233B"/>
    <a:srgbClr val="F7FCFF"/>
    <a:srgbClr val="71BDEA"/>
    <a:srgbClr val="E6F6FF"/>
    <a:srgbClr val="EBEDF7"/>
    <a:srgbClr val="E7E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9"/>
  </p:normalViewPr>
  <p:slideViewPr>
    <p:cSldViewPr snapToGrid="0">
      <p:cViewPr varScale="1">
        <p:scale>
          <a:sx n="92" d="100"/>
          <a:sy n="92" d="100"/>
        </p:scale>
        <p:origin x="7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AE4C09C3-3A4F-F24C-8450-BFCAB20184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561EF96-ED51-2444-902A-D2FFDDBCAB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994C6-3B1E-E24D-A430-59F72E2BF708}" type="datetimeFigureOut">
              <a:rPr lang="es-EC" smtClean="0"/>
              <a:t>4/1/24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E96435C-2A39-544B-AFDF-CF86ABF2FA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412E160-BF7F-914D-A47F-E88168093B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59364-48D2-9A4E-8DC4-C5D34E69996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24957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888F9-FEAE-7A41-903C-725A239B0A89}" type="datetimeFigureOut">
              <a:rPr lang="es-EC" smtClean="0"/>
              <a:t>4/1/24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3A044-D403-9843-A3FB-4026DAAC631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81652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560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535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104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2067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84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02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556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1/4/24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139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1/4/24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382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1/4/24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079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201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307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69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7">
            <a:extLst>
              <a:ext uri="{FF2B5EF4-FFF2-40B4-BE49-F238E27FC236}">
                <a16:creationId xmlns:a16="http://schemas.microsoft.com/office/drawing/2014/main" id="{D9737D42-928F-C557-AD4C-45122D47099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5002803"/>
            <a:ext cx="12199398" cy="10604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es-EC" sz="1800" dirty="0"/>
          </a:p>
          <a:p>
            <a:pPr marL="0" indent="0" algn="ctr">
              <a:buNone/>
            </a:pPr>
            <a:r>
              <a:rPr lang="es-EC" sz="1800" dirty="0">
                <a:solidFill>
                  <a:srgbClr val="283E86"/>
                </a:solidFill>
                <a:latin typeface="Montserrat Medium"/>
              </a:rPr>
              <a:t>DICIEMBRE 2023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C9ADCE6-63B8-4E21-3BFB-C9DA4E61DC62}"/>
              </a:ext>
            </a:extLst>
          </p:cNvPr>
          <p:cNvSpPr txBox="1">
            <a:spLocks/>
          </p:cNvSpPr>
          <p:nvPr/>
        </p:nvSpPr>
        <p:spPr>
          <a:xfrm>
            <a:off x="1570169" y="3677240"/>
            <a:ext cx="90516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200" b="1" dirty="0">
                <a:solidFill>
                  <a:srgbClr val="283E86"/>
                </a:solidFill>
                <a:latin typeface="Montserrat"/>
              </a:rPr>
              <a:t>Ordenanza normas para regular el uso del subsistema de transporte público</a:t>
            </a:r>
          </a:p>
          <a:p>
            <a:pPr algn="ctr"/>
            <a:r>
              <a:rPr lang="es-EC" sz="3200" b="1" dirty="0">
                <a:solidFill>
                  <a:srgbClr val="283E86"/>
                </a:solidFill>
                <a:latin typeface="Montserrat"/>
              </a:rPr>
              <a:t>Metro de Quito</a:t>
            </a:r>
            <a:endParaRPr lang="es-EC" sz="3200" b="1" dirty="0">
              <a:solidFill>
                <a:srgbClr val="283E86"/>
              </a:solidFill>
              <a:latin typeface="Montserrat ExtraBold"/>
              <a:ea typeface="HGSMinchoE"/>
            </a:endParaRPr>
          </a:p>
        </p:txBody>
      </p:sp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7BEA0333-55FF-53A9-2188-277718899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459" y="842405"/>
            <a:ext cx="2899949" cy="239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70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F092BA4-033E-9ED7-7F85-E50C6500AC32}"/>
              </a:ext>
            </a:extLst>
          </p:cNvPr>
          <p:cNvSpPr txBox="1"/>
          <p:nvPr/>
        </p:nvSpPr>
        <p:spPr>
          <a:xfrm>
            <a:off x="2341367" y="2310355"/>
            <a:ext cx="7509265" cy="330346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800"/>
              </a:spcAft>
            </a:pPr>
            <a:r>
              <a:rPr lang="es-ES" sz="2000" b="1" dirty="0">
                <a:solidFill>
                  <a:srgbClr val="1679BF"/>
                </a:solidFill>
                <a:effectLst/>
                <a:latin typeface=""/>
                <a:ea typeface="Calibri" panose="020F0502020204030204" pitchFamily="34" charset="0"/>
                <a:cs typeface="Calibri" panose="020F0502020204030204" pitchFamily="34" charset="0"/>
              </a:rPr>
              <a:t>SECCIÓN III</a:t>
            </a:r>
            <a:endParaRPr lang="es-EC" sz="2000" dirty="0">
              <a:solidFill>
                <a:srgbClr val="1679BF"/>
              </a:solidFill>
              <a:effectLst/>
              <a:latin typeface="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s-ES" sz="1800" b="1" dirty="0">
                <a:solidFill>
                  <a:srgbClr val="283E86"/>
                </a:solidFill>
                <a:effectLst/>
                <a:latin typeface=""/>
                <a:ea typeface="Calibri" panose="020F0502020204030204" pitchFamily="34" charset="0"/>
                <a:cs typeface="Calibri" panose="020F0502020204030204" pitchFamily="34" charset="0"/>
              </a:rPr>
              <a:t>DEL TRANSPORTE DE ANIMALES Y BICICLETAS/VEHÍCULOS DE MICROMOVILIDAD </a:t>
            </a:r>
            <a:endParaRPr lang="es-EC" sz="1800" dirty="0">
              <a:solidFill>
                <a:srgbClr val="283E86"/>
              </a:solidFill>
              <a:effectLst/>
              <a:latin typeface="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3533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283E86"/>
                </a:solidFill>
                <a:effectLst/>
                <a:latin typeface=""/>
                <a:ea typeface="Calibri" panose="020F0502020204030204" pitchFamily="34" charset="0"/>
                <a:cs typeface="Calibri" panose="020F0502020204030204" pitchFamily="34" charset="0"/>
              </a:rPr>
              <a:t>TRANSPORTE DE ANIMALES </a:t>
            </a:r>
            <a:endParaRPr lang="es-EC" sz="1600" dirty="0">
              <a:solidFill>
                <a:srgbClr val="283E86"/>
              </a:solidFill>
              <a:effectLst/>
              <a:latin typeface="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3533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283E86"/>
                </a:solidFill>
                <a:effectLst/>
                <a:latin typeface=""/>
                <a:ea typeface="Calibri" panose="020F0502020204030204" pitchFamily="34" charset="0"/>
                <a:cs typeface="Calibri" panose="020F0502020204030204" pitchFamily="34" charset="0"/>
              </a:rPr>
              <a:t>TRANSPORTE DE BICICLETAS Y VEHÍCULOS DE MICROMOVILIDAD </a:t>
            </a:r>
            <a:endParaRPr lang="es-EC" sz="1600" dirty="0">
              <a:solidFill>
                <a:srgbClr val="283E86"/>
              </a:solidFill>
              <a:effectLst/>
              <a:latin typeface="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s-ES" sz="1800" b="1" dirty="0">
                <a:solidFill>
                  <a:srgbClr val="283E86"/>
                </a:solidFill>
                <a:effectLst/>
                <a:latin typeface="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EC" sz="1800" dirty="0">
              <a:solidFill>
                <a:srgbClr val="283E86"/>
              </a:solidFill>
              <a:effectLst/>
              <a:latin typeface="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s-EC" sz="2000" b="1" dirty="0">
                <a:solidFill>
                  <a:srgbClr val="1679BF"/>
                </a:solidFill>
                <a:effectLst/>
                <a:latin typeface=""/>
                <a:ea typeface="Calibri" panose="020F0502020204030204" pitchFamily="34" charset="0"/>
                <a:cs typeface="Calibri" panose="020F0502020204030204" pitchFamily="34" charset="0"/>
              </a:rPr>
              <a:t>SECCIÓN IV</a:t>
            </a:r>
            <a:endParaRPr lang="es-EC" sz="2000" dirty="0">
              <a:solidFill>
                <a:srgbClr val="1679BF"/>
              </a:solidFill>
              <a:effectLst/>
              <a:latin typeface="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s-ES" sz="1800" b="1" dirty="0">
                <a:solidFill>
                  <a:srgbClr val="283E86"/>
                </a:solidFill>
                <a:effectLst/>
                <a:latin typeface=""/>
                <a:ea typeface="Calibri" panose="020F0502020204030204" pitchFamily="34" charset="0"/>
                <a:cs typeface="Calibri" panose="020F0502020204030204" pitchFamily="34" charset="0"/>
              </a:rPr>
              <a:t>DE LOS MEDIOS DE PAGO</a:t>
            </a:r>
            <a:endParaRPr lang="es-EC" sz="1800" dirty="0">
              <a:solidFill>
                <a:srgbClr val="283E86"/>
              </a:solidFill>
              <a:effectLst/>
              <a:latin typeface="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endParaRPr lang="es-ES" dirty="0">
              <a:solidFill>
                <a:srgbClr val="3877C3"/>
              </a:solidFill>
              <a:latin typeface="Montserrat Medium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1F3B251-E46D-D2A0-9D2D-B7DCFE50F457}"/>
              </a:ext>
            </a:extLst>
          </p:cNvPr>
          <p:cNvSpPr txBox="1">
            <a:spLocks/>
          </p:cNvSpPr>
          <p:nvPr/>
        </p:nvSpPr>
        <p:spPr>
          <a:xfrm>
            <a:off x="0" y="872825"/>
            <a:ext cx="12192000" cy="49789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>
                <a:solidFill>
                  <a:srgbClr val="FF0000"/>
                </a:solidFill>
                <a:latin typeface="Montserrat"/>
                <a:cs typeface="Poppins SemiBold"/>
              </a:rPr>
              <a:t> </a:t>
            </a:r>
            <a:r>
              <a:rPr lang="es-ES" b="1" dirty="0">
                <a:solidFill>
                  <a:srgbClr val="FF0000"/>
                </a:solidFill>
                <a:latin typeface="Montserrat"/>
                <a:cs typeface="Poppins SemiBold"/>
              </a:rPr>
              <a:t> </a:t>
            </a:r>
            <a:r>
              <a:rPr lang="es-ES" sz="5400" dirty="0">
                <a:solidFill>
                  <a:srgbClr val="1679BF"/>
                </a:solidFill>
                <a:latin typeface="Amithen" panose="02000506000000020003" pitchFamily="2" charset="77"/>
                <a:cs typeface="Poppins SemiBold"/>
              </a:rPr>
              <a:t>Estructura</a:t>
            </a:r>
            <a:br>
              <a:rPr lang="es-ES" sz="3200" b="1" dirty="0">
                <a:solidFill>
                  <a:srgbClr val="FF0000"/>
                </a:solidFill>
                <a:latin typeface="Montserrat"/>
                <a:cs typeface="Poppins SemiBold"/>
              </a:rPr>
            </a:br>
            <a:r>
              <a:rPr lang="es-ES" sz="3600" b="1" dirty="0">
                <a:solidFill>
                  <a:srgbClr val="283E86"/>
                </a:solidFill>
                <a:latin typeface="Montserrat"/>
                <a:cs typeface="Poppins SemiBold"/>
              </a:rPr>
              <a:t>de la Ordenanza</a:t>
            </a:r>
            <a:endParaRPr lang="es-EC" sz="3600" dirty="0">
              <a:solidFill>
                <a:srgbClr val="283E86"/>
              </a:solidFill>
              <a:latin typeface="Montserrat"/>
              <a:cs typeface="Poppi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9703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F092BA4-033E-9ED7-7F85-E50C6500AC32}"/>
              </a:ext>
            </a:extLst>
          </p:cNvPr>
          <p:cNvSpPr txBox="1"/>
          <p:nvPr/>
        </p:nvSpPr>
        <p:spPr>
          <a:xfrm>
            <a:off x="4020531" y="2310354"/>
            <a:ext cx="4150938" cy="374461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800"/>
              </a:spcAft>
            </a:pPr>
            <a:r>
              <a:rPr lang="es-EC" sz="2000" b="1" dirty="0">
                <a:solidFill>
                  <a:srgbClr val="1679BF"/>
                </a:solidFill>
                <a:effectLst/>
                <a:latin typeface=""/>
                <a:ea typeface="Calibri" panose="020F0502020204030204" pitchFamily="34" charset="0"/>
                <a:cs typeface="Calibri" panose="020F0502020204030204" pitchFamily="34" charset="0"/>
              </a:rPr>
              <a:t>SECCIÓN V</a:t>
            </a:r>
            <a:endParaRPr lang="es-EC" sz="2000" dirty="0">
              <a:solidFill>
                <a:srgbClr val="1679BF"/>
              </a:solidFill>
              <a:effectLst/>
              <a:latin typeface="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s-EC" sz="1800" b="1" dirty="0">
                <a:solidFill>
                  <a:srgbClr val="283E86"/>
                </a:solidFill>
                <a:effectLst/>
                <a:latin typeface=""/>
                <a:ea typeface="Calibri" panose="020F0502020204030204" pitchFamily="34" charset="0"/>
                <a:cs typeface="Calibri" panose="020F0502020204030204" pitchFamily="34" charset="0"/>
              </a:rPr>
              <a:t>DE LOS RECLAMOS</a:t>
            </a:r>
            <a:endParaRPr lang="es-EC" sz="1800" dirty="0">
              <a:solidFill>
                <a:srgbClr val="283E86"/>
              </a:solidFill>
              <a:effectLst/>
              <a:latin typeface="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s-EC" sz="1800" b="1" dirty="0">
                <a:solidFill>
                  <a:srgbClr val="283E86"/>
                </a:solidFill>
                <a:effectLst/>
                <a:latin typeface="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EC" sz="1800" dirty="0">
              <a:solidFill>
                <a:srgbClr val="283E86"/>
              </a:solidFill>
              <a:effectLst/>
              <a:latin typeface="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s-EC" sz="2000" b="1" dirty="0">
                <a:solidFill>
                  <a:srgbClr val="1679BF"/>
                </a:solidFill>
                <a:effectLst/>
                <a:latin typeface=""/>
                <a:ea typeface="Calibri" panose="020F0502020204030204" pitchFamily="34" charset="0"/>
                <a:cs typeface="Calibri" panose="020F0502020204030204" pitchFamily="34" charset="0"/>
              </a:rPr>
              <a:t>SECCIÓN VI</a:t>
            </a:r>
            <a:endParaRPr lang="es-EC" sz="2000" dirty="0">
              <a:solidFill>
                <a:srgbClr val="1679BF"/>
              </a:solidFill>
              <a:effectLst/>
              <a:latin typeface="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s-EC" sz="1800" b="1" dirty="0">
                <a:solidFill>
                  <a:srgbClr val="283E86"/>
                </a:solidFill>
                <a:effectLst/>
                <a:latin typeface=""/>
                <a:ea typeface="Calibri" panose="020F0502020204030204" pitchFamily="34" charset="0"/>
                <a:cs typeface="Calibri" panose="020F0502020204030204" pitchFamily="34" charset="0"/>
              </a:rPr>
              <a:t>DEL RÉGIMEN SANCIONATORIO</a:t>
            </a:r>
            <a:endParaRPr lang="es-EC" b="1" dirty="0">
              <a:solidFill>
                <a:srgbClr val="283E86"/>
              </a:solidFill>
              <a:latin typeface="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800"/>
              </a:spcAft>
            </a:pPr>
            <a:endParaRPr lang="es-ES" sz="1800" b="1" dirty="0">
              <a:solidFill>
                <a:srgbClr val="283E86"/>
              </a:solidFill>
              <a:effectLst/>
              <a:latin typeface="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800"/>
              </a:spcAft>
            </a:pPr>
            <a:r>
              <a:rPr lang="es-ES" sz="1800" b="1" dirty="0">
                <a:solidFill>
                  <a:srgbClr val="283E86"/>
                </a:solidFill>
                <a:effectLst/>
                <a:latin typeface=""/>
                <a:ea typeface="Calibri" panose="020F0502020204030204" pitchFamily="34" charset="0"/>
                <a:cs typeface="Calibri" panose="020F0502020204030204" pitchFamily="34" charset="0"/>
              </a:rPr>
              <a:t>DISPOSICIONES GENERALES</a:t>
            </a:r>
            <a:r>
              <a:rPr lang="es-ES" sz="1800" dirty="0">
                <a:solidFill>
                  <a:srgbClr val="283E86"/>
                </a:solidFill>
                <a:effectLst/>
                <a:latin typeface="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EC" sz="1800" dirty="0">
              <a:solidFill>
                <a:srgbClr val="283E86"/>
              </a:solidFill>
              <a:effectLst/>
              <a:latin typeface="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s-ES" sz="1800" b="1" dirty="0">
                <a:solidFill>
                  <a:srgbClr val="283E86"/>
                </a:solidFill>
                <a:effectLst/>
                <a:latin typeface=""/>
                <a:ea typeface="Calibri" panose="020F0502020204030204" pitchFamily="34" charset="0"/>
                <a:cs typeface="Calibri" panose="020F0502020204030204" pitchFamily="34" charset="0"/>
              </a:rPr>
              <a:t>DISPOSICIONES REFORMATORIAS </a:t>
            </a:r>
            <a:endParaRPr lang="es-EC" sz="1800" dirty="0">
              <a:solidFill>
                <a:srgbClr val="283E86"/>
              </a:solidFill>
              <a:effectLst/>
              <a:latin typeface="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800" b="1" dirty="0">
                <a:solidFill>
                  <a:srgbClr val="283E86"/>
                </a:solidFill>
                <a:effectLst/>
                <a:latin typeface=""/>
                <a:ea typeface="Calibri" panose="020F0502020204030204" pitchFamily="34" charset="0"/>
                <a:cs typeface="Calibri" panose="020F0502020204030204" pitchFamily="34" charset="0"/>
              </a:rPr>
              <a:t>DISPOSICIÓN </a:t>
            </a:r>
            <a:r>
              <a:rPr lang="es-ES" sz="1800" b="1" dirty="0">
                <a:solidFill>
                  <a:srgbClr val="283E86"/>
                </a:solidFill>
                <a:effectLst/>
                <a:latin typeface=""/>
                <a:ea typeface="Calibri" panose="020F0502020204030204" pitchFamily="34" charset="0"/>
                <a:cs typeface="Arial" panose="020B0604020202020204" pitchFamily="34" charset="0"/>
              </a:rPr>
              <a:t>FINAL</a:t>
            </a:r>
            <a:endParaRPr lang="es-EC" sz="1800" dirty="0">
              <a:solidFill>
                <a:srgbClr val="283E86"/>
              </a:solidFill>
              <a:effectLst/>
              <a:latin typeface="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endParaRPr lang="es-ES" dirty="0">
              <a:solidFill>
                <a:srgbClr val="3877C3"/>
              </a:solidFill>
              <a:latin typeface="Montserrat Medium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B5EBB21-C37A-D116-F553-07C8F1319A70}"/>
              </a:ext>
            </a:extLst>
          </p:cNvPr>
          <p:cNvSpPr txBox="1">
            <a:spLocks/>
          </p:cNvSpPr>
          <p:nvPr/>
        </p:nvSpPr>
        <p:spPr>
          <a:xfrm>
            <a:off x="0" y="872825"/>
            <a:ext cx="12192000" cy="49789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>
                <a:solidFill>
                  <a:srgbClr val="FF0000"/>
                </a:solidFill>
                <a:latin typeface="Montserrat"/>
                <a:cs typeface="Poppins SemiBold"/>
              </a:rPr>
              <a:t> </a:t>
            </a:r>
            <a:r>
              <a:rPr lang="es-ES" b="1" dirty="0">
                <a:solidFill>
                  <a:srgbClr val="FF0000"/>
                </a:solidFill>
                <a:latin typeface="Montserrat"/>
                <a:cs typeface="Poppins SemiBold"/>
              </a:rPr>
              <a:t> </a:t>
            </a:r>
            <a:r>
              <a:rPr lang="es-ES" sz="5400" dirty="0">
                <a:solidFill>
                  <a:srgbClr val="1679BF"/>
                </a:solidFill>
                <a:latin typeface="Amithen" panose="02000506000000020003" pitchFamily="2" charset="77"/>
                <a:cs typeface="Poppins SemiBold"/>
              </a:rPr>
              <a:t>Estructura</a:t>
            </a:r>
            <a:br>
              <a:rPr lang="es-ES" sz="3200" b="1" dirty="0">
                <a:solidFill>
                  <a:srgbClr val="FF0000"/>
                </a:solidFill>
                <a:latin typeface="Montserrat"/>
                <a:cs typeface="Poppins SemiBold"/>
              </a:rPr>
            </a:br>
            <a:r>
              <a:rPr lang="es-ES" sz="3600" b="1" dirty="0">
                <a:solidFill>
                  <a:srgbClr val="283E86"/>
                </a:solidFill>
                <a:latin typeface="Montserrat"/>
                <a:cs typeface="Poppins SemiBold"/>
              </a:rPr>
              <a:t>de la Ordenanza</a:t>
            </a:r>
            <a:endParaRPr lang="es-EC" sz="3600" dirty="0">
              <a:solidFill>
                <a:srgbClr val="283E86"/>
              </a:solidFill>
              <a:latin typeface="Montserrat"/>
              <a:cs typeface="Poppi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98614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F092BA4-033E-9ED7-7F85-E50C6500AC32}"/>
              </a:ext>
            </a:extLst>
          </p:cNvPr>
          <p:cNvSpPr txBox="1"/>
          <p:nvPr/>
        </p:nvSpPr>
        <p:spPr>
          <a:xfrm>
            <a:off x="616914" y="2727696"/>
            <a:ext cx="4715699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1800" dirty="0">
                <a:solidFill>
                  <a:srgbClr val="283E86"/>
                </a:solidFill>
                <a:latin typeface="Montserrat Medium"/>
              </a:rPr>
              <a:t>La PLMQ es el </a:t>
            </a:r>
            <a:r>
              <a:rPr lang="es-ES" sz="1800" dirty="0">
                <a:solidFill>
                  <a:srgbClr val="034694"/>
                </a:solidFill>
                <a:latin typeface="Montserrat Medium"/>
              </a:rPr>
              <a:t>proyecto de transporte masivo</a:t>
            </a:r>
            <a:r>
              <a:rPr lang="es-ES" sz="1800" dirty="0">
                <a:solidFill>
                  <a:srgbClr val="FF0000"/>
                </a:solidFill>
                <a:latin typeface="Montserrat Medium"/>
              </a:rPr>
              <a:t> </a:t>
            </a:r>
            <a:r>
              <a:rPr lang="es-ES" sz="1800" dirty="0">
                <a:solidFill>
                  <a:srgbClr val="283E86"/>
                </a:solidFill>
                <a:latin typeface="Montserrat Medium"/>
              </a:rPr>
              <a:t>de pasajeros más moderno del Ecuador y de la región. </a:t>
            </a:r>
          </a:p>
        </p:txBody>
      </p:sp>
      <p:pic>
        <p:nvPicPr>
          <p:cNvPr id="3" name="Gráfico 5">
            <a:extLst>
              <a:ext uri="{FF2B5EF4-FFF2-40B4-BE49-F238E27FC236}">
                <a16:creationId xmlns:a16="http://schemas.microsoft.com/office/drawing/2014/main" id="{91380855-6DBF-BBCB-15D9-90AFA26D0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15853" y="-17350"/>
            <a:ext cx="6474119" cy="5008007"/>
          </a:xfrm>
          <a:prstGeom prst="rect">
            <a:avLst/>
          </a:prstGeom>
        </p:spPr>
      </p:pic>
      <p:pic>
        <p:nvPicPr>
          <p:cNvPr id="5" name="Gráfico 16">
            <a:extLst>
              <a:ext uri="{FF2B5EF4-FFF2-40B4-BE49-F238E27FC236}">
                <a16:creationId xmlns:a16="http://schemas.microsoft.com/office/drawing/2014/main" id="{BAE5A43E-0F22-E7BD-1E70-751C14A24E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6914" y="4332668"/>
            <a:ext cx="943507" cy="938054"/>
          </a:xfrm>
          <a:prstGeom prst="rect">
            <a:avLst/>
          </a:prstGeom>
        </p:spPr>
      </p:pic>
      <p:sp>
        <p:nvSpPr>
          <p:cNvPr id="7" name="CuadroTexto 3">
            <a:extLst>
              <a:ext uri="{FF2B5EF4-FFF2-40B4-BE49-F238E27FC236}">
                <a16:creationId xmlns:a16="http://schemas.microsoft.com/office/drawing/2014/main" id="{CB411700-68D5-791C-123A-A5D085A15DD6}"/>
              </a:ext>
            </a:extLst>
          </p:cNvPr>
          <p:cNvSpPr txBox="1"/>
          <p:nvPr/>
        </p:nvSpPr>
        <p:spPr>
          <a:xfrm>
            <a:off x="1671366" y="4180253"/>
            <a:ext cx="5553899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4000" dirty="0">
                <a:solidFill>
                  <a:srgbClr val="1679BF"/>
                </a:solidFill>
                <a:latin typeface="Amithen" panose="02000506000000020003" pitchFamily="2" charset="77"/>
              </a:rPr>
              <a:t>Primer sistema </a:t>
            </a:r>
          </a:p>
        </p:txBody>
      </p:sp>
      <p:sp>
        <p:nvSpPr>
          <p:cNvPr id="8" name="CuadroTexto 3">
            <a:extLst>
              <a:ext uri="{FF2B5EF4-FFF2-40B4-BE49-F238E27FC236}">
                <a16:creationId xmlns:a16="http://schemas.microsoft.com/office/drawing/2014/main" id="{590BD075-DB96-1E1D-CC4D-B4C9CC5AA87F}"/>
              </a:ext>
            </a:extLst>
          </p:cNvPr>
          <p:cNvSpPr txBox="1"/>
          <p:nvPr/>
        </p:nvSpPr>
        <p:spPr>
          <a:xfrm>
            <a:off x="1671367" y="4678378"/>
            <a:ext cx="442463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dirty="0">
                <a:solidFill>
                  <a:srgbClr val="283E86"/>
                </a:solidFill>
                <a:latin typeface="Montserrat Medium"/>
              </a:rPr>
              <a:t>de transporte ferroviario pesado, tipo metro, en Quito y en el Ecuador</a:t>
            </a:r>
            <a:endParaRPr lang="es-ES" sz="4000" dirty="0">
              <a:solidFill>
                <a:srgbClr val="3877C3"/>
              </a:solidFill>
              <a:latin typeface="Montserrat Medium"/>
            </a:endParaRP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0CB10C8A-4ED7-ED59-474C-71719072D90A}"/>
              </a:ext>
            </a:extLst>
          </p:cNvPr>
          <p:cNvSpPr txBox="1">
            <a:spLocks/>
          </p:cNvSpPr>
          <p:nvPr/>
        </p:nvSpPr>
        <p:spPr>
          <a:xfrm>
            <a:off x="520328" y="824909"/>
            <a:ext cx="7855974" cy="15247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6000" dirty="0">
                <a:solidFill>
                  <a:srgbClr val="1679BF"/>
                </a:solidFill>
                <a:latin typeface="Amithen" panose="02000506000000020003" pitchFamily="2" charset="77"/>
                <a:cs typeface="Poppins SemiBold"/>
              </a:rPr>
              <a:t>Justificación</a:t>
            </a:r>
            <a:br>
              <a:rPr lang="es-ES" sz="3200" b="1" dirty="0">
                <a:solidFill>
                  <a:srgbClr val="FF0000"/>
                </a:solidFill>
                <a:latin typeface="Montserrat"/>
                <a:cs typeface="Poppins SemiBold"/>
              </a:rPr>
            </a:br>
            <a:r>
              <a:rPr lang="es-ES" sz="4000" b="1" dirty="0">
                <a:solidFill>
                  <a:srgbClr val="034694"/>
                </a:solidFill>
                <a:latin typeface="Montserrat"/>
                <a:cs typeface="Poppins SemiBold"/>
              </a:rPr>
              <a:t>Técnico - Jurídica</a:t>
            </a:r>
            <a:endParaRPr lang="es-EC" sz="4000" dirty="0">
              <a:solidFill>
                <a:srgbClr val="034694"/>
              </a:solidFill>
              <a:latin typeface="Montserrat"/>
              <a:cs typeface="Poppi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5883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DCFA31D-3DEC-3EFD-C68E-349FEA5D9DDA}"/>
              </a:ext>
            </a:extLst>
          </p:cNvPr>
          <p:cNvSpPr txBox="1"/>
          <p:nvPr/>
        </p:nvSpPr>
        <p:spPr>
          <a:xfrm>
            <a:off x="6639826" y="1733339"/>
            <a:ext cx="421323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dirty="0">
                <a:solidFill>
                  <a:srgbClr val="283E86"/>
                </a:solidFill>
                <a:latin typeface="Montserrat Medium"/>
              </a:rPr>
              <a:t>Difiere de otros medios de transporte de pasajeros.</a:t>
            </a:r>
          </a:p>
        </p:txBody>
      </p:sp>
      <p:sp>
        <p:nvSpPr>
          <p:cNvPr id="8" name="CuadroTexto 3">
            <a:extLst>
              <a:ext uri="{FF2B5EF4-FFF2-40B4-BE49-F238E27FC236}">
                <a16:creationId xmlns:a16="http://schemas.microsoft.com/office/drawing/2014/main" id="{9E13736E-1A3F-7A3F-787D-37D119203A7D}"/>
              </a:ext>
            </a:extLst>
          </p:cNvPr>
          <p:cNvSpPr txBox="1"/>
          <p:nvPr/>
        </p:nvSpPr>
        <p:spPr>
          <a:xfrm>
            <a:off x="6639826" y="3340985"/>
            <a:ext cx="4213232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dirty="0">
                <a:solidFill>
                  <a:srgbClr val="283E86"/>
                </a:solidFill>
                <a:latin typeface="Montserrat Medium"/>
              </a:rPr>
              <a:t>Sistema totalmente subterráneo.</a:t>
            </a:r>
          </a:p>
        </p:txBody>
      </p:sp>
      <p:sp>
        <p:nvSpPr>
          <p:cNvPr id="9" name="CuadroTexto 3">
            <a:extLst>
              <a:ext uri="{FF2B5EF4-FFF2-40B4-BE49-F238E27FC236}">
                <a16:creationId xmlns:a16="http://schemas.microsoft.com/office/drawing/2014/main" id="{BD56F3FE-1294-1C58-B539-1A1A8551E4BA}"/>
              </a:ext>
            </a:extLst>
          </p:cNvPr>
          <p:cNvSpPr txBox="1"/>
          <p:nvPr/>
        </p:nvSpPr>
        <p:spPr>
          <a:xfrm>
            <a:off x="6639826" y="4843857"/>
            <a:ext cx="42132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dirty="0">
                <a:solidFill>
                  <a:srgbClr val="283E86"/>
                </a:solidFill>
                <a:latin typeface="Montserrat Medium"/>
              </a:rPr>
              <a:t>Vías exclusivas que no interactúan con otros medios o actores del transporte público de superficie.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D3703B-4DC5-CDA7-A86F-41F1317BC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4553" y="1097017"/>
            <a:ext cx="632419" cy="6363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FD06118-39CC-D92A-5BBD-4BAA9E248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4553" y="2704663"/>
            <a:ext cx="632419" cy="6363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E230782-85B9-7E0D-FA57-EAE839515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4553" y="4197526"/>
            <a:ext cx="632419" cy="6363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9305B99-5D01-3B88-0F63-3703A68A1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10688" y="-2694850"/>
            <a:ext cx="7906688" cy="73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99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A70A94-4C03-0D93-E84E-532F87E32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31" y="425058"/>
            <a:ext cx="7855974" cy="1524737"/>
          </a:xfrm>
          <a:ln>
            <a:noFill/>
          </a:ln>
        </p:spPr>
        <p:txBody>
          <a:bodyPr>
            <a:noAutofit/>
          </a:bodyPr>
          <a:lstStyle/>
          <a:p>
            <a:r>
              <a:rPr lang="es-ES" sz="6000" dirty="0">
                <a:solidFill>
                  <a:srgbClr val="1679BF"/>
                </a:solidFill>
                <a:latin typeface="Amithen" panose="02000506000000020003" pitchFamily="2" charset="77"/>
                <a:cs typeface="Poppins SemiBold"/>
              </a:rPr>
              <a:t>Justificación</a:t>
            </a:r>
            <a:br>
              <a:rPr lang="es-ES" sz="3200" b="1" dirty="0">
                <a:solidFill>
                  <a:srgbClr val="FF0000"/>
                </a:solidFill>
                <a:latin typeface="Montserrat"/>
                <a:cs typeface="Poppins SemiBold"/>
              </a:rPr>
            </a:br>
            <a:r>
              <a:rPr lang="es-ES" sz="4000" b="1" dirty="0">
                <a:solidFill>
                  <a:srgbClr val="034694"/>
                </a:solidFill>
                <a:latin typeface="Montserrat"/>
                <a:cs typeface="Poppins SemiBold"/>
              </a:rPr>
              <a:t>Técnico - Jurídica</a:t>
            </a:r>
            <a:endParaRPr lang="es-EC" sz="4000" dirty="0">
              <a:solidFill>
                <a:srgbClr val="034694"/>
              </a:solidFill>
              <a:latin typeface="Montserrat"/>
              <a:cs typeface="Poppins SemiBold" pitchFamily="2" charset="77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F092BA4-033E-9ED7-7F85-E50C6500AC32}"/>
              </a:ext>
            </a:extLst>
          </p:cNvPr>
          <p:cNvSpPr txBox="1"/>
          <p:nvPr/>
        </p:nvSpPr>
        <p:spPr>
          <a:xfrm>
            <a:off x="444131" y="2211075"/>
            <a:ext cx="4225840" cy="147732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1800" dirty="0">
                <a:solidFill>
                  <a:srgbClr val="034694"/>
                </a:solidFill>
                <a:latin typeface="Montserrat Medium"/>
              </a:rPr>
              <a:t>El inicio de la operación comercial generará un salto cualitativo en la vida de los habitantes de Quito, en el desarrollo social, urbano y económico de la ciudad.</a:t>
            </a:r>
          </a:p>
        </p:txBody>
      </p:sp>
      <p:sp>
        <p:nvSpPr>
          <p:cNvPr id="10" name="CuadroTexto 3">
            <a:extLst>
              <a:ext uri="{FF2B5EF4-FFF2-40B4-BE49-F238E27FC236}">
                <a16:creationId xmlns:a16="http://schemas.microsoft.com/office/drawing/2014/main" id="{A23C7DE7-988C-9075-07E5-A0CA333F71D5}"/>
              </a:ext>
            </a:extLst>
          </p:cNvPr>
          <p:cNvSpPr txBox="1"/>
          <p:nvPr/>
        </p:nvSpPr>
        <p:spPr>
          <a:xfrm>
            <a:off x="7455383" y="4492879"/>
            <a:ext cx="400376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" dirty="0">
                <a:solidFill>
                  <a:srgbClr val="034694"/>
                </a:solidFill>
                <a:latin typeface="Montserrat Medium"/>
              </a:rPr>
              <a:t>del </a:t>
            </a:r>
            <a:r>
              <a:rPr lang="es-ES" b="1" dirty="0">
                <a:solidFill>
                  <a:srgbClr val="034694"/>
                </a:solidFill>
                <a:latin typeface="Montserrat Medium"/>
              </a:rPr>
              <a:t>Sistema Integrado </a:t>
            </a:r>
            <a:r>
              <a:rPr lang="es-ES" dirty="0">
                <a:solidFill>
                  <a:srgbClr val="034694"/>
                </a:solidFill>
                <a:latin typeface="Montserrat Medium"/>
              </a:rPr>
              <a:t>de Transporte Público del Distrito Metropolitano de Quito.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19AE51-CEB7-1E6D-9962-DE1C30AA4E6F}"/>
              </a:ext>
            </a:extLst>
          </p:cNvPr>
          <p:cNvSpPr txBox="1"/>
          <p:nvPr/>
        </p:nvSpPr>
        <p:spPr>
          <a:xfrm>
            <a:off x="5363144" y="3949683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4000" dirty="0">
                <a:solidFill>
                  <a:srgbClr val="3877C3"/>
                </a:solidFill>
                <a:latin typeface="Amithen" panose="02000506000000020003" pitchFamily="2" charset="77"/>
              </a:rPr>
              <a:t>columna vertebral </a:t>
            </a:r>
            <a:endParaRPr lang="en-EC" sz="4000" dirty="0">
              <a:solidFill>
                <a:srgbClr val="3877C3"/>
              </a:solidFill>
              <a:latin typeface="Amithen" panose="02000506000000020003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AD00C3-A6AD-6CE7-3B4E-463F4089550D}"/>
              </a:ext>
            </a:extLst>
          </p:cNvPr>
          <p:cNvSpPr txBox="1"/>
          <p:nvPr/>
        </p:nvSpPr>
        <p:spPr>
          <a:xfrm>
            <a:off x="10699326" y="3664074"/>
            <a:ext cx="759818" cy="369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dirty="0">
                <a:solidFill>
                  <a:srgbClr val="034694"/>
                </a:solidFill>
                <a:latin typeface="Montserrat Medium"/>
              </a:rPr>
              <a:t>Es la </a:t>
            </a:r>
            <a:endParaRPr lang="en-EC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516C5FC-716E-1A6E-A495-C12E9C429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35273">
            <a:off x="3325417" y="957505"/>
            <a:ext cx="6167694" cy="453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53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AFE5617-C64F-86B6-E6EF-F3717B5A3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543" y="2088586"/>
            <a:ext cx="11180914" cy="268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30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F092BA4-033E-9ED7-7F85-E50C6500AC32}"/>
              </a:ext>
            </a:extLst>
          </p:cNvPr>
          <p:cNvSpPr txBox="1"/>
          <p:nvPr/>
        </p:nvSpPr>
        <p:spPr>
          <a:xfrm>
            <a:off x="2057400" y="3226755"/>
            <a:ext cx="8077200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1800" dirty="0">
                <a:solidFill>
                  <a:srgbClr val="283E86"/>
                </a:solidFill>
                <a:latin typeface="Montserrat Medium"/>
              </a:rPr>
              <a:t>Todos los actores relacionados deben contar con un marco jurídico</a:t>
            </a:r>
          </a:p>
          <a:p>
            <a:r>
              <a:rPr lang="es-ES" sz="1800" dirty="0">
                <a:solidFill>
                  <a:srgbClr val="283E86"/>
                </a:solidFill>
                <a:latin typeface="Montserrat Medium"/>
              </a:rPr>
              <a:t>que regule las condiciones de prestación y operación del servicio</a:t>
            </a:r>
          </a:p>
          <a:p>
            <a:endParaRPr lang="es-ES" sz="1800" dirty="0">
              <a:solidFill>
                <a:srgbClr val="283E86"/>
              </a:solidFill>
              <a:latin typeface="Montserrat 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283E86"/>
                </a:solidFill>
                <a:latin typeface="Montserrat Medium"/>
              </a:rPr>
              <a:t>Ciudadanía en general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283E86"/>
                </a:solidFill>
                <a:latin typeface="Montserrat Medium"/>
              </a:rPr>
              <a:t>Usuarios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283E86"/>
                </a:solidFill>
                <a:latin typeface="Montserrat Medium"/>
              </a:rPr>
              <a:t>GADDMQ (Concejo, secretarías, agencias, empresas públicas)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9613D16-40F4-4F07-0F29-996993F56239}"/>
              </a:ext>
            </a:extLst>
          </p:cNvPr>
          <p:cNvSpPr txBox="1">
            <a:spLocks/>
          </p:cNvSpPr>
          <p:nvPr/>
        </p:nvSpPr>
        <p:spPr>
          <a:xfrm>
            <a:off x="0" y="1328575"/>
            <a:ext cx="12192000" cy="152473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6000" dirty="0">
                <a:solidFill>
                  <a:srgbClr val="1679BF"/>
                </a:solidFill>
                <a:latin typeface="Amithen" panose="02000506000000020003" pitchFamily="2" charset="77"/>
                <a:cs typeface="Poppins SemiBold"/>
              </a:rPr>
              <a:t>Justificación</a:t>
            </a:r>
            <a:br>
              <a:rPr lang="es-ES" sz="3200" b="1" dirty="0">
                <a:solidFill>
                  <a:srgbClr val="FF0000"/>
                </a:solidFill>
                <a:latin typeface="Montserrat"/>
                <a:cs typeface="Poppins SemiBold"/>
              </a:rPr>
            </a:br>
            <a:r>
              <a:rPr lang="es-ES" sz="4000" b="1" dirty="0">
                <a:solidFill>
                  <a:srgbClr val="034694"/>
                </a:solidFill>
                <a:latin typeface="Montserrat"/>
                <a:cs typeface="Poppins SemiBold"/>
              </a:rPr>
              <a:t>Técnico - Jurídica</a:t>
            </a:r>
            <a:endParaRPr lang="es-EC" sz="4000" dirty="0">
              <a:solidFill>
                <a:srgbClr val="034694"/>
              </a:solidFill>
              <a:latin typeface="Montserrat"/>
              <a:cs typeface="Poppi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23461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F092BA4-033E-9ED7-7F85-E50C6500AC32}"/>
              </a:ext>
            </a:extLst>
          </p:cNvPr>
          <p:cNvSpPr txBox="1"/>
          <p:nvPr/>
        </p:nvSpPr>
        <p:spPr>
          <a:xfrm>
            <a:off x="1" y="2421559"/>
            <a:ext cx="12191999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1800" dirty="0">
                <a:solidFill>
                  <a:srgbClr val="034694"/>
                </a:solidFill>
                <a:latin typeface="Montserrat Medium"/>
              </a:rPr>
              <a:t>La normativa debe garantizar derechos de:</a:t>
            </a:r>
          </a:p>
          <a:p>
            <a:pPr lvl="1" algn="ctr"/>
            <a:endParaRPr lang="es-ES" dirty="0">
              <a:solidFill>
                <a:srgbClr val="1679BF"/>
              </a:solidFill>
              <a:latin typeface="Montserrat Medium"/>
            </a:endParaRPr>
          </a:p>
          <a:p>
            <a:pPr lvl="1" algn="ctr"/>
            <a:r>
              <a:rPr lang="es-ES" dirty="0">
                <a:solidFill>
                  <a:srgbClr val="1679BF"/>
                </a:solidFill>
                <a:latin typeface="Montserrat Medium"/>
              </a:rPr>
              <a:t>Usuarios en general</a:t>
            </a:r>
          </a:p>
          <a:p>
            <a:pPr lvl="1" algn="ctr"/>
            <a:r>
              <a:rPr lang="es-ES" dirty="0">
                <a:solidFill>
                  <a:srgbClr val="1679BF"/>
                </a:solidFill>
                <a:latin typeface="Montserrat Medium"/>
              </a:rPr>
              <a:t>Grupos de atención prioritaria: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CC8CB75-169E-69B2-83A9-7E2F934C7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84" y="1203683"/>
            <a:ext cx="12191999" cy="859456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s-ES" sz="6000" dirty="0">
                <a:solidFill>
                  <a:srgbClr val="1679BF"/>
                </a:solidFill>
                <a:latin typeface="Amithen" panose="02000506000000020003" pitchFamily="2" charset="77"/>
                <a:cs typeface="Poppins SemiBold"/>
              </a:rPr>
              <a:t>Justificación</a:t>
            </a:r>
            <a:br>
              <a:rPr lang="es-ES" sz="6000" dirty="0">
                <a:solidFill>
                  <a:srgbClr val="1679BF"/>
                </a:solidFill>
                <a:latin typeface="Amithen" panose="02000506000000020003" pitchFamily="2" charset="77"/>
                <a:cs typeface="Poppins SemiBold"/>
              </a:rPr>
            </a:br>
            <a:r>
              <a:rPr lang="es-ES" sz="4000" b="1" dirty="0">
                <a:solidFill>
                  <a:srgbClr val="034694"/>
                </a:solidFill>
                <a:latin typeface="Montserrat"/>
                <a:cs typeface="Poppins SemiBold"/>
              </a:rPr>
              <a:t>Técnico - Jurídica</a:t>
            </a:r>
            <a:br>
              <a:rPr lang="en-EC" sz="4000" dirty="0"/>
            </a:br>
            <a:endParaRPr lang="es-EC" sz="4000" dirty="0">
              <a:solidFill>
                <a:srgbClr val="034694"/>
              </a:solidFill>
              <a:latin typeface="Montserrat"/>
              <a:cs typeface="Poppins SemiBold" pitchFamily="2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19ECE7-9C61-3F6C-B719-CE7F66BD5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317" y="4122888"/>
            <a:ext cx="2010729" cy="17199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B402EBF-3E12-7F6A-B17F-BFC3F8F5D306}"/>
              </a:ext>
            </a:extLst>
          </p:cNvPr>
          <p:cNvSpPr txBox="1"/>
          <p:nvPr/>
        </p:nvSpPr>
        <p:spPr>
          <a:xfrm>
            <a:off x="1793317" y="4967002"/>
            <a:ext cx="19187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rgbClr val="3877C3"/>
                </a:solidFill>
                <a:latin typeface="Montserrat Medium"/>
              </a:rPr>
              <a:t>Personas adultas mayores. </a:t>
            </a:r>
            <a:endParaRPr lang="en-EC" sz="16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7808207-6FA4-FC69-ACEF-4EEBD1C04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689" y="4122888"/>
            <a:ext cx="2010729" cy="17199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3ABBA3D-2AE9-FE9A-19B7-7993CDA78AC3}"/>
              </a:ext>
            </a:extLst>
          </p:cNvPr>
          <p:cNvSpPr txBox="1"/>
          <p:nvPr/>
        </p:nvSpPr>
        <p:spPr>
          <a:xfrm>
            <a:off x="3948689" y="4975382"/>
            <a:ext cx="19187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rgbClr val="3877C3"/>
                </a:solidFill>
                <a:latin typeface="Montserrat Medium"/>
              </a:rPr>
              <a:t>Niños, niñas, adolescentes.</a:t>
            </a:r>
            <a:endParaRPr lang="en-EC" sz="16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AA0F0B-D9EB-FD13-FA9B-C8E92217E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061" y="4112611"/>
            <a:ext cx="2010729" cy="171994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2DDE317-AB46-F11B-6536-EBF8136571BD}"/>
              </a:ext>
            </a:extLst>
          </p:cNvPr>
          <p:cNvSpPr txBox="1"/>
          <p:nvPr/>
        </p:nvSpPr>
        <p:spPr>
          <a:xfrm>
            <a:off x="6093175" y="4975382"/>
            <a:ext cx="19187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rgbClr val="3877C3"/>
                </a:solidFill>
                <a:latin typeface="Montserrat Medium"/>
              </a:rPr>
              <a:t>Mujeres embarazadas.</a:t>
            </a:r>
            <a:endParaRPr lang="en-EC" sz="16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8FB1F7C-4D11-4742-9F88-276DE7A4A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9433" y="4122888"/>
            <a:ext cx="2010729" cy="171994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68A6BE9-2A4C-A7F5-42F3-483C2A774364}"/>
              </a:ext>
            </a:extLst>
          </p:cNvPr>
          <p:cNvSpPr txBox="1"/>
          <p:nvPr/>
        </p:nvSpPr>
        <p:spPr>
          <a:xfrm>
            <a:off x="8248546" y="4975382"/>
            <a:ext cx="19187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rgbClr val="3877C3"/>
                </a:solidFill>
                <a:latin typeface="Montserrat Medium"/>
              </a:rPr>
              <a:t>Personas con discapacidad.</a:t>
            </a:r>
            <a:endParaRPr lang="en-EC" sz="16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BB8AA2F-A594-CBA4-E707-67B6B7E4C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554" y="4297004"/>
            <a:ext cx="952235" cy="6813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2FA373F-A7A4-9E6F-99F9-AF84CE237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2984" y="4200872"/>
            <a:ext cx="1030120" cy="80827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B5A9C18-466A-3988-00F2-1153777C0D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9679" y="4251053"/>
            <a:ext cx="707910" cy="70791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0C25418-273C-F042-CD1A-1BCB672520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1284" y="4297594"/>
            <a:ext cx="402491" cy="61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67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>
            <a:extLst>
              <a:ext uri="{FF2B5EF4-FFF2-40B4-BE49-F238E27FC236}">
                <a16:creationId xmlns:a16="http://schemas.microsoft.com/office/drawing/2014/main" id="{86A68F9F-7059-A3BC-3336-027C436775E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2261053"/>
            <a:ext cx="12192000" cy="34163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buNone/>
            </a:pPr>
            <a:r>
              <a:rPr lang="es-ES" sz="1800" dirty="0">
                <a:solidFill>
                  <a:srgbClr val="283E86"/>
                </a:solidFill>
                <a:latin typeface="Montserrat Medium"/>
              </a:rPr>
              <a:t>En correlación, también se debe regular: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118413-8EC2-6BA5-34EB-F239D3536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799" y="3004456"/>
            <a:ext cx="2010729" cy="17199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CD18EF-2E3F-8F69-B0E6-30368146DEBB}"/>
              </a:ext>
            </a:extLst>
          </p:cNvPr>
          <p:cNvSpPr txBox="1"/>
          <p:nvPr/>
        </p:nvSpPr>
        <p:spPr>
          <a:xfrm>
            <a:off x="2882013" y="4028445"/>
            <a:ext cx="1744283" cy="372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rgbClr val="3877C3"/>
                </a:solidFill>
                <a:latin typeface="Montserrat Medium"/>
              </a:rPr>
              <a:t>Obligaciones.</a:t>
            </a:r>
            <a:endParaRPr lang="en-EC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2B0077-A8F1-3C92-C437-0746F701F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031" y="2994179"/>
            <a:ext cx="2010729" cy="17199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E55DE0E-6D90-F20C-5577-DB95C3C5A34A}"/>
              </a:ext>
            </a:extLst>
          </p:cNvPr>
          <p:cNvSpPr txBox="1"/>
          <p:nvPr/>
        </p:nvSpPr>
        <p:spPr>
          <a:xfrm>
            <a:off x="5048145" y="4045372"/>
            <a:ext cx="19187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rgbClr val="3877C3"/>
                </a:solidFill>
                <a:latin typeface="Montserrat Medium"/>
              </a:rPr>
              <a:t>Prohibiciones</a:t>
            </a:r>
            <a:endParaRPr lang="en-EC" sz="1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EED99E-783C-0076-08F8-FA10A878E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263" y="3004456"/>
            <a:ext cx="2010729" cy="17199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D5F88CB-40E6-26EC-641E-0CF47758BB65}"/>
              </a:ext>
            </a:extLst>
          </p:cNvPr>
          <p:cNvSpPr txBox="1"/>
          <p:nvPr/>
        </p:nvSpPr>
        <p:spPr>
          <a:xfrm>
            <a:off x="7312376" y="3922262"/>
            <a:ext cx="19187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rgbClr val="3877C3"/>
                </a:solidFill>
                <a:latin typeface="Montserrat Medium"/>
              </a:rPr>
              <a:t>Régimen sancionatorio</a:t>
            </a:r>
            <a:endParaRPr lang="en-EC" sz="16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D768E5B-2EB5-628F-F9FF-B6DE9ED9D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028" y="3293147"/>
            <a:ext cx="521802" cy="4658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E7D5F18-2956-9EAF-1DAD-0810B36C2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599" y="3293147"/>
            <a:ext cx="521802" cy="4658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18EDD5-A1E5-BEFA-A9EB-9C06CC6F7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256" y="3293147"/>
            <a:ext cx="521802" cy="46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0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F092BA4-033E-9ED7-7F85-E50C6500AC32}"/>
              </a:ext>
            </a:extLst>
          </p:cNvPr>
          <p:cNvSpPr txBox="1"/>
          <p:nvPr/>
        </p:nvSpPr>
        <p:spPr>
          <a:xfrm>
            <a:off x="1950421" y="2096695"/>
            <a:ext cx="8291157" cy="406265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449580" indent="-449580">
              <a:spcAft>
                <a:spcPts val="800"/>
              </a:spcAft>
            </a:pPr>
            <a:r>
              <a:rPr lang="es-EC" sz="2000" b="1" dirty="0">
                <a:solidFill>
                  <a:srgbClr val="1679BF"/>
                </a:solidFill>
                <a:effectLst/>
                <a:latin typeface=""/>
                <a:ea typeface="Calibri" panose="020F0502020204030204" pitchFamily="34" charset="0"/>
                <a:cs typeface="Calibri" panose="020F0502020204030204" pitchFamily="34" charset="0"/>
              </a:rPr>
              <a:t>SECCIÓN I</a:t>
            </a:r>
            <a:endParaRPr lang="es-EC" sz="2000" dirty="0">
              <a:solidFill>
                <a:srgbClr val="1679BF"/>
              </a:solidFill>
              <a:effectLst/>
              <a:latin typeface="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indent="-449580">
              <a:spcAft>
                <a:spcPts val="800"/>
              </a:spcAft>
            </a:pPr>
            <a:r>
              <a:rPr lang="es-EC" b="1" dirty="0">
                <a:solidFill>
                  <a:srgbClr val="034694"/>
                </a:solidFill>
                <a:effectLst/>
                <a:latin typeface=""/>
                <a:ea typeface="Calibri" panose="020F0502020204030204" pitchFamily="34" charset="0"/>
                <a:cs typeface="Calibri" panose="020F0502020204030204" pitchFamily="34" charset="0"/>
              </a:rPr>
              <a:t>DE LAS GENERALIDADES DEL SUBSISTEMA</a:t>
            </a:r>
            <a:endParaRPr lang="es-EC" dirty="0">
              <a:solidFill>
                <a:srgbClr val="034694"/>
              </a:solidFill>
              <a:latin typeface="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6780" lvl="1" indent="-44958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rgbClr val="034694"/>
                </a:solidFill>
                <a:latin typeface=""/>
                <a:ea typeface="Calibri" panose="020F0502020204030204" pitchFamily="34" charset="0"/>
                <a:cs typeface="Calibri" panose="020F0502020204030204" pitchFamily="34" charset="0"/>
              </a:rPr>
              <a:t>OBJETO, ÁMBITO Y DEFINICIONES </a:t>
            </a:r>
            <a:endParaRPr lang="es-EC" sz="1600" dirty="0">
              <a:solidFill>
                <a:srgbClr val="034694"/>
              </a:solidFill>
              <a:latin typeface="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3533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rgbClr val="034694"/>
                </a:solidFill>
                <a:latin typeface=""/>
                <a:ea typeface="Calibri" panose="020F0502020204030204" pitchFamily="34" charset="0"/>
                <a:cs typeface="Calibri" panose="020F0502020204030204" pitchFamily="34" charset="0"/>
              </a:rPr>
              <a:t>DEL CONTRATO DE SERVICIO DE TRANSPORTE, AUTORIDAD Y EVENTOS EXCEPCIONALES</a:t>
            </a:r>
            <a:endParaRPr lang="es-EC" sz="1600" dirty="0">
              <a:solidFill>
                <a:srgbClr val="034694"/>
              </a:solidFill>
              <a:latin typeface="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s-EC" b="1" dirty="0">
                <a:solidFill>
                  <a:srgbClr val="034694"/>
                </a:solidFill>
                <a:effectLst/>
                <a:latin typeface="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s-EC" b="1" dirty="0">
                <a:solidFill>
                  <a:srgbClr val="034694"/>
                </a:solidFill>
                <a:effectLst/>
                <a:latin typeface="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EC" dirty="0">
              <a:solidFill>
                <a:srgbClr val="034694"/>
              </a:solidFill>
              <a:effectLst/>
              <a:latin typeface="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tabLst>
                <a:tab pos="2131060" algn="l"/>
              </a:tabLst>
            </a:pPr>
            <a:r>
              <a:rPr lang="es-EC" sz="2000" b="1" dirty="0">
                <a:solidFill>
                  <a:srgbClr val="1679BF"/>
                </a:solidFill>
                <a:effectLst/>
                <a:latin typeface=""/>
                <a:ea typeface="Calibri" panose="020F0502020204030204" pitchFamily="34" charset="0"/>
                <a:cs typeface="Calibri" panose="020F0502020204030204" pitchFamily="34" charset="0"/>
              </a:rPr>
              <a:t>SECCIÓN II</a:t>
            </a:r>
            <a:endParaRPr lang="es-EC" sz="2000" dirty="0">
              <a:solidFill>
                <a:srgbClr val="1679BF"/>
              </a:solidFill>
              <a:effectLst/>
              <a:latin typeface="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tabLst>
                <a:tab pos="2131060" algn="l"/>
              </a:tabLst>
            </a:pPr>
            <a:r>
              <a:rPr lang="es-EC" b="1" dirty="0">
                <a:solidFill>
                  <a:srgbClr val="034694"/>
                </a:solidFill>
                <a:effectLst/>
                <a:latin typeface=""/>
                <a:ea typeface="Calibri" panose="020F0502020204030204" pitchFamily="34" charset="0"/>
                <a:cs typeface="Calibri" panose="020F0502020204030204" pitchFamily="34" charset="0"/>
              </a:rPr>
              <a:t>ACTORES DEL SUBSISTEMA</a:t>
            </a:r>
            <a:endParaRPr lang="es-EC" b="1" dirty="0">
              <a:solidFill>
                <a:srgbClr val="034694"/>
              </a:solidFill>
              <a:effectLst/>
              <a:latin typeface="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35330" indent="-28575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131060" algn="l"/>
              </a:tabLst>
            </a:pPr>
            <a:r>
              <a:rPr lang="es-EC" sz="1600" dirty="0">
                <a:solidFill>
                  <a:srgbClr val="034694"/>
                </a:solidFill>
                <a:effectLst/>
                <a:latin typeface=""/>
                <a:ea typeface="Calibri" panose="020F0502020204030204" pitchFamily="34" charset="0"/>
                <a:cs typeface="Calibri" panose="020F0502020204030204" pitchFamily="34" charset="0"/>
              </a:rPr>
              <a:t>DEL METRO DE QUITO</a:t>
            </a:r>
          </a:p>
          <a:p>
            <a:pPr marL="735330" indent="-28575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131060" algn="l"/>
              </a:tabLst>
            </a:pPr>
            <a:r>
              <a:rPr lang="es-EC" sz="1600" dirty="0">
                <a:solidFill>
                  <a:srgbClr val="034694"/>
                </a:solidFill>
                <a:effectLst/>
                <a:latin typeface=""/>
                <a:ea typeface="Calibri" panose="020F0502020204030204" pitchFamily="34" charset="0"/>
                <a:cs typeface="Calibri" panose="020F0502020204030204" pitchFamily="34" charset="0"/>
              </a:rPr>
              <a:t>DE LOS USUARIOS Y VISITANTES</a:t>
            </a:r>
            <a:endParaRPr lang="es-EC" sz="1600" dirty="0">
              <a:solidFill>
                <a:srgbClr val="034694"/>
              </a:solidFill>
              <a:effectLst/>
              <a:latin typeface="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endParaRPr lang="es-ES" dirty="0">
              <a:solidFill>
                <a:srgbClr val="3877C3"/>
              </a:solidFill>
              <a:latin typeface="Montserrat Medium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6948F70-9600-8245-29D1-B37CE9F1CF03}"/>
              </a:ext>
            </a:extLst>
          </p:cNvPr>
          <p:cNvSpPr txBox="1">
            <a:spLocks/>
          </p:cNvSpPr>
          <p:nvPr/>
        </p:nvSpPr>
        <p:spPr>
          <a:xfrm>
            <a:off x="0" y="872825"/>
            <a:ext cx="12192000" cy="49789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>
                <a:solidFill>
                  <a:srgbClr val="FF0000"/>
                </a:solidFill>
                <a:latin typeface="Montserrat"/>
                <a:cs typeface="Poppins SemiBold"/>
              </a:rPr>
              <a:t> </a:t>
            </a:r>
            <a:r>
              <a:rPr lang="es-ES" b="1" dirty="0">
                <a:solidFill>
                  <a:srgbClr val="FF0000"/>
                </a:solidFill>
                <a:latin typeface="Montserrat"/>
                <a:cs typeface="Poppins SemiBold"/>
              </a:rPr>
              <a:t> </a:t>
            </a:r>
            <a:r>
              <a:rPr lang="es-ES" sz="5400" dirty="0">
                <a:solidFill>
                  <a:srgbClr val="1679BF"/>
                </a:solidFill>
                <a:latin typeface="Amithen" panose="02000506000000020003" pitchFamily="2" charset="77"/>
                <a:cs typeface="Poppins SemiBold"/>
              </a:rPr>
              <a:t>Estructura</a:t>
            </a:r>
            <a:br>
              <a:rPr lang="es-ES" sz="3200" b="1" dirty="0">
                <a:solidFill>
                  <a:srgbClr val="FF0000"/>
                </a:solidFill>
                <a:latin typeface="Montserrat"/>
                <a:cs typeface="Poppins SemiBold"/>
              </a:rPr>
            </a:br>
            <a:r>
              <a:rPr lang="es-ES" sz="3600" b="1" dirty="0">
                <a:solidFill>
                  <a:srgbClr val="283E86"/>
                </a:solidFill>
                <a:latin typeface="Montserrat"/>
                <a:cs typeface="Poppins SemiBold"/>
              </a:rPr>
              <a:t>de la Ordenanza</a:t>
            </a:r>
            <a:endParaRPr lang="es-EC" sz="3600" dirty="0">
              <a:solidFill>
                <a:srgbClr val="283E86"/>
              </a:solidFill>
              <a:latin typeface="Montserrat"/>
              <a:cs typeface="Poppi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71071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</TotalTime>
  <Words>332</Words>
  <Application>Microsoft Macintosh PowerPoint</Application>
  <PresentationFormat>Panorámica</PresentationFormat>
  <Paragraphs>64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Amithen</vt:lpstr>
      <vt:lpstr>Arial</vt:lpstr>
      <vt:lpstr>Calibri</vt:lpstr>
      <vt:lpstr>Calibri Light</vt:lpstr>
      <vt:lpstr>Montserrat</vt:lpstr>
      <vt:lpstr>Montserrat ExtraBold</vt:lpstr>
      <vt:lpstr>Montserrat Medium</vt:lpstr>
      <vt:lpstr>Office Theme</vt:lpstr>
      <vt:lpstr>Presentación de PowerPoint</vt:lpstr>
      <vt:lpstr>Presentación de PowerPoint</vt:lpstr>
      <vt:lpstr>Presentación de PowerPoint</vt:lpstr>
      <vt:lpstr>Justificación Técnico - Jurídica</vt:lpstr>
      <vt:lpstr>Presentación de PowerPoint</vt:lpstr>
      <vt:lpstr>Presentación de PowerPoint</vt:lpstr>
      <vt:lpstr>Justificación Técnico - Jurídica 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Esteban Mosquera Araujo</dc:creator>
  <cp:lastModifiedBy>paocando0924@outlook.com</cp:lastModifiedBy>
  <cp:revision>731</cp:revision>
  <cp:lastPrinted>2022-04-25T14:19:29Z</cp:lastPrinted>
  <dcterms:created xsi:type="dcterms:W3CDTF">2023-12-04T20:34:00Z</dcterms:created>
  <dcterms:modified xsi:type="dcterms:W3CDTF">2024-01-04T20:46:35Z</dcterms:modified>
</cp:coreProperties>
</file>