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57" r:id="rId3"/>
    <p:sldId id="258" r:id="rId4"/>
    <p:sldId id="259" r:id="rId5"/>
    <p:sldId id="262" r:id="rId6"/>
    <p:sldId id="260" r:id="rId7"/>
    <p:sldId id="261" r:id="rId8"/>
    <p:sldId id="263" r:id="rId9"/>
    <p:sldId id="264" r:id="rId10"/>
    <p:sldId id="266" r:id="rId11"/>
    <p:sldId id="275" r:id="rId12"/>
    <p:sldId id="267" r:id="rId13"/>
    <p:sldId id="276" r:id="rId14"/>
    <p:sldId id="268" r:id="rId15"/>
    <p:sldId id="269" r:id="rId16"/>
    <p:sldId id="270" r:id="rId17"/>
    <p:sldId id="271" r:id="rId18"/>
    <p:sldId id="277" r:id="rId19"/>
    <p:sldId id="278" r:id="rId20"/>
    <p:sldId id="279" r:id="rId21"/>
    <p:sldId id="280" r:id="rId22"/>
    <p:sldId id="281" r:id="rId23"/>
    <p:sldId id="274" r:id="rId24"/>
  </p:sldIdLst>
  <p:sldSz cx="12192000" cy="6858000"/>
  <p:notesSz cx="12192000" cy="6858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395" autoAdjust="0"/>
  </p:normalViewPr>
  <p:slideViewPr>
    <p:cSldViewPr>
      <p:cViewPr varScale="1">
        <p:scale>
          <a:sx n="103" d="100"/>
          <a:sy n="103" d="100"/>
        </p:scale>
        <p:origin x="72" y="10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5B359A-B9A1-4521-8CFF-E88DAF49D5BC}" type="doc">
      <dgm:prSet loTypeId="urn:microsoft.com/office/officeart/2005/8/layout/process1" loCatId="process" qsTypeId="urn:microsoft.com/office/officeart/2005/8/quickstyle/simple1" qsCatId="simple" csTypeId="urn:microsoft.com/office/officeart/2005/8/colors/accent1_2" csCatId="accent1" phldr="1"/>
      <dgm:spPr/>
    </dgm:pt>
    <dgm:pt modelId="{38790727-2413-44CE-8895-65A2D98ABA0D}" type="pres">
      <dgm:prSet presAssocID="{E65B359A-B9A1-4521-8CFF-E88DAF49D5BC}" presName="Name0" presStyleCnt="0">
        <dgm:presLayoutVars>
          <dgm:dir/>
          <dgm:resizeHandles val="exact"/>
        </dgm:presLayoutVars>
      </dgm:prSet>
      <dgm:spPr/>
    </dgm:pt>
  </dgm:ptLst>
  <dgm:cxnLst>
    <dgm:cxn modelId="{DBF36025-E711-4D81-9BFE-B993A3F9D5FF}" type="presOf" srcId="{E65B359A-B9A1-4521-8CFF-E88DAF49D5BC}" destId="{38790727-2413-44CE-8895-65A2D98ABA0D}"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5B359A-B9A1-4521-8CFF-E88DAF49D5BC}" type="doc">
      <dgm:prSet loTypeId="urn:microsoft.com/office/officeart/2005/8/layout/process1" loCatId="process" qsTypeId="urn:microsoft.com/office/officeart/2005/8/quickstyle/simple1" qsCatId="simple" csTypeId="urn:microsoft.com/office/officeart/2005/8/colors/accent1_2" csCatId="accent1" phldr="1"/>
      <dgm:spPr/>
    </dgm:pt>
    <dgm:pt modelId="{B5BC76C2-838F-4820-A18B-62CD92A74D99}">
      <dgm:prSet phldrT="[Texto]" custT="1"/>
      <dgm:spPr/>
      <dgm:t>
        <a:bodyPr/>
        <a:lstStyle/>
        <a:p>
          <a:r>
            <a:rPr lang="es-PA" sz="2000" b="1" dirty="0" smtClean="0"/>
            <a:t>Productos en redes sociales.</a:t>
          </a:r>
          <a:endParaRPr lang="es-ES" sz="2000" b="1" dirty="0">
            <a:solidFill>
              <a:schemeClr val="bg1"/>
            </a:solidFill>
          </a:endParaRPr>
        </a:p>
      </dgm:t>
    </dgm:pt>
    <dgm:pt modelId="{D69EA98C-9097-4E7F-9D37-8554510A63A1}" type="parTrans" cxnId="{7A4CC3FC-2002-4E12-AAB4-B5BEACA33724}">
      <dgm:prSet/>
      <dgm:spPr/>
      <dgm:t>
        <a:bodyPr/>
        <a:lstStyle/>
        <a:p>
          <a:endParaRPr lang="es-ES" sz="2000"/>
        </a:p>
      </dgm:t>
    </dgm:pt>
    <dgm:pt modelId="{6078ED0F-FD0F-43C5-AF56-7D9D8B45F675}" type="sibTrans" cxnId="{7A4CC3FC-2002-4E12-AAB4-B5BEACA33724}">
      <dgm:prSet custT="1"/>
      <dgm:spPr/>
      <dgm:t>
        <a:bodyPr/>
        <a:lstStyle/>
        <a:p>
          <a:endParaRPr lang="es-ES" sz="2000"/>
        </a:p>
      </dgm:t>
    </dgm:pt>
    <dgm:pt modelId="{9AC1026C-C0E3-492C-8ACD-482F8E51198F}">
      <dgm:prSet phldrT="[Texto]" custT="1"/>
      <dgm:spPr/>
      <dgm:t>
        <a:bodyPr/>
        <a:lstStyle/>
        <a:p>
          <a:r>
            <a:rPr lang="es-PA" sz="2000" b="1" dirty="0" smtClean="0"/>
            <a:t>Articulación con dependencias Municipales.</a:t>
          </a:r>
          <a:endParaRPr lang="es-ES" sz="2000" dirty="0">
            <a:solidFill>
              <a:schemeClr val="bg1"/>
            </a:solidFill>
          </a:endParaRPr>
        </a:p>
      </dgm:t>
    </dgm:pt>
    <dgm:pt modelId="{EF390104-710C-48E7-B5B5-0262F78A2220}" type="parTrans" cxnId="{8DA03573-F97E-4B81-A914-927C36E97764}">
      <dgm:prSet/>
      <dgm:spPr/>
      <dgm:t>
        <a:bodyPr/>
        <a:lstStyle/>
        <a:p>
          <a:endParaRPr lang="es-ES" sz="2000"/>
        </a:p>
      </dgm:t>
    </dgm:pt>
    <dgm:pt modelId="{BC775D0F-EC11-43D5-BD6D-E760C576B6C3}" type="sibTrans" cxnId="{8DA03573-F97E-4B81-A914-927C36E97764}">
      <dgm:prSet custT="1"/>
      <dgm:spPr/>
      <dgm:t>
        <a:bodyPr/>
        <a:lstStyle/>
        <a:p>
          <a:endParaRPr lang="es-ES" sz="2000"/>
        </a:p>
      </dgm:t>
    </dgm:pt>
    <dgm:pt modelId="{2AA1CE40-DB01-439E-A78E-860E30D61803}">
      <dgm:prSet phldrT="[Texto]" custT="1"/>
      <dgm:spPr/>
      <dgm:t>
        <a:bodyPr/>
        <a:lstStyle/>
        <a:p>
          <a:r>
            <a:rPr lang="es-PA" sz="2000" b="1" dirty="0" smtClean="0"/>
            <a:t>Relaciones Públicas y Medios de Comunicación.</a:t>
          </a:r>
          <a:endParaRPr lang="es-ES" sz="2000" dirty="0">
            <a:solidFill>
              <a:schemeClr val="bg1"/>
            </a:solidFill>
          </a:endParaRPr>
        </a:p>
      </dgm:t>
    </dgm:pt>
    <dgm:pt modelId="{A6259EDE-CEF1-4EC5-9B7D-7211215BDF2F}" type="parTrans" cxnId="{8BCF3E5A-7659-4AE2-A2DF-D5B6D0F911C4}">
      <dgm:prSet/>
      <dgm:spPr/>
      <dgm:t>
        <a:bodyPr/>
        <a:lstStyle/>
        <a:p>
          <a:endParaRPr lang="es-ES" sz="2000"/>
        </a:p>
      </dgm:t>
    </dgm:pt>
    <dgm:pt modelId="{0AE0D05E-05D0-42FB-8400-8B635C445418}" type="sibTrans" cxnId="{8BCF3E5A-7659-4AE2-A2DF-D5B6D0F911C4}">
      <dgm:prSet custT="1"/>
      <dgm:spPr/>
      <dgm:t>
        <a:bodyPr/>
        <a:lstStyle/>
        <a:p>
          <a:endParaRPr lang="es-ES" sz="2000"/>
        </a:p>
      </dgm:t>
    </dgm:pt>
    <dgm:pt modelId="{232B77AD-1719-4FCE-9C66-917D513F47E3}">
      <dgm:prSet custT="1"/>
      <dgm:spPr/>
      <dgm:t>
        <a:bodyPr/>
        <a:lstStyle/>
        <a:p>
          <a:r>
            <a:rPr lang="es-PA" sz="2000" b="1" dirty="0" smtClean="0"/>
            <a:t>Eventos y Actividades Presenciales.</a:t>
          </a:r>
          <a:endParaRPr lang="es-ES" sz="2000" dirty="0"/>
        </a:p>
      </dgm:t>
    </dgm:pt>
    <dgm:pt modelId="{584FB04A-8400-45BF-8E86-F4681C06A24F}" type="parTrans" cxnId="{FA83D921-57F8-4FC6-91D4-A3C54C8BB9CB}">
      <dgm:prSet/>
      <dgm:spPr/>
      <dgm:t>
        <a:bodyPr/>
        <a:lstStyle/>
        <a:p>
          <a:endParaRPr lang="es-ES" sz="2000"/>
        </a:p>
      </dgm:t>
    </dgm:pt>
    <dgm:pt modelId="{AF9A9D03-20B9-4588-9F44-A7963F68FDC7}" type="sibTrans" cxnId="{FA83D921-57F8-4FC6-91D4-A3C54C8BB9CB}">
      <dgm:prSet/>
      <dgm:spPr/>
      <dgm:t>
        <a:bodyPr/>
        <a:lstStyle/>
        <a:p>
          <a:endParaRPr lang="es-ES" sz="2000"/>
        </a:p>
      </dgm:t>
    </dgm:pt>
    <dgm:pt modelId="{38790727-2413-44CE-8895-65A2D98ABA0D}" type="pres">
      <dgm:prSet presAssocID="{E65B359A-B9A1-4521-8CFF-E88DAF49D5BC}" presName="Name0" presStyleCnt="0">
        <dgm:presLayoutVars>
          <dgm:dir/>
          <dgm:resizeHandles val="exact"/>
        </dgm:presLayoutVars>
      </dgm:prSet>
      <dgm:spPr/>
    </dgm:pt>
    <dgm:pt modelId="{2329759C-E1DF-44E6-B134-0E5FDAD17498}" type="pres">
      <dgm:prSet presAssocID="{B5BC76C2-838F-4820-A18B-62CD92A74D99}" presName="node" presStyleLbl="node1" presStyleIdx="0" presStyleCnt="4" custScaleY="146240">
        <dgm:presLayoutVars>
          <dgm:bulletEnabled val="1"/>
        </dgm:presLayoutVars>
      </dgm:prSet>
      <dgm:spPr/>
      <dgm:t>
        <a:bodyPr/>
        <a:lstStyle/>
        <a:p>
          <a:endParaRPr lang="es-ES"/>
        </a:p>
      </dgm:t>
    </dgm:pt>
    <dgm:pt modelId="{27D6350D-9CC1-438F-B0FA-6BC1527ED1A3}" type="pres">
      <dgm:prSet presAssocID="{6078ED0F-FD0F-43C5-AF56-7D9D8B45F675}" presName="sibTrans" presStyleLbl="sibTrans2D1" presStyleIdx="0" presStyleCnt="3"/>
      <dgm:spPr/>
      <dgm:t>
        <a:bodyPr/>
        <a:lstStyle/>
        <a:p>
          <a:endParaRPr lang="es-ES"/>
        </a:p>
      </dgm:t>
    </dgm:pt>
    <dgm:pt modelId="{5A537D17-A030-46B6-9712-414833D61915}" type="pres">
      <dgm:prSet presAssocID="{6078ED0F-FD0F-43C5-AF56-7D9D8B45F675}" presName="connectorText" presStyleLbl="sibTrans2D1" presStyleIdx="0" presStyleCnt="3"/>
      <dgm:spPr/>
      <dgm:t>
        <a:bodyPr/>
        <a:lstStyle/>
        <a:p>
          <a:endParaRPr lang="es-ES"/>
        </a:p>
      </dgm:t>
    </dgm:pt>
    <dgm:pt modelId="{22CC60F6-E5AC-4E12-B7D4-0B2F9F1E6B07}" type="pres">
      <dgm:prSet presAssocID="{9AC1026C-C0E3-492C-8ACD-482F8E51198F}" presName="node" presStyleLbl="node1" presStyleIdx="1" presStyleCnt="4" custScaleY="146240">
        <dgm:presLayoutVars>
          <dgm:bulletEnabled val="1"/>
        </dgm:presLayoutVars>
      </dgm:prSet>
      <dgm:spPr/>
      <dgm:t>
        <a:bodyPr/>
        <a:lstStyle/>
        <a:p>
          <a:endParaRPr lang="es-ES"/>
        </a:p>
      </dgm:t>
    </dgm:pt>
    <dgm:pt modelId="{760F9AD5-7A59-48F2-B92F-6A35F88E38CB}" type="pres">
      <dgm:prSet presAssocID="{BC775D0F-EC11-43D5-BD6D-E760C576B6C3}" presName="sibTrans" presStyleLbl="sibTrans2D1" presStyleIdx="1" presStyleCnt="3"/>
      <dgm:spPr/>
      <dgm:t>
        <a:bodyPr/>
        <a:lstStyle/>
        <a:p>
          <a:endParaRPr lang="es-ES"/>
        </a:p>
      </dgm:t>
    </dgm:pt>
    <dgm:pt modelId="{19B02BD0-7427-45C9-981A-96E80A18404C}" type="pres">
      <dgm:prSet presAssocID="{BC775D0F-EC11-43D5-BD6D-E760C576B6C3}" presName="connectorText" presStyleLbl="sibTrans2D1" presStyleIdx="1" presStyleCnt="3"/>
      <dgm:spPr/>
      <dgm:t>
        <a:bodyPr/>
        <a:lstStyle/>
        <a:p>
          <a:endParaRPr lang="es-ES"/>
        </a:p>
      </dgm:t>
    </dgm:pt>
    <dgm:pt modelId="{ACB59C27-A98E-4AD1-8C1A-1B6AE499186F}" type="pres">
      <dgm:prSet presAssocID="{2AA1CE40-DB01-439E-A78E-860E30D61803}" presName="node" presStyleLbl="node1" presStyleIdx="2" presStyleCnt="4" custScaleY="146240">
        <dgm:presLayoutVars>
          <dgm:bulletEnabled val="1"/>
        </dgm:presLayoutVars>
      </dgm:prSet>
      <dgm:spPr/>
      <dgm:t>
        <a:bodyPr/>
        <a:lstStyle/>
        <a:p>
          <a:endParaRPr lang="es-ES"/>
        </a:p>
      </dgm:t>
    </dgm:pt>
    <dgm:pt modelId="{08168B7C-FB17-4F25-9E6D-AF7021998844}" type="pres">
      <dgm:prSet presAssocID="{0AE0D05E-05D0-42FB-8400-8B635C445418}" presName="sibTrans" presStyleLbl="sibTrans2D1" presStyleIdx="2" presStyleCnt="3"/>
      <dgm:spPr/>
      <dgm:t>
        <a:bodyPr/>
        <a:lstStyle/>
        <a:p>
          <a:endParaRPr lang="es-ES"/>
        </a:p>
      </dgm:t>
    </dgm:pt>
    <dgm:pt modelId="{52262A96-0885-4148-AB6B-2D5E87211CD9}" type="pres">
      <dgm:prSet presAssocID="{0AE0D05E-05D0-42FB-8400-8B635C445418}" presName="connectorText" presStyleLbl="sibTrans2D1" presStyleIdx="2" presStyleCnt="3"/>
      <dgm:spPr/>
      <dgm:t>
        <a:bodyPr/>
        <a:lstStyle/>
        <a:p>
          <a:endParaRPr lang="es-ES"/>
        </a:p>
      </dgm:t>
    </dgm:pt>
    <dgm:pt modelId="{BC2EEF3C-9AC6-4A79-9452-F58544E0F0FA}" type="pres">
      <dgm:prSet presAssocID="{232B77AD-1719-4FCE-9C66-917D513F47E3}" presName="node" presStyleLbl="node1" presStyleIdx="3" presStyleCnt="4" custScaleY="146374">
        <dgm:presLayoutVars>
          <dgm:bulletEnabled val="1"/>
        </dgm:presLayoutVars>
      </dgm:prSet>
      <dgm:spPr/>
      <dgm:t>
        <a:bodyPr/>
        <a:lstStyle/>
        <a:p>
          <a:endParaRPr lang="es-ES"/>
        </a:p>
      </dgm:t>
    </dgm:pt>
  </dgm:ptLst>
  <dgm:cxnLst>
    <dgm:cxn modelId="{7A4CC3FC-2002-4E12-AAB4-B5BEACA33724}" srcId="{E65B359A-B9A1-4521-8CFF-E88DAF49D5BC}" destId="{B5BC76C2-838F-4820-A18B-62CD92A74D99}" srcOrd="0" destOrd="0" parTransId="{D69EA98C-9097-4E7F-9D37-8554510A63A1}" sibTransId="{6078ED0F-FD0F-43C5-AF56-7D9D8B45F675}"/>
    <dgm:cxn modelId="{89ED218A-C30D-4E47-A100-841915CE805D}" type="presOf" srcId="{BC775D0F-EC11-43D5-BD6D-E760C576B6C3}" destId="{760F9AD5-7A59-48F2-B92F-6A35F88E38CB}" srcOrd="0" destOrd="0" presId="urn:microsoft.com/office/officeart/2005/8/layout/process1"/>
    <dgm:cxn modelId="{DBF36025-E711-4D81-9BFE-B993A3F9D5FF}" type="presOf" srcId="{E65B359A-B9A1-4521-8CFF-E88DAF49D5BC}" destId="{38790727-2413-44CE-8895-65A2D98ABA0D}" srcOrd="0" destOrd="0" presId="urn:microsoft.com/office/officeart/2005/8/layout/process1"/>
    <dgm:cxn modelId="{FA83D921-57F8-4FC6-91D4-A3C54C8BB9CB}" srcId="{E65B359A-B9A1-4521-8CFF-E88DAF49D5BC}" destId="{232B77AD-1719-4FCE-9C66-917D513F47E3}" srcOrd="3" destOrd="0" parTransId="{584FB04A-8400-45BF-8E86-F4681C06A24F}" sibTransId="{AF9A9D03-20B9-4588-9F44-A7963F68FDC7}"/>
    <dgm:cxn modelId="{3830081E-260C-4777-B00B-462475D8C5C3}" type="presOf" srcId="{B5BC76C2-838F-4820-A18B-62CD92A74D99}" destId="{2329759C-E1DF-44E6-B134-0E5FDAD17498}" srcOrd="0" destOrd="0" presId="urn:microsoft.com/office/officeart/2005/8/layout/process1"/>
    <dgm:cxn modelId="{8AC3FFFA-C0C2-4D78-899F-FC400FA96774}" type="presOf" srcId="{0AE0D05E-05D0-42FB-8400-8B635C445418}" destId="{52262A96-0885-4148-AB6B-2D5E87211CD9}" srcOrd="1" destOrd="0" presId="urn:microsoft.com/office/officeart/2005/8/layout/process1"/>
    <dgm:cxn modelId="{053ED771-D1D6-46FF-A5D8-B7DEDC4107F9}" type="presOf" srcId="{6078ED0F-FD0F-43C5-AF56-7D9D8B45F675}" destId="{27D6350D-9CC1-438F-B0FA-6BC1527ED1A3}" srcOrd="0" destOrd="0" presId="urn:microsoft.com/office/officeart/2005/8/layout/process1"/>
    <dgm:cxn modelId="{6F743E37-C8DD-4598-BC79-C1F54E3EFA99}" type="presOf" srcId="{BC775D0F-EC11-43D5-BD6D-E760C576B6C3}" destId="{19B02BD0-7427-45C9-981A-96E80A18404C}" srcOrd="1" destOrd="0" presId="urn:microsoft.com/office/officeart/2005/8/layout/process1"/>
    <dgm:cxn modelId="{929F61E9-AAA2-4AE7-931C-6856A0B9D1DB}" type="presOf" srcId="{232B77AD-1719-4FCE-9C66-917D513F47E3}" destId="{BC2EEF3C-9AC6-4A79-9452-F58544E0F0FA}" srcOrd="0" destOrd="0" presId="urn:microsoft.com/office/officeart/2005/8/layout/process1"/>
    <dgm:cxn modelId="{8BCF3E5A-7659-4AE2-A2DF-D5B6D0F911C4}" srcId="{E65B359A-B9A1-4521-8CFF-E88DAF49D5BC}" destId="{2AA1CE40-DB01-439E-A78E-860E30D61803}" srcOrd="2" destOrd="0" parTransId="{A6259EDE-CEF1-4EC5-9B7D-7211215BDF2F}" sibTransId="{0AE0D05E-05D0-42FB-8400-8B635C445418}"/>
    <dgm:cxn modelId="{93056D45-1793-4FBA-829A-88E94EAB38A8}" type="presOf" srcId="{9AC1026C-C0E3-492C-8ACD-482F8E51198F}" destId="{22CC60F6-E5AC-4E12-B7D4-0B2F9F1E6B07}" srcOrd="0" destOrd="0" presId="urn:microsoft.com/office/officeart/2005/8/layout/process1"/>
    <dgm:cxn modelId="{4E265219-2EDC-4E45-9082-38DD2C43784D}" type="presOf" srcId="{6078ED0F-FD0F-43C5-AF56-7D9D8B45F675}" destId="{5A537D17-A030-46B6-9712-414833D61915}" srcOrd="1" destOrd="0" presId="urn:microsoft.com/office/officeart/2005/8/layout/process1"/>
    <dgm:cxn modelId="{8DA03573-F97E-4B81-A914-927C36E97764}" srcId="{E65B359A-B9A1-4521-8CFF-E88DAF49D5BC}" destId="{9AC1026C-C0E3-492C-8ACD-482F8E51198F}" srcOrd="1" destOrd="0" parTransId="{EF390104-710C-48E7-B5B5-0262F78A2220}" sibTransId="{BC775D0F-EC11-43D5-BD6D-E760C576B6C3}"/>
    <dgm:cxn modelId="{3A71965D-1BFD-4A56-8B20-DB5D678331D9}" type="presOf" srcId="{0AE0D05E-05D0-42FB-8400-8B635C445418}" destId="{08168B7C-FB17-4F25-9E6D-AF7021998844}" srcOrd="0" destOrd="0" presId="urn:microsoft.com/office/officeart/2005/8/layout/process1"/>
    <dgm:cxn modelId="{674E53C9-B09C-4FD2-A73F-94A71B5DDEE4}" type="presOf" srcId="{2AA1CE40-DB01-439E-A78E-860E30D61803}" destId="{ACB59C27-A98E-4AD1-8C1A-1B6AE499186F}" srcOrd="0" destOrd="0" presId="urn:microsoft.com/office/officeart/2005/8/layout/process1"/>
    <dgm:cxn modelId="{765B4629-E52D-4449-A7AB-CEC33ACF69F0}" type="presParOf" srcId="{38790727-2413-44CE-8895-65A2D98ABA0D}" destId="{2329759C-E1DF-44E6-B134-0E5FDAD17498}" srcOrd="0" destOrd="0" presId="urn:microsoft.com/office/officeart/2005/8/layout/process1"/>
    <dgm:cxn modelId="{51AECD10-3B87-4673-8671-59F80106A22E}" type="presParOf" srcId="{38790727-2413-44CE-8895-65A2D98ABA0D}" destId="{27D6350D-9CC1-438F-B0FA-6BC1527ED1A3}" srcOrd="1" destOrd="0" presId="urn:microsoft.com/office/officeart/2005/8/layout/process1"/>
    <dgm:cxn modelId="{3A84832C-F1E5-47DC-A573-3977DBF6F85A}" type="presParOf" srcId="{27D6350D-9CC1-438F-B0FA-6BC1527ED1A3}" destId="{5A537D17-A030-46B6-9712-414833D61915}" srcOrd="0" destOrd="0" presId="urn:microsoft.com/office/officeart/2005/8/layout/process1"/>
    <dgm:cxn modelId="{B98B591D-26E8-4F5F-A72C-8967FC42D5F5}" type="presParOf" srcId="{38790727-2413-44CE-8895-65A2D98ABA0D}" destId="{22CC60F6-E5AC-4E12-B7D4-0B2F9F1E6B07}" srcOrd="2" destOrd="0" presId="urn:microsoft.com/office/officeart/2005/8/layout/process1"/>
    <dgm:cxn modelId="{C2478936-1661-4567-94CF-BBB021E4DC98}" type="presParOf" srcId="{38790727-2413-44CE-8895-65A2D98ABA0D}" destId="{760F9AD5-7A59-48F2-B92F-6A35F88E38CB}" srcOrd="3" destOrd="0" presId="urn:microsoft.com/office/officeart/2005/8/layout/process1"/>
    <dgm:cxn modelId="{FB8432B9-037F-4968-8E59-CF08DEB9D6D2}" type="presParOf" srcId="{760F9AD5-7A59-48F2-B92F-6A35F88E38CB}" destId="{19B02BD0-7427-45C9-981A-96E80A18404C}" srcOrd="0" destOrd="0" presId="urn:microsoft.com/office/officeart/2005/8/layout/process1"/>
    <dgm:cxn modelId="{0AC87E34-B64C-4580-9361-7BB60E4221B3}" type="presParOf" srcId="{38790727-2413-44CE-8895-65A2D98ABA0D}" destId="{ACB59C27-A98E-4AD1-8C1A-1B6AE499186F}" srcOrd="4" destOrd="0" presId="urn:microsoft.com/office/officeart/2005/8/layout/process1"/>
    <dgm:cxn modelId="{2EC31AB7-50B2-494B-8373-11790613AE21}" type="presParOf" srcId="{38790727-2413-44CE-8895-65A2D98ABA0D}" destId="{08168B7C-FB17-4F25-9E6D-AF7021998844}" srcOrd="5" destOrd="0" presId="urn:microsoft.com/office/officeart/2005/8/layout/process1"/>
    <dgm:cxn modelId="{47CE51D7-EBD5-4B62-92B5-207127961720}" type="presParOf" srcId="{08168B7C-FB17-4F25-9E6D-AF7021998844}" destId="{52262A96-0885-4148-AB6B-2D5E87211CD9}" srcOrd="0" destOrd="0" presId="urn:microsoft.com/office/officeart/2005/8/layout/process1"/>
    <dgm:cxn modelId="{0FFA8DBA-1AF4-427A-B376-C2A8BA151500}" type="presParOf" srcId="{38790727-2413-44CE-8895-65A2D98ABA0D}" destId="{BC2EEF3C-9AC6-4A79-9452-F58544E0F0FA}"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5B359A-B9A1-4521-8CFF-E88DAF49D5BC}" type="doc">
      <dgm:prSet loTypeId="urn:microsoft.com/office/officeart/2005/8/layout/process1" loCatId="process" qsTypeId="urn:microsoft.com/office/officeart/2005/8/quickstyle/simple1" qsCatId="simple" csTypeId="urn:microsoft.com/office/officeart/2005/8/colors/accent1_2" csCatId="accent1" phldr="1"/>
      <dgm:spPr/>
    </dgm:pt>
    <dgm:pt modelId="{B5BC76C2-838F-4820-A18B-62CD92A74D99}">
      <dgm:prSet phldrT="[Texto]" custT="1"/>
      <dgm:spPr/>
      <dgm:t>
        <a:bodyPr/>
        <a:lstStyle/>
        <a:p>
          <a:r>
            <a:rPr lang="es-PA" sz="2000" b="1" dirty="0" smtClean="0"/>
            <a:t>Joselyn Mayorga</a:t>
          </a:r>
        </a:p>
        <a:p>
          <a:r>
            <a:rPr lang="es-PA" sz="2000" dirty="0" smtClean="0"/>
            <a:t>Presidenta de la Comisión de Igualdad, Género e Inclusión Social.</a:t>
          </a:r>
          <a:endParaRPr lang="es-ES" sz="2000" b="1" dirty="0">
            <a:solidFill>
              <a:schemeClr val="bg1"/>
            </a:solidFill>
          </a:endParaRPr>
        </a:p>
      </dgm:t>
    </dgm:pt>
    <dgm:pt modelId="{D69EA98C-9097-4E7F-9D37-8554510A63A1}" type="parTrans" cxnId="{7A4CC3FC-2002-4E12-AAB4-B5BEACA33724}">
      <dgm:prSet/>
      <dgm:spPr/>
      <dgm:t>
        <a:bodyPr/>
        <a:lstStyle/>
        <a:p>
          <a:endParaRPr lang="es-ES" sz="2000"/>
        </a:p>
      </dgm:t>
    </dgm:pt>
    <dgm:pt modelId="{6078ED0F-FD0F-43C5-AF56-7D9D8B45F675}" type="sibTrans" cxnId="{7A4CC3FC-2002-4E12-AAB4-B5BEACA33724}">
      <dgm:prSet custT="1"/>
      <dgm:spPr/>
      <dgm:t>
        <a:bodyPr/>
        <a:lstStyle/>
        <a:p>
          <a:endParaRPr lang="es-ES" sz="2000"/>
        </a:p>
      </dgm:t>
    </dgm:pt>
    <dgm:pt modelId="{9AC1026C-C0E3-492C-8ACD-482F8E51198F}">
      <dgm:prSet phldrT="[Texto]" custT="1"/>
      <dgm:spPr/>
      <dgm:t>
        <a:bodyPr/>
        <a:lstStyle/>
        <a:p>
          <a:r>
            <a:rPr lang="es-PA" sz="2000" b="1" dirty="0" smtClean="0"/>
            <a:t>Silvano Haro</a:t>
          </a:r>
        </a:p>
        <a:p>
          <a:r>
            <a:rPr lang="es-PA" sz="2000" dirty="0" smtClean="0"/>
            <a:t>Secretaria de Inclusión Social del Distrito Metropolitano de Quito.</a:t>
          </a:r>
          <a:endParaRPr lang="es-ES" sz="2000" dirty="0" smtClean="0"/>
        </a:p>
      </dgm:t>
    </dgm:pt>
    <dgm:pt modelId="{EF390104-710C-48E7-B5B5-0262F78A2220}" type="parTrans" cxnId="{8DA03573-F97E-4B81-A914-927C36E97764}">
      <dgm:prSet/>
      <dgm:spPr/>
      <dgm:t>
        <a:bodyPr/>
        <a:lstStyle/>
        <a:p>
          <a:endParaRPr lang="es-ES" sz="2000"/>
        </a:p>
      </dgm:t>
    </dgm:pt>
    <dgm:pt modelId="{BC775D0F-EC11-43D5-BD6D-E760C576B6C3}" type="sibTrans" cxnId="{8DA03573-F97E-4B81-A914-927C36E97764}">
      <dgm:prSet custT="1"/>
      <dgm:spPr/>
      <dgm:t>
        <a:bodyPr/>
        <a:lstStyle/>
        <a:p>
          <a:endParaRPr lang="es-ES" sz="2000"/>
        </a:p>
      </dgm:t>
    </dgm:pt>
    <dgm:pt modelId="{2AA1CE40-DB01-439E-A78E-860E30D61803}">
      <dgm:prSet phldrT="[Texto]" custT="1"/>
      <dgm:spPr/>
      <dgm:t>
        <a:bodyPr/>
        <a:lstStyle/>
        <a:p>
          <a:r>
            <a:rPr lang="es-PA" sz="2000" b="1" dirty="0" smtClean="0"/>
            <a:t>Nebraska león</a:t>
          </a:r>
        </a:p>
        <a:p>
          <a:r>
            <a:rPr lang="es-PA" sz="2000" dirty="0" smtClean="0"/>
            <a:t>Ganadora del Premio Patricio Brabomalo en el 2023.</a:t>
          </a:r>
          <a:endParaRPr lang="es-ES" sz="2000" dirty="0">
            <a:solidFill>
              <a:schemeClr val="bg1"/>
            </a:solidFill>
          </a:endParaRPr>
        </a:p>
      </dgm:t>
    </dgm:pt>
    <dgm:pt modelId="{A6259EDE-CEF1-4EC5-9B7D-7211215BDF2F}" type="parTrans" cxnId="{8BCF3E5A-7659-4AE2-A2DF-D5B6D0F911C4}">
      <dgm:prSet/>
      <dgm:spPr/>
      <dgm:t>
        <a:bodyPr/>
        <a:lstStyle/>
        <a:p>
          <a:endParaRPr lang="es-ES" sz="2000"/>
        </a:p>
      </dgm:t>
    </dgm:pt>
    <dgm:pt modelId="{0AE0D05E-05D0-42FB-8400-8B635C445418}" type="sibTrans" cxnId="{8BCF3E5A-7659-4AE2-A2DF-D5B6D0F911C4}">
      <dgm:prSet custT="1"/>
      <dgm:spPr/>
      <dgm:t>
        <a:bodyPr/>
        <a:lstStyle/>
        <a:p>
          <a:endParaRPr lang="es-ES" sz="2000"/>
        </a:p>
      </dgm:t>
    </dgm:pt>
    <dgm:pt modelId="{C1172060-2878-4F68-BE12-A691E02F392C}">
      <dgm:prSet/>
      <dgm:spPr/>
      <dgm:t>
        <a:bodyPr/>
        <a:lstStyle/>
        <a:p>
          <a:r>
            <a:rPr lang="es-PA" b="1" dirty="0" smtClean="0"/>
            <a:t>Fernanda Racines</a:t>
          </a:r>
        </a:p>
        <a:p>
          <a:r>
            <a:rPr lang="es-PA" dirty="0" smtClean="0"/>
            <a:t>Integrante de la Comisión de Igualdad, Género e Inclusión Social.</a:t>
          </a:r>
          <a:endParaRPr lang="es-ES" dirty="0"/>
        </a:p>
      </dgm:t>
    </dgm:pt>
    <dgm:pt modelId="{7E7F3476-5365-4C93-BF76-2373F72208E3}" type="parTrans" cxnId="{99CEACA3-1243-4AF8-8A79-DBB76A39F282}">
      <dgm:prSet/>
      <dgm:spPr/>
      <dgm:t>
        <a:bodyPr/>
        <a:lstStyle/>
        <a:p>
          <a:endParaRPr lang="es-ES"/>
        </a:p>
      </dgm:t>
    </dgm:pt>
    <dgm:pt modelId="{399B3242-3441-44BE-BF81-563BECA65DFC}" type="sibTrans" cxnId="{99CEACA3-1243-4AF8-8A79-DBB76A39F282}">
      <dgm:prSet/>
      <dgm:spPr/>
      <dgm:t>
        <a:bodyPr/>
        <a:lstStyle/>
        <a:p>
          <a:endParaRPr lang="es-ES"/>
        </a:p>
      </dgm:t>
    </dgm:pt>
    <dgm:pt modelId="{B4006D7F-413E-4C8F-816F-A91488A05580}">
      <dgm:prSet/>
      <dgm:spPr/>
      <dgm:t>
        <a:bodyPr/>
        <a:lstStyle/>
        <a:p>
          <a:r>
            <a:rPr lang="es-ES" b="1" dirty="0" smtClean="0"/>
            <a:t>Andrés Campaña</a:t>
          </a:r>
        </a:p>
        <a:p>
          <a:r>
            <a:rPr lang="es-ES" b="1" dirty="0" smtClean="0"/>
            <a:t> </a:t>
          </a:r>
          <a:r>
            <a:rPr lang="es-PA" dirty="0" smtClean="0"/>
            <a:t>Integrante de la Comisión de Igualdad, Género e Inclusión Social.</a:t>
          </a:r>
          <a:endParaRPr lang="es-ES" dirty="0"/>
        </a:p>
      </dgm:t>
    </dgm:pt>
    <dgm:pt modelId="{762B512B-B040-47B5-9BAA-41ABD154FF8B}" type="parTrans" cxnId="{112157B9-58EA-4984-A23B-E4807BCC8425}">
      <dgm:prSet/>
      <dgm:spPr/>
      <dgm:t>
        <a:bodyPr/>
        <a:lstStyle/>
        <a:p>
          <a:endParaRPr lang="es-ES"/>
        </a:p>
      </dgm:t>
    </dgm:pt>
    <dgm:pt modelId="{AEB2C3EA-59EF-45D2-9AFC-403DFB63A814}" type="sibTrans" cxnId="{112157B9-58EA-4984-A23B-E4807BCC8425}">
      <dgm:prSet/>
      <dgm:spPr/>
      <dgm:t>
        <a:bodyPr/>
        <a:lstStyle/>
        <a:p>
          <a:endParaRPr lang="es-ES"/>
        </a:p>
      </dgm:t>
    </dgm:pt>
    <dgm:pt modelId="{38790727-2413-44CE-8895-65A2D98ABA0D}" type="pres">
      <dgm:prSet presAssocID="{E65B359A-B9A1-4521-8CFF-E88DAF49D5BC}" presName="Name0" presStyleCnt="0">
        <dgm:presLayoutVars>
          <dgm:dir/>
          <dgm:resizeHandles val="exact"/>
        </dgm:presLayoutVars>
      </dgm:prSet>
      <dgm:spPr/>
    </dgm:pt>
    <dgm:pt modelId="{2329759C-E1DF-44E6-B134-0E5FDAD17498}" type="pres">
      <dgm:prSet presAssocID="{B5BC76C2-838F-4820-A18B-62CD92A74D99}" presName="node" presStyleLbl="node1" presStyleIdx="0" presStyleCnt="5" custScaleY="146240">
        <dgm:presLayoutVars>
          <dgm:bulletEnabled val="1"/>
        </dgm:presLayoutVars>
      </dgm:prSet>
      <dgm:spPr/>
      <dgm:t>
        <a:bodyPr/>
        <a:lstStyle/>
        <a:p>
          <a:endParaRPr lang="es-ES"/>
        </a:p>
      </dgm:t>
    </dgm:pt>
    <dgm:pt modelId="{27D6350D-9CC1-438F-B0FA-6BC1527ED1A3}" type="pres">
      <dgm:prSet presAssocID="{6078ED0F-FD0F-43C5-AF56-7D9D8B45F675}" presName="sibTrans" presStyleLbl="sibTrans2D1" presStyleIdx="0" presStyleCnt="4"/>
      <dgm:spPr/>
      <dgm:t>
        <a:bodyPr/>
        <a:lstStyle/>
        <a:p>
          <a:endParaRPr lang="es-ES"/>
        </a:p>
      </dgm:t>
    </dgm:pt>
    <dgm:pt modelId="{5A537D17-A030-46B6-9712-414833D61915}" type="pres">
      <dgm:prSet presAssocID="{6078ED0F-FD0F-43C5-AF56-7D9D8B45F675}" presName="connectorText" presStyleLbl="sibTrans2D1" presStyleIdx="0" presStyleCnt="4"/>
      <dgm:spPr/>
      <dgm:t>
        <a:bodyPr/>
        <a:lstStyle/>
        <a:p>
          <a:endParaRPr lang="es-ES"/>
        </a:p>
      </dgm:t>
    </dgm:pt>
    <dgm:pt modelId="{1B27F0F7-2F74-4B73-B12C-0B25015DAA4A}" type="pres">
      <dgm:prSet presAssocID="{C1172060-2878-4F68-BE12-A691E02F392C}" presName="node" presStyleLbl="node1" presStyleIdx="1" presStyleCnt="5" custScaleY="146198">
        <dgm:presLayoutVars>
          <dgm:bulletEnabled val="1"/>
        </dgm:presLayoutVars>
      </dgm:prSet>
      <dgm:spPr/>
      <dgm:t>
        <a:bodyPr/>
        <a:lstStyle/>
        <a:p>
          <a:endParaRPr lang="es-ES"/>
        </a:p>
      </dgm:t>
    </dgm:pt>
    <dgm:pt modelId="{0674CEC0-6452-40F6-863B-13FBFFC06A48}" type="pres">
      <dgm:prSet presAssocID="{399B3242-3441-44BE-BF81-563BECA65DFC}" presName="sibTrans" presStyleLbl="sibTrans2D1" presStyleIdx="1" presStyleCnt="4"/>
      <dgm:spPr/>
      <dgm:t>
        <a:bodyPr/>
        <a:lstStyle/>
        <a:p>
          <a:endParaRPr lang="es-ES"/>
        </a:p>
      </dgm:t>
    </dgm:pt>
    <dgm:pt modelId="{2DF29B44-0EF3-478E-894E-25036FE78E32}" type="pres">
      <dgm:prSet presAssocID="{399B3242-3441-44BE-BF81-563BECA65DFC}" presName="connectorText" presStyleLbl="sibTrans2D1" presStyleIdx="1" presStyleCnt="4"/>
      <dgm:spPr/>
      <dgm:t>
        <a:bodyPr/>
        <a:lstStyle/>
        <a:p>
          <a:endParaRPr lang="es-ES"/>
        </a:p>
      </dgm:t>
    </dgm:pt>
    <dgm:pt modelId="{6DE58DE4-A9EF-47E2-9B1A-3C6C65B0B4F1}" type="pres">
      <dgm:prSet presAssocID="{B4006D7F-413E-4C8F-816F-A91488A05580}" presName="node" presStyleLbl="node1" presStyleIdx="2" presStyleCnt="5" custScaleY="146198">
        <dgm:presLayoutVars>
          <dgm:bulletEnabled val="1"/>
        </dgm:presLayoutVars>
      </dgm:prSet>
      <dgm:spPr/>
      <dgm:t>
        <a:bodyPr/>
        <a:lstStyle/>
        <a:p>
          <a:endParaRPr lang="es-ES"/>
        </a:p>
      </dgm:t>
    </dgm:pt>
    <dgm:pt modelId="{AD009D8D-64C3-4E9B-893F-BB39D3F48244}" type="pres">
      <dgm:prSet presAssocID="{AEB2C3EA-59EF-45D2-9AFC-403DFB63A814}" presName="sibTrans" presStyleLbl="sibTrans2D1" presStyleIdx="2" presStyleCnt="4"/>
      <dgm:spPr/>
      <dgm:t>
        <a:bodyPr/>
        <a:lstStyle/>
        <a:p>
          <a:endParaRPr lang="es-ES"/>
        </a:p>
      </dgm:t>
    </dgm:pt>
    <dgm:pt modelId="{1296F406-3E54-4280-8E07-F1189ABBF3EC}" type="pres">
      <dgm:prSet presAssocID="{AEB2C3EA-59EF-45D2-9AFC-403DFB63A814}" presName="connectorText" presStyleLbl="sibTrans2D1" presStyleIdx="2" presStyleCnt="4"/>
      <dgm:spPr/>
      <dgm:t>
        <a:bodyPr/>
        <a:lstStyle/>
        <a:p>
          <a:endParaRPr lang="es-ES"/>
        </a:p>
      </dgm:t>
    </dgm:pt>
    <dgm:pt modelId="{22CC60F6-E5AC-4E12-B7D4-0B2F9F1E6B07}" type="pres">
      <dgm:prSet presAssocID="{9AC1026C-C0E3-492C-8ACD-482F8E51198F}" presName="node" presStyleLbl="node1" presStyleIdx="3" presStyleCnt="5" custScaleY="146240">
        <dgm:presLayoutVars>
          <dgm:bulletEnabled val="1"/>
        </dgm:presLayoutVars>
      </dgm:prSet>
      <dgm:spPr/>
      <dgm:t>
        <a:bodyPr/>
        <a:lstStyle/>
        <a:p>
          <a:endParaRPr lang="es-ES"/>
        </a:p>
      </dgm:t>
    </dgm:pt>
    <dgm:pt modelId="{760F9AD5-7A59-48F2-B92F-6A35F88E38CB}" type="pres">
      <dgm:prSet presAssocID="{BC775D0F-EC11-43D5-BD6D-E760C576B6C3}" presName="sibTrans" presStyleLbl="sibTrans2D1" presStyleIdx="3" presStyleCnt="4"/>
      <dgm:spPr/>
      <dgm:t>
        <a:bodyPr/>
        <a:lstStyle/>
        <a:p>
          <a:endParaRPr lang="es-ES"/>
        </a:p>
      </dgm:t>
    </dgm:pt>
    <dgm:pt modelId="{19B02BD0-7427-45C9-981A-96E80A18404C}" type="pres">
      <dgm:prSet presAssocID="{BC775D0F-EC11-43D5-BD6D-E760C576B6C3}" presName="connectorText" presStyleLbl="sibTrans2D1" presStyleIdx="3" presStyleCnt="4"/>
      <dgm:spPr/>
      <dgm:t>
        <a:bodyPr/>
        <a:lstStyle/>
        <a:p>
          <a:endParaRPr lang="es-ES"/>
        </a:p>
      </dgm:t>
    </dgm:pt>
    <dgm:pt modelId="{ACB59C27-A98E-4AD1-8C1A-1B6AE499186F}" type="pres">
      <dgm:prSet presAssocID="{2AA1CE40-DB01-439E-A78E-860E30D61803}" presName="node" presStyleLbl="node1" presStyleIdx="4" presStyleCnt="5" custScaleY="146240">
        <dgm:presLayoutVars>
          <dgm:bulletEnabled val="1"/>
        </dgm:presLayoutVars>
      </dgm:prSet>
      <dgm:spPr/>
      <dgm:t>
        <a:bodyPr/>
        <a:lstStyle/>
        <a:p>
          <a:endParaRPr lang="es-ES"/>
        </a:p>
      </dgm:t>
    </dgm:pt>
  </dgm:ptLst>
  <dgm:cxnLst>
    <dgm:cxn modelId="{6F743E37-C8DD-4598-BC79-C1F54E3EFA99}" type="presOf" srcId="{BC775D0F-EC11-43D5-BD6D-E760C576B6C3}" destId="{19B02BD0-7427-45C9-981A-96E80A18404C}" srcOrd="1" destOrd="0" presId="urn:microsoft.com/office/officeart/2005/8/layout/process1"/>
    <dgm:cxn modelId="{FAF8B621-49D4-4F3F-8E17-C34F3A778D23}" type="presOf" srcId="{AEB2C3EA-59EF-45D2-9AFC-403DFB63A814}" destId="{AD009D8D-64C3-4E9B-893F-BB39D3F48244}" srcOrd="0" destOrd="0" presId="urn:microsoft.com/office/officeart/2005/8/layout/process1"/>
    <dgm:cxn modelId="{CCCDE132-C5E0-4329-927F-24BCA0C26C70}" type="presOf" srcId="{399B3242-3441-44BE-BF81-563BECA65DFC}" destId="{0674CEC0-6452-40F6-863B-13FBFFC06A48}" srcOrd="0" destOrd="0" presId="urn:microsoft.com/office/officeart/2005/8/layout/process1"/>
    <dgm:cxn modelId="{674E53C9-B09C-4FD2-A73F-94A71B5DDEE4}" type="presOf" srcId="{2AA1CE40-DB01-439E-A78E-860E30D61803}" destId="{ACB59C27-A98E-4AD1-8C1A-1B6AE499186F}" srcOrd="0" destOrd="0" presId="urn:microsoft.com/office/officeart/2005/8/layout/process1"/>
    <dgm:cxn modelId="{99CEACA3-1243-4AF8-8A79-DBB76A39F282}" srcId="{E65B359A-B9A1-4521-8CFF-E88DAF49D5BC}" destId="{C1172060-2878-4F68-BE12-A691E02F392C}" srcOrd="1" destOrd="0" parTransId="{7E7F3476-5365-4C93-BF76-2373F72208E3}" sibTransId="{399B3242-3441-44BE-BF81-563BECA65DFC}"/>
    <dgm:cxn modelId="{8DA03573-F97E-4B81-A914-927C36E97764}" srcId="{E65B359A-B9A1-4521-8CFF-E88DAF49D5BC}" destId="{9AC1026C-C0E3-492C-8ACD-482F8E51198F}" srcOrd="3" destOrd="0" parTransId="{EF390104-710C-48E7-B5B5-0262F78A2220}" sibTransId="{BC775D0F-EC11-43D5-BD6D-E760C576B6C3}"/>
    <dgm:cxn modelId="{3830081E-260C-4777-B00B-462475D8C5C3}" type="presOf" srcId="{B5BC76C2-838F-4820-A18B-62CD92A74D99}" destId="{2329759C-E1DF-44E6-B134-0E5FDAD17498}" srcOrd="0" destOrd="0" presId="urn:microsoft.com/office/officeart/2005/8/layout/process1"/>
    <dgm:cxn modelId="{112157B9-58EA-4984-A23B-E4807BCC8425}" srcId="{E65B359A-B9A1-4521-8CFF-E88DAF49D5BC}" destId="{B4006D7F-413E-4C8F-816F-A91488A05580}" srcOrd="2" destOrd="0" parTransId="{762B512B-B040-47B5-9BAA-41ABD154FF8B}" sibTransId="{AEB2C3EA-59EF-45D2-9AFC-403DFB63A814}"/>
    <dgm:cxn modelId="{7E47E532-13F9-44D9-9A42-A1748710CCF8}" type="presOf" srcId="{AEB2C3EA-59EF-45D2-9AFC-403DFB63A814}" destId="{1296F406-3E54-4280-8E07-F1189ABBF3EC}" srcOrd="1" destOrd="0" presId="urn:microsoft.com/office/officeart/2005/8/layout/process1"/>
    <dgm:cxn modelId="{DBF36025-E711-4D81-9BFE-B993A3F9D5FF}" type="presOf" srcId="{E65B359A-B9A1-4521-8CFF-E88DAF49D5BC}" destId="{38790727-2413-44CE-8895-65A2D98ABA0D}" srcOrd="0" destOrd="0" presId="urn:microsoft.com/office/officeart/2005/8/layout/process1"/>
    <dgm:cxn modelId="{93056D45-1793-4FBA-829A-88E94EAB38A8}" type="presOf" srcId="{9AC1026C-C0E3-492C-8ACD-482F8E51198F}" destId="{22CC60F6-E5AC-4E12-B7D4-0B2F9F1E6B07}" srcOrd="0" destOrd="0" presId="urn:microsoft.com/office/officeart/2005/8/layout/process1"/>
    <dgm:cxn modelId="{3F1070C3-4844-4A80-BEB1-AF9085795B87}" type="presOf" srcId="{C1172060-2878-4F68-BE12-A691E02F392C}" destId="{1B27F0F7-2F74-4B73-B12C-0B25015DAA4A}" srcOrd="0" destOrd="0" presId="urn:microsoft.com/office/officeart/2005/8/layout/process1"/>
    <dgm:cxn modelId="{B8A326FF-0A31-4AF4-8844-FF1515B39CE5}" type="presOf" srcId="{399B3242-3441-44BE-BF81-563BECA65DFC}" destId="{2DF29B44-0EF3-478E-894E-25036FE78E32}" srcOrd="1" destOrd="0" presId="urn:microsoft.com/office/officeart/2005/8/layout/process1"/>
    <dgm:cxn modelId="{053ED771-D1D6-46FF-A5D8-B7DEDC4107F9}" type="presOf" srcId="{6078ED0F-FD0F-43C5-AF56-7D9D8B45F675}" destId="{27D6350D-9CC1-438F-B0FA-6BC1527ED1A3}" srcOrd="0" destOrd="0" presId="urn:microsoft.com/office/officeart/2005/8/layout/process1"/>
    <dgm:cxn modelId="{8BCF3E5A-7659-4AE2-A2DF-D5B6D0F911C4}" srcId="{E65B359A-B9A1-4521-8CFF-E88DAF49D5BC}" destId="{2AA1CE40-DB01-439E-A78E-860E30D61803}" srcOrd="4" destOrd="0" parTransId="{A6259EDE-CEF1-4EC5-9B7D-7211215BDF2F}" sibTransId="{0AE0D05E-05D0-42FB-8400-8B635C445418}"/>
    <dgm:cxn modelId="{7A4CC3FC-2002-4E12-AAB4-B5BEACA33724}" srcId="{E65B359A-B9A1-4521-8CFF-E88DAF49D5BC}" destId="{B5BC76C2-838F-4820-A18B-62CD92A74D99}" srcOrd="0" destOrd="0" parTransId="{D69EA98C-9097-4E7F-9D37-8554510A63A1}" sibTransId="{6078ED0F-FD0F-43C5-AF56-7D9D8B45F675}"/>
    <dgm:cxn modelId="{4E265219-2EDC-4E45-9082-38DD2C43784D}" type="presOf" srcId="{6078ED0F-FD0F-43C5-AF56-7D9D8B45F675}" destId="{5A537D17-A030-46B6-9712-414833D61915}" srcOrd="1" destOrd="0" presId="urn:microsoft.com/office/officeart/2005/8/layout/process1"/>
    <dgm:cxn modelId="{2FAC5813-6655-4F77-A734-BD8F6A7E46D9}" type="presOf" srcId="{B4006D7F-413E-4C8F-816F-A91488A05580}" destId="{6DE58DE4-A9EF-47E2-9B1A-3C6C65B0B4F1}" srcOrd="0" destOrd="0" presId="urn:microsoft.com/office/officeart/2005/8/layout/process1"/>
    <dgm:cxn modelId="{89ED218A-C30D-4E47-A100-841915CE805D}" type="presOf" srcId="{BC775D0F-EC11-43D5-BD6D-E760C576B6C3}" destId="{760F9AD5-7A59-48F2-B92F-6A35F88E38CB}" srcOrd="0" destOrd="0" presId="urn:microsoft.com/office/officeart/2005/8/layout/process1"/>
    <dgm:cxn modelId="{765B4629-E52D-4449-A7AB-CEC33ACF69F0}" type="presParOf" srcId="{38790727-2413-44CE-8895-65A2D98ABA0D}" destId="{2329759C-E1DF-44E6-B134-0E5FDAD17498}" srcOrd="0" destOrd="0" presId="urn:microsoft.com/office/officeart/2005/8/layout/process1"/>
    <dgm:cxn modelId="{51AECD10-3B87-4673-8671-59F80106A22E}" type="presParOf" srcId="{38790727-2413-44CE-8895-65A2D98ABA0D}" destId="{27D6350D-9CC1-438F-B0FA-6BC1527ED1A3}" srcOrd="1" destOrd="0" presId="urn:microsoft.com/office/officeart/2005/8/layout/process1"/>
    <dgm:cxn modelId="{3A84832C-F1E5-47DC-A573-3977DBF6F85A}" type="presParOf" srcId="{27D6350D-9CC1-438F-B0FA-6BC1527ED1A3}" destId="{5A537D17-A030-46B6-9712-414833D61915}" srcOrd="0" destOrd="0" presId="urn:microsoft.com/office/officeart/2005/8/layout/process1"/>
    <dgm:cxn modelId="{F38455A7-8EDE-43C6-8178-046D9D741041}" type="presParOf" srcId="{38790727-2413-44CE-8895-65A2D98ABA0D}" destId="{1B27F0F7-2F74-4B73-B12C-0B25015DAA4A}" srcOrd="2" destOrd="0" presId="urn:microsoft.com/office/officeart/2005/8/layout/process1"/>
    <dgm:cxn modelId="{DE5E401F-BF28-456E-B3EF-70916C54F972}" type="presParOf" srcId="{38790727-2413-44CE-8895-65A2D98ABA0D}" destId="{0674CEC0-6452-40F6-863B-13FBFFC06A48}" srcOrd="3" destOrd="0" presId="urn:microsoft.com/office/officeart/2005/8/layout/process1"/>
    <dgm:cxn modelId="{4D5B52E4-1CA8-40D9-97EE-22977A4A40DA}" type="presParOf" srcId="{0674CEC0-6452-40F6-863B-13FBFFC06A48}" destId="{2DF29B44-0EF3-478E-894E-25036FE78E32}" srcOrd="0" destOrd="0" presId="urn:microsoft.com/office/officeart/2005/8/layout/process1"/>
    <dgm:cxn modelId="{3649B83A-623A-4FD3-9615-81E0B6423614}" type="presParOf" srcId="{38790727-2413-44CE-8895-65A2D98ABA0D}" destId="{6DE58DE4-A9EF-47E2-9B1A-3C6C65B0B4F1}" srcOrd="4" destOrd="0" presId="urn:microsoft.com/office/officeart/2005/8/layout/process1"/>
    <dgm:cxn modelId="{237BB28D-7D56-4CA1-8BE2-630D69E94CAF}" type="presParOf" srcId="{38790727-2413-44CE-8895-65A2D98ABA0D}" destId="{AD009D8D-64C3-4E9B-893F-BB39D3F48244}" srcOrd="5" destOrd="0" presId="urn:microsoft.com/office/officeart/2005/8/layout/process1"/>
    <dgm:cxn modelId="{858280B2-23A1-4EC7-82D7-A4F1BAE93B96}" type="presParOf" srcId="{AD009D8D-64C3-4E9B-893F-BB39D3F48244}" destId="{1296F406-3E54-4280-8E07-F1189ABBF3EC}" srcOrd="0" destOrd="0" presId="urn:microsoft.com/office/officeart/2005/8/layout/process1"/>
    <dgm:cxn modelId="{B98B591D-26E8-4F5F-A72C-8967FC42D5F5}" type="presParOf" srcId="{38790727-2413-44CE-8895-65A2D98ABA0D}" destId="{22CC60F6-E5AC-4E12-B7D4-0B2F9F1E6B07}" srcOrd="6" destOrd="0" presId="urn:microsoft.com/office/officeart/2005/8/layout/process1"/>
    <dgm:cxn modelId="{C2478936-1661-4567-94CF-BBB021E4DC98}" type="presParOf" srcId="{38790727-2413-44CE-8895-65A2D98ABA0D}" destId="{760F9AD5-7A59-48F2-B92F-6A35F88E38CB}" srcOrd="7" destOrd="0" presId="urn:microsoft.com/office/officeart/2005/8/layout/process1"/>
    <dgm:cxn modelId="{FB8432B9-037F-4968-8E59-CF08DEB9D6D2}" type="presParOf" srcId="{760F9AD5-7A59-48F2-B92F-6A35F88E38CB}" destId="{19B02BD0-7427-45C9-981A-96E80A18404C}" srcOrd="0" destOrd="0" presId="urn:microsoft.com/office/officeart/2005/8/layout/process1"/>
    <dgm:cxn modelId="{0AC87E34-B64C-4580-9361-7BB60E4221B3}" type="presParOf" srcId="{38790727-2413-44CE-8895-65A2D98ABA0D}" destId="{ACB59C27-A98E-4AD1-8C1A-1B6AE499186F}"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D31793F-AE46-45FF-8ACC-7E795C82A5D8}"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s-ES"/>
        </a:p>
      </dgm:t>
    </dgm:pt>
    <dgm:pt modelId="{47BC36C5-A107-4329-AB11-52E7C6E91D82}">
      <dgm:prSet phldrT="[Texto]" custT="1"/>
      <dgm:spPr/>
      <dgm:t>
        <a:bodyPr/>
        <a:lstStyle/>
        <a:p>
          <a:r>
            <a:rPr lang="es-ES" sz="2000" dirty="0" smtClean="0"/>
            <a:t>Expectativa</a:t>
          </a:r>
          <a:endParaRPr lang="es-ES" sz="2000" dirty="0"/>
        </a:p>
      </dgm:t>
    </dgm:pt>
    <dgm:pt modelId="{9E190D96-BC1A-4FB9-A32B-A434592C4BB3}" type="parTrans" cxnId="{B8936346-DC3A-4C5C-8331-07FB6BB5ED10}">
      <dgm:prSet/>
      <dgm:spPr/>
      <dgm:t>
        <a:bodyPr/>
        <a:lstStyle/>
        <a:p>
          <a:endParaRPr lang="es-ES" sz="2000"/>
        </a:p>
      </dgm:t>
    </dgm:pt>
    <dgm:pt modelId="{2808B575-DEC9-41D0-A4F8-BDB7161F90D6}" type="sibTrans" cxnId="{B8936346-DC3A-4C5C-8331-07FB6BB5ED10}">
      <dgm:prSet/>
      <dgm:spPr/>
      <dgm:t>
        <a:bodyPr/>
        <a:lstStyle/>
        <a:p>
          <a:endParaRPr lang="es-ES" sz="2000"/>
        </a:p>
      </dgm:t>
    </dgm:pt>
    <dgm:pt modelId="{04A2CDDA-0983-4612-BDEA-A206C2A43EB5}">
      <dgm:prSet phldrT="[Texto]" custT="1"/>
      <dgm:spPr/>
      <dgm:t>
        <a:bodyPr/>
        <a:lstStyle/>
        <a:p>
          <a:r>
            <a:rPr lang="es-ES" sz="2000" dirty="0" smtClean="0"/>
            <a:t>2 Semanas</a:t>
          </a:r>
          <a:endParaRPr lang="es-ES" sz="2000" dirty="0"/>
        </a:p>
      </dgm:t>
    </dgm:pt>
    <dgm:pt modelId="{7019A959-3B5B-4B28-872C-5CEFB5BBA30A}" type="parTrans" cxnId="{01ED120F-937F-44A8-A9CB-5FC42C143503}">
      <dgm:prSet/>
      <dgm:spPr/>
      <dgm:t>
        <a:bodyPr/>
        <a:lstStyle/>
        <a:p>
          <a:endParaRPr lang="es-ES" sz="2000"/>
        </a:p>
      </dgm:t>
    </dgm:pt>
    <dgm:pt modelId="{1590C13A-D149-4FF1-A67D-665E0D0126AC}" type="sibTrans" cxnId="{01ED120F-937F-44A8-A9CB-5FC42C143503}">
      <dgm:prSet/>
      <dgm:spPr/>
      <dgm:t>
        <a:bodyPr/>
        <a:lstStyle/>
        <a:p>
          <a:endParaRPr lang="es-ES" sz="2000"/>
        </a:p>
      </dgm:t>
    </dgm:pt>
    <dgm:pt modelId="{F10E5F65-20A7-4706-A800-7F02A2F1787F}">
      <dgm:prSet phldrT="[Texto]" custT="1"/>
      <dgm:spPr/>
      <dgm:t>
        <a:bodyPr/>
        <a:lstStyle/>
        <a:p>
          <a:r>
            <a:rPr lang="es-ES" sz="2000" dirty="0" smtClean="0"/>
            <a:t>Sostenimiento</a:t>
          </a:r>
          <a:endParaRPr lang="es-ES" sz="2000" dirty="0"/>
        </a:p>
      </dgm:t>
    </dgm:pt>
    <dgm:pt modelId="{2C27498F-BA8A-4EE0-A192-897B05AE1C0D}" type="parTrans" cxnId="{EEB31B13-4FD2-4A40-B1C8-4F5FD6A79B92}">
      <dgm:prSet/>
      <dgm:spPr/>
      <dgm:t>
        <a:bodyPr/>
        <a:lstStyle/>
        <a:p>
          <a:endParaRPr lang="es-ES" sz="2000"/>
        </a:p>
      </dgm:t>
    </dgm:pt>
    <dgm:pt modelId="{B57FAD18-DA63-4413-B64E-C986167BD114}" type="sibTrans" cxnId="{EEB31B13-4FD2-4A40-B1C8-4F5FD6A79B92}">
      <dgm:prSet/>
      <dgm:spPr/>
      <dgm:t>
        <a:bodyPr/>
        <a:lstStyle/>
        <a:p>
          <a:endParaRPr lang="es-ES" sz="2000"/>
        </a:p>
      </dgm:t>
    </dgm:pt>
    <dgm:pt modelId="{748399F1-206E-4188-BCBE-FBDCC4B0EC74}">
      <dgm:prSet phldrT="[Texto]" custT="1"/>
      <dgm:spPr/>
      <dgm:t>
        <a:bodyPr/>
        <a:lstStyle/>
        <a:p>
          <a:r>
            <a:rPr lang="es-ES" sz="2000" dirty="0" smtClean="0"/>
            <a:t>3 Semanas</a:t>
          </a:r>
          <a:endParaRPr lang="es-ES" sz="2000" dirty="0"/>
        </a:p>
      </dgm:t>
    </dgm:pt>
    <dgm:pt modelId="{9074854A-1224-4118-A050-FC559294FBA7}" type="parTrans" cxnId="{19F441DA-80CF-4CC3-BE74-60E37096652B}">
      <dgm:prSet/>
      <dgm:spPr/>
      <dgm:t>
        <a:bodyPr/>
        <a:lstStyle/>
        <a:p>
          <a:endParaRPr lang="es-ES" sz="2000"/>
        </a:p>
      </dgm:t>
    </dgm:pt>
    <dgm:pt modelId="{E4B6FB2E-53C8-4897-9DC2-3ADB2B61FD01}" type="sibTrans" cxnId="{19F441DA-80CF-4CC3-BE74-60E37096652B}">
      <dgm:prSet/>
      <dgm:spPr/>
      <dgm:t>
        <a:bodyPr/>
        <a:lstStyle/>
        <a:p>
          <a:endParaRPr lang="es-ES" sz="2000"/>
        </a:p>
      </dgm:t>
    </dgm:pt>
    <dgm:pt modelId="{C68D0636-FAF5-42A3-A1D2-6807553C805F}">
      <dgm:prSet phldrT="[Texto]" custT="1"/>
      <dgm:spPr/>
      <dgm:t>
        <a:bodyPr/>
        <a:lstStyle/>
        <a:p>
          <a:r>
            <a:rPr lang="es-ES" sz="2000" dirty="0" smtClean="0"/>
            <a:t>Cierre</a:t>
          </a:r>
          <a:endParaRPr lang="es-ES" sz="2000" dirty="0"/>
        </a:p>
      </dgm:t>
    </dgm:pt>
    <dgm:pt modelId="{EAB33BBE-1DF9-4ECB-87EE-59F357C0A794}" type="parTrans" cxnId="{4937DE5C-DC67-4F53-ABEF-878E9DA76C87}">
      <dgm:prSet/>
      <dgm:spPr/>
      <dgm:t>
        <a:bodyPr/>
        <a:lstStyle/>
        <a:p>
          <a:endParaRPr lang="es-ES" sz="2000"/>
        </a:p>
      </dgm:t>
    </dgm:pt>
    <dgm:pt modelId="{EC7AC1D4-750A-4880-9AC8-5166926E81A8}" type="sibTrans" cxnId="{4937DE5C-DC67-4F53-ABEF-878E9DA76C87}">
      <dgm:prSet/>
      <dgm:spPr/>
      <dgm:t>
        <a:bodyPr/>
        <a:lstStyle/>
        <a:p>
          <a:endParaRPr lang="es-ES" sz="2000"/>
        </a:p>
      </dgm:t>
    </dgm:pt>
    <dgm:pt modelId="{9041BF88-EB5D-44D3-A3C2-F1F1A303A64D}">
      <dgm:prSet phldrT="[Texto]" custT="1"/>
      <dgm:spPr/>
      <dgm:t>
        <a:bodyPr/>
        <a:lstStyle/>
        <a:p>
          <a:r>
            <a:rPr lang="es-ES" sz="2000" dirty="0" smtClean="0"/>
            <a:t>2 Semanas</a:t>
          </a:r>
          <a:endParaRPr lang="es-ES" sz="2000" dirty="0"/>
        </a:p>
      </dgm:t>
    </dgm:pt>
    <dgm:pt modelId="{C9BA6BB8-25C8-44A8-A0B9-AEEFE9DB5E95}" type="parTrans" cxnId="{4B605A07-32C8-44EE-9617-15D90B35A19C}">
      <dgm:prSet/>
      <dgm:spPr/>
      <dgm:t>
        <a:bodyPr/>
        <a:lstStyle/>
        <a:p>
          <a:endParaRPr lang="es-ES" sz="2000"/>
        </a:p>
      </dgm:t>
    </dgm:pt>
    <dgm:pt modelId="{C112A2BD-0213-4C1E-A005-CCC3D76CA597}" type="sibTrans" cxnId="{4B605A07-32C8-44EE-9617-15D90B35A19C}">
      <dgm:prSet/>
      <dgm:spPr/>
      <dgm:t>
        <a:bodyPr/>
        <a:lstStyle/>
        <a:p>
          <a:endParaRPr lang="es-ES" sz="2000"/>
        </a:p>
      </dgm:t>
    </dgm:pt>
    <dgm:pt modelId="{3EEB9F83-5615-40AC-BEA9-347BF459B1D7}" type="pres">
      <dgm:prSet presAssocID="{2D31793F-AE46-45FF-8ACC-7E795C82A5D8}" presName="rootnode" presStyleCnt="0">
        <dgm:presLayoutVars>
          <dgm:chMax/>
          <dgm:chPref/>
          <dgm:dir/>
          <dgm:animLvl val="lvl"/>
        </dgm:presLayoutVars>
      </dgm:prSet>
      <dgm:spPr/>
      <dgm:t>
        <a:bodyPr/>
        <a:lstStyle/>
        <a:p>
          <a:endParaRPr lang="es-ES"/>
        </a:p>
      </dgm:t>
    </dgm:pt>
    <dgm:pt modelId="{00E96424-C89D-4125-8A72-F6F42D131F0F}" type="pres">
      <dgm:prSet presAssocID="{47BC36C5-A107-4329-AB11-52E7C6E91D82}" presName="composite" presStyleCnt="0"/>
      <dgm:spPr/>
    </dgm:pt>
    <dgm:pt modelId="{8A8FDC65-F3A6-4892-8A53-AED0F746888B}" type="pres">
      <dgm:prSet presAssocID="{47BC36C5-A107-4329-AB11-52E7C6E91D82}" presName="bentUpArrow1" presStyleLbl="alignImgPlace1" presStyleIdx="0" presStyleCnt="2"/>
      <dgm:spPr/>
    </dgm:pt>
    <dgm:pt modelId="{9790E42B-BB11-4433-B2FF-E7D8A3C9C92A}" type="pres">
      <dgm:prSet presAssocID="{47BC36C5-A107-4329-AB11-52E7C6E91D82}" presName="ParentText" presStyleLbl="node1" presStyleIdx="0" presStyleCnt="3">
        <dgm:presLayoutVars>
          <dgm:chMax val="1"/>
          <dgm:chPref val="1"/>
          <dgm:bulletEnabled val="1"/>
        </dgm:presLayoutVars>
      </dgm:prSet>
      <dgm:spPr/>
      <dgm:t>
        <a:bodyPr/>
        <a:lstStyle/>
        <a:p>
          <a:endParaRPr lang="es-ES"/>
        </a:p>
      </dgm:t>
    </dgm:pt>
    <dgm:pt modelId="{0DD156B1-3F84-4FAA-BD6A-A6B79CF1E9B1}" type="pres">
      <dgm:prSet presAssocID="{47BC36C5-A107-4329-AB11-52E7C6E91D82}" presName="ChildText" presStyleLbl="revTx" presStyleIdx="0" presStyleCnt="3">
        <dgm:presLayoutVars>
          <dgm:chMax val="0"/>
          <dgm:chPref val="0"/>
          <dgm:bulletEnabled val="1"/>
        </dgm:presLayoutVars>
      </dgm:prSet>
      <dgm:spPr/>
      <dgm:t>
        <a:bodyPr/>
        <a:lstStyle/>
        <a:p>
          <a:endParaRPr lang="es-ES"/>
        </a:p>
      </dgm:t>
    </dgm:pt>
    <dgm:pt modelId="{34F61885-5D7F-44F8-9B1A-8081A6AEBE61}" type="pres">
      <dgm:prSet presAssocID="{2808B575-DEC9-41D0-A4F8-BDB7161F90D6}" presName="sibTrans" presStyleCnt="0"/>
      <dgm:spPr/>
    </dgm:pt>
    <dgm:pt modelId="{3DE4FFDE-0229-4F9A-A830-F4130A8E4847}" type="pres">
      <dgm:prSet presAssocID="{F10E5F65-20A7-4706-A800-7F02A2F1787F}" presName="composite" presStyleCnt="0"/>
      <dgm:spPr/>
    </dgm:pt>
    <dgm:pt modelId="{9FB4560E-4366-4EA8-ACDE-A1FFE1634FF9}" type="pres">
      <dgm:prSet presAssocID="{F10E5F65-20A7-4706-A800-7F02A2F1787F}" presName="bentUpArrow1" presStyleLbl="alignImgPlace1" presStyleIdx="1" presStyleCnt="2"/>
      <dgm:spPr/>
    </dgm:pt>
    <dgm:pt modelId="{256EB7C8-8B14-490B-A2C8-B2912900BEF0}" type="pres">
      <dgm:prSet presAssocID="{F10E5F65-20A7-4706-A800-7F02A2F1787F}" presName="ParentText" presStyleLbl="node1" presStyleIdx="1" presStyleCnt="3">
        <dgm:presLayoutVars>
          <dgm:chMax val="1"/>
          <dgm:chPref val="1"/>
          <dgm:bulletEnabled val="1"/>
        </dgm:presLayoutVars>
      </dgm:prSet>
      <dgm:spPr/>
      <dgm:t>
        <a:bodyPr/>
        <a:lstStyle/>
        <a:p>
          <a:endParaRPr lang="es-ES"/>
        </a:p>
      </dgm:t>
    </dgm:pt>
    <dgm:pt modelId="{B286F2A2-215C-4F43-8F06-76A7E13B8B3B}" type="pres">
      <dgm:prSet presAssocID="{F10E5F65-20A7-4706-A800-7F02A2F1787F}" presName="ChildText" presStyleLbl="revTx" presStyleIdx="1" presStyleCnt="3">
        <dgm:presLayoutVars>
          <dgm:chMax val="0"/>
          <dgm:chPref val="0"/>
          <dgm:bulletEnabled val="1"/>
        </dgm:presLayoutVars>
      </dgm:prSet>
      <dgm:spPr/>
      <dgm:t>
        <a:bodyPr/>
        <a:lstStyle/>
        <a:p>
          <a:endParaRPr lang="es-ES"/>
        </a:p>
      </dgm:t>
    </dgm:pt>
    <dgm:pt modelId="{C2D681CE-5D67-4127-AC13-FDE6D5EC7EAC}" type="pres">
      <dgm:prSet presAssocID="{B57FAD18-DA63-4413-B64E-C986167BD114}" presName="sibTrans" presStyleCnt="0"/>
      <dgm:spPr/>
    </dgm:pt>
    <dgm:pt modelId="{3DCEEB53-1885-4054-8851-33D768BAD0EF}" type="pres">
      <dgm:prSet presAssocID="{C68D0636-FAF5-42A3-A1D2-6807553C805F}" presName="composite" presStyleCnt="0"/>
      <dgm:spPr/>
    </dgm:pt>
    <dgm:pt modelId="{BE0569D8-4165-4659-A7F1-C3CE3A1A5388}" type="pres">
      <dgm:prSet presAssocID="{C68D0636-FAF5-42A3-A1D2-6807553C805F}" presName="ParentText" presStyleLbl="node1" presStyleIdx="2" presStyleCnt="3">
        <dgm:presLayoutVars>
          <dgm:chMax val="1"/>
          <dgm:chPref val="1"/>
          <dgm:bulletEnabled val="1"/>
        </dgm:presLayoutVars>
      </dgm:prSet>
      <dgm:spPr/>
      <dgm:t>
        <a:bodyPr/>
        <a:lstStyle/>
        <a:p>
          <a:endParaRPr lang="es-ES"/>
        </a:p>
      </dgm:t>
    </dgm:pt>
    <dgm:pt modelId="{F70BB32F-38EC-4655-9E21-7A3304436DF7}" type="pres">
      <dgm:prSet presAssocID="{C68D0636-FAF5-42A3-A1D2-6807553C805F}" presName="FinalChildText" presStyleLbl="revTx" presStyleIdx="2" presStyleCnt="3">
        <dgm:presLayoutVars>
          <dgm:chMax val="0"/>
          <dgm:chPref val="0"/>
          <dgm:bulletEnabled val="1"/>
        </dgm:presLayoutVars>
      </dgm:prSet>
      <dgm:spPr/>
      <dgm:t>
        <a:bodyPr/>
        <a:lstStyle/>
        <a:p>
          <a:endParaRPr lang="es-ES"/>
        </a:p>
      </dgm:t>
    </dgm:pt>
  </dgm:ptLst>
  <dgm:cxnLst>
    <dgm:cxn modelId="{AE01502F-92BD-484A-BE34-9329157DB362}" type="presOf" srcId="{47BC36C5-A107-4329-AB11-52E7C6E91D82}" destId="{9790E42B-BB11-4433-B2FF-E7D8A3C9C92A}" srcOrd="0" destOrd="0" presId="urn:microsoft.com/office/officeart/2005/8/layout/StepDownProcess"/>
    <dgm:cxn modelId="{19F441DA-80CF-4CC3-BE74-60E37096652B}" srcId="{F10E5F65-20A7-4706-A800-7F02A2F1787F}" destId="{748399F1-206E-4188-BCBE-FBDCC4B0EC74}" srcOrd="0" destOrd="0" parTransId="{9074854A-1224-4118-A050-FC559294FBA7}" sibTransId="{E4B6FB2E-53C8-4897-9DC2-3ADB2B61FD01}"/>
    <dgm:cxn modelId="{EFC13585-F659-4395-A75D-49CF36B32F62}" type="presOf" srcId="{2D31793F-AE46-45FF-8ACC-7E795C82A5D8}" destId="{3EEB9F83-5615-40AC-BEA9-347BF459B1D7}" srcOrd="0" destOrd="0" presId="urn:microsoft.com/office/officeart/2005/8/layout/StepDownProcess"/>
    <dgm:cxn modelId="{1A8E1349-7170-420D-9B58-F56D22F1F214}" type="presOf" srcId="{F10E5F65-20A7-4706-A800-7F02A2F1787F}" destId="{256EB7C8-8B14-490B-A2C8-B2912900BEF0}" srcOrd="0" destOrd="0" presId="urn:microsoft.com/office/officeart/2005/8/layout/StepDownProcess"/>
    <dgm:cxn modelId="{4937DE5C-DC67-4F53-ABEF-878E9DA76C87}" srcId="{2D31793F-AE46-45FF-8ACC-7E795C82A5D8}" destId="{C68D0636-FAF5-42A3-A1D2-6807553C805F}" srcOrd="2" destOrd="0" parTransId="{EAB33BBE-1DF9-4ECB-87EE-59F357C0A794}" sibTransId="{EC7AC1D4-750A-4880-9AC8-5166926E81A8}"/>
    <dgm:cxn modelId="{01ED120F-937F-44A8-A9CB-5FC42C143503}" srcId="{47BC36C5-A107-4329-AB11-52E7C6E91D82}" destId="{04A2CDDA-0983-4612-BDEA-A206C2A43EB5}" srcOrd="0" destOrd="0" parTransId="{7019A959-3B5B-4B28-872C-5CEFB5BBA30A}" sibTransId="{1590C13A-D149-4FF1-A67D-665E0D0126AC}"/>
    <dgm:cxn modelId="{B8936346-DC3A-4C5C-8331-07FB6BB5ED10}" srcId="{2D31793F-AE46-45FF-8ACC-7E795C82A5D8}" destId="{47BC36C5-A107-4329-AB11-52E7C6E91D82}" srcOrd="0" destOrd="0" parTransId="{9E190D96-BC1A-4FB9-A32B-A434592C4BB3}" sibTransId="{2808B575-DEC9-41D0-A4F8-BDB7161F90D6}"/>
    <dgm:cxn modelId="{84507AE4-B081-4028-AF5F-F82C602092E5}" type="presOf" srcId="{04A2CDDA-0983-4612-BDEA-A206C2A43EB5}" destId="{0DD156B1-3F84-4FAA-BD6A-A6B79CF1E9B1}" srcOrd="0" destOrd="0" presId="urn:microsoft.com/office/officeart/2005/8/layout/StepDownProcess"/>
    <dgm:cxn modelId="{EEB31B13-4FD2-4A40-B1C8-4F5FD6A79B92}" srcId="{2D31793F-AE46-45FF-8ACC-7E795C82A5D8}" destId="{F10E5F65-20A7-4706-A800-7F02A2F1787F}" srcOrd="1" destOrd="0" parTransId="{2C27498F-BA8A-4EE0-A192-897B05AE1C0D}" sibTransId="{B57FAD18-DA63-4413-B64E-C986167BD114}"/>
    <dgm:cxn modelId="{164E3BB5-BBCA-4ACA-9E25-B7EC4D00DA12}" type="presOf" srcId="{C68D0636-FAF5-42A3-A1D2-6807553C805F}" destId="{BE0569D8-4165-4659-A7F1-C3CE3A1A5388}" srcOrd="0" destOrd="0" presId="urn:microsoft.com/office/officeart/2005/8/layout/StepDownProcess"/>
    <dgm:cxn modelId="{B866BDEA-A3D4-47AC-891A-0B193AFF28F3}" type="presOf" srcId="{748399F1-206E-4188-BCBE-FBDCC4B0EC74}" destId="{B286F2A2-215C-4F43-8F06-76A7E13B8B3B}" srcOrd="0" destOrd="0" presId="urn:microsoft.com/office/officeart/2005/8/layout/StepDownProcess"/>
    <dgm:cxn modelId="{4B605A07-32C8-44EE-9617-15D90B35A19C}" srcId="{C68D0636-FAF5-42A3-A1D2-6807553C805F}" destId="{9041BF88-EB5D-44D3-A3C2-F1F1A303A64D}" srcOrd="0" destOrd="0" parTransId="{C9BA6BB8-25C8-44A8-A0B9-AEEFE9DB5E95}" sibTransId="{C112A2BD-0213-4C1E-A005-CCC3D76CA597}"/>
    <dgm:cxn modelId="{1264F5BD-3DB9-446C-8B94-D3EFC0F1066F}" type="presOf" srcId="{9041BF88-EB5D-44D3-A3C2-F1F1A303A64D}" destId="{F70BB32F-38EC-4655-9E21-7A3304436DF7}" srcOrd="0" destOrd="0" presId="urn:microsoft.com/office/officeart/2005/8/layout/StepDownProcess"/>
    <dgm:cxn modelId="{2226B9A5-A02F-475A-B07D-0892B4AB079A}" type="presParOf" srcId="{3EEB9F83-5615-40AC-BEA9-347BF459B1D7}" destId="{00E96424-C89D-4125-8A72-F6F42D131F0F}" srcOrd="0" destOrd="0" presId="urn:microsoft.com/office/officeart/2005/8/layout/StepDownProcess"/>
    <dgm:cxn modelId="{59DA3A5D-CCE9-4C6F-98BB-1D2036A9A445}" type="presParOf" srcId="{00E96424-C89D-4125-8A72-F6F42D131F0F}" destId="{8A8FDC65-F3A6-4892-8A53-AED0F746888B}" srcOrd="0" destOrd="0" presId="urn:microsoft.com/office/officeart/2005/8/layout/StepDownProcess"/>
    <dgm:cxn modelId="{B9D01267-A8E2-47BC-BBD8-D5588605E7C9}" type="presParOf" srcId="{00E96424-C89D-4125-8A72-F6F42D131F0F}" destId="{9790E42B-BB11-4433-B2FF-E7D8A3C9C92A}" srcOrd="1" destOrd="0" presId="urn:microsoft.com/office/officeart/2005/8/layout/StepDownProcess"/>
    <dgm:cxn modelId="{97CB501E-F5F9-4507-8579-8B0934E60090}" type="presParOf" srcId="{00E96424-C89D-4125-8A72-F6F42D131F0F}" destId="{0DD156B1-3F84-4FAA-BD6A-A6B79CF1E9B1}" srcOrd="2" destOrd="0" presId="urn:microsoft.com/office/officeart/2005/8/layout/StepDownProcess"/>
    <dgm:cxn modelId="{C84B550A-30D9-4C7E-B269-6FFE06679FF3}" type="presParOf" srcId="{3EEB9F83-5615-40AC-BEA9-347BF459B1D7}" destId="{34F61885-5D7F-44F8-9B1A-8081A6AEBE61}" srcOrd="1" destOrd="0" presId="urn:microsoft.com/office/officeart/2005/8/layout/StepDownProcess"/>
    <dgm:cxn modelId="{956B0D96-B761-4031-A371-0C8E9568EF91}" type="presParOf" srcId="{3EEB9F83-5615-40AC-BEA9-347BF459B1D7}" destId="{3DE4FFDE-0229-4F9A-A830-F4130A8E4847}" srcOrd="2" destOrd="0" presId="urn:microsoft.com/office/officeart/2005/8/layout/StepDownProcess"/>
    <dgm:cxn modelId="{39936657-BCD5-4E74-96F7-A8FBDA95C2CC}" type="presParOf" srcId="{3DE4FFDE-0229-4F9A-A830-F4130A8E4847}" destId="{9FB4560E-4366-4EA8-ACDE-A1FFE1634FF9}" srcOrd="0" destOrd="0" presId="urn:microsoft.com/office/officeart/2005/8/layout/StepDownProcess"/>
    <dgm:cxn modelId="{B061BAE1-FD3C-4BEE-A0E7-C0F3079A37C5}" type="presParOf" srcId="{3DE4FFDE-0229-4F9A-A830-F4130A8E4847}" destId="{256EB7C8-8B14-490B-A2C8-B2912900BEF0}" srcOrd="1" destOrd="0" presId="urn:microsoft.com/office/officeart/2005/8/layout/StepDownProcess"/>
    <dgm:cxn modelId="{4D10E3C0-FFFB-4ED9-8321-CE3A83348B06}" type="presParOf" srcId="{3DE4FFDE-0229-4F9A-A830-F4130A8E4847}" destId="{B286F2A2-215C-4F43-8F06-76A7E13B8B3B}" srcOrd="2" destOrd="0" presId="urn:microsoft.com/office/officeart/2005/8/layout/StepDownProcess"/>
    <dgm:cxn modelId="{A526B512-254D-483B-B8D9-B4B187FE8B78}" type="presParOf" srcId="{3EEB9F83-5615-40AC-BEA9-347BF459B1D7}" destId="{C2D681CE-5D67-4127-AC13-FDE6D5EC7EAC}" srcOrd="3" destOrd="0" presId="urn:microsoft.com/office/officeart/2005/8/layout/StepDownProcess"/>
    <dgm:cxn modelId="{5438AF33-3F38-48CD-89F8-05C406BCA062}" type="presParOf" srcId="{3EEB9F83-5615-40AC-BEA9-347BF459B1D7}" destId="{3DCEEB53-1885-4054-8851-33D768BAD0EF}" srcOrd="4" destOrd="0" presId="urn:microsoft.com/office/officeart/2005/8/layout/StepDownProcess"/>
    <dgm:cxn modelId="{F8C25ADC-0AB9-4EB5-9B1D-293D901187EC}" type="presParOf" srcId="{3DCEEB53-1885-4054-8851-33D768BAD0EF}" destId="{BE0569D8-4165-4659-A7F1-C3CE3A1A5388}" srcOrd="0" destOrd="0" presId="urn:microsoft.com/office/officeart/2005/8/layout/StepDownProcess"/>
    <dgm:cxn modelId="{C900FB8F-3FBC-4326-9242-AEB7D626B618}" type="presParOf" srcId="{3DCEEB53-1885-4054-8851-33D768BAD0EF}" destId="{F70BB32F-38EC-4655-9E21-7A3304436DF7}"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29759C-E1DF-44E6-B134-0E5FDAD17498}">
      <dsp:nvSpPr>
        <dsp:cNvPr id="0" name=""/>
        <dsp:cNvSpPr/>
      </dsp:nvSpPr>
      <dsp:spPr>
        <a:xfrm>
          <a:off x="5053" y="846549"/>
          <a:ext cx="2209404" cy="19386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PA" sz="2000" b="1" kern="1200" dirty="0" smtClean="0"/>
            <a:t>Productos en redes sociales.</a:t>
          </a:r>
          <a:endParaRPr lang="es-ES" sz="2000" b="1" kern="1200" dirty="0">
            <a:solidFill>
              <a:schemeClr val="bg1"/>
            </a:solidFill>
          </a:endParaRPr>
        </a:p>
      </dsp:txBody>
      <dsp:txXfrm>
        <a:off x="61833" y="903329"/>
        <a:ext cx="2095844" cy="1825060"/>
      </dsp:txXfrm>
    </dsp:sp>
    <dsp:sp modelId="{27D6350D-9CC1-438F-B0FA-6BC1527ED1A3}">
      <dsp:nvSpPr>
        <dsp:cNvPr id="0" name=""/>
        <dsp:cNvSpPr/>
      </dsp:nvSpPr>
      <dsp:spPr>
        <a:xfrm>
          <a:off x="2435398" y="1541893"/>
          <a:ext cx="468393" cy="5479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p>
      </dsp:txBody>
      <dsp:txXfrm>
        <a:off x="2435398" y="1651479"/>
        <a:ext cx="327875" cy="328760"/>
      </dsp:txXfrm>
    </dsp:sp>
    <dsp:sp modelId="{22CC60F6-E5AC-4E12-B7D4-0B2F9F1E6B07}">
      <dsp:nvSpPr>
        <dsp:cNvPr id="0" name=""/>
        <dsp:cNvSpPr/>
      </dsp:nvSpPr>
      <dsp:spPr>
        <a:xfrm>
          <a:off x="3098219" y="846549"/>
          <a:ext cx="2209404" cy="19386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PA" sz="2000" b="1" kern="1200" dirty="0" smtClean="0"/>
            <a:t>Articulación con dependencias Municipales.</a:t>
          </a:r>
          <a:endParaRPr lang="es-ES" sz="2000" kern="1200" dirty="0">
            <a:solidFill>
              <a:schemeClr val="bg1"/>
            </a:solidFill>
          </a:endParaRPr>
        </a:p>
      </dsp:txBody>
      <dsp:txXfrm>
        <a:off x="3154999" y="903329"/>
        <a:ext cx="2095844" cy="1825060"/>
      </dsp:txXfrm>
    </dsp:sp>
    <dsp:sp modelId="{760F9AD5-7A59-48F2-B92F-6A35F88E38CB}">
      <dsp:nvSpPr>
        <dsp:cNvPr id="0" name=""/>
        <dsp:cNvSpPr/>
      </dsp:nvSpPr>
      <dsp:spPr>
        <a:xfrm>
          <a:off x="5528565" y="1541893"/>
          <a:ext cx="468393" cy="5479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p>
      </dsp:txBody>
      <dsp:txXfrm>
        <a:off x="5528565" y="1651479"/>
        <a:ext cx="327875" cy="328760"/>
      </dsp:txXfrm>
    </dsp:sp>
    <dsp:sp modelId="{ACB59C27-A98E-4AD1-8C1A-1B6AE499186F}">
      <dsp:nvSpPr>
        <dsp:cNvPr id="0" name=""/>
        <dsp:cNvSpPr/>
      </dsp:nvSpPr>
      <dsp:spPr>
        <a:xfrm>
          <a:off x="6191386" y="846549"/>
          <a:ext cx="2209404" cy="19386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PA" sz="2000" b="1" kern="1200" dirty="0" smtClean="0"/>
            <a:t>Relaciones Públicas y Medios de Comunicación.</a:t>
          </a:r>
          <a:endParaRPr lang="es-ES" sz="2000" kern="1200" dirty="0">
            <a:solidFill>
              <a:schemeClr val="bg1"/>
            </a:solidFill>
          </a:endParaRPr>
        </a:p>
      </dsp:txBody>
      <dsp:txXfrm>
        <a:off x="6248166" y="903329"/>
        <a:ext cx="2095844" cy="1825060"/>
      </dsp:txXfrm>
    </dsp:sp>
    <dsp:sp modelId="{08168B7C-FB17-4F25-9E6D-AF7021998844}">
      <dsp:nvSpPr>
        <dsp:cNvPr id="0" name=""/>
        <dsp:cNvSpPr/>
      </dsp:nvSpPr>
      <dsp:spPr>
        <a:xfrm>
          <a:off x="8621731" y="1541893"/>
          <a:ext cx="468393" cy="5479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p>
      </dsp:txBody>
      <dsp:txXfrm>
        <a:off x="8621731" y="1651479"/>
        <a:ext cx="327875" cy="328760"/>
      </dsp:txXfrm>
    </dsp:sp>
    <dsp:sp modelId="{BC2EEF3C-9AC6-4A79-9452-F58544E0F0FA}">
      <dsp:nvSpPr>
        <dsp:cNvPr id="0" name=""/>
        <dsp:cNvSpPr/>
      </dsp:nvSpPr>
      <dsp:spPr>
        <a:xfrm>
          <a:off x="9284553" y="845661"/>
          <a:ext cx="2209404" cy="19403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PA" sz="2000" b="1" kern="1200" dirty="0" smtClean="0"/>
            <a:t>Eventos y Actividades Presenciales.</a:t>
          </a:r>
          <a:endParaRPr lang="es-ES" sz="2000" kern="1200" dirty="0"/>
        </a:p>
      </dsp:txBody>
      <dsp:txXfrm>
        <a:off x="9341385" y="902493"/>
        <a:ext cx="2095740" cy="18267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29759C-E1DF-44E6-B134-0E5FDAD17498}">
      <dsp:nvSpPr>
        <dsp:cNvPr id="0" name=""/>
        <dsp:cNvSpPr/>
      </dsp:nvSpPr>
      <dsp:spPr>
        <a:xfrm>
          <a:off x="11224" y="-524"/>
          <a:ext cx="1738873" cy="36543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PA" sz="2000" b="1" kern="1200" dirty="0" smtClean="0"/>
            <a:t>Joselyn Mayorga</a:t>
          </a:r>
        </a:p>
        <a:p>
          <a:pPr lvl="0" algn="ctr" defTabSz="889000">
            <a:lnSpc>
              <a:spcPct val="90000"/>
            </a:lnSpc>
            <a:spcBef>
              <a:spcPct val="0"/>
            </a:spcBef>
            <a:spcAft>
              <a:spcPct val="35000"/>
            </a:spcAft>
          </a:pPr>
          <a:r>
            <a:rPr lang="es-PA" sz="2000" kern="1200" dirty="0" smtClean="0"/>
            <a:t>Presidenta de la Comisión de Igualdad, Género e Inclusión Social.</a:t>
          </a:r>
          <a:endParaRPr lang="es-ES" sz="2000" b="1" kern="1200" dirty="0">
            <a:solidFill>
              <a:schemeClr val="bg1"/>
            </a:solidFill>
          </a:endParaRPr>
        </a:p>
      </dsp:txBody>
      <dsp:txXfrm>
        <a:off x="62154" y="50406"/>
        <a:ext cx="1637013" cy="3552475"/>
      </dsp:txXfrm>
    </dsp:sp>
    <dsp:sp modelId="{27D6350D-9CC1-438F-B0FA-6BC1527ED1A3}">
      <dsp:nvSpPr>
        <dsp:cNvPr id="0" name=""/>
        <dsp:cNvSpPr/>
      </dsp:nvSpPr>
      <dsp:spPr>
        <a:xfrm>
          <a:off x="1923984" y="1611022"/>
          <a:ext cx="368641" cy="4312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p>
      </dsp:txBody>
      <dsp:txXfrm>
        <a:off x="1923984" y="1697270"/>
        <a:ext cx="258049" cy="258744"/>
      </dsp:txXfrm>
    </dsp:sp>
    <dsp:sp modelId="{1B27F0F7-2F74-4B73-B12C-0B25015DAA4A}">
      <dsp:nvSpPr>
        <dsp:cNvPr id="0" name=""/>
        <dsp:cNvSpPr/>
      </dsp:nvSpPr>
      <dsp:spPr>
        <a:xfrm>
          <a:off x="2445646" y="0"/>
          <a:ext cx="1738873" cy="36532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PA" sz="2000" b="1" kern="1200" dirty="0" smtClean="0"/>
            <a:t>Fernanda Racines</a:t>
          </a:r>
        </a:p>
        <a:p>
          <a:pPr lvl="0" algn="ctr" defTabSz="889000">
            <a:lnSpc>
              <a:spcPct val="90000"/>
            </a:lnSpc>
            <a:spcBef>
              <a:spcPct val="0"/>
            </a:spcBef>
            <a:spcAft>
              <a:spcPct val="35000"/>
            </a:spcAft>
          </a:pPr>
          <a:r>
            <a:rPr lang="es-PA" sz="2000" kern="1200" dirty="0" smtClean="0"/>
            <a:t>Integrante de la Comisión de Igualdad, Género e Inclusión Social.</a:t>
          </a:r>
          <a:endParaRPr lang="es-ES" sz="2000" kern="1200" dirty="0"/>
        </a:p>
      </dsp:txBody>
      <dsp:txXfrm>
        <a:off x="2496576" y="50930"/>
        <a:ext cx="1637013" cy="3551426"/>
      </dsp:txXfrm>
    </dsp:sp>
    <dsp:sp modelId="{0674CEC0-6452-40F6-863B-13FBFFC06A48}">
      <dsp:nvSpPr>
        <dsp:cNvPr id="0" name=""/>
        <dsp:cNvSpPr/>
      </dsp:nvSpPr>
      <dsp:spPr>
        <a:xfrm>
          <a:off x="4358406" y="1611022"/>
          <a:ext cx="368641" cy="4312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S" sz="1600" kern="1200"/>
        </a:p>
      </dsp:txBody>
      <dsp:txXfrm>
        <a:off x="4358406" y="1697270"/>
        <a:ext cx="258049" cy="258744"/>
      </dsp:txXfrm>
    </dsp:sp>
    <dsp:sp modelId="{6DE58DE4-A9EF-47E2-9B1A-3C6C65B0B4F1}">
      <dsp:nvSpPr>
        <dsp:cNvPr id="0" name=""/>
        <dsp:cNvSpPr/>
      </dsp:nvSpPr>
      <dsp:spPr>
        <a:xfrm>
          <a:off x="4880068" y="0"/>
          <a:ext cx="1738873" cy="36532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1" kern="1200" dirty="0" smtClean="0"/>
            <a:t>Andrés Campaña</a:t>
          </a:r>
        </a:p>
        <a:p>
          <a:pPr lvl="0" algn="ctr" defTabSz="889000">
            <a:lnSpc>
              <a:spcPct val="90000"/>
            </a:lnSpc>
            <a:spcBef>
              <a:spcPct val="0"/>
            </a:spcBef>
            <a:spcAft>
              <a:spcPct val="35000"/>
            </a:spcAft>
          </a:pPr>
          <a:r>
            <a:rPr lang="es-ES" sz="2000" b="1" kern="1200" dirty="0" smtClean="0"/>
            <a:t> </a:t>
          </a:r>
          <a:r>
            <a:rPr lang="es-PA" sz="2000" kern="1200" dirty="0" smtClean="0"/>
            <a:t>Integrante de la Comisión de Igualdad, Género e Inclusión Social.</a:t>
          </a:r>
          <a:endParaRPr lang="es-ES" sz="2000" kern="1200" dirty="0"/>
        </a:p>
      </dsp:txBody>
      <dsp:txXfrm>
        <a:off x="4930998" y="50930"/>
        <a:ext cx="1637013" cy="3551426"/>
      </dsp:txXfrm>
    </dsp:sp>
    <dsp:sp modelId="{AD009D8D-64C3-4E9B-893F-BB39D3F48244}">
      <dsp:nvSpPr>
        <dsp:cNvPr id="0" name=""/>
        <dsp:cNvSpPr/>
      </dsp:nvSpPr>
      <dsp:spPr>
        <a:xfrm>
          <a:off x="6792829" y="1611022"/>
          <a:ext cx="368641" cy="4312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S" sz="1600" kern="1200"/>
        </a:p>
      </dsp:txBody>
      <dsp:txXfrm>
        <a:off x="6792829" y="1697270"/>
        <a:ext cx="258049" cy="258744"/>
      </dsp:txXfrm>
    </dsp:sp>
    <dsp:sp modelId="{22CC60F6-E5AC-4E12-B7D4-0B2F9F1E6B07}">
      <dsp:nvSpPr>
        <dsp:cNvPr id="0" name=""/>
        <dsp:cNvSpPr/>
      </dsp:nvSpPr>
      <dsp:spPr>
        <a:xfrm>
          <a:off x="7314491" y="-524"/>
          <a:ext cx="1738873" cy="36543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PA" sz="2000" b="1" kern="1200" dirty="0" smtClean="0"/>
            <a:t>Silvano Haro</a:t>
          </a:r>
        </a:p>
        <a:p>
          <a:pPr lvl="0" algn="ctr" defTabSz="889000">
            <a:lnSpc>
              <a:spcPct val="90000"/>
            </a:lnSpc>
            <a:spcBef>
              <a:spcPct val="0"/>
            </a:spcBef>
            <a:spcAft>
              <a:spcPct val="35000"/>
            </a:spcAft>
          </a:pPr>
          <a:r>
            <a:rPr lang="es-PA" sz="2000" kern="1200" dirty="0" smtClean="0"/>
            <a:t>Secretaria de Inclusión Social del Distrito Metropolitano de Quito.</a:t>
          </a:r>
          <a:endParaRPr lang="es-ES" sz="2000" kern="1200" dirty="0" smtClean="0"/>
        </a:p>
      </dsp:txBody>
      <dsp:txXfrm>
        <a:off x="7365421" y="50406"/>
        <a:ext cx="1637013" cy="3552475"/>
      </dsp:txXfrm>
    </dsp:sp>
    <dsp:sp modelId="{760F9AD5-7A59-48F2-B92F-6A35F88E38CB}">
      <dsp:nvSpPr>
        <dsp:cNvPr id="0" name=""/>
        <dsp:cNvSpPr/>
      </dsp:nvSpPr>
      <dsp:spPr>
        <a:xfrm>
          <a:off x="9227251" y="1611022"/>
          <a:ext cx="368641" cy="4312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p>
      </dsp:txBody>
      <dsp:txXfrm>
        <a:off x="9227251" y="1697270"/>
        <a:ext cx="258049" cy="258744"/>
      </dsp:txXfrm>
    </dsp:sp>
    <dsp:sp modelId="{ACB59C27-A98E-4AD1-8C1A-1B6AE499186F}">
      <dsp:nvSpPr>
        <dsp:cNvPr id="0" name=""/>
        <dsp:cNvSpPr/>
      </dsp:nvSpPr>
      <dsp:spPr>
        <a:xfrm>
          <a:off x="9748913" y="-524"/>
          <a:ext cx="1738873" cy="36543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PA" sz="2000" b="1" kern="1200" dirty="0" smtClean="0"/>
            <a:t>Nebraska león</a:t>
          </a:r>
        </a:p>
        <a:p>
          <a:pPr lvl="0" algn="ctr" defTabSz="889000">
            <a:lnSpc>
              <a:spcPct val="90000"/>
            </a:lnSpc>
            <a:spcBef>
              <a:spcPct val="0"/>
            </a:spcBef>
            <a:spcAft>
              <a:spcPct val="35000"/>
            </a:spcAft>
          </a:pPr>
          <a:r>
            <a:rPr lang="es-PA" sz="2000" kern="1200" dirty="0" smtClean="0"/>
            <a:t>Ganadora del Premio Patricio Brabomalo en el 2023.</a:t>
          </a:r>
          <a:endParaRPr lang="es-ES" sz="2000" kern="1200" dirty="0">
            <a:solidFill>
              <a:schemeClr val="bg1"/>
            </a:solidFill>
          </a:endParaRPr>
        </a:p>
      </dsp:txBody>
      <dsp:txXfrm>
        <a:off x="9799843" y="50406"/>
        <a:ext cx="1637013" cy="35524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8FDC65-F3A6-4892-8A53-AED0F746888B}">
      <dsp:nvSpPr>
        <dsp:cNvPr id="0" name=""/>
        <dsp:cNvSpPr/>
      </dsp:nvSpPr>
      <dsp:spPr>
        <a:xfrm rot="5400000">
          <a:off x="1422764" y="1263664"/>
          <a:ext cx="1117601" cy="1272350"/>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90E42B-BB11-4433-B2FF-E7D8A3C9C92A}">
      <dsp:nvSpPr>
        <dsp:cNvPr id="0" name=""/>
        <dsp:cNvSpPr/>
      </dsp:nvSpPr>
      <dsp:spPr>
        <a:xfrm>
          <a:off x="1126667" y="24779"/>
          <a:ext cx="1881383" cy="1316907"/>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t>Expectativa</a:t>
          </a:r>
          <a:endParaRPr lang="es-ES" sz="2000" kern="1200" dirty="0"/>
        </a:p>
      </dsp:txBody>
      <dsp:txXfrm>
        <a:off x="1190965" y="89077"/>
        <a:ext cx="1752787" cy="1188311"/>
      </dsp:txXfrm>
    </dsp:sp>
    <dsp:sp modelId="{0DD156B1-3F84-4FAA-BD6A-A6B79CF1E9B1}">
      <dsp:nvSpPr>
        <dsp:cNvPr id="0" name=""/>
        <dsp:cNvSpPr/>
      </dsp:nvSpPr>
      <dsp:spPr>
        <a:xfrm>
          <a:off x="3008051" y="150377"/>
          <a:ext cx="1368339" cy="1064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s-ES" sz="2000" kern="1200" dirty="0" smtClean="0"/>
            <a:t>2 Semanas</a:t>
          </a:r>
          <a:endParaRPr lang="es-ES" sz="2000" kern="1200" dirty="0"/>
        </a:p>
      </dsp:txBody>
      <dsp:txXfrm>
        <a:off x="3008051" y="150377"/>
        <a:ext cx="1368339" cy="1064382"/>
      </dsp:txXfrm>
    </dsp:sp>
    <dsp:sp modelId="{9FB4560E-4366-4EA8-ACDE-A1FFE1634FF9}">
      <dsp:nvSpPr>
        <dsp:cNvPr id="0" name=""/>
        <dsp:cNvSpPr/>
      </dsp:nvSpPr>
      <dsp:spPr>
        <a:xfrm rot="5400000">
          <a:off x="2982631" y="2742985"/>
          <a:ext cx="1117601" cy="1272350"/>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6EB7C8-8B14-490B-A2C8-B2912900BEF0}">
      <dsp:nvSpPr>
        <dsp:cNvPr id="0" name=""/>
        <dsp:cNvSpPr/>
      </dsp:nvSpPr>
      <dsp:spPr>
        <a:xfrm>
          <a:off x="2686534" y="1504101"/>
          <a:ext cx="1881383" cy="1316907"/>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t>Sostenimiento</a:t>
          </a:r>
          <a:endParaRPr lang="es-ES" sz="2000" kern="1200" dirty="0"/>
        </a:p>
      </dsp:txBody>
      <dsp:txXfrm>
        <a:off x="2750832" y="1568399"/>
        <a:ext cx="1752787" cy="1188311"/>
      </dsp:txXfrm>
    </dsp:sp>
    <dsp:sp modelId="{B286F2A2-215C-4F43-8F06-76A7E13B8B3B}">
      <dsp:nvSpPr>
        <dsp:cNvPr id="0" name=""/>
        <dsp:cNvSpPr/>
      </dsp:nvSpPr>
      <dsp:spPr>
        <a:xfrm>
          <a:off x="4567918" y="1629698"/>
          <a:ext cx="1368339" cy="1064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s-ES" sz="2000" kern="1200" dirty="0" smtClean="0"/>
            <a:t>3 Semanas</a:t>
          </a:r>
          <a:endParaRPr lang="es-ES" sz="2000" kern="1200" dirty="0"/>
        </a:p>
      </dsp:txBody>
      <dsp:txXfrm>
        <a:off x="4567918" y="1629698"/>
        <a:ext cx="1368339" cy="1064382"/>
      </dsp:txXfrm>
    </dsp:sp>
    <dsp:sp modelId="{BE0569D8-4165-4659-A7F1-C3CE3A1A5388}">
      <dsp:nvSpPr>
        <dsp:cNvPr id="0" name=""/>
        <dsp:cNvSpPr/>
      </dsp:nvSpPr>
      <dsp:spPr>
        <a:xfrm>
          <a:off x="4246401" y="2983423"/>
          <a:ext cx="1881383" cy="1316907"/>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t>Cierre</a:t>
          </a:r>
          <a:endParaRPr lang="es-ES" sz="2000" kern="1200" dirty="0"/>
        </a:p>
      </dsp:txBody>
      <dsp:txXfrm>
        <a:off x="4310699" y="3047721"/>
        <a:ext cx="1752787" cy="1188311"/>
      </dsp:txXfrm>
    </dsp:sp>
    <dsp:sp modelId="{F70BB32F-38EC-4655-9E21-7A3304436DF7}">
      <dsp:nvSpPr>
        <dsp:cNvPr id="0" name=""/>
        <dsp:cNvSpPr/>
      </dsp:nvSpPr>
      <dsp:spPr>
        <a:xfrm>
          <a:off x="6127785" y="3109020"/>
          <a:ext cx="1368339" cy="1064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s-ES" sz="2000" kern="1200" dirty="0" smtClean="0"/>
            <a:t>2 Semanas</a:t>
          </a:r>
          <a:endParaRPr lang="es-ES" sz="2000" kern="1200" dirty="0"/>
        </a:p>
      </dsp:txBody>
      <dsp:txXfrm>
        <a:off x="6127785" y="3109020"/>
        <a:ext cx="1368339" cy="106438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A7DB67AE-EC9A-410D-8BDB-84B0B3D6AA30}" type="datetimeFigureOut">
              <a:rPr lang="es-EC" smtClean="0"/>
              <a:t>4/9/2024</a:t>
            </a:fld>
            <a:endParaRPr lang="es-EC"/>
          </a:p>
        </p:txBody>
      </p:sp>
      <p:sp>
        <p:nvSpPr>
          <p:cNvPr id="4" name="Marcador de imagen de diapositiva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63A8C2D8-9FB4-4D95-A0CD-9E4EBF59D776}" type="slidenum">
              <a:rPr lang="es-EC" smtClean="0"/>
              <a:t>‹Nº›</a:t>
            </a:fld>
            <a:endParaRPr lang="es-EC"/>
          </a:p>
        </p:txBody>
      </p:sp>
    </p:spTree>
    <p:extLst>
      <p:ext uri="{BB962C8B-B14F-4D97-AF65-F5344CB8AC3E}">
        <p14:creationId xmlns:p14="http://schemas.microsoft.com/office/powerpoint/2010/main" val="3186442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C8323759-A82C-B94A-9139-0D161F93EEF3}" type="slidenum">
              <a:rPr lang="es-EC" smtClean="0"/>
              <a:t>19</a:t>
            </a:fld>
            <a:endParaRPr lang="es-EC"/>
          </a:p>
        </p:txBody>
      </p:sp>
    </p:spTree>
    <p:extLst>
      <p:ext uri="{BB962C8B-B14F-4D97-AF65-F5344CB8AC3E}">
        <p14:creationId xmlns:p14="http://schemas.microsoft.com/office/powerpoint/2010/main" val="114641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08377D"/>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600" b="0" i="0">
                <a:solidFill>
                  <a:srgbClr val="3A3838"/>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08377D"/>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9/4/2024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08377D"/>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9/4/2024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9/4/2024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D3C0A06-053D-A240-2820-5B1533CC88BF}"/>
              </a:ext>
            </a:extLst>
          </p:cNvPr>
          <p:cNvSpPr>
            <a:spLocks noGrp="1"/>
          </p:cNvSpPr>
          <p:nvPr>
            <p:ph type="dt" sz="half" idx="10"/>
          </p:nvPr>
        </p:nvSpPr>
        <p:spPr/>
        <p:txBody>
          <a:bodyPr/>
          <a:lstStyle/>
          <a:p>
            <a:fld id="{1FE530B9-5D29-4849-BB76-C19FDCA584DB}" type="datetimeFigureOut">
              <a:rPr lang="es-EC" smtClean="0"/>
              <a:t>4/9/2024</a:t>
            </a:fld>
            <a:endParaRPr lang="es-EC"/>
          </a:p>
        </p:txBody>
      </p:sp>
      <p:sp>
        <p:nvSpPr>
          <p:cNvPr id="3" name="Marcador de pie de página 2">
            <a:extLst>
              <a:ext uri="{FF2B5EF4-FFF2-40B4-BE49-F238E27FC236}">
                <a16:creationId xmlns:a16="http://schemas.microsoft.com/office/drawing/2014/main" id="{F966F0A8-9323-3A76-A513-DD1F4C23D3F6}"/>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9FD79FD0-F57A-87C8-EA73-DDDF4019ECB1}"/>
              </a:ext>
            </a:extLst>
          </p:cNvPr>
          <p:cNvSpPr>
            <a:spLocks noGrp="1"/>
          </p:cNvSpPr>
          <p:nvPr>
            <p:ph type="sldNum" sz="quarter" idx="12"/>
          </p:nvPr>
        </p:nvSpPr>
        <p:spPr/>
        <p:txBody>
          <a:bodyPr/>
          <a:lstStyle/>
          <a:p>
            <a:fld id="{D9F70891-60C9-4FE3-B3BE-E2B14A701558}" type="slidenum">
              <a:rPr lang="es-EC" smtClean="0"/>
              <a:t>‹Nº›</a:t>
            </a:fld>
            <a:endParaRPr lang="es-EC"/>
          </a:p>
        </p:txBody>
      </p:sp>
    </p:spTree>
    <p:extLst>
      <p:ext uri="{BB962C8B-B14F-4D97-AF65-F5344CB8AC3E}">
        <p14:creationId xmlns:p14="http://schemas.microsoft.com/office/powerpoint/2010/main" val="7479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8" cstate="print"/>
          <a:stretch>
            <a:fillRect/>
          </a:stretch>
        </p:blipFill>
        <p:spPr>
          <a:xfrm>
            <a:off x="0" y="0"/>
            <a:ext cx="12191999" cy="6855967"/>
          </a:xfrm>
          <a:prstGeom prst="rect">
            <a:avLst/>
          </a:prstGeom>
        </p:spPr>
      </p:pic>
      <p:sp>
        <p:nvSpPr>
          <p:cNvPr id="2" name="Holder 2"/>
          <p:cNvSpPr>
            <a:spLocks noGrp="1"/>
          </p:cNvSpPr>
          <p:nvPr>
            <p:ph type="title"/>
          </p:nvPr>
        </p:nvSpPr>
        <p:spPr>
          <a:xfrm>
            <a:off x="836167" y="709371"/>
            <a:ext cx="3061970" cy="452119"/>
          </a:xfrm>
          <a:prstGeom prst="rect">
            <a:avLst/>
          </a:prstGeom>
        </p:spPr>
        <p:txBody>
          <a:bodyPr wrap="square" lIns="0" tIns="0" rIns="0" bIns="0">
            <a:spAutoFit/>
          </a:bodyPr>
          <a:lstStyle>
            <a:lvl1pPr>
              <a:defRPr sz="2800" b="1" i="0">
                <a:solidFill>
                  <a:srgbClr val="08377D"/>
                </a:solidFill>
                <a:latin typeface="Calibri"/>
                <a:cs typeface="Calibri"/>
              </a:defRPr>
            </a:lvl1pPr>
          </a:lstStyle>
          <a:p>
            <a:endParaRPr/>
          </a:p>
        </p:txBody>
      </p:sp>
      <p:sp>
        <p:nvSpPr>
          <p:cNvPr id="3" name="Holder 3"/>
          <p:cNvSpPr>
            <a:spLocks noGrp="1"/>
          </p:cNvSpPr>
          <p:nvPr>
            <p:ph type="body" idx="1"/>
          </p:nvPr>
        </p:nvSpPr>
        <p:spPr>
          <a:xfrm>
            <a:off x="1112088" y="1405007"/>
            <a:ext cx="9967823" cy="2376804"/>
          </a:xfrm>
          <a:prstGeom prst="rect">
            <a:avLst/>
          </a:prstGeom>
        </p:spPr>
        <p:txBody>
          <a:bodyPr wrap="square" lIns="0" tIns="0" rIns="0" bIns="0">
            <a:spAutoFit/>
          </a:bodyPr>
          <a:lstStyle>
            <a:lvl1pPr>
              <a:defRPr sz="1600" b="0" i="0">
                <a:solidFill>
                  <a:srgbClr val="3A3838"/>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9/4/2024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premiobrabomalo@quito.gob.ec"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inclusionsocial.quito.gob.ec/" TargetMode="External"/><Relationship Id="rId2" Type="http://schemas.openxmlformats.org/officeDocument/2006/relationships/hyperlink" Target="http://www.quito.gob.ec/" TargetMode="Externa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1999" cy="68579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70650" y="1520476"/>
            <a:ext cx="10930750" cy="4404161"/>
            <a:chOff x="757428" y="1527589"/>
            <a:chExt cx="10930750" cy="4404161"/>
          </a:xfrm>
        </p:grpSpPr>
        <p:sp>
          <p:nvSpPr>
            <p:cNvPr id="3" name="object 3"/>
            <p:cNvSpPr/>
            <p:nvPr/>
          </p:nvSpPr>
          <p:spPr>
            <a:xfrm>
              <a:off x="757428" y="1586484"/>
              <a:ext cx="4806132" cy="3744595"/>
            </a:xfrm>
            <a:custGeom>
              <a:avLst/>
              <a:gdLst/>
              <a:ahLst/>
              <a:cxnLst/>
              <a:rect l="l" t="t" r="r" b="b"/>
              <a:pathLst>
                <a:path w="5260975" h="3744595">
                  <a:moveTo>
                    <a:pt x="4636770" y="0"/>
                  </a:moveTo>
                  <a:lnTo>
                    <a:pt x="624078" y="0"/>
                  </a:lnTo>
                  <a:lnTo>
                    <a:pt x="575307" y="1877"/>
                  </a:lnTo>
                  <a:lnTo>
                    <a:pt x="527562" y="7417"/>
                  </a:lnTo>
                  <a:lnTo>
                    <a:pt x="480983" y="16481"/>
                  </a:lnTo>
                  <a:lnTo>
                    <a:pt x="435708" y="28931"/>
                  </a:lnTo>
                  <a:lnTo>
                    <a:pt x="391876" y="44626"/>
                  </a:lnTo>
                  <a:lnTo>
                    <a:pt x="349625" y="63430"/>
                  </a:lnTo>
                  <a:lnTo>
                    <a:pt x="309095" y="85202"/>
                  </a:lnTo>
                  <a:lnTo>
                    <a:pt x="270424" y="109805"/>
                  </a:lnTo>
                  <a:lnTo>
                    <a:pt x="233750" y="137100"/>
                  </a:lnTo>
                  <a:lnTo>
                    <a:pt x="199213" y="166947"/>
                  </a:lnTo>
                  <a:lnTo>
                    <a:pt x="166951" y="199208"/>
                  </a:lnTo>
                  <a:lnTo>
                    <a:pt x="137104" y="233745"/>
                  </a:lnTo>
                  <a:lnTo>
                    <a:pt x="109809" y="270418"/>
                  </a:lnTo>
                  <a:lnTo>
                    <a:pt x="85205" y="309089"/>
                  </a:lnTo>
                  <a:lnTo>
                    <a:pt x="63432" y="349620"/>
                  </a:lnTo>
                  <a:lnTo>
                    <a:pt x="44628" y="391871"/>
                  </a:lnTo>
                  <a:lnTo>
                    <a:pt x="28932" y="435703"/>
                  </a:lnTo>
                  <a:lnTo>
                    <a:pt x="16482" y="480979"/>
                  </a:lnTo>
                  <a:lnTo>
                    <a:pt x="7418" y="527559"/>
                  </a:lnTo>
                  <a:lnTo>
                    <a:pt x="1877" y="575305"/>
                  </a:lnTo>
                  <a:lnTo>
                    <a:pt x="0" y="624077"/>
                  </a:lnTo>
                  <a:lnTo>
                    <a:pt x="0" y="3120390"/>
                  </a:lnTo>
                  <a:lnTo>
                    <a:pt x="1877" y="3169162"/>
                  </a:lnTo>
                  <a:lnTo>
                    <a:pt x="7418" y="3216908"/>
                  </a:lnTo>
                  <a:lnTo>
                    <a:pt x="16482" y="3263488"/>
                  </a:lnTo>
                  <a:lnTo>
                    <a:pt x="28932" y="3308764"/>
                  </a:lnTo>
                  <a:lnTo>
                    <a:pt x="44628" y="3352596"/>
                  </a:lnTo>
                  <a:lnTo>
                    <a:pt x="63432" y="3394847"/>
                  </a:lnTo>
                  <a:lnTo>
                    <a:pt x="85205" y="3435378"/>
                  </a:lnTo>
                  <a:lnTo>
                    <a:pt x="109809" y="3474049"/>
                  </a:lnTo>
                  <a:lnTo>
                    <a:pt x="137104" y="3510722"/>
                  </a:lnTo>
                  <a:lnTo>
                    <a:pt x="166951" y="3545259"/>
                  </a:lnTo>
                  <a:lnTo>
                    <a:pt x="199213" y="3577520"/>
                  </a:lnTo>
                  <a:lnTo>
                    <a:pt x="233750" y="3607367"/>
                  </a:lnTo>
                  <a:lnTo>
                    <a:pt x="270424" y="3634662"/>
                  </a:lnTo>
                  <a:lnTo>
                    <a:pt x="309095" y="3659265"/>
                  </a:lnTo>
                  <a:lnTo>
                    <a:pt x="349625" y="3681037"/>
                  </a:lnTo>
                  <a:lnTo>
                    <a:pt x="391876" y="3699841"/>
                  </a:lnTo>
                  <a:lnTo>
                    <a:pt x="435708" y="3715536"/>
                  </a:lnTo>
                  <a:lnTo>
                    <a:pt x="480983" y="3727986"/>
                  </a:lnTo>
                  <a:lnTo>
                    <a:pt x="527562" y="3737050"/>
                  </a:lnTo>
                  <a:lnTo>
                    <a:pt x="575307" y="3742590"/>
                  </a:lnTo>
                  <a:lnTo>
                    <a:pt x="624078" y="3744467"/>
                  </a:lnTo>
                  <a:lnTo>
                    <a:pt x="4636770" y="3744467"/>
                  </a:lnTo>
                  <a:lnTo>
                    <a:pt x="4685542" y="3742590"/>
                  </a:lnTo>
                  <a:lnTo>
                    <a:pt x="4733288" y="3737050"/>
                  </a:lnTo>
                  <a:lnTo>
                    <a:pt x="4779868" y="3727986"/>
                  </a:lnTo>
                  <a:lnTo>
                    <a:pt x="4825144" y="3715536"/>
                  </a:lnTo>
                  <a:lnTo>
                    <a:pt x="4868976" y="3699841"/>
                  </a:lnTo>
                  <a:lnTo>
                    <a:pt x="4911227" y="3681037"/>
                  </a:lnTo>
                  <a:lnTo>
                    <a:pt x="4951758" y="3659265"/>
                  </a:lnTo>
                  <a:lnTo>
                    <a:pt x="4990429" y="3634662"/>
                  </a:lnTo>
                  <a:lnTo>
                    <a:pt x="5027102" y="3607367"/>
                  </a:lnTo>
                  <a:lnTo>
                    <a:pt x="5061639" y="3577520"/>
                  </a:lnTo>
                  <a:lnTo>
                    <a:pt x="5093900" y="3545259"/>
                  </a:lnTo>
                  <a:lnTo>
                    <a:pt x="5123747" y="3510722"/>
                  </a:lnTo>
                  <a:lnTo>
                    <a:pt x="5151042" y="3474049"/>
                  </a:lnTo>
                  <a:lnTo>
                    <a:pt x="5175645" y="3435378"/>
                  </a:lnTo>
                  <a:lnTo>
                    <a:pt x="5197417" y="3394847"/>
                  </a:lnTo>
                  <a:lnTo>
                    <a:pt x="5216221" y="3352596"/>
                  </a:lnTo>
                  <a:lnTo>
                    <a:pt x="5231916" y="3308764"/>
                  </a:lnTo>
                  <a:lnTo>
                    <a:pt x="5244366" y="3263488"/>
                  </a:lnTo>
                  <a:lnTo>
                    <a:pt x="5253430" y="3216908"/>
                  </a:lnTo>
                  <a:lnTo>
                    <a:pt x="5258970" y="3169162"/>
                  </a:lnTo>
                  <a:lnTo>
                    <a:pt x="5260848" y="3120390"/>
                  </a:lnTo>
                  <a:lnTo>
                    <a:pt x="5260848" y="624077"/>
                  </a:lnTo>
                  <a:lnTo>
                    <a:pt x="5258970" y="575305"/>
                  </a:lnTo>
                  <a:lnTo>
                    <a:pt x="5253430" y="527559"/>
                  </a:lnTo>
                  <a:lnTo>
                    <a:pt x="5244366" y="480979"/>
                  </a:lnTo>
                  <a:lnTo>
                    <a:pt x="5231916" y="435703"/>
                  </a:lnTo>
                  <a:lnTo>
                    <a:pt x="5216221" y="391871"/>
                  </a:lnTo>
                  <a:lnTo>
                    <a:pt x="5197417" y="349620"/>
                  </a:lnTo>
                  <a:lnTo>
                    <a:pt x="5175645" y="309089"/>
                  </a:lnTo>
                  <a:lnTo>
                    <a:pt x="5151042" y="270418"/>
                  </a:lnTo>
                  <a:lnTo>
                    <a:pt x="5123747" y="233745"/>
                  </a:lnTo>
                  <a:lnTo>
                    <a:pt x="5093900" y="199208"/>
                  </a:lnTo>
                  <a:lnTo>
                    <a:pt x="5061639" y="166947"/>
                  </a:lnTo>
                  <a:lnTo>
                    <a:pt x="5027102" y="137100"/>
                  </a:lnTo>
                  <a:lnTo>
                    <a:pt x="4990429" y="109805"/>
                  </a:lnTo>
                  <a:lnTo>
                    <a:pt x="4951758" y="85202"/>
                  </a:lnTo>
                  <a:lnTo>
                    <a:pt x="4911227" y="63430"/>
                  </a:lnTo>
                  <a:lnTo>
                    <a:pt x="4868976" y="44626"/>
                  </a:lnTo>
                  <a:lnTo>
                    <a:pt x="4825144" y="28931"/>
                  </a:lnTo>
                  <a:lnTo>
                    <a:pt x="4779868" y="16481"/>
                  </a:lnTo>
                  <a:lnTo>
                    <a:pt x="4733288" y="7417"/>
                  </a:lnTo>
                  <a:lnTo>
                    <a:pt x="4685542" y="1877"/>
                  </a:lnTo>
                  <a:lnTo>
                    <a:pt x="4636770" y="0"/>
                  </a:lnTo>
                  <a:close/>
                </a:path>
              </a:pathLst>
            </a:custGeom>
            <a:solidFill>
              <a:srgbClr val="003780"/>
            </a:solidFill>
          </p:spPr>
          <p:txBody>
            <a:bodyPr wrap="square" lIns="0" tIns="0" rIns="0" bIns="0" rtlCol="0"/>
            <a:lstStyle/>
            <a:p>
              <a:endParaRPr/>
            </a:p>
          </p:txBody>
        </p:sp>
        <p:sp>
          <p:nvSpPr>
            <p:cNvPr id="4" name="object 4"/>
            <p:cNvSpPr/>
            <p:nvPr/>
          </p:nvSpPr>
          <p:spPr>
            <a:xfrm>
              <a:off x="7116178" y="1527589"/>
              <a:ext cx="4572000" cy="3744595"/>
            </a:xfrm>
            <a:custGeom>
              <a:avLst/>
              <a:gdLst/>
              <a:ahLst/>
              <a:cxnLst/>
              <a:rect l="l" t="t" r="r" b="b"/>
              <a:pathLst>
                <a:path w="4672965" h="3744595">
                  <a:moveTo>
                    <a:pt x="0" y="624077"/>
                  </a:moveTo>
                  <a:lnTo>
                    <a:pt x="1877" y="575305"/>
                  </a:lnTo>
                  <a:lnTo>
                    <a:pt x="7417" y="527559"/>
                  </a:lnTo>
                  <a:lnTo>
                    <a:pt x="16481" y="480979"/>
                  </a:lnTo>
                  <a:lnTo>
                    <a:pt x="28931" y="435703"/>
                  </a:lnTo>
                  <a:lnTo>
                    <a:pt x="44626" y="391871"/>
                  </a:lnTo>
                  <a:lnTo>
                    <a:pt x="63430" y="349620"/>
                  </a:lnTo>
                  <a:lnTo>
                    <a:pt x="85202" y="309089"/>
                  </a:lnTo>
                  <a:lnTo>
                    <a:pt x="109805" y="270418"/>
                  </a:lnTo>
                  <a:lnTo>
                    <a:pt x="137100" y="233745"/>
                  </a:lnTo>
                  <a:lnTo>
                    <a:pt x="166947" y="199208"/>
                  </a:lnTo>
                  <a:lnTo>
                    <a:pt x="199208" y="166947"/>
                  </a:lnTo>
                  <a:lnTo>
                    <a:pt x="233745" y="137100"/>
                  </a:lnTo>
                  <a:lnTo>
                    <a:pt x="270418" y="109805"/>
                  </a:lnTo>
                  <a:lnTo>
                    <a:pt x="309089" y="85202"/>
                  </a:lnTo>
                  <a:lnTo>
                    <a:pt x="349620" y="63430"/>
                  </a:lnTo>
                  <a:lnTo>
                    <a:pt x="391871" y="44626"/>
                  </a:lnTo>
                  <a:lnTo>
                    <a:pt x="435703" y="28931"/>
                  </a:lnTo>
                  <a:lnTo>
                    <a:pt x="480979" y="16481"/>
                  </a:lnTo>
                  <a:lnTo>
                    <a:pt x="527559" y="7417"/>
                  </a:lnTo>
                  <a:lnTo>
                    <a:pt x="575305" y="1877"/>
                  </a:lnTo>
                  <a:lnTo>
                    <a:pt x="624077" y="0"/>
                  </a:lnTo>
                  <a:lnTo>
                    <a:pt x="4048505" y="0"/>
                  </a:lnTo>
                  <a:lnTo>
                    <a:pt x="4097278" y="1877"/>
                  </a:lnTo>
                  <a:lnTo>
                    <a:pt x="4145024" y="7417"/>
                  </a:lnTo>
                  <a:lnTo>
                    <a:pt x="4191604" y="16481"/>
                  </a:lnTo>
                  <a:lnTo>
                    <a:pt x="4236880" y="28931"/>
                  </a:lnTo>
                  <a:lnTo>
                    <a:pt x="4280712" y="44626"/>
                  </a:lnTo>
                  <a:lnTo>
                    <a:pt x="4322963" y="63430"/>
                  </a:lnTo>
                  <a:lnTo>
                    <a:pt x="4363494" y="85202"/>
                  </a:lnTo>
                  <a:lnTo>
                    <a:pt x="4402165" y="109805"/>
                  </a:lnTo>
                  <a:lnTo>
                    <a:pt x="4438838" y="137100"/>
                  </a:lnTo>
                  <a:lnTo>
                    <a:pt x="4473375" y="166947"/>
                  </a:lnTo>
                  <a:lnTo>
                    <a:pt x="4505636" y="199208"/>
                  </a:lnTo>
                  <a:lnTo>
                    <a:pt x="4535483" y="233745"/>
                  </a:lnTo>
                  <a:lnTo>
                    <a:pt x="4562778" y="270418"/>
                  </a:lnTo>
                  <a:lnTo>
                    <a:pt x="4587381" y="309089"/>
                  </a:lnTo>
                  <a:lnTo>
                    <a:pt x="4609153" y="349620"/>
                  </a:lnTo>
                  <a:lnTo>
                    <a:pt x="4627957" y="391871"/>
                  </a:lnTo>
                  <a:lnTo>
                    <a:pt x="4643652" y="435703"/>
                  </a:lnTo>
                  <a:lnTo>
                    <a:pt x="4656102" y="480979"/>
                  </a:lnTo>
                  <a:lnTo>
                    <a:pt x="4665166" y="527559"/>
                  </a:lnTo>
                  <a:lnTo>
                    <a:pt x="4670706" y="575305"/>
                  </a:lnTo>
                  <a:lnTo>
                    <a:pt x="4672583" y="624077"/>
                  </a:lnTo>
                  <a:lnTo>
                    <a:pt x="4672583" y="3120390"/>
                  </a:lnTo>
                  <a:lnTo>
                    <a:pt x="4670706" y="3169162"/>
                  </a:lnTo>
                  <a:lnTo>
                    <a:pt x="4665166" y="3216908"/>
                  </a:lnTo>
                  <a:lnTo>
                    <a:pt x="4656102" y="3263488"/>
                  </a:lnTo>
                  <a:lnTo>
                    <a:pt x="4643652" y="3308764"/>
                  </a:lnTo>
                  <a:lnTo>
                    <a:pt x="4627957" y="3352596"/>
                  </a:lnTo>
                  <a:lnTo>
                    <a:pt x="4609153" y="3394847"/>
                  </a:lnTo>
                  <a:lnTo>
                    <a:pt x="4587381" y="3435378"/>
                  </a:lnTo>
                  <a:lnTo>
                    <a:pt x="4562778" y="3474049"/>
                  </a:lnTo>
                  <a:lnTo>
                    <a:pt x="4535483" y="3510722"/>
                  </a:lnTo>
                  <a:lnTo>
                    <a:pt x="4505636" y="3545259"/>
                  </a:lnTo>
                  <a:lnTo>
                    <a:pt x="4473375" y="3577520"/>
                  </a:lnTo>
                  <a:lnTo>
                    <a:pt x="4438838" y="3607367"/>
                  </a:lnTo>
                  <a:lnTo>
                    <a:pt x="4402165" y="3634662"/>
                  </a:lnTo>
                  <a:lnTo>
                    <a:pt x="4363494" y="3659265"/>
                  </a:lnTo>
                  <a:lnTo>
                    <a:pt x="4322963" y="3681037"/>
                  </a:lnTo>
                  <a:lnTo>
                    <a:pt x="4280712" y="3699841"/>
                  </a:lnTo>
                  <a:lnTo>
                    <a:pt x="4236880" y="3715536"/>
                  </a:lnTo>
                  <a:lnTo>
                    <a:pt x="4191604" y="3727986"/>
                  </a:lnTo>
                  <a:lnTo>
                    <a:pt x="4145024" y="3737050"/>
                  </a:lnTo>
                  <a:lnTo>
                    <a:pt x="4097278" y="3742590"/>
                  </a:lnTo>
                  <a:lnTo>
                    <a:pt x="4048505" y="3744467"/>
                  </a:lnTo>
                  <a:lnTo>
                    <a:pt x="624077" y="3744467"/>
                  </a:lnTo>
                  <a:lnTo>
                    <a:pt x="575305" y="3742590"/>
                  </a:lnTo>
                  <a:lnTo>
                    <a:pt x="527559" y="3737050"/>
                  </a:lnTo>
                  <a:lnTo>
                    <a:pt x="480979" y="3727986"/>
                  </a:lnTo>
                  <a:lnTo>
                    <a:pt x="435703" y="3715536"/>
                  </a:lnTo>
                  <a:lnTo>
                    <a:pt x="391871" y="3699841"/>
                  </a:lnTo>
                  <a:lnTo>
                    <a:pt x="349620" y="3681037"/>
                  </a:lnTo>
                  <a:lnTo>
                    <a:pt x="309089" y="3659265"/>
                  </a:lnTo>
                  <a:lnTo>
                    <a:pt x="270418" y="3634662"/>
                  </a:lnTo>
                  <a:lnTo>
                    <a:pt x="233745" y="3607367"/>
                  </a:lnTo>
                  <a:lnTo>
                    <a:pt x="199208" y="3577520"/>
                  </a:lnTo>
                  <a:lnTo>
                    <a:pt x="166947" y="3545259"/>
                  </a:lnTo>
                  <a:lnTo>
                    <a:pt x="137100" y="3510722"/>
                  </a:lnTo>
                  <a:lnTo>
                    <a:pt x="109805" y="3474049"/>
                  </a:lnTo>
                  <a:lnTo>
                    <a:pt x="85202" y="3435378"/>
                  </a:lnTo>
                  <a:lnTo>
                    <a:pt x="63430" y="3394847"/>
                  </a:lnTo>
                  <a:lnTo>
                    <a:pt x="44626" y="3352596"/>
                  </a:lnTo>
                  <a:lnTo>
                    <a:pt x="28931" y="3308764"/>
                  </a:lnTo>
                  <a:lnTo>
                    <a:pt x="16481" y="3263488"/>
                  </a:lnTo>
                  <a:lnTo>
                    <a:pt x="7417" y="3216908"/>
                  </a:lnTo>
                  <a:lnTo>
                    <a:pt x="1877" y="3169162"/>
                  </a:lnTo>
                  <a:lnTo>
                    <a:pt x="0" y="3120390"/>
                  </a:lnTo>
                  <a:lnTo>
                    <a:pt x="0" y="624077"/>
                  </a:lnTo>
                  <a:close/>
                </a:path>
              </a:pathLst>
            </a:custGeom>
            <a:ln w="38100">
              <a:solidFill>
                <a:srgbClr val="003780"/>
              </a:solidFill>
            </a:ln>
          </p:spPr>
          <p:txBody>
            <a:bodyPr wrap="square" lIns="0" tIns="0" rIns="0" bIns="0" rtlCol="0"/>
            <a:lstStyle/>
            <a:p>
              <a:endParaRPr/>
            </a:p>
          </p:txBody>
        </p:sp>
        <p:pic>
          <p:nvPicPr>
            <p:cNvPr id="5" name="object 5"/>
            <p:cNvPicPr/>
            <p:nvPr/>
          </p:nvPicPr>
          <p:blipFill>
            <a:blip r:embed="rId2" cstate="print"/>
            <a:stretch>
              <a:fillRect/>
            </a:stretch>
          </p:blipFill>
          <p:spPr>
            <a:xfrm>
              <a:off x="5565012" y="4854092"/>
              <a:ext cx="1710181" cy="1077658"/>
            </a:xfrm>
            <a:prstGeom prst="rect">
              <a:avLst/>
            </a:prstGeom>
          </p:spPr>
        </p:pic>
      </p:grpSp>
      <p:sp>
        <p:nvSpPr>
          <p:cNvPr id="6" name="object 6"/>
          <p:cNvSpPr txBox="1"/>
          <p:nvPr/>
        </p:nvSpPr>
        <p:spPr>
          <a:xfrm>
            <a:off x="4419600" y="582591"/>
            <a:ext cx="9146033" cy="845744"/>
          </a:xfrm>
          <a:prstGeom prst="rect">
            <a:avLst/>
          </a:prstGeom>
        </p:spPr>
        <p:txBody>
          <a:bodyPr vert="horz" wrap="square" lIns="0" tIns="12065" rIns="0" bIns="0" rtlCol="0">
            <a:spAutoFit/>
          </a:bodyPr>
          <a:lstStyle/>
          <a:p>
            <a:pPr marL="12700">
              <a:lnSpc>
                <a:spcPts val="3210"/>
              </a:lnSpc>
              <a:spcBef>
                <a:spcPts val="95"/>
              </a:spcBef>
            </a:pPr>
            <a:r>
              <a:rPr lang="es-ES" sz="2800" b="1" spc="-10" dirty="0" smtClean="0">
                <a:solidFill>
                  <a:srgbClr val="08377D"/>
                </a:solidFill>
                <a:latin typeface="Calibri"/>
                <a:cs typeface="Calibri"/>
              </a:rPr>
              <a:t>ÁMBITOS PARA CALIFICACIÓN</a:t>
            </a:r>
            <a:endParaRPr lang="es-ES" sz="2800" dirty="0">
              <a:latin typeface="Calibri"/>
              <a:cs typeface="Calibri"/>
            </a:endParaRPr>
          </a:p>
          <a:p>
            <a:pPr marL="12700">
              <a:lnSpc>
                <a:spcPts val="3210"/>
              </a:lnSpc>
              <a:spcBef>
                <a:spcPts val="95"/>
              </a:spcBef>
            </a:pPr>
            <a:r>
              <a:rPr lang="es-ES" sz="2800" b="1" spc="-10" dirty="0">
                <a:solidFill>
                  <a:srgbClr val="75BAE9"/>
                </a:solidFill>
                <a:latin typeface="Calibri"/>
                <a:cs typeface="Calibri"/>
              </a:rPr>
              <a:t> </a:t>
            </a:r>
            <a:r>
              <a:rPr lang="es-ES" sz="2800" b="1" spc="-10" dirty="0" smtClean="0">
                <a:solidFill>
                  <a:srgbClr val="75BAE9"/>
                </a:solidFill>
                <a:latin typeface="Calibri"/>
                <a:cs typeface="Calibri"/>
              </a:rPr>
              <a:t>              </a:t>
            </a:r>
            <a:r>
              <a:rPr sz="1800" b="1" spc="-10" dirty="0" smtClean="0">
                <a:solidFill>
                  <a:srgbClr val="75BAE9"/>
                </a:solidFill>
                <a:latin typeface="Calibri"/>
                <a:cs typeface="Calibri"/>
              </a:rPr>
              <a:t>Evaluación</a:t>
            </a:r>
            <a:r>
              <a:rPr sz="1800" b="1" spc="-50" dirty="0" smtClean="0">
                <a:solidFill>
                  <a:srgbClr val="75BAE9"/>
                </a:solidFill>
                <a:latin typeface="Calibri"/>
                <a:cs typeface="Calibri"/>
              </a:rPr>
              <a:t> </a:t>
            </a:r>
            <a:r>
              <a:rPr sz="1800" b="1" dirty="0">
                <a:solidFill>
                  <a:srgbClr val="75BAE9"/>
                </a:solidFill>
                <a:latin typeface="Calibri"/>
                <a:cs typeface="Calibri"/>
              </a:rPr>
              <a:t>-</a:t>
            </a:r>
            <a:r>
              <a:rPr sz="1800" b="1" spc="-15" dirty="0">
                <a:solidFill>
                  <a:srgbClr val="75BAE9"/>
                </a:solidFill>
                <a:latin typeface="Calibri"/>
                <a:cs typeface="Calibri"/>
              </a:rPr>
              <a:t> </a:t>
            </a:r>
            <a:r>
              <a:rPr sz="1800" b="1" spc="-10" dirty="0">
                <a:solidFill>
                  <a:srgbClr val="75BAE9"/>
                </a:solidFill>
                <a:latin typeface="Calibri"/>
                <a:cs typeface="Calibri"/>
              </a:rPr>
              <a:t>Ponderación</a:t>
            </a:r>
            <a:endParaRPr sz="1800" dirty="0">
              <a:latin typeface="Calibri"/>
              <a:cs typeface="Calibri"/>
            </a:endParaRPr>
          </a:p>
        </p:txBody>
      </p:sp>
      <p:sp>
        <p:nvSpPr>
          <p:cNvPr id="7" name="object 7"/>
          <p:cNvSpPr txBox="1"/>
          <p:nvPr/>
        </p:nvSpPr>
        <p:spPr>
          <a:xfrm>
            <a:off x="395971" y="2922614"/>
            <a:ext cx="4521200" cy="1813317"/>
          </a:xfrm>
          <a:prstGeom prst="rect">
            <a:avLst/>
          </a:prstGeom>
        </p:spPr>
        <p:txBody>
          <a:bodyPr vert="horz" wrap="square" lIns="0" tIns="12700" rIns="0" bIns="0" rtlCol="0">
            <a:spAutoFit/>
          </a:bodyPr>
          <a:lstStyle/>
          <a:p>
            <a:pPr algn="just"/>
            <a:r>
              <a:rPr lang="es-PA" sz="1300" spc="-5" dirty="0" smtClean="0">
                <a:solidFill>
                  <a:srgbClr val="FFFFFF"/>
                </a:solidFill>
                <a:latin typeface="Calibri"/>
                <a:cs typeface="Calibri"/>
              </a:rPr>
              <a:t>Acciones en </a:t>
            </a:r>
            <a:r>
              <a:rPr lang="es-PA" sz="1300" spc="-5" dirty="0">
                <a:solidFill>
                  <a:srgbClr val="FFFFFF"/>
                </a:solidFill>
                <a:latin typeface="Calibri"/>
                <a:cs typeface="Calibri"/>
              </a:rPr>
              <a:t>favor de los derechos humanos y derechos específicos de la población sexo-genérica, en actividades científicas, cívicas, culturales, educativas, sociales, ecológicas, entre otros como deportivas, cada acción debidamente certificada, tendrá una calificación de </a:t>
            </a:r>
            <a:r>
              <a:rPr lang="es-PA" sz="1300" b="1" spc="-5" dirty="0">
                <a:solidFill>
                  <a:srgbClr val="FFFFFF"/>
                </a:solidFill>
                <a:latin typeface="Calibri"/>
                <a:cs typeface="Calibri"/>
              </a:rPr>
              <a:t>17,5 puntos las mismas que se otorgarán midiendo las 4 </a:t>
            </a:r>
            <a:r>
              <a:rPr lang="es-PA" sz="1300" b="1" spc="-5" dirty="0" smtClean="0">
                <a:solidFill>
                  <a:srgbClr val="FFFFFF"/>
                </a:solidFill>
                <a:latin typeface="Calibri"/>
                <a:cs typeface="Calibri"/>
              </a:rPr>
              <a:t>categorías: impacto, logro, innovación, trayectoria. </a:t>
            </a:r>
            <a:endParaRPr lang="es-PA" sz="1300" b="1" spc="-5" dirty="0">
              <a:solidFill>
                <a:srgbClr val="FFFFFF"/>
              </a:solidFill>
              <a:latin typeface="Calibri"/>
              <a:cs typeface="Calibri"/>
            </a:endParaRPr>
          </a:p>
          <a:p>
            <a:pPr algn="just"/>
            <a:endParaRPr lang="es-PA" sz="1300" b="1" spc="-5" dirty="0" smtClean="0">
              <a:solidFill>
                <a:srgbClr val="FFFFFF"/>
              </a:solidFill>
              <a:latin typeface="Calibri"/>
              <a:cs typeface="Calibri"/>
            </a:endParaRPr>
          </a:p>
          <a:p>
            <a:pPr algn="just"/>
            <a:r>
              <a:rPr lang="es-PA" sz="1300" spc="-5" dirty="0">
                <a:solidFill>
                  <a:srgbClr val="FFFFFF"/>
                </a:solidFill>
                <a:latin typeface="Calibri"/>
                <a:cs typeface="Calibri"/>
              </a:rPr>
              <a:t>De presentar más de una actividad en la misma categoría la puntuación final será el promedio de las actividades en activismo</a:t>
            </a:r>
          </a:p>
        </p:txBody>
      </p:sp>
      <p:sp>
        <p:nvSpPr>
          <p:cNvPr id="8" name="object 8"/>
          <p:cNvSpPr txBox="1"/>
          <p:nvPr/>
        </p:nvSpPr>
        <p:spPr>
          <a:xfrm>
            <a:off x="6858000" y="3234943"/>
            <a:ext cx="4038599" cy="1674176"/>
          </a:xfrm>
          <a:prstGeom prst="rect">
            <a:avLst/>
          </a:prstGeom>
        </p:spPr>
        <p:txBody>
          <a:bodyPr vert="horz" wrap="square" lIns="0" tIns="12065" rIns="0" bIns="0" rtlCol="0">
            <a:spAutoFit/>
          </a:bodyPr>
          <a:lstStyle/>
          <a:p>
            <a:pPr marL="12700" marR="5080" algn="just">
              <a:lnSpc>
                <a:spcPct val="100000"/>
              </a:lnSpc>
              <a:spcBef>
                <a:spcPts val="95"/>
              </a:spcBef>
            </a:pPr>
            <a:r>
              <a:rPr lang="es-PA" sz="1200" dirty="0"/>
              <a:t>A</a:t>
            </a:r>
            <a:r>
              <a:rPr lang="es-PA" sz="1200" dirty="0" smtClean="0"/>
              <a:t>cciones </a:t>
            </a:r>
            <a:r>
              <a:rPr lang="es-PA" sz="1200" dirty="0"/>
              <a:t>de promoción </a:t>
            </a:r>
            <a:r>
              <a:rPr lang="es-PA" sz="1200" dirty="0" smtClean="0"/>
              <a:t>de </a:t>
            </a:r>
            <a:r>
              <a:rPr lang="es-PA" sz="1200" dirty="0"/>
              <a:t>los derechos específicos de la población LGBTIQ+ en la categoría de </a:t>
            </a:r>
            <a:r>
              <a:rPr lang="es-PA" sz="1200" dirty="0" smtClean="0"/>
              <a:t>1.- salud</a:t>
            </a:r>
            <a:r>
              <a:rPr lang="es-PA" sz="1200" dirty="0"/>
              <a:t>, </a:t>
            </a:r>
            <a:r>
              <a:rPr lang="es-PA" sz="1200" dirty="0" smtClean="0"/>
              <a:t>2.- educación</a:t>
            </a:r>
            <a:r>
              <a:rPr lang="es-PA" sz="1200" dirty="0"/>
              <a:t>, </a:t>
            </a:r>
            <a:r>
              <a:rPr lang="es-PA" sz="1200" dirty="0" smtClean="0"/>
              <a:t>3.- inclusión </a:t>
            </a:r>
            <a:r>
              <a:rPr lang="es-PA" sz="1200" dirty="0"/>
              <a:t>social, </a:t>
            </a:r>
            <a:r>
              <a:rPr lang="es-PA" sz="1200" dirty="0" smtClean="0"/>
              <a:t>4.- empleo</a:t>
            </a:r>
            <a:r>
              <a:rPr lang="es-PA" sz="1200" dirty="0"/>
              <a:t>, </a:t>
            </a:r>
            <a:r>
              <a:rPr lang="es-PA" sz="1200" dirty="0" smtClean="0"/>
              <a:t>5.- seguridad</a:t>
            </a:r>
            <a:r>
              <a:rPr lang="es-PA" sz="1200" dirty="0"/>
              <a:t>, </a:t>
            </a:r>
            <a:r>
              <a:rPr lang="es-PA" sz="1200" dirty="0" smtClean="0"/>
              <a:t>6.- vida </a:t>
            </a:r>
            <a:r>
              <a:rPr lang="es-PA" sz="1200" dirty="0"/>
              <a:t>libre de violencia; realizadas en distintos espacios sociales y comunitarios como: colegios, universidades, organizaciones nacionales, internacionales, públicas, privadas, comunitarias, barriales. Tiene una calificación por categoría </a:t>
            </a:r>
            <a:r>
              <a:rPr lang="es-PA" sz="1200" b="1" dirty="0"/>
              <a:t>de 4 puntos en función de cada categoría de difusión en derechos específicas para la población sexo-genérica</a:t>
            </a:r>
            <a:endParaRPr sz="1050" dirty="0">
              <a:latin typeface="Calibri"/>
              <a:cs typeface="Calibri"/>
            </a:endParaRPr>
          </a:p>
        </p:txBody>
      </p:sp>
      <p:sp>
        <p:nvSpPr>
          <p:cNvPr id="10" name="object 10"/>
          <p:cNvSpPr txBox="1"/>
          <p:nvPr/>
        </p:nvSpPr>
        <p:spPr>
          <a:xfrm>
            <a:off x="7254621" y="1579371"/>
            <a:ext cx="3718180" cy="1546577"/>
          </a:xfrm>
          <a:prstGeom prst="rect">
            <a:avLst/>
          </a:prstGeom>
        </p:spPr>
        <p:txBody>
          <a:bodyPr vert="horz" wrap="square" lIns="0" tIns="12700" rIns="0" bIns="0" rtlCol="0">
            <a:spAutoFit/>
          </a:bodyPr>
          <a:lstStyle/>
          <a:p>
            <a:pPr marR="5080" algn="r">
              <a:lnSpc>
                <a:spcPct val="100000"/>
              </a:lnSpc>
              <a:spcBef>
                <a:spcPts val="100"/>
              </a:spcBef>
            </a:pPr>
            <a:r>
              <a:rPr lang="es-ES" sz="3600" b="1" spc="-5" dirty="0" smtClean="0">
                <a:solidFill>
                  <a:srgbClr val="3A3838"/>
                </a:solidFill>
                <a:latin typeface="Calibri"/>
                <a:cs typeface="Calibri"/>
              </a:rPr>
              <a:t>24</a:t>
            </a:r>
            <a:r>
              <a:rPr sz="3600" b="1" spc="-395" dirty="0" smtClean="0">
                <a:solidFill>
                  <a:srgbClr val="3A3838"/>
                </a:solidFill>
                <a:latin typeface="Calibri"/>
                <a:cs typeface="Calibri"/>
              </a:rPr>
              <a:t> </a:t>
            </a:r>
            <a:r>
              <a:rPr sz="1800" b="1" dirty="0">
                <a:solidFill>
                  <a:srgbClr val="3A3838"/>
                </a:solidFill>
                <a:latin typeface="Calibri"/>
                <a:cs typeface="Calibri"/>
              </a:rPr>
              <a:t>pu</a:t>
            </a:r>
            <a:r>
              <a:rPr sz="1800" b="1" spc="-10" dirty="0">
                <a:solidFill>
                  <a:srgbClr val="3A3838"/>
                </a:solidFill>
                <a:latin typeface="Calibri"/>
                <a:cs typeface="Calibri"/>
              </a:rPr>
              <a:t>n</a:t>
            </a:r>
            <a:r>
              <a:rPr sz="1800" b="1" spc="-25" dirty="0">
                <a:solidFill>
                  <a:srgbClr val="3A3838"/>
                </a:solidFill>
                <a:latin typeface="Calibri"/>
                <a:cs typeface="Calibri"/>
              </a:rPr>
              <a:t>t</a:t>
            </a:r>
            <a:r>
              <a:rPr sz="1800" b="1" dirty="0">
                <a:solidFill>
                  <a:srgbClr val="3A3838"/>
                </a:solidFill>
                <a:latin typeface="Calibri"/>
                <a:cs typeface="Calibri"/>
              </a:rPr>
              <a:t>os</a:t>
            </a:r>
            <a:endParaRPr sz="1800" dirty="0">
              <a:latin typeface="Calibri"/>
              <a:cs typeface="Calibri"/>
            </a:endParaRPr>
          </a:p>
          <a:p>
            <a:pPr marL="12700" marR="452120">
              <a:lnSpc>
                <a:spcPct val="100000"/>
              </a:lnSpc>
              <a:spcBef>
                <a:spcPts val="1445"/>
              </a:spcBef>
            </a:pPr>
            <a:r>
              <a:rPr sz="1300" b="1" spc="-5" dirty="0">
                <a:solidFill>
                  <a:srgbClr val="3A3838"/>
                </a:solidFill>
                <a:latin typeface="Calibri"/>
                <a:cs typeface="Calibri"/>
              </a:rPr>
              <a:t>2.</a:t>
            </a:r>
            <a:r>
              <a:rPr sz="1300" b="1" dirty="0">
                <a:solidFill>
                  <a:srgbClr val="3A3838"/>
                </a:solidFill>
                <a:latin typeface="Calibri"/>
                <a:cs typeface="Calibri"/>
              </a:rPr>
              <a:t> </a:t>
            </a:r>
            <a:r>
              <a:rPr sz="1300" b="1" spc="-5" dirty="0">
                <a:solidFill>
                  <a:srgbClr val="3A3838"/>
                </a:solidFill>
                <a:latin typeface="Calibri"/>
                <a:cs typeface="Calibri"/>
              </a:rPr>
              <a:t>DIFUSIÓN</a:t>
            </a:r>
            <a:r>
              <a:rPr sz="1300" b="1" spc="20" dirty="0">
                <a:solidFill>
                  <a:srgbClr val="3A3838"/>
                </a:solidFill>
                <a:latin typeface="Calibri"/>
                <a:cs typeface="Calibri"/>
              </a:rPr>
              <a:t> </a:t>
            </a:r>
            <a:r>
              <a:rPr sz="1300" b="1" spc="-5" dirty="0">
                <a:solidFill>
                  <a:srgbClr val="3A3838"/>
                </a:solidFill>
                <a:latin typeface="Calibri"/>
                <a:cs typeface="Calibri"/>
              </a:rPr>
              <a:t>DE</a:t>
            </a:r>
            <a:r>
              <a:rPr sz="1300" b="1" spc="15" dirty="0">
                <a:solidFill>
                  <a:srgbClr val="3A3838"/>
                </a:solidFill>
                <a:latin typeface="Calibri"/>
                <a:cs typeface="Calibri"/>
              </a:rPr>
              <a:t> </a:t>
            </a:r>
            <a:r>
              <a:rPr sz="1300" b="1" spc="-10" dirty="0">
                <a:solidFill>
                  <a:srgbClr val="3A3838"/>
                </a:solidFill>
                <a:latin typeface="Calibri"/>
                <a:cs typeface="Calibri"/>
              </a:rPr>
              <a:t>ACCIONES</a:t>
            </a:r>
            <a:r>
              <a:rPr sz="1300" b="1" spc="20" dirty="0">
                <a:solidFill>
                  <a:srgbClr val="3A3838"/>
                </a:solidFill>
                <a:latin typeface="Calibri"/>
                <a:cs typeface="Calibri"/>
              </a:rPr>
              <a:t> </a:t>
            </a:r>
            <a:r>
              <a:rPr sz="1300" b="1" spc="-5" dirty="0">
                <a:solidFill>
                  <a:srgbClr val="3A3838"/>
                </a:solidFill>
                <a:latin typeface="Calibri"/>
                <a:cs typeface="Calibri"/>
              </a:rPr>
              <a:t>QUE</a:t>
            </a:r>
            <a:r>
              <a:rPr sz="1300" b="1" spc="5" dirty="0">
                <a:solidFill>
                  <a:srgbClr val="3A3838"/>
                </a:solidFill>
                <a:latin typeface="Calibri"/>
                <a:cs typeface="Calibri"/>
              </a:rPr>
              <a:t> </a:t>
            </a:r>
            <a:r>
              <a:rPr sz="1300" b="1" spc="-10" dirty="0">
                <a:solidFill>
                  <a:srgbClr val="3A3838"/>
                </a:solidFill>
                <a:latin typeface="Calibri"/>
                <a:cs typeface="Calibri"/>
              </a:rPr>
              <a:t>POSICIONEN</a:t>
            </a:r>
            <a:r>
              <a:rPr sz="1300" b="1" spc="35" dirty="0">
                <a:solidFill>
                  <a:srgbClr val="3A3838"/>
                </a:solidFill>
                <a:latin typeface="Calibri"/>
                <a:cs typeface="Calibri"/>
              </a:rPr>
              <a:t> </a:t>
            </a:r>
            <a:r>
              <a:rPr sz="1300" b="1" spc="-15" dirty="0">
                <a:solidFill>
                  <a:srgbClr val="3A3838"/>
                </a:solidFill>
                <a:latin typeface="Calibri"/>
                <a:cs typeface="Calibri"/>
              </a:rPr>
              <a:t>LOS </a:t>
            </a:r>
            <a:r>
              <a:rPr sz="1300" b="1" spc="-10" dirty="0">
                <a:solidFill>
                  <a:srgbClr val="3A3838"/>
                </a:solidFill>
                <a:latin typeface="Calibri"/>
                <a:cs typeface="Calibri"/>
              </a:rPr>
              <a:t> DERECHOS</a:t>
            </a:r>
            <a:r>
              <a:rPr sz="1300" b="1" spc="25" dirty="0">
                <a:solidFill>
                  <a:srgbClr val="3A3838"/>
                </a:solidFill>
                <a:latin typeface="Calibri"/>
                <a:cs typeface="Calibri"/>
              </a:rPr>
              <a:t> </a:t>
            </a:r>
            <a:r>
              <a:rPr sz="1300" b="1" spc="-5" dirty="0">
                <a:solidFill>
                  <a:srgbClr val="3A3838"/>
                </a:solidFill>
                <a:latin typeface="Calibri"/>
                <a:cs typeface="Calibri"/>
              </a:rPr>
              <a:t>DE</a:t>
            </a:r>
            <a:r>
              <a:rPr sz="1300" b="1" spc="10" dirty="0">
                <a:solidFill>
                  <a:srgbClr val="3A3838"/>
                </a:solidFill>
                <a:latin typeface="Calibri"/>
                <a:cs typeface="Calibri"/>
              </a:rPr>
              <a:t> </a:t>
            </a:r>
            <a:r>
              <a:rPr sz="1300" b="1" spc="-5" dirty="0">
                <a:solidFill>
                  <a:srgbClr val="3A3838"/>
                </a:solidFill>
                <a:latin typeface="Calibri"/>
                <a:cs typeface="Calibri"/>
              </a:rPr>
              <a:t>LA </a:t>
            </a:r>
            <a:r>
              <a:rPr sz="1300" b="1" spc="-10" dirty="0">
                <a:solidFill>
                  <a:srgbClr val="3A3838"/>
                </a:solidFill>
                <a:latin typeface="Calibri"/>
                <a:cs typeface="Calibri"/>
              </a:rPr>
              <a:t>POBLACIÓN</a:t>
            </a:r>
            <a:r>
              <a:rPr sz="1300" b="1" spc="5" dirty="0">
                <a:solidFill>
                  <a:srgbClr val="3A3838"/>
                </a:solidFill>
                <a:latin typeface="Calibri"/>
                <a:cs typeface="Calibri"/>
              </a:rPr>
              <a:t> </a:t>
            </a:r>
            <a:r>
              <a:rPr sz="1300" b="1" spc="-5" dirty="0">
                <a:solidFill>
                  <a:srgbClr val="3A3838"/>
                </a:solidFill>
                <a:latin typeface="Calibri"/>
                <a:cs typeface="Calibri"/>
              </a:rPr>
              <a:t>DE</a:t>
            </a:r>
            <a:r>
              <a:rPr sz="1300" b="1" spc="10" dirty="0">
                <a:solidFill>
                  <a:srgbClr val="3A3838"/>
                </a:solidFill>
                <a:latin typeface="Calibri"/>
                <a:cs typeface="Calibri"/>
              </a:rPr>
              <a:t> </a:t>
            </a:r>
            <a:r>
              <a:rPr sz="1300" b="1" spc="-5" dirty="0">
                <a:solidFill>
                  <a:srgbClr val="3A3838"/>
                </a:solidFill>
                <a:latin typeface="Calibri"/>
                <a:cs typeface="Calibri"/>
              </a:rPr>
              <a:t>LAS</a:t>
            </a:r>
            <a:r>
              <a:rPr sz="1300" b="1" spc="5" dirty="0">
                <a:solidFill>
                  <a:srgbClr val="3A3838"/>
                </a:solidFill>
                <a:latin typeface="Calibri"/>
                <a:cs typeface="Calibri"/>
              </a:rPr>
              <a:t> </a:t>
            </a:r>
            <a:r>
              <a:rPr sz="1300" b="1" spc="-10" dirty="0">
                <a:solidFill>
                  <a:srgbClr val="3A3838"/>
                </a:solidFill>
                <a:latin typeface="Calibri"/>
                <a:cs typeface="Calibri"/>
              </a:rPr>
              <a:t>DIVERSIDADES </a:t>
            </a:r>
            <a:r>
              <a:rPr sz="1300" b="1" spc="-280" dirty="0">
                <a:solidFill>
                  <a:srgbClr val="3A3838"/>
                </a:solidFill>
                <a:latin typeface="Calibri"/>
                <a:cs typeface="Calibri"/>
              </a:rPr>
              <a:t> </a:t>
            </a:r>
            <a:r>
              <a:rPr sz="1300" b="1" spc="-10" dirty="0">
                <a:solidFill>
                  <a:srgbClr val="3A3838"/>
                </a:solidFill>
                <a:latin typeface="Calibri"/>
                <a:cs typeface="Calibri"/>
              </a:rPr>
              <a:t>SEXO-GENÉRICAS</a:t>
            </a:r>
            <a:r>
              <a:rPr sz="1300" b="1" spc="45" dirty="0">
                <a:solidFill>
                  <a:srgbClr val="3A3838"/>
                </a:solidFill>
                <a:latin typeface="Calibri"/>
                <a:cs typeface="Calibri"/>
              </a:rPr>
              <a:t> </a:t>
            </a:r>
            <a:r>
              <a:rPr sz="1300" b="1" spc="-5" dirty="0">
                <a:solidFill>
                  <a:srgbClr val="3A3838"/>
                </a:solidFill>
                <a:latin typeface="Calibri"/>
                <a:cs typeface="Calibri"/>
              </a:rPr>
              <a:t>EN</a:t>
            </a:r>
            <a:r>
              <a:rPr sz="1300" b="1" spc="15" dirty="0">
                <a:solidFill>
                  <a:srgbClr val="3A3838"/>
                </a:solidFill>
                <a:latin typeface="Calibri"/>
                <a:cs typeface="Calibri"/>
              </a:rPr>
              <a:t> </a:t>
            </a:r>
            <a:r>
              <a:rPr sz="1300" b="1" spc="-5" dirty="0">
                <a:solidFill>
                  <a:srgbClr val="3A3838"/>
                </a:solidFill>
                <a:latin typeface="Calibri"/>
                <a:cs typeface="Calibri"/>
              </a:rPr>
              <a:t>LA</a:t>
            </a:r>
            <a:r>
              <a:rPr sz="1300" b="1" dirty="0">
                <a:solidFill>
                  <a:srgbClr val="3A3838"/>
                </a:solidFill>
                <a:latin typeface="Calibri"/>
                <a:cs typeface="Calibri"/>
              </a:rPr>
              <a:t> </a:t>
            </a:r>
            <a:r>
              <a:rPr sz="1300" b="1" spc="-15" dirty="0">
                <a:solidFill>
                  <a:srgbClr val="3A3838"/>
                </a:solidFill>
                <a:latin typeface="Calibri"/>
                <a:cs typeface="Calibri"/>
              </a:rPr>
              <a:t>COMUNIDAD</a:t>
            </a:r>
            <a:endParaRPr sz="1300" dirty="0">
              <a:latin typeface="Calibri"/>
              <a:cs typeface="Calibri"/>
            </a:endParaRPr>
          </a:p>
        </p:txBody>
      </p:sp>
      <p:sp>
        <p:nvSpPr>
          <p:cNvPr id="11" name="object 11"/>
          <p:cNvSpPr txBox="1"/>
          <p:nvPr/>
        </p:nvSpPr>
        <p:spPr>
          <a:xfrm>
            <a:off x="395971" y="1737094"/>
            <a:ext cx="4555490" cy="1148080"/>
          </a:xfrm>
          <a:prstGeom prst="rect">
            <a:avLst/>
          </a:prstGeom>
        </p:spPr>
        <p:txBody>
          <a:bodyPr vert="horz" wrap="square" lIns="0" tIns="12700" rIns="0" bIns="0" rtlCol="0">
            <a:spAutoFit/>
          </a:bodyPr>
          <a:lstStyle/>
          <a:p>
            <a:pPr marR="5080" algn="r">
              <a:lnSpc>
                <a:spcPct val="100000"/>
              </a:lnSpc>
              <a:spcBef>
                <a:spcPts val="100"/>
              </a:spcBef>
            </a:pPr>
            <a:r>
              <a:rPr sz="3600" b="1" spc="-5" dirty="0">
                <a:solidFill>
                  <a:srgbClr val="FFFFFF"/>
                </a:solidFill>
                <a:latin typeface="Calibri"/>
                <a:cs typeface="Calibri"/>
              </a:rPr>
              <a:t>7</a:t>
            </a:r>
            <a:r>
              <a:rPr sz="3600" b="1" dirty="0">
                <a:solidFill>
                  <a:srgbClr val="FFFFFF"/>
                </a:solidFill>
                <a:latin typeface="Calibri"/>
                <a:cs typeface="Calibri"/>
              </a:rPr>
              <a:t>0</a:t>
            </a:r>
            <a:r>
              <a:rPr sz="3600" b="1" spc="-395" dirty="0">
                <a:solidFill>
                  <a:srgbClr val="FFFFFF"/>
                </a:solidFill>
                <a:latin typeface="Calibri"/>
                <a:cs typeface="Calibri"/>
              </a:rPr>
              <a:t> </a:t>
            </a:r>
            <a:r>
              <a:rPr sz="1800" b="1" dirty="0">
                <a:solidFill>
                  <a:srgbClr val="FFFFFF"/>
                </a:solidFill>
                <a:latin typeface="Calibri"/>
                <a:cs typeface="Calibri"/>
              </a:rPr>
              <a:t>pu</a:t>
            </a:r>
            <a:r>
              <a:rPr sz="1800" b="1" spc="-10" dirty="0">
                <a:solidFill>
                  <a:srgbClr val="FFFFFF"/>
                </a:solidFill>
                <a:latin typeface="Calibri"/>
                <a:cs typeface="Calibri"/>
              </a:rPr>
              <a:t>n</a:t>
            </a:r>
            <a:r>
              <a:rPr sz="1800" b="1" spc="-25" dirty="0">
                <a:solidFill>
                  <a:srgbClr val="FFFFFF"/>
                </a:solidFill>
                <a:latin typeface="Calibri"/>
                <a:cs typeface="Calibri"/>
              </a:rPr>
              <a:t>t</a:t>
            </a:r>
            <a:r>
              <a:rPr sz="1800" b="1" dirty="0">
                <a:solidFill>
                  <a:srgbClr val="FFFFFF"/>
                </a:solidFill>
                <a:latin typeface="Calibri"/>
                <a:cs typeface="Calibri"/>
              </a:rPr>
              <a:t>os</a:t>
            </a:r>
            <a:endParaRPr sz="1800" dirty="0">
              <a:latin typeface="Calibri"/>
              <a:cs typeface="Calibri"/>
            </a:endParaRPr>
          </a:p>
          <a:p>
            <a:pPr marL="12700" marR="84455">
              <a:lnSpc>
                <a:spcPct val="100000"/>
              </a:lnSpc>
              <a:spcBef>
                <a:spcPts val="1395"/>
              </a:spcBef>
            </a:pPr>
            <a:r>
              <a:rPr sz="1300" b="1" spc="-5" dirty="0">
                <a:solidFill>
                  <a:srgbClr val="FFFFFF"/>
                </a:solidFill>
                <a:latin typeface="Calibri"/>
                <a:cs typeface="Calibri"/>
              </a:rPr>
              <a:t>1.</a:t>
            </a:r>
            <a:r>
              <a:rPr sz="1300" b="1" spc="5" dirty="0">
                <a:solidFill>
                  <a:srgbClr val="FFFFFF"/>
                </a:solidFill>
                <a:latin typeface="Calibri"/>
                <a:cs typeface="Calibri"/>
              </a:rPr>
              <a:t> </a:t>
            </a:r>
            <a:r>
              <a:rPr sz="1300" b="1" spc="-10" dirty="0">
                <a:solidFill>
                  <a:srgbClr val="FFFFFF"/>
                </a:solidFill>
                <a:latin typeface="Calibri"/>
                <a:cs typeface="Calibri"/>
              </a:rPr>
              <a:t>ACTIVISMO,</a:t>
            </a:r>
            <a:r>
              <a:rPr sz="1300" b="1" spc="20" dirty="0">
                <a:solidFill>
                  <a:srgbClr val="FFFFFF"/>
                </a:solidFill>
                <a:latin typeface="Calibri"/>
                <a:cs typeface="Calibri"/>
              </a:rPr>
              <a:t> </a:t>
            </a:r>
            <a:r>
              <a:rPr sz="1300" b="1" spc="-20" dirty="0">
                <a:solidFill>
                  <a:srgbClr val="FFFFFF"/>
                </a:solidFill>
                <a:latin typeface="Calibri"/>
                <a:cs typeface="Calibri"/>
              </a:rPr>
              <a:t>PROYECTOS</a:t>
            </a:r>
            <a:r>
              <a:rPr sz="1300" b="1" spc="15" dirty="0">
                <a:solidFill>
                  <a:srgbClr val="FFFFFF"/>
                </a:solidFill>
                <a:latin typeface="Calibri"/>
                <a:cs typeface="Calibri"/>
              </a:rPr>
              <a:t> </a:t>
            </a:r>
            <a:r>
              <a:rPr sz="1300" b="1" spc="-5" dirty="0">
                <a:solidFill>
                  <a:srgbClr val="FFFFFF"/>
                </a:solidFill>
                <a:latin typeface="Calibri"/>
                <a:cs typeface="Calibri"/>
              </a:rPr>
              <a:t>O</a:t>
            </a:r>
            <a:r>
              <a:rPr sz="1300" b="1" spc="5" dirty="0">
                <a:solidFill>
                  <a:srgbClr val="FFFFFF"/>
                </a:solidFill>
                <a:latin typeface="Calibri"/>
                <a:cs typeface="Calibri"/>
              </a:rPr>
              <a:t> </a:t>
            </a:r>
            <a:r>
              <a:rPr sz="1300" b="1" spc="-10" dirty="0">
                <a:solidFill>
                  <a:srgbClr val="FFFFFF"/>
                </a:solidFill>
                <a:latin typeface="Calibri"/>
                <a:cs typeface="Calibri"/>
              </a:rPr>
              <a:t>ACCIONES</a:t>
            </a:r>
            <a:r>
              <a:rPr sz="1300" b="1" spc="25" dirty="0">
                <a:solidFill>
                  <a:srgbClr val="FFFFFF"/>
                </a:solidFill>
                <a:latin typeface="Calibri"/>
                <a:cs typeface="Calibri"/>
              </a:rPr>
              <a:t> </a:t>
            </a:r>
            <a:r>
              <a:rPr sz="1300" b="1" spc="-15" dirty="0">
                <a:solidFill>
                  <a:srgbClr val="FFFFFF"/>
                </a:solidFill>
                <a:latin typeface="Calibri"/>
                <a:cs typeface="Calibri"/>
              </a:rPr>
              <a:t>REALIZADAS</a:t>
            </a:r>
            <a:r>
              <a:rPr sz="1300" b="1" spc="55" dirty="0">
                <a:solidFill>
                  <a:srgbClr val="FFFFFF"/>
                </a:solidFill>
                <a:latin typeface="Calibri"/>
                <a:cs typeface="Calibri"/>
              </a:rPr>
              <a:t> </a:t>
            </a:r>
            <a:r>
              <a:rPr sz="1300" b="1" spc="-5" dirty="0">
                <a:solidFill>
                  <a:srgbClr val="FFFFFF"/>
                </a:solidFill>
                <a:latin typeface="Calibri"/>
                <a:cs typeface="Calibri"/>
              </a:rPr>
              <a:t>A </a:t>
            </a:r>
            <a:r>
              <a:rPr sz="1300" b="1" spc="-40" dirty="0">
                <a:solidFill>
                  <a:srgbClr val="FFFFFF"/>
                </a:solidFill>
                <a:latin typeface="Calibri"/>
                <a:cs typeface="Calibri"/>
              </a:rPr>
              <a:t>FAVOR</a:t>
            </a:r>
            <a:r>
              <a:rPr sz="1300" b="1" spc="20" dirty="0">
                <a:solidFill>
                  <a:srgbClr val="FFFFFF"/>
                </a:solidFill>
                <a:latin typeface="Calibri"/>
                <a:cs typeface="Calibri"/>
              </a:rPr>
              <a:t> </a:t>
            </a:r>
            <a:r>
              <a:rPr sz="1300" b="1" spc="-10" dirty="0">
                <a:solidFill>
                  <a:srgbClr val="FFFFFF"/>
                </a:solidFill>
                <a:latin typeface="Calibri"/>
                <a:cs typeface="Calibri"/>
              </a:rPr>
              <a:t>DE </a:t>
            </a:r>
            <a:r>
              <a:rPr sz="1300" b="1" spc="-280" dirty="0">
                <a:solidFill>
                  <a:srgbClr val="FFFFFF"/>
                </a:solidFill>
                <a:latin typeface="Calibri"/>
                <a:cs typeface="Calibri"/>
              </a:rPr>
              <a:t> </a:t>
            </a:r>
            <a:r>
              <a:rPr sz="1300" b="1" spc="-5" dirty="0">
                <a:solidFill>
                  <a:srgbClr val="FFFFFF"/>
                </a:solidFill>
                <a:latin typeface="Calibri"/>
                <a:cs typeface="Calibri"/>
              </a:rPr>
              <a:t>LA</a:t>
            </a:r>
            <a:r>
              <a:rPr sz="1300" b="1" dirty="0">
                <a:solidFill>
                  <a:srgbClr val="FFFFFF"/>
                </a:solidFill>
                <a:latin typeface="Calibri"/>
                <a:cs typeface="Calibri"/>
              </a:rPr>
              <a:t> </a:t>
            </a:r>
            <a:r>
              <a:rPr sz="1300" b="1" spc="-10" dirty="0">
                <a:solidFill>
                  <a:srgbClr val="FFFFFF"/>
                </a:solidFill>
                <a:latin typeface="Calibri"/>
                <a:cs typeface="Calibri"/>
              </a:rPr>
              <a:t>POBLACIÓN</a:t>
            </a:r>
            <a:r>
              <a:rPr sz="1300" b="1" spc="25" dirty="0">
                <a:solidFill>
                  <a:srgbClr val="FFFFFF"/>
                </a:solidFill>
                <a:latin typeface="Calibri"/>
                <a:cs typeface="Calibri"/>
              </a:rPr>
              <a:t> </a:t>
            </a:r>
            <a:r>
              <a:rPr sz="1300" b="1" spc="-5" dirty="0">
                <a:solidFill>
                  <a:srgbClr val="FFFFFF"/>
                </a:solidFill>
                <a:latin typeface="Calibri"/>
                <a:cs typeface="Calibri"/>
              </a:rPr>
              <a:t>DE</a:t>
            </a:r>
            <a:r>
              <a:rPr sz="1300" b="1" spc="5" dirty="0">
                <a:solidFill>
                  <a:srgbClr val="FFFFFF"/>
                </a:solidFill>
                <a:latin typeface="Calibri"/>
                <a:cs typeface="Calibri"/>
              </a:rPr>
              <a:t> </a:t>
            </a:r>
            <a:r>
              <a:rPr sz="1300" b="1" spc="-5" dirty="0">
                <a:solidFill>
                  <a:srgbClr val="FFFFFF"/>
                </a:solidFill>
                <a:latin typeface="Calibri"/>
                <a:cs typeface="Calibri"/>
              </a:rPr>
              <a:t>LAS</a:t>
            </a:r>
            <a:r>
              <a:rPr sz="1300" b="1" spc="10" dirty="0">
                <a:solidFill>
                  <a:srgbClr val="FFFFFF"/>
                </a:solidFill>
                <a:latin typeface="Calibri"/>
                <a:cs typeface="Calibri"/>
              </a:rPr>
              <a:t> </a:t>
            </a:r>
            <a:r>
              <a:rPr sz="1300" b="1" spc="-10" dirty="0">
                <a:solidFill>
                  <a:srgbClr val="FFFFFF"/>
                </a:solidFill>
                <a:latin typeface="Calibri"/>
                <a:cs typeface="Calibri"/>
              </a:rPr>
              <a:t>DIVERSIDADES</a:t>
            </a:r>
            <a:r>
              <a:rPr sz="1300" b="1" spc="50" dirty="0">
                <a:solidFill>
                  <a:srgbClr val="FFFFFF"/>
                </a:solidFill>
                <a:latin typeface="Calibri"/>
                <a:cs typeface="Calibri"/>
              </a:rPr>
              <a:t> </a:t>
            </a:r>
            <a:r>
              <a:rPr sz="1300" b="1" spc="-15" dirty="0">
                <a:solidFill>
                  <a:srgbClr val="FFFFFF"/>
                </a:solidFill>
                <a:latin typeface="Calibri"/>
                <a:cs typeface="Calibri"/>
              </a:rPr>
              <a:t>SEXO.GENÉRICAS</a:t>
            </a:r>
            <a:endParaRPr sz="1300" dirty="0">
              <a:latin typeface="Calibri"/>
              <a:cs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p:nvPr/>
        </p:nvSpPr>
        <p:spPr>
          <a:xfrm>
            <a:off x="914400" y="1676400"/>
            <a:ext cx="5257800" cy="2743200"/>
          </a:xfrm>
          <a:custGeom>
            <a:avLst/>
            <a:gdLst/>
            <a:ahLst/>
            <a:cxnLst/>
            <a:rect l="l" t="t" r="r" b="b"/>
            <a:pathLst>
              <a:path w="10171430" h="3456940">
                <a:moveTo>
                  <a:pt x="9595104" y="0"/>
                </a:moveTo>
                <a:lnTo>
                  <a:pt x="576072" y="0"/>
                </a:lnTo>
                <a:lnTo>
                  <a:pt x="528826" y="1909"/>
                </a:lnTo>
                <a:lnTo>
                  <a:pt x="482632" y="7540"/>
                </a:lnTo>
                <a:lnTo>
                  <a:pt x="437637" y="16743"/>
                </a:lnTo>
                <a:lnTo>
                  <a:pt x="393991" y="29370"/>
                </a:lnTo>
                <a:lnTo>
                  <a:pt x="351842" y="45273"/>
                </a:lnTo>
                <a:lnTo>
                  <a:pt x="311337" y="64304"/>
                </a:lnTo>
                <a:lnTo>
                  <a:pt x="272625" y="86313"/>
                </a:lnTo>
                <a:lnTo>
                  <a:pt x="235854" y="111154"/>
                </a:lnTo>
                <a:lnTo>
                  <a:pt x="201173" y="138677"/>
                </a:lnTo>
                <a:lnTo>
                  <a:pt x="168730" y="168735"/>
                </a:lnTo>
                <a:lnTo>
                  <a:pt x="138673" y="201179"/>
                </a:lnTo>
                <a:lnTo>
                  <a:pt x="111150" y="235860"/>
                </a:lnTo>
                <a:lnTo>
                  <a:pt x="86310" y="272631"/>
                </a:lnTo>
                <a:lnTo>
                  <a:pt x="64301" y="311342"/>
                </a:lnTo>
                <a:lnTo>
                  <a:pt x="45271" y="351847"/>
                </a:lnTo>
                <a:lnTo>
                  <a:pt x="29369" y="393996"/>
                </a:lnTo>
                <a:lnTo>
                  <a:pt x="16742" y="437641"/>
                </a:lnTo>
                <a:lnTo>
                  <a:pt x="7540" y="482635"/>
                </a:lnTo>
                <a:lnTo>
                  <a:pt x="1909" y="528827"/>
                </a:lnTo>
                <a:lnTo>
                  <a:pt x="0" y="576071"/>
                </a:lnTo>
                <a:lnTo>
                  <a:pt x="0" y="2880360"/>
                </a:lnTo>
                <a:lnTo>
                  <a:pt x="1909" y="2927604"/>
                </a:lnTo>
                <a:lnTo>
                  <a:pt x="7540" y="2973796"/>
                </a:lnTo>
                <a:lnTo>
                  <a:pt x="16742" y="3018790"/>
                </a:lnTo>
                <a:lnTo>
                  <a:pt x="29369" y="3062435"/>
                </a:lnTo>
                <a:lnTo>
                  <a:pt x="45271" y="3104584"/>
                </a:lnTo>
                <a:lnTo>
                  <a:pt x="64301" y="3145089"/>
                </a:lnTo>
                <a:lnTo>
                  <a:pt x="86310" y="3183800"/>
                </a:lnTo>
                <a:lnTo>
                  <a:pt x="111150" y="3220571"/>
                </a:lnTo>
                <a:lnTo>
                  <a:pt x="138673" y="3255252"/>
                </a:lnTo>
                <a:lnTo>
                  <a:pt x="168730" y="3287696"/>
                </a:lnTo>
                <a:lnTo>
                  <a:pt x="201173" y="3317754"/>
                </a:lnTo>
                <a:lnTo>
                  <a:pt x="235854" y="3345277"/>
                </a:lnTo>
                <a:lnTo>
                  <a:pt x="272625" y="3370118"/>
                </a:lnTo>
                <a:lnTo>
                  <a:pt x="311337" y="3392127"/>
                </a:lnTo>
                <a:lnTo>
                  <a:pt x="351842" y="3411158"/>
                </a:lnTo>
                <a:lnTo>
                  <a:pt x="393991" y="3427061"/>
                </a:lnTo>
                <a:lnTo>
                  <a:pt x="437637" y="3439688"/>
                </a:lnTo>
                <a:lnTo>
                  <a:pt x="482632" y="3448891"/>
                </a:lnTo>
                <a:lnTo>
                  <a:pt x="528826" y="3454522"/>
                </a:lnTo>
                <a:lnTo>
                  <a:pt x="576072" y="3456431"/>
                </a:lnTo>
                <a:lnTo>
                  <a:pt x="9595104" y="3456431"/>
                </a:lnTo>
                <a:lnTo>
                  <a:pt x="9642348" y="3454522"/>
                </a:lnTo>
                <a:lnTo>
                  <a:pt x="9688540" y="3448891"/>
                </a:lnTo>
                <a:lnTo>
                  <a:pt x="9733534" y="3439688"/>
                </a:lnTo>
                <a:lnTo>
                  <a:pt x="9777179" y="3427061"/>
                </a:lnTo>
                <a:lnTo>
                  <a:pt x="9819328" y="3411158"/>
                </a:lnTo>
                <a:lnTo>
                  <a:pt x="9859833" y="3392127"/>
                </a:lnTo>
                <a:lnTo>
                  <a:pt x="9898544" y="3370118"/>
                </a:lnTo>
                <a:lnTo>
                  <a:pt x="9935315" y="3345277"/>
                </a:lnTo>
                <a:lnTo>
                  <a:pt x="9969996" y="3317754"/>
                </a:lnTo>
                <a:lnTo>
                  <a:pt x="10002440" y="3287696"/>
                </a:lnTo>
                <a:lnTo>
                  <a:pt x="10032498" y="3255252"/>
                </a:lnTo>
                <a:lnTo>
                  <a:pt x="10060021" y="3220571"/>
                </a:lnTo>
                <a:lnTo>
                  <a:pt x="10084862" y="3183800"/>
                </a:lnTo>
                <a:lnTo>
                  <a:pt x="10106871" y="3145089"/>
                </a:lnTo>
                <a:lnTo>
                  <a:pt x="10125902" y="3104584"/>
                </a:lnTo>
                <a:lnTo>
                  <a:pt x="10141805" y="3062435"/>
                </a:lnTo>
                <a:lnTo>
                  <a:pt x="10154432" y="3018790"/>
                </a:lnTo>
                <a:lnTo>
                  <a:pt x="10163635" y="2973796"/>
                </a:lnTo>
                <a:lnTo>
                  <a:pt x="10169266" y="2927604"/>
                </a:lnTo>
                <a:lnTo>
                  <a:pt x="10171176" y="2880360"/>
                </a:lnTo>
                <a:lnTo>
                  <a:pt x="10171176" y="576071"/>
                </a:lnTo>
                <a:lnTo>
                  <a:pt x="10169266" y="528827"/>
                </a:lnTo>
                <a:lnTo>
                  <a:pt x="10163635" y="482635"/>
                </a:lnTo>
                <a:lnTo>
                  <a:pt x="10154432" y="437641"/>
                </a:lnTo>
                <a:lnTo>
                  <a:pt x="10141805" y="393996"/>
                </a:lnTo>
                <a:lnTo>
                  <a:pt x="10125902" y="351847"/>
                </a:lnTo>
                <a:lnTo>
                  <a:pt x="10106871" y="311342"/>
                </a:lnTo>
                <a:lnTo>
                  <a:pt x="10084862" y="272631"/>
                </a:lnTo>
                <a:lnTo>
                  <a:pt x="10060021" y="235860"/>
                </a:lnTo>
                <a:lnTo>
                  <a:pt x="10032498" y="201179"/>
                </a:lnTo>
                <a:lnTo>
                  <a:pt x="10002440" y="168735"/>
                </a:lnTo>
                <a:lnTo>
                  <a:pt x="9969996" y="138677"/>
                </a:lnTo>
                <a:lnTo>
                  <a:pt x="9935315" y="111154"/>
                </a:lnTo>
                <a:lnTo>
                  <a:pt x="9898544" y="86313"/>
                </a:lnTo>
                <a:lnTo>
                  <a:pt x="9859833" y="64304"/>
                </a:lnTo>
                <a:lnTo>
                  <a:pt x="9819328" y="45273"/>
                </a:lnTo>
                <a:lnTo>
                  <a:pt x="9777179" y="29370"/>
                </a:lnTo>
                <a:lnTo>
                  <a:pt x="9733534" y="16743"/>
                </a:lnTo>
                <a:lnTo>
                  <a:pt x="9688540" y="7540"/>
                </a:lnTo>
                <a:lnTo>
                  <a:pt x="9642348" y="1909"/>
                </a:lnTo>
                <a:lnTo>
                  <a:pt x="9595104" y="0"/>
                </a:lnTo>
                <a:close/>
              </a:path>
            </a:pathLst>
          </a:custGeom>
          <a:solidFill>
            <a:srgbClr val="003780"/>
          </a:solidFill>
        </p:spPr>
        <p:txBody>
          <a:bodyPr wrap="square" lIns="0" tIns="0" rIns="0" bIns="0" rtlCol="0"/>
          <a:lstStyle/>
          <a:p>
            <a:pPr marL="630555" algn="just">
              <a:spcAft>
                <a:spcPts val="0"/>
              </a:spcAft>
              <a:tabLst>
                <a:tab pos="612140" algn="l"/>
              </a:tabLst>
            </a:pPr>
            <a:endParaRPr lang="es-ES" b="1" dirty="0" smtClean="0">
              <a:solidFill>
                <a:schemeClr val="bg1"/>
              </a:solidFill>
              <a:latin typeface="Calibri" panose="020F0502020204030204" pitchFamily="34" charset="0"/>
              <a:cs typeface="Calibri" panose="020F0502020204030204" pitchFamily="34" charset="0"/>
            </a:endParaRPr>
          </a:p>
          <a:p>
            <a:pPr algn="just">
              <a:tabLst>
                <a:tab pos="612140" algn="l"/>
              </a:tabLst>
            </a:pPr>
            <a:r>
              <a:rPr lang="es-PA" b="1" dirty="0" smtClean="0">
                <a:solidFill>
                  <a:schemeClr val="bg1"/>
                </a:solidFill>
                <a:latin typeface="Calibri" panose="020F0502020204030204" pitchFamily="34" charset="0"/>
                <a:cs typeface="Calibri" panose="020F0502020204030204" pitchFamily="34" charset="0"/>
              </a:rPr>
              <a:t> </a:t>
            </a:r>
            <a:endParaRPr lang="es-EC" dirty="0">
              <a:solidFill>
                <a:schemeClr val="bg1"/>
              </a:solidFill>
            </a:endParaRPr>
          </a:p>
          <a:p>
            <a:pPr algn="just">
              <a:tabLst>
                <a:tab pos="612140" algn="l"/>
              </a:tabLst>
            </a:pPr>
            <a:endParaRPr lang="es-EC" dirty="0" smtClean="0">
              <a:solidFill>
                <a:schemeClr val="bg1"/>
              </a:solidFill>
              <a:latin typeface="Calibri" panose="020F0502020204030204" pitchFamily="34" charset="0"/>
              <a:cs typeface="Calibri" panose="020F0502020204030204" pitchFamily="34" charset="0"/>
            </a:endParaRPr>
          </a:p>
          <a:p>
            <a:pPr algn="just">
              <a:tabLst>
                <a:tab pos="612140" algn="l"/>
              </a:tabLst>
            </a:pPr>
            <a:endParaRPr lang="es-ES" dirty="0" smtClean="0">
              <a:solidFill>
                <a:schemeClr val="bg1"/>
              </a:solidFill>
              <a:latin typeface="Calibri" panose="020F0502020204030204" pitchFamily="34" charset="0"/>
              <a:cs typeface="Calibri" panose="020F0502020204030204" pitchFamily="34" charset="0"/>
            </a:endParaRPr>
          </a:p>
          <a:p>
            <a:pPr algn="just">
              <a:tabLst>
                <a:tab pos="612140" algn="l"/>
              </a:tabLst>
            </a:pPr>
            <a:r>
              <a:rPr lang="es-ES" sz="1600" dirty="0" smtClean="0">
                <a:solidFill>
                  <a:schemeClr val="bg1"/>
                </a:solidFill>
                <a:latin typeface="Calibri" panose="020F0502020204030204" pitchFamily="34" charset="0"/>
                <a:cs typeface="Calibri" panose="020F0502020204030204" pitchFamily="34" charset="0"/>
              </a:rPr>
              <a:t>En este parámetro se tomarán en cuenta los reconocimientos obtenidos a nivel local, provincial, nacional e internacional debidamente certificados. </a:t>
            </a:r>
            <a:r>
              <a:rPr lang="es-ES" sz="1600" b="1" dirty="0" smtClean="0">
                <a:solidFill>
                  <a:schemeClr val="bg1"/>
                </a:solidFill>
                <a:latin typeface="Calibri" panose="020F0502020204030204" pitchFamily="34" charset="0"/>
                <a:cs typeface="Calibri" panose="020F0502020204030204" pitchFamily="34" charset="0"/>
              </a:rPr>
              <a:t>Se considera que el reconocimiento será puntuado con 6 puntos</a:t>
            </a:r>
            <a:r>
              <a:rPr lang="es-ES" sz="1600" dirty="0" smtClean="0">
                <a:solidFill>
                  <a:schemeClr val="bg1"/>
                </a:solidFill>
                <a:latin typeface="Calibri" panose="020F0502020204030204" pitchFamily="34" charset="0"/>
                <a:cs typeface="Calibri" panose="020F0502020204030204" pitchFamily="34" charset="0"/>
              </a:rPr>
              <a:t>. Si el postulante presenta un reconocimiento en cualquier parámetro se considera la calificación total.</a:t>
            </a:r>
            <a:endParaRPr lang="es-EC" sz="1600" dirty="0">
              <a:solidFill>
                <a:schemeClr val="bg1"/>
              </a:solidFill>
              <a:effectLst/>
            </a:endParaRPr>
          </a:p>
        </p:txBody>
      </p:sp>
      <p:sp>
        <p:nvSpPr>
          <p:cNvPr id="4" name="object 11"/>
          <p:cNvSpPr txBox="1"/>
          <p:nvPr/>
        </p:nvSpPr>
        <p:spPr>
          <a:xfrm>
            <a:off x="1219200" y="1706114"/>
            <a:ext cx="4555490" cy="946413"/>
          </a:xfrm>
          <a:prstGeom prst="rect">
            <a:avLst/>
          </a:prstGeom>
        </p:spPr>
        <p:txBody>
          <a:bodyPr vert="horz" wrap="square" lIns="0" tIns="12700" rIns="0" bIns="0" rtlCol="0">
            <a:spAutoFit/>
          </a:bodyPr>
          <a:lstStyle/>
          <a:p>
            <a:pPr marR="5080" algn="r">
              <a:lnSpc>
                <a:spcPct val="100000"/>
              </a:lnSpc>
              <a:spcBef>
                <a:spcPts val="100"/>
              </a:spcBef>
            </a:pPr>
            <a:r>
              <a:rPr lang="es-ES" sz="3600" b="1" spc="-5" dirty="0" smtClean="0">
                <a:solidFill>
                  <a:srgbClr val="FFFFFF"/>
                </a:solidFill>
                <a:latin typeface="Calibri"/>
                <a:cs typeface="Calibri"/>
              </a:rPr>
              <a:t>6</a:t>
            </a:r>
            <a:r>
              <a:rPr sz="3600" b="1" spc="-395" dirty="0" smtClean="0">
                <a:solidFill>
                  <a:srgbClr val="FFFFFF"/>
                </a:solidFill>
                <a:latin typeface="Calibri"/>
                <a:cs typeface="Calibri"/>
              </a:rPr>
              <a:t> </a:t>
            </a:r>
            <a:r>
              <a:rPr sz="1800" b="1" dirty="0">
                <a:solidFill>
                  <a:srgbClr val="FFFFFF"/>
                </a:solidFill>
                <a:latin typeface="Calibri"/>
                <a:cs typeface="Calibri"/>
              </a:rPr>
              <a:t>pu</a:t>
            </a:r>
            <a:r>
              <a:rPr sz="1800" b="1" spc="-10" dirty="0">
                <a:solidFill>
                  <a:srgbClr val="FFFFFF"/>
                </a:solidFill>
                <a:latin typeface="Calibri"/>
                <a:cs typeface="Calibri"/>
              </a:rPr>
              <a:t>n</a:t>
            </a:r>
            <a:r>
              <a:rPr sz="1800" b="1" spc="-25" dirty="0">
                <a:solidFill>
                  <a:srgbClr val="FFFFFF"/>
                </a:solidFill>
                <a:latin typeface="Calibri"/>
                <a:cs typeface="Calibri"/>
              </a:rPr>
              <a:t>t</a:t>
            </a:r>
            <a:r>
              <a:rPr sz="1800" b="1" dirty="0">
                <a:solidFill>
                  <a:srgbClr val="FFFFFF"/>
                </a:solidFill>
                <a:latin typeface="Calibri"/>
                <a:cs typeface="Calibri"/>
              </a:rPr>
              <a:t>os</a:t>
            </a:r>
            <a:endParaRPr sz="1800" dirty="0">
              <a:latin typeface="Calibri"/>
              <a:cs typeface="Calibri"/>
            </a:endParaRPr>
          </a:p>
          <a:p>
            <a:pPr marL="12700" marR="84455">
              <a:lnSpc>
                <a:spcPct val="100000"/>
              </a:lnSpc>
              <a:spcBef>
                <a:spcPts val="1395"/>
              </a:spcBef>
            </a:pPr>
            <a:r>
              <a:rPr lang="es-ES" sz="1300" b="1" spc="-5" dirty="0">
                <a:solidFill>
                  <a:srgbClr val="FFFFFF"/>
                </a:solidFill>
                <a:latin typeface="Calibri"/>
                <a:cs typeface="Calibri"/>
              </a:rPr>
              <a:t>3</a:t>
            </a:r>
            <a:r>
              <a:rPr sz="1300" b="1" spc="-5" dirty="0" smtClean="0">
                <a:solidFill>
                  <a:srgbClr val="FFFFFF"/>
                </a:solidFill>
                <a:latin typeface="Calibri"/>
                <a:cs typeface="Calibri"/>
              </a:rPr>
              <a:t>.</a:t>
            </a:r>
            <a:r>
              <a:rPr sz="1300" b="1" spc="5" dirty="0" smtClean="0">
                <a:solidFill>
                  <a:srgbClr val="FFFFFF"/>
                </a:solidFill>
                <a:latin typeface="Calibri"/>
                <a:cs typeface="Calibri"/>
              </a:rPr>
              <a:t> </a:t>
            </a:r>
            <a:r>
              <a:rPr lang="es-ES" sz="1300" b="1" spc="-10" dirty="0" smtClean="0">
                <a:solidFill>
                  <a:srgbClr val="FFFFFF"/>
                </a:solidFill>
                <a:latin typeface="Calibri"/>
                <a:cs typeface="Calibri"/>
              </a:rPr>
              <a:t>RECONOCIMIENTO</a:t>
            </a:r>
            <a:endParaRPr sz="1300" dirty="0">
              <a:latin typeface="Calibri"/>
              <a:cs typeface="Calibri"/>
            </a:endParaRPr>
          </a:p>
        </p:txBody>
      </p:sp>
      <p:pic>
        <p:nvPicPr>
          <p:cNvPr id="5" name="Imagen 4"/>
          <p:cNvPicPr>
            <a:picLocks noChangeAspect="1"/>
          </p:cNvPicPr>
          <p:nvPr/>
        </p:nvPicPr>
        <p:blipFill rotWithShape="1">
          <a:blip r:embed="rId2"/>
          <a:srcRect l="73558" t="20169" r="4808" b="42908"/>
          <a:stretch/>
        </p:blipFill>
        <p:spPr>
          <a:xfrm>
            <a:off x="7620000" y="533400"/>
            <a:ext cx="3429000" cy="3291842"/>
          </a:xfrm>
          <a:prstGeom prst="rect">
            <a:avLst/>
          </a:prstGeom>
        </p:spPr>
      </p:pic>
      <p:sp>
        <p:nvSpPr>
          <p:cNvPr id="6" name="object 4"/>
          <p:cNvSpPr/>
          <p:nvPr/>
        </p:nvSpPr>
        <p:spPr>
          <a:xfrm>
            <a:off x="7361435" y="429768"/>
            <a:ext cx="3946130" cy="4751832"/>
          </a:xfrm>
          <a:custGeom>
            <a:avLst/>
            <a:gdLst/>
            <a:ahLst/>
            <a:cxnLst/>
            <a:rect l="l" t="t" r="r" b="b"/>
            <a:pathLst>
              <a:path w="4672965" h="3744595">
                <a:moveTo>
                  <a:pt x="0" y="624077"/>
                </a:moveTo>
                <a:lnTo>
                  <a:pt x="1877" y="575305"/>
                </a:lnTo>
                <a:lnTo>
                  <a:pt x="7417" y="527559"/>
                </a:lnTo>
                <a:lnTo>
                  <a:pt x="16481" y="480979"/>
                </a:lnTo>
                <a:lnTo>
                  <a:pt x="28931" y="435703"/>
                </a:lnTo>
                <a:lnTo>
                  <a:pt x="44626" y="391871"/>
                </a:lnTo>
                <a:lnTo>
                  <a:pt x="63430" y="349620"/>
                </a:lnTo>
                <a:lnTo>
                  <a:pt x="85202" y="309089"/>
                </a:lnTo>
                <a:lnTo>
                  <a:pt x="109805" y="270418"/>
                </a:lnTo>
                <a:lnTo>
                  <a:pt x="137100" y="233745"/>
                </a:lnTo>
                <a:lnTo>
                  <a:pt x="166947" y="199208"/>
                </a:lnTo>
                <a:lnTo>
                  <a:pt x="199208" y="166947"/>
                </a:lnTo>
                <a:lnTo>
                  <a:pt x="233745" y="137100"/>
                </a:lnTo>
                <a:lnTo>
                  <a:pt x="270418" y="109805"/>
                </a:lnTo>
                <a:lnTo>
                  <a:pt x="309089" y="85202"/>
                </a:lnTo>
                <a:lnTo>
                  <a:pt x="349620" y="63430"/>
                </a:lnTo>
                <a:lnTo>
                  <a:pt x="391871" y="44626"/>
                </a:lnTo>
                <a:lnTo>
                  <a:pt x="435703" y="28931"/>
                </a:lnTo>
                <a:lnTo>
                  <a:pt x="480979" y="16481"/>
                </a:lnTo>
                <a:lnTo>
                  <a:pt x="527559" y="7417"/>
                </a:lnTo>
                <a:lnTo>
                  <a:pt x="575305" y="1877"/>
                </a:lnTo>
                <a:lnTo>
                  <a:pt x="624077" y="0"/>
                </a:lnTo>
                <a:lnTo>
                  <a:pt x="4048505" y="0"/>
                </a:lnTo>
                <a:lnTo>
                  <a:pt x="4097278" y="1877"/>
                </a:lnTo>
                <a:lnTo>
                  <a:pt x="4145024" y="7417"/>
                </a:lnTo>
                <a:lnTo>
                  <a:pt x="4191604" y="16481"/>
                </a:lnTo>
                <a:lnTo>
                  <a:pt x="4236880" y="28931"/>
                </a:lnTo>
                <a:lnTo>
                  <a:pt x="4280712" y="44626"/>
                </a:lnTo>
                <a:lnTo>
                  <a:pt x="4322963" y="63430"/>
                </a:lnTo>
                <a:lnTo>
                  <a:pt x="4363494" y="85202"/>
                </a:lnTo>
                <a:lnTo>
                  <a:pt x="4402165" y="109805"/>
                </a:lnTo>
                <a:lnTo>
                  <a:pt x="4438838" y="137100"/>
                </a:lnTo>
                <a:lnTo>
                  <a:pt x="4473375" y="166947"/>
                </a:lnTo>
                <a:lnTo>
                  <a:pt x="4505636" y="199208"/>
                </a:lnTo>
                <a:lnTo>
                  <a:pt x="4535483" y="233745"/>
                </a:lnTo>
                <a:lnTo>
                  <a:pt x="4562778" y="270418"/>
                </a:lnTo>
                <a:lnTo>
                  <a:pt x="4587381" y="309089"/>
                </a:lnTo>
                <a:lnTo>
                  <a:pt x="4609153" y="349620"/>
                </a:lnTo>
                <a:lnTo>
                  <a:pt x="4627957" y="391871"/>
                </a:lnTo>
                <a:lnTo>
                  <a:pt x="4643652" y="435703"/>
                </a:lnTo>
                <a:lnTo>
                  <a:pt x="4656102" y="480979"/>
                </a:lnTo>
                <a:lnTo>
                  <a:pt x="4665166" y="527559"/>
                </a:lnTo>
                <a:lnTo>
                  <a:pt x="4670706" y="575305"/>
                </a:lnTo>
                <a:lnTo>
                  <a:pt x="4672583" y="624077"/>
                </a:lnTo>
                <a:lnTo>
                  <a:pt x="4672583" y="3120390"/>
                </a:lnTo>
                <a:lnTo>
                  <a:pt x="4670706" y="3169162"/>
                </a:lnTo>
                <a:lnTo>
                  <a:pt x="4665166" y="3216908"/>
                </a:lnTo>
                <a:lnTo>
                  <a:pt x="4656102" y="3263488"/>
                </a:lnTo>
                <a:lnTo>
                  <a:pt x="4643652" y="3308764"/>
                </a:lnTo>
                <a:lnTo>
                  <a:pt x="4627957" y="3352596"/>
                </a:lnTo>
                <a:lnTo>
                  <a:pt x="4609153" y="3394847"/>
                </a:lnTo>
                <a:lnTo>
                  <a:pt x="4587381" y="3435378"/>
                </a:lnTo>
                <a:lnTo>
                  <a:pt x="4562778" y="3474049"/>
                </a:lnTo>
                <a:lnTo>
                  <a:pt x="4535483" y="3510722"/>
                </a:lnTo>
                <a:lnTo>
                  <a:pt x="4505636" y="3545259"/>
                </a:lnTo>
                <a:lnTo>
                  <a:pt x="4473375" y="3577520"/>
                </a:lnTo>
                <a:lnTo>
                  <a:pt x="4438838" y="3607367"/>
                </a:lnTo>
                <a:lnTo>
                  <a:pt x="4402165" y="3634662"/>
                </a:lnTo>
                <a:lnTo>
                  <a:pt x="4363494" y="3659265"/>
                </a:lnTo>
                <a:lnTo>
                  <a:pt x="4322963" y="3681037"/>
                </a:lnTo>
                <a:lnTo>
                  <a:pt x="4280712" y="3699841"/>
                </a:lnTo>
                <a:lnTo>
                  <a:pt x="4236880" y="3715536"/>
                </a:lnTo>
                <a:lnTo>
                  <a:pt x="4191604" y="3727986"/>
                </a:lnTo>
                <a:lnTo>
                  <a:pt x="4145024" y="3737050"/>
                </a:lnTo>
                <a:lnTo>
                  <a:pt x="4097278" y="3742590"/>
                </a:lnTo>
                <a:lnTo>
                  <a:pt x="4048505" y="3744467"/>
                </a:lnTo>
                <a:lnTo>
                  <a:pt x="624077" y="3744467"/>
                </a:lnTo>
                <a:lnTo>
                  <a:pt x="575305" y="3742590"/>
                </a:lnTo>
                <a:lnTo>
                  <a:pt x="527559" y="3737050"/>
                </a:lnTo>
                <a:lnTo>
                  <a:pt x="480979" y="3727986"/>
                </a:lnTo>
                <a:lnTo>
                  <a:pt x="435703" y="3715536"/>
                </a:lnTo>
                <a:lnTo>
                  <a:pt x="391871" y="3699841"/>
                </a:lnTo>
                <a:lnTo>
                  <a:pt x="349620" y="3681037"/>
                </a:lnTo>
                <a:lnTo>
                  <a:pt x="309089" y="3659265"/>
                </a:lnTo>
                <a:lnTo>
                  <a:pt x="270418" y="3634662"/>
                </a:lnTo>
                <a:lnTo>
                  <a:pt x="233745" y="3607367"/>
                </a:lnTo>
                <a:lnTo>
                  <a:pt x="199208" y="3577520"/>
                </a:lnTo>
                <a:lnTo>
                  <a:pt x="166947" y="3545259"/>
                </a:lnTo>
                <a:lnTo>
                  <a:pt x="137100" y="3510722"/>
                </a:lnTo>
                <a:lnTo>
                  <a:pt x="109805" y="3474049"/>
                </a:lnTo>
                <a:lnTo>
                  <a:pt x="85202" y="3435378"/>
                </a:lnTo>
                <a:lnTo>
                  <a:pt x="63430" y="3394847"/>
                </a:lnTo>
                <a:lnTo>
                  <a:pt x="44626" y="3352596"/>
                </a:lnTo>
                <a:lnTo>
                  <a:pt x="28931" y="3308764"/>
                </a:lnTo>
                <a:lnTo>
                  <a:pt x="16481" y="3263488"/>
                </a:lnTo>
                <a:lnTo>
                  <a:pt x="7417" y="3216908"/>
                </a:lnTo>
                <a:lnTo>
                  <a:pt x="1877" y="3169162"/>
                </a:lnTo>
                <a:lnTo>
                  <a:pt x="0" y="3120390"/>
                </a:lnTo>
                <a:lnTo>
                  <a:pt x="0" y="624077"/>
                </a:lnTo>
                <a:close/>
              </a:path>
            </a:pathLst>
          </a:custGeom>
          <a:ln w="38100">
            <a:solidFill>
              <a:srgbClr val="003780"/>
            </a:solidFill>
          </a:ln>
        </p:spPr>
        <p:txBody>
          <a:bodyPr wrap="square" lIns="0" tIns="0" rIns="0" bIns="0" rtlCol="0"/>
          <a:lstStyle/>
          <a:p>
            <a:endParaRPr/>
          </a:p>
        </p:txBody>
      </p:sp>
      <p:sp>
        <p:nvSpPr>
          <p:cNvPr id="8" name="Rectángulo 7"/>
          <p:cNvSpPr/>
          <p:nvPr/>
        </p:nvSpPr>
        <p:spPr>
          <a:xfrm>
            <a:off x="7772400" y="3962400"/>
            <a:ext cx="3276600" cy="990600"/>
          </a:xfrm>
          <a:prstGeom prst="rect">
            <a:avLst/>
          </a:prstGeom>
          <a:ln w="3175"/>
        </p:spPr>
        <p:style>
          <a:lnRef idx="2">
            <a:schemeClr val="accent1"/>
          </a:lnRef>
          <a:fillRef idx="1">
            <a:schemeClr val="lt1"/>
          </a:fillRef>
          <a:effectRef idx="0">
            <a:schemeClr val="accent1"/>
          </a:effectRef>
          <a:fontRef idx="minor">
            <a:schemeClr val="dk1"/>
          </a:fontRef>
        </p:style>
        <p:txBody>
          <a:bodyPr rtlCol="0" anchor="ctr"/>
          <a:lstStyle/>
          <a:p>
            <a:pPr algn="ctr"/>
            <a:r>
              <a:rPr lang="es-ES" dirty="0" smtClean="0"/>
              <a:t>La lista de calificaciones preliminar estará en la página de la SIS el 15 de octubre de 2024</a:t>
            </a:r>
            <a:endParaRPr lang="es-EC" dirty="0"/>
          </a:p>
        </p:txBody>
      </p:sp>
    </p:spTree>
    <p:extLst>
      <p:ext uri="{BB962C8B-B14F-4D97-AF65-F5344CB8AC3E}">
        <p14:creationId xmlns:p14="http://schemas.microsoft.com/office/powerpoint/2010/main" val="2811265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5" dirty="0"/>
              <a:t>Acciones</a:t>
            </a:r>
            <a:r>
              <a:rPr spc="-15" dirty="0"/>
              <a:t> afirmativas</a:t>
            </a:r>
          </a:p>
        </p:txBody>
      </p:sp>
      <p:sp>
        <p:nvSpPr>
          <p:cNvPr id="3" name="object 3"/>
          <p:cNvSpPr txBox="1"/>
          <p:nvPr/>
        </p:nvSpPr>
        <p:spPr>
          <a:xfrm>
            <a:off x="836777" y="1098296"/>
            <a:ext cx="2397125" cy="566822"/>
          </a:xfrm>
          <a:prstGeom prst="rect">
            <a:avLst/>
          </a:prstGeom>
        </p:spPr>
        <p:txBody>
          <a:bodyPr vert="horz" wrap="square" lIns="0" tIns="12700" rIns="0" bIns="0" rtlCol="0">
            <a:spAutoFit/>
          </a:bodyPr>
          <a:lstStyle/>
          <a:p>
            <a:pPr marL="12700">
              <a:lnSpc>
                <a:spcPct val="100000"/>
              </a:lnSpc>
              <a:spcBef>
                <a:spcPts val="100"/>
              </a:spcBef>
            </a:pPr>
            <a:r>
              <a:rPr sz="1800" b="1" spc="-10" dirty="0" err="1">
                <a:solidFill>
                  <a:srgbClr val="75BAE9"/>
                </a:solidFill>
                <a:latin typeface="Calibri"/>
                <a:cs typeface="Calibri"/>
              </a:rPr>
              <a:t>Evaluación</a:t>
            </a:r>
            <a:r>
              <a:rPr sz="1800" b="1" spc="-60" dirty="0">
                <a:solidFill>
                  <a:srgbClr val="75BAE9"/>
                </a:solidFill>
                <a:latin typeface="Calibri"/>
                <a:cs typeface="Calibri"/>
              </a:rPr>
              <a:t> </a:t>
            </a:r>
            <a:r>
              <a:rPr lang="es-EC" sz="1800" b="1" dirty="0" smtClean="0">
                <a:solidFill>
                  <a:srgbClr val="75BAE9"/>
                </a:solidFill>
                <a:latin typeface="Calibri"/>
                <a:cs typeface="Calibri"/>
              </a:rPr>
              <a:t>–</a:t>
            </a:r>
            <a:r>
              <a:rPr sz="1800" b="1" spc="-20" dirty="0" smtClean="0">
                <a:solidFill>
                  <a:srgbClr val="75BAE9"/>
                </a:solidFill>
                <a:latin typeface="Calibri"/>
                <a:cs typeface="Calibri"/>
              </a:rPr>
              <a:t> </a:t>
            </a:r>
            <a:r>
              <a:rPr sz="1800" b="1" spc="-10" dirty="0" err="1" smtClean="0">
                <a:solidFill>
                  <a:srgbClr val="75BAE9"/>
                </a:solidFill>
                <a:latin typeface="Calibri"/>
                <a:cs typeface="Calibri"/>
              </a:rPr>
              <a:t>Ponderación</a:t>
            </a:r>
            <a:r>
              <a:rPr lang="es-ES" sz="1800" b="1" spc="-10" dirty="0" smtClean="0">
                <a:solidFill>
                  <a:srgbClr val="75BAE9"/>
                </a:solidFill>
                <a:latin typeface="Calibri"/>
                <a:cs typeface="Calibri"/>
              </a:rPr>
              <a:t> 2 puntos adicionales</a:t>
            </a:r>
            <a:endParaRPr sz="1800" dirty="0">
              <a:latin typeface="Calibri"/>
              <a:cs typeface="Calibri"/>
            </a:endParaRPr>
          </a:p>
        </p:txBody>
      </p:sp>
      <p:sp>
        <p:nvSpPr>
          <p:cNvPr id="4" name="object 4"/>
          <p:cNvSpPr txBox="1"/>
          <p:nvPr/>
        </p:nvSpPr>
        <p:spPr>
          <a:xfrm>
            <a:off x="2995929" y="1571625"/>
            <a:ext cx="1576071" cy="574040"/>
          </a:xfrm>
          <a:prstGeom prst="rect">
            <a:avLst/>
          </a:prstGeom>
        </p:spPr>
        <p:txBody>
          <a:bodyPr vert="horz" wrap="square" lIns="0" tIns="12700" rIns="0" bIns="0" rtlCol="0">
            <a:spAutoFit/>
          </a:bodyPr>
          <a:lstStyle/>
          <a:p>
            <a:pPr marL="12700" marR="5080">
              <a:lnSpc>
                <a:spcPct val="100000"/>
              </a:lnSpc>
              <a:spcBef>
                <a:spcPts val="100"/>
              </a:spcBef>
            </a:pPr>
            <a:r>
              <a:rPr sz="1800" spc="-15" dirty="0">
                <a:latin typeface="Calibri"/>
                <a:cs typeface="Calibri"/>
              </a:rPr>
              <a:t>Personas</a:t>
            </a:r>
            <a:r>
              <a:rPr sz="1800" spc="-65" dirty="0">
                <a:latin typeface="Calibri"/>
                <a:cs typeface="Calibri"/>
              </a:rPr>
              <a:t> </a:t>
            </a:r>
            <a:r>
              <a:rPr sz="1800" spc="-10" dirty="0">
                <a:latin typeface="Calibri"/>
                <a:cs typeface="Calibri"/>
              </a:rPr>
              <a:t>con </a:t>
            </a:r>
            <a:r>
              <a:rPr sz="1800" spc="-395" dirty="0">
                <a:latin typeface="Calibri"/>
                <a:cs typeface="Calibri"/>
              </a:rPr>
              <a:t> </a:t>
            </a:r>
            <a:r>
              <a:rPr sz="1800" spc="-5" dirty="0">
                <a:latin typeface="Calibri"/>
                <a:cs typeface="Calibri"/>
              </a:rPr>
              <a:t>discapacidad</a:t>
            </a:r>
            <a:endParaRPr sz="1800" dirty="0">
              <a:latin typeface="Calibri"/>
              <a:cs typeface="Calibri"/>
            </a:endParaRPr>
          </a:p>
        </p:txBody>
      </p:sp>
      <p:sp>
        <p:nvSpPr>
          <p:cNvPr id="5" name="object 5"/>
          <p:cNvSpPr txBox="1"/>
          <p:nvPr/>
        </p:nvSpPr>
        <p:spPr>
          <a:xfrm>
            <a:off x="8189214" y="1309878"/>
            <a:ext cx="2639695" cy="574675"/>
          </a:xfrm>
          <a:prstGeom prst="rect">
            <a:avLst/>
          </a:prstGeom>
        </p:spPr>
        <p:txBody>
          <a:bodyPr vert="horz" wrap="square" lIns="0" tIns="12700" rIns="0" bIns="0" rtlCol="0">
            <a:spAutoFit/>
          </a:bodyPr>
          <a:lstStyle/>
          <a:p>
            <a:pPr marL="12700">
              <a:lnSpc>
                <a:spcPct val="100000"/>
              </a:lnSpc>
              <a:spcBef>
                <a:spcPts val="100"/>
              </a:spcBef>
            </a:pPr>
            <a:r>
              <a:rPr sz="1800" spc="-15" dirty="0">
                <a:latin typeface="Calibri"/>
                <a:cs typeface="Calibri"/>
              </a:rPr>
              <a:t>Personas</a:t>
            </a:r>
            <a:r>
              <a:rPr sz="1800" spc="-25" dirty="0">
                <a:latin typeface="Calibri"/>
                <a:cs typeface="Calibri"/>
              </a:rPr>
              <a:t> </a:t>
            </a:r>
            <a:r>
              <a:rPr sz="1800" spc="-10" dirty="0">
                <a:latin typeface="Calibri"/>
                <a:cs typeface="Calibri"/>
              </a:rPr>
              <a:t>con </a:t>
            </a:r>
            <a:r>
              <a:rPr sz="1800" spc="-5" dirty="0">
                <a:latin typeface="Calibri"/>
                <a:cs typeface="Calibri"/>
              </a:rPr>
              <a:t>enfermedades</a:t>
            </a:r>
            <a:endParaRPr sz="1800" dirty="0">
              <a:latin typeface="Calibri"/>
              <a:cs typeface="Calibri"/>
            </a:endParaRPr>
          </a:p>
          <a:p>
            <a:pPr marL="12700">
              <a:lnSpc>
                <a:spcPct val="100000"/>
              </a:lnSpc>
            </a:pPr>
            <a:r>
              <a:rPr lang="es-EC" sz="1800" spc="-15" dirty="0" smtClean="0">
                <a:latin typeface="Calibri"/>
                <a:cs typeface="Calibri"/>
              </a:rPr>
              <a:t>C</a:t>
            </a:r>
            <a:r>
              <a:rPr sz="1800" spc="-15" dirty="0" smtClean="0">
                <a:latin typeface="Calibri"/>
                <a:cs typeface="Calibri"/>
              </a:rPr>
              <a:t>atastróficas</a:t>
            </a:r>
            <a:r>
              <a:rPr lang="es-ES" sz="1800" spc="-15" dirty="0" smtClean="0">
                <a:latin typeface="Calibri"/>
                <a:cs typeface="Calibri"/>
              </a:rPr>
              <a:t> o crónicas</a:t>
            </a:r>
            <a:endParaRPr sz="1800" dirty="0">
              <a:latin typeface="Calibri"/>
              <a:cs typeface="Calibri"/>
            </a:endParaRPr>
          </a:p>
        </p:txBody>
      </p:sp>
      <p:sp>
        <p:nvSpPr>
          <p:cNvPr id="6" name="object 6"/>
          <p:cNvSpPr txBox="1"/>
          <p:nvPr/>
        </p:nvSpPr>
        <p:spPr>
          <a:xfrm>
            <a:off x="8867647" y="4247515"/>
            <a:ext cx="1812545" cy="289823"/>
          </a:xfrm>
          <a:prstGeom prst="rect">
            <a:avLst/>
          </a:prstGeom>
        </p:spPr>
        <p:txBody>
          <a:bodyPr vert="horz" wrap="square" lIns="0" tIns="12700" rIns="0" bIns="0" rtlCol="0">
            <a:spAutoFit/>
          </a:bodyPr>
          <a:lstStyle/>
          <a:p>
            <a:pPr marL="12700">
              <a:lnSpc>
                <a:spcPct val="100000"/>
              </a:lnSpc>
              <a:spcBef>
                <a:spcPts val="100"/>
              </a:spcBef>
            </a:pPr>
            <a:r>
              <a:rPr lang="es-ES" sz="1800" spc="-15" dirty="0" smtClean="0">
                <a:latin typeface="Calibri"/>
                <a:cs typeface="Calibri"/>
              </a:rPr>
              <a:t>Movilidad Humana</a:t>
            </a:r>
            <a:endParaRPr sz="1800" dirty="0">
              <a:latin typeface="Calibri"/>
              <a:cs typeface="Calibri"/>
            </a:endParaRPr>
          </a:p>
        </p:txBody>
      </p:sp>
      <p:sp>
        <p:nvSpPr>
          <p:cNvPr id="7" name="object 7"/>
          <p:cNvSpPr txBox="1"/>
          <p:nvPr/>
        </p:nvSpPr>
        <p:spPr>
          <a:xfrm>
            <a:off x="2344039" y="3508629"/>
            <a:ext cx="1410970" cy="1964640"/>
          </a:xfrm>
          <a:prstGeom prst="rect">
            <a:avLst/>
          </a:prstGeom>
        </p:spPr>
        <p:txBody>
          <a:bodyPr vert="horz" wrap="square" lIns="0" tIns="12700" rIns="0" bIns="0" rtlCol="0">
            <a:spAutoFit/>
          </a:bodyPr>
          <a:lstStyle/>
          <a:p>
            <a:pPr marL="12700" marR="5080">
              <a:spcBef>
                <a:spcPts val="100"/>
              </a:spcBef>
            </a:pPr>
            <a:r>
              <a:rPr sz="1800" spc="-5" dirty="0">
                <a:latin typeface="Calibri"/>
                <a:cs typeface="Calibri"/>
              </a:rPr>
              <a:t>Pueblos</a:t>
            </a:r>
            <a:r>
              <a:rPr sz="1800" dirty="0">
                <a:latin typeface="Calibri"/>
                <a:cs typeface="Calibri"/>
              </a:rPr>
              <a:t> y </a:t>
            </a:r>
            <a:r>
              <a:rPr sz="1800" spc="5" dirty="0">
                <a:latin typeface="Calibri"/>
                <a:cs typeface="Calibri"/>
              </a:rPr>
              <a:t> </a:t>
            </a:r>
            <a:r>
              <a:rPr sz="1800" spc="-5" dirty="0">
                <a:latin typeface="Calibri"/>
                <a:cs typeface="Calibri"/>
              </a:rPr>
              <a:t>nac</a:t>
            </a:r>
            <a:r>
              <a:rPr sz="1800" spc="-15" dirty="0">
                <a:latin typeface="Calibri"/>
                <a:cs typeface="Calibri"/>
              </a:rPr>
              <a:t>i</a:t>
            </a:r>
            <a:r>
              <a:rPr sz="1800" spc="-5" dirty="0">
                <a:latin typeface="Calibri"/>
                <a:cs typeface="Calibri"/>
              </a:rPr>
              <a:t>ona</a:t>
            </a:r>
            <a:r>
              <a:rPr sz="1800" spc="-10" dirty="0">
                <a:latin typeface="Calibri"/>
                <a:cs typeface="Calibri"/>
              </a:rPr>
              <a:t>li</a:t>
            </a:r>
            <a:r>
              <a:rPr sz="1800" spc="-5" dirty="0">
                <a:latin typeface="Calibri"/>
                <a:cs typeface="Calibri"/>
              </a:rPr>
              <a:t>dad</a:t>
            </a:r>
            <a:r>
              <a:rPr sz="1800" dirty="0">
                <a:latin typeface="Calibri"/>
                <a:cs typeface="Calibri"/>
              </a:rPr>
              <a:t>es  </a:t>
            </a:r>
            <a:r>
              <a:rPr sz="1800" spc="-5" dirty="0" smtClean="0">
                <a:latin typeface="Calibri"/>
                <a:cs typeface="Calibri"/>
              </a:rPr>
              <a:t>indígenas</a:t>
            </a:r>
            <a:r>
              <a:rPr lang="es-ES" sz="1800" spc="-5" dirty="0" smtClean="0">
                <a:latin typeface="Calibri"/>
                <a:cs typeface="Calibri"/>
              </a:rPr>
              <a:t>, </a:t>
            </a:r>
            <a:r>
              <a:rPr lang="es-ES" spc="-10" dirty="0">
                <a:cs typeface="Calibri"/>
              </a:rPr>
              <a:t>Pueblo Afroecuatoriano</a:t>
            </a:r>
            <a:endParaRPr lang="es-ES" dirty="0">
              <a:cs typeface="Calibri"/>
            </a:endParaRPr>
          </a:p>
          <a:p>
            <a:pPr marL="12700" marR="5080">
              <a:lnSpc>
                <a:spcPct val="100000"/>
              </a:lnSpc>
              <a:spcBef>
                <a:spcPts val="100"/>
              </a:spcBef>
            </a:pPr>
            <a:endParaRPr sz="1800" dirty="0">
              <a:latin typeface="Calibri"/>
              <a:cs typeface="Calibri"/>
            </a:endParaRPr>
          </a:p>
        </p:txBody>
      </p:sp>
      <p:sp>
        <p:nvSpPr>
          <p:cNvPr id="8" name="object 8"/>
          <p:cNvSpPr txBox="1"/>
          <p:nvPr/>
        </p:nvSpPr>
        <p:spPr>
          <a:xfrm>
            <a:off x="3348354" y="5704128"/>
            <a:ext cx="1539875" cy="843821"/>
          </a:xfrm>
          <a:prstGeom prst="rect">
            <a:avLst/>
          </a:prstGeom>
        </p:spPr>
        <p:txBody>
          <a:bodyPr vert="horz" wrap="square" lIns="0" tIns="12700" rIns="0" bIns="0" rtlCol="0">
            <a:spAutoFit/>
          </a:bodyPr>
          <a:lstStyle/>
          <a:p>
            <a:pPr marL="12700">
              <a:lnSpc>
                <a:spcPct val="100000"/>
              </a:lnSpc>
              <a:spcBef>
                <a:spcPts val="100"/>
              </a:spcBef>
            </a:pPr>
            <a:r>
              <a:rPr lang="es-ES" sz="1800" spc="-10" dirty="0" smtClean="0">
                <a:latin typeface="Calibri"/>
                <a:cs typeface="Calibri"/>
              </a:rPr>
              <a:t>Pueblo Personas víctimas de violencia</a:t>
            </a:r>
            <a:endParaRPr sz="1800" dirty="0">
              <a:latin typeface="Calibri"/>
              <a:cs typeface="Calibri"/>
            </a:endParaRPr>
          </a:p>
        </p:txBody>
      </p:sp>
      <p:pic>
        <p:nvPicPr>
          <p:cNvPr id="9" name="object 9"/>
          <p:cNvPicPr/>
          <p:nvPr/>
        </p:nvPicPr>
        <p:blipFill>
          <a:blip r:embed="rId2" cstate="print"/>
          <a:stretch>
            <a:fillRect/>
          </a:stretch>
        </p:blipFill>
        <p:spPr>
          <a:xfrm>
            <a:off x="3584447" y="1091183"/>
            <a:ext cx="5606796" cy="4963668"/>
          </a:xfrm>
          <a:prstGeom prst="rect">
            <a:avLst/>
          </a:prstGeom>
        </p:spPr>
      </p:pic>
      <p:sp>
        <p:nvSpPr>
          <p:cNvPr id="10" name="object 4"/>
          <p:cNvSpPr txBox="1"/>
          <p:nvPr/>
        </p:nvSpPr>
        <p:spPr>
          <a:xfrm>
            <a:off x="2992881" y="2086084"/>
            <a:ext cx="1198119" cy="843821"/>
          </a:xfrm>
          <a:prstGeom prst="rect">
            <a:avLst/>
          </a:prstGeom>
        </p:spPr>
        <p:txBody>
          <a:bodyPr vert="horz" wrap="square" lIns="0" tIns="12700" rIns="0" bIns="0" rtlCol="0">
            <a:spAutoFit/>
          </a:bodyPr>
          <a:lstStyle/>
          <a:p>
            <a:pPr marL="12700" marR="5080" algn="just">
              <a:lnSpc>
                <a:spcPct val="100000"/>
              </a:lnSpc>
              <a:spcBef>
                <a:spcPts val="100"/>
              </a:spcBef>
            </a:pPr>
            <a:r>
              <a:rPr lang="es-ES" spc="-15" dirty="0">
                <a:latin typeface="Calibri"/>
                <a:cs typeface="Calibri"/>
              </a:rPr>
              <a:t> </a:t>
            </a:r>
            <a:r>
              <a:rPr lang="es-ES" spc="-15" dirty="0" smtClean="0">
                <a:latin typeface="Calibri"/>
                <a:cs typeface="Calibri"/>
              </a:rPr>
              <a:t>y p</a:t>
            </a:r>
            <a:r>
              <a:rPr sz="1800" spc="-15" dirty="0" smtClean="0">
                <a:latin typeface="Calibri"/>
                <a:cs typeface="Calibri"/>
              </a:rPr>
              <a:t>ersonas</a:t>
            </a:r>
            <a:r>
              <a:rPr sz="1800" spc="-65" dirty="0" smtClean="0">
                <a:latin typeface="Calibri"/>
                <a:cs typeface="Calibri"/>
              </a:rPr>
              <a:t> </a:t>
            </a:r>
            <a:r>
              <a:rPr lang="es-ES" sz="1800" spc="-10" dirty="0" smtClean="0">
                <a:latin typeface="Calibri"/>
                <a:cs typeface="Calibri"/>
              </a:rPr>
              <a:t>adultas mayores</a:t>
            </a:r>
            <a:endParaRPr sz="1800" dirty="0">
              <a:latin typeface="Calibri"/>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txBox="1">
            <a:spLocks/>
          </p:cNvSpPr>
          <p:nvPr/>
        </p:nvSpPr>
        <p:spPr>
          <a:xfrm>
            <a:off x="1066800" y="762000"/>
            <a:ext cx="2667000" cy="443070"/>
          </a:xfrm>
          <a:prstGeom prst="rect">
            <a:avLst/>
          </a:prstGeom>
        </p:spPr>
        <p:txBody>
          <a:bodyPr vert="horz" wrap="square" lIns="0" tIns="12065" rIns="0" bIns="0" rtlCol="0">
            <a:spAutoFit/>
          </a:bodyPr>
          <a:lstStyle>
            <a:lvl1pPr>
              <a:defRPr sz="2800" b="1" i="0">
                <a:solidFill>
                  <a:srgbClr val="08377D"/>
                </a:solidFill>
                <a:latin typeface="Calibri"/>
                <a:ea typeface="+mj-ea"/>
                <a:cs typeface="Calibri"/>
              </a:defRPr>
            </a:lvl1pPr>
          </a:lstStyle>
          <a:p>
            <a:pPr marL="12700">
              <a:spcBef>
                <a:spcPts val="95"/>
              </a:spcBef>
            </a:pPr>
            <a:r>
              <a:rPr lang="es-ES" kern="0" spc="-10" dirty="0" smtClean="0"/>
              <a:t>IMPUGNACIONES</a:t>
            </a:r>
            <a:endParaRPr lang="es-ES" kern="0" spc="-10" dirty="0"/>
          </a:p>
        </p:txBody>
      </p:sp>
      <p:sp>
        <p:nvSpPr>
          <p:cNvPr id="5" name="object 2"/>
          <p:cNvSpPr/>
          <p:nvPr/>
        </p:nvSpPr>
        <p:spPr>
          <a:xfrm>
            <a:off x="111887" y="1319225"/>
            <a:ext cx="6365113" cy="3252776"/>
          </a:xfrm>
          <a:custGeom>
            <a:avLst/>
            <a:gdLst/>
            <a:ahLst/>
            <a:cxnLst/>
            <a:rect l="l" t="t" r="r" b="b"/>
            <a:pathLst>
              <a:path w="10171430" h="3456940">
                <a:moveTo>
                  <a:pt x="9595104" y="0"/>
                </a:moveTo>
                <a:lnTo>
                  <a:pt x="576072" y="0"/>
                </a:lnTo>
                <a:lnTo>
                  <a:pt x="528826" y="1909"/>
                </a:lnTo>
                <a:lnTo>
                  <a:pt x="482632" y="7540"/>
                </a:lnTo>
                <a:lnTo>
                  <a:pt x="437637" y="16743"/>
                </a:lnTo>
                <a:lnTo>
                  <a:pt x="393991" y="29370"/>
                </a:lnTo>
                <a:lnTo>
                  <a:pt x="351842" y="45273"/>
                </a:lnTo>
                <a:lnTo>
                  <a:pt x="311337" y="64304"/>
                </a:lnTo>
                <a:lnTo>
                  <a:pt x="272625" y="86313"/>
                </a:lnTo>
                <a:lnTo>
                  <a:pt x="235854" y="111154"/>
                </a:lnTo>
                <a:lnTo>
                  <a:pt x="201173" y="138677"/>
                </a:lnTo>
                <a:lnTo>
                  <a:pt x="168730" y="168735"/>
                </a:lnTo>
                <a:lnTo>
                  <a:pt x="138673" y="201179"/>
                </a:lnTo>
                <a:lnTo>
                  <a:pt x="111150" y="235860"/>
                </a:lnTo>
                <a:lnTo>
                  <a:pt x="86310" y="272631"/>
                </a:lnTo>
                <a:lnTo>
                  <a:pt x="64301" y="311342"/>
                </a:lnTo>
                <a:lnTo>
                  <a:pt x="45271" y="351847"/>
                </a:lnTo>
                <a:lnTo>
                  <a:pt x="29369" y="393996"/>
                </a:lnTo>
                <a:lnTo>
                  <a:pt x="16742" y="437641"/>
                </a:lnTo>
                <a:lnTo>
                  <a:pt x="7540" y="482635"/>
                </a:lnTo>
                <a:lnTo>
                  <a:pt x="1909" y="528827"/>
                </a:lnTo>
                <a:lnTo>
                  <a:pt x="0" y="576071"/>
                </a:lnTo>
                <a:lnTo>
                  <a:pt x="0" y="2880360"/>
                </a:lnTo>
                <a:lnTo>
                  <a:pt x="1909" y="2927604"/>
                </a:lnTo>
                <a:lnTo>
                  <a:pt x="7540" y="2973796"/>
                </a:lnTo>
                <a:lnTo>
                  <a:pt x="16742" y="3018790"/>
                </a:lnTo>
                <a:lnTo>
                  <a:pt x="29369" y="3062435"/>
                </a:lnTo>
                <a:lnTo>
                  <a:pt x="45271" y="3104584"/>
                </a:lnTo>
                <a:lnTo>
                  <a:pt x="64301" y="3145089"/>
                </a:lnTo>
                <a:lnTo>
                  <a:pt x="86310" y="3183800"/>
                </a:lnTo>
                <a:lnTo>
                  <a:pt x="111150" y="3220571"/>
                </a:lnTo>
                <a:lnTo>
                  <a:pt x="138673" y="3255252"/>
                </a:lnTo>
                <a:lnTo>
                  <a:pt x="168730" y="3287696"/>
                </a:lnTo>
                <a:lnTo>
                  <a:pt x="201173" y="3317754"/>
                </a:lnTo>
                <a:lnTo>
                  <a:pt x="235854" y="3345277"/>
                </a:lnTo>
                <a:lnTo>
                  <a:pt x="272625" y="3370118"/>
                </a:lnTo>
                <a:lnTo>
                  <a:pt x="311337" y="3392127"/>
                </a:lnTo>
                <a:lnTo>
                  <a:pt x="351842" y="3411158"/>
                </a:lnTo>
                <a:lnTo>
                  <a:pt x="393991" y="3427061"/>
                </a:lnTo>
                <a:lnTo>
                  <a:pt x="437637" y="3439688"/>
                </a:lnTo>
                <a:lnTo>
                  <a:pt x="482632" y="3448891"/>
                </a:lnTo>
                <a:lnTo>
                  <a:pt x="528826" y="3454522"/>
                </a:lnTo>
                <a:lnTo>
                  <a:pt x="576072" y="3456431"/>
                </a:lnTo>
                <a:lnTo>
                  <a:pt x="9595104" y="3456431"/>
                </a:lnTo>
                <a:lnTo>
                  <a:pt x="9642348" y="3454522"/>
                </a:lnTo>
                <a:lnTo>
                  <a:pt x="9688540" y="3448891"/>
                </a:lnTo>
                <a:lnTo>
                  <a:pt x="9733534" y="3439688"/>
                </a:lnTo>
                <a:lnTo>
                  <a:pt x="9777179" y="3427061"/>
                </a:lnTo>
                <a:lnTo>
                  <a:pt x="9819328" y="3411158"/>
                </a:lnTo>
                <a:lnTo>
                  <a:pt x="9859833" y="3392127"/>
                </a:lnTo>
                <a:lnTo>
                  <a:pt x="9898544" y="3370118"/>
                </a:lnTo>
                <a:lnTo>
                  <a:pt x="9935315" y="3345277"/>
                </a:lnTo>
                <a:lnTo>
                  <a:pt x="9969996" y="3317754"/>
                </a:lnTo>
                <a:lnTo>
                  <a:pt x="10002440" y="3287696"/>
                </a:lnTo>
                <a:lnTo>
                  <a:pt x="10032498" y="3255252"/>
                </a:lnTo>
                <a:lnTo>
                  <a:pt x="10060021" y="3220571"/>
                </a:lnTo>
                <a:lnTo>
                  <a:pt x="10084862" y="3183800"/>
                </a:lnTo>
                <a:lnTo>
                  <a:pt x="10106871" y="3145089"/>
                </a:lnTo>
                <a:lnTo>
                  <a:pt x="10125902" y="3104584"/>
                </a:lnTo>
                <a:lnTo>
                  <a:pt x="10141805" y="3062435"/>
                </a:lnTo>
                <a:lnTo>
                  <a:pt x="10154432" y="3018790"/>
                </a:lnTo>
                <a:lnTo>
                  <a:pt x="10163635" y="2973796"/>
                </a:lnTo>
                <a:lnTo>
                  <a:pt x="10169266" y="2927604"/>
                </a:lnTo>
                <a:lnTo>
                  <a:pt x="10171176" y="2880360"/>
                </a:lnTo>
                <a:lnTo>
                  <a:pt x="10171176" y="576071"/>
                </a:lnTo>
                <a:lnTo>
                  <a:pt x="10169266" y="528827"/>
                </a:lnTo>
                <a:lnTo>
                  <a:pt x="10163635" y="482635"/>
                </a:lnTo>
                <a:lnTo>
                  <a:pt x="10154432" y="437641"/>
                </a:lnTo>
                <a:lnTo>
                  <a:pt x="10141805" y="393996"/>
                </a:lnTo>
                <a:lnTo>
                  <a:pt x="10125902" y="351847"/>
                </a:lnTo>
                <a:lnTo>
                  <a:pt x="10106871" y="311342"/>
                </a:lnTo>
                <a:lnTo>
                  <a:pt x="10084862" y="272631"/>
                </a:lnTo>
                <a:lnTo>
                  <a:pt x="10060021" y="235860"/>
                </a:lnTo>
                <a:lnTo>
                  <a:pt x="10032498" y="201179"/>
                </a:lnTo>
                <a:lnTo>
                  <a:pt x="10002440" y="168735"/>
                </a:lnTo>
                <a:lnTo>
                  <a:pt x="9969996" y="138677"/>
                </a:lnTo>
                <a:lnTo>
                  <a:pt x="9935315" y="111154"/>
                </a:lnTo>
                <a:lnTo>
                  <a:pt x="9898544" y="86313"/>
                </a:lnTo>
                <a:lnTo>
                  <a:pt x="9859833" y="64304"/>
                </a:lnTo>
                <a:lnTo>
                  <a:pt x="9819328" y="45273"/>
                </a:lnTo>
                <a:lnTo>
                  <a:pt x="9777179" y="29370"/>
                </a:lnTo>
                <a:lnTo>
                  <a:pt x="9733534" y="16743"/>
                </a:lnTo>
                <a:lnTo>
                  <a:pt x="9688540" y="7540"/>
                </a:lnTo>
                <a:lnTo>
                  <a:pt x="9642348" y="1909"/>
                </a:lnTo>
                <a:lnTo>
                  <a:pt x="9595104" y="0"/>
                </a:lnTo>
                <a:close/>
              </a:path>
            </a:pathLst>
          </a:custGeom>
          <a:solidFill>
            <a:srgbClr val="003780"/>
          </a:solidFill>
        </p:spPr>
        <p:txBody>
          <a:bodyPr wrap="square" lIns="0" tIns="0" rIns="0" bIns="0" rtlCol="0"/>
          <a:lstStyle/>
          <a:p>
            <a:endParaRPr/>
          </a:p>
        </p:txBody>
      </p:sp>
      <p:pic>
        <p:nvPicPr>
          <p:cNvPr id="6" name="object 5"/>
          <p:cNvPicPr/>
          <p:nvPr/>
        </p:nvPicPr>
        <p:blipFill rotWithShape="1">
          <a:blip r:embed="rId2" cstate="print"/>
          <a:srcRect b="21428"/>
          <a:stretch/>
        </p:blipFill>
        <p:spPr>
          <a:xfrm>
            <a:off x="228600" y="1371599"/>
            <a:ext cx="1562100" cy="2514601"/>
          </a:xfrm>
          <a:prstGeom prst="rect">
            <a:avLst/>
          </a:prstGeom>
        </p:spPr>
      </p:pic>
      <p:sp>
        <p:nvSpPr>
          <p:cNvPr id="7" name="object 4"/>
          <p:cNvSpPr txBox="1"/>
          <p:nvPr/>
        </p:nvSpPr>
        <p:spPr>
          <a:xfrm>
            <a:off x="1600200" y="1524000"/>
            <a:ext cx="4648200" cy="2789866"/>
          </a:xfrm>
          <a:prstGeom prst="rect">
            <a:avLst/>
          </a:prstGeom>
        </p:spPr>
        <p:txBody>
          <a:bodyPr vert="horz" wrap="square" lIns="0" tIns="12065" rIns="0" bIns="0" rtlCol="0">
            <a:spAutoFit/>
          </a:bodyPr>
          <a:lstStyle/>
          <a:p>
            <a:pPr marL="12700" algn="just">
              <a:lnSpc>
                <a:spcPct val="100000"/>
              </a:lnSpc>
              <a:spcBef>
                <a:spcPts val="95"/>
              </a:spcBef>
            </a:pPr>
            <a:r>
              <a:rPr sz="1600" spc="-10" dirty="0">
                <a:solidFill>
                  <a:srgbClr val="FFFFFF"/>
                </a:solidFill>
                <a:latin typeface="Calibri"/>
                <a:cs typeface="Calibri"/>
              </a:rPr>
              <a:t>Secretaria</a:t>
            </a:r>
            <a:r>
              <a:rPr sz="1600" spc="245" dirty="0">
                <a:solidFill>
                  <a:srgbClr val="FFFFFF"/>
                </a:solidFill>
                <a:latin typeface="Calibri"/>
                <a:cs typeface="Calibri"/>
              </a:rPr>
              <a:t> </a:t>
            </a:r>
            <a:r>
              <a:rPr sz="1600" spc="-5" dirty="0">
                <a:solidFill>
                  <a:srgbClr val="FFFFFF"/>
                </a:solidFill>
                <a:latin typeface="Calibri"/>
                <a:cs typeface="Calibri"/>
              </a:rPr>
              <a:t>de</a:t>
            </a:r>
            <a:r>
              <a:rPr sz="1600" spc="240" dirty="0">
                <a:solidFill>
                  <a:srgbClr val="FFFFFF"/>
                </a:solidFill>
                <a:latin typeface="Calibri"/>
                <a:cs typeface="Calibri"/>
              </a:rPr>
              <a:t> </a:t>
            </a:r>
            <a:r>
              <a:rPr sz="1600" spc="-5" dirty="0">
                <a:solidFill>
                  <a:srgbClr val="FFFFFF"/>
                </a:solidFill>
                <a:latin typeface="Calibri"/>
                <a:cs typeface="Calibri"/>
              </a:rPr>
              <a:t>Inclusión</a:t>
            </a:r>
            <a:r>
              <a:rPr sz="1600" spc="245" dirty="0">
                <a:solidFill>
                  <a:srgbClr val="FFFFFF"/>
                </a:solidFill>
                <a:latin typeface="Calibri"/>
                <a:cs typeface="Calibri"/>
              </a:rPr>
              <a:t> </a:t>
            </a:r>
            <a:r>
              <a:rPr sz="1600" dirty="0">
                <a:solidFill>
                  <a:srgbClr val="FFFFFF"/>
                </a:solidFill>
                <a:latin typeface="Calibri"/>
                <a:cs typeface="Calibri"/>
              </a:rPr>
              <a:t>Social</a:t>
            </a:r>
            <a:r>
              <a:rPr sz="1600" spc="245" dirty="0">
                <a:solidFill>
                  <a:srgbClr val="FFFFFF"/>
                </a:solidFill>
                <a:latin typeface="Calibri"/>
                <a:cs typeface="Calibri"/>
              </a:rPr>
              <a:t> </a:t>
            </a:r>
            <a:r>
              <a:rPr sz="1600" spc="-15" dirty="0">
                <a:solidFill>
                  <a:srgbClr val="FFFFFF"/>
                </a:solidFill>
                <a:latin typeface="Calibri"/>
                <a:cs typeface="Calibri"/>
              </a:rPr>
              <a:t>realizará</a:t>
            </a:r>
            <a:r>
              <a:rPr sz="1600" spc="250" dirty="0">
                <a:solidFill>
                  <a:srgbClr val="FFFFFF"/>
                </a:solidFill>
                <a:latin typeface="Calibri"/>
                <a:cs typeface="Calibri"/>
              </a:rPr>
              <a:t> </a:t>
            </a:r>
            <a:r>
              <a:rPr sz="1600" spc="-5" dirty="0">
                <a:solidFill>
                  <a:srgbClr val="FFFFFF"/>
                </a:solidFill>
                <a:latin typeface="Calibri"/>
                <a:cs typeface="Calibri"/>
              </a:rPr>
              <a:t>un</a:t>
            </a:r>
            <a:r>
              <a:rPr sz="1600" spc="240" dirty="0">
                <a:solidFill>
                  <a:srgbClr val="FFFFFF"/>
                </a:solidFill>
                <a:latin typeface="Calibri"/>
                <a:cs typeface="Calibri"/>
              </a:rPr>
              <a:t> </a:t>
            </a:r>
            <a:r>
              <a:rPr sz="1600" spc="-5" dirty="0">
                <a:solidFill>
                  <a:srgbClr val="FFFFFF"/>
                </a:solidFill>
                <a:latin typeface="Calibri"/>
                <a:cs typeface="Calibri"/>
              </a:rPr>
              <a:t>proceso</a:t>
            </a:r>
            <a:r>
              <a:rPr sz="1600" spc="245" dirty="0">
                <a:solidFill>
                  <a:srgbClr val="FFFFFF"/>
                </a:solidFill>
                <a:latin typeface="Calibri"/>
                <a:cs typeface="Calibri"/>
              </a:rPr>
              <a:t> </a:t>
            </a:r>
            <a:r>
              <a:rPr sz="1600" dirty="0">
                <a:solidFill>
                  <a:srgbClr val="FFFFFF"/>
                </a:solidFill>
                <a:latin typeface="Calibri"/>
                <a:cs typeface="Calibri"/>
              </a:rPr>
              <a:t>de</a:t>
            </a:r>
            <a:r>
              <a:rPr sz="1600" spc="235" dirty="0">
                <a:solidFill>
                  <a:srgbClr val="FFFFFF"/>
                </a:solidFill>
                <a:latin typeface="Calibri"/>
                <a:cs typeface="Calibri"/>
              </a:rPr>
              <a:t> </a:t>
            </a:r>
            <a:r>
              <a:rPr lang="es-ES" sz="1600" spc="-10" dirty="0" smtClean="0">
                <a:solidFill>
                  <a:srgbClr val="FFFFFF"/>
                </a:solidFill>
                <a:latin typeface="Calibri"/>
                <a:cs typeface="Calibri"/>
              </a:rPr>
              <a:t>impugnaciones durante la fase de calificación.</a:t>
            </a:r>
          </a:p>
          <a:p>
            <a:pPr marL="12700" algn="just">
              <a:lnSpc>
                <a:spcPct val="100000"/>
              </a:lnSpc>
              <a:spcBef>
                <a:spcPts val="95"/>
              </a:spcBef>
            </a:pPr>
            <a:endParaRPr lang="es-ES" sz="1600" spc="-10" dirty="0">
              <a:solidFill>
                <a:srgbClr val="FFFFFF"/>
              </a:solidFill>
              <a:latin typeface="Calibri"/>
              <a:cs typeface="Calibri"/>
            </a:endParaRPr>
          </a:p>
          <a:p>
            <a:pPr marL="12700" algn="just">
              <a:lnSpc>
                <a:spcPct val="100000"/>
              </a:lnSpc>
              <a:spcBef>
                <a:spcPts val="95"/>
              </a:spcBef>
            </a:pPr>
            <a:r>
              <a:rPr lang="es-ES" sz="1600" spc="-10" dirty="0">
                <a:solidFill>
                  <a:srgbClr val="FFFFFF"/>
                </a:solidFill>
                <a:latin typeface="Calibri"/>
                <a:cs typeface="Calibri"/>
              </a:rPr>
              <a:t>Las y los postulantes que impugnaran el proceso lo podrán hacer en dos días término </a:t>
            </a:r>
            <a:r>
              <a:rPr lang="es-ES" sz="1600" b="1" spc="-10" dirty="0">
                <a:solidFill>
                  <a:srgbClr val="FFFFFF"/>
                </a:solidFill>
                <a:latin typeface="Calibri"/>
                <a:cs typeface="Calibri"/>
              </a:rPr>
              <a:t>21 y 22 de octubre de </a:t>
            </a:r>
            <a:r>
              <a:rPr lang="es-ES" sz="1600" b="1" spc="-10" dirty="0" smtClean="0">
                <a:solidFill>
                  <a:srgbClr val="FFFFFF"/>
                </a:solidFill>
                <a:latin typeface="Calibri"/>
                <a:cs typeface="Calibri"/>
              </a:rPr>
              <a:t>2024.</a:t>
            </a:r>
          </a:p>
          <a:p>
            <a:pPr marL="12700" algn="just">
              <a:lnSpc>
                <a:spcPct val="100000"/>
              </a:lnSpc>
              <a:spcBef>
                <a:spcPts val="95"/>
              </a:spcBef>
            </a:pPr>
            <a:endParaRPr sz="1600" spc="-10" dirty="0">
              <a:solidFill>
                <a:srgbClr val="FFFFFF"/>
              </a:solidFill>
              <a:latin typeface="Calibri"/>
              <a:cs typeface="Calibri"/>
            </a:endParaRPr>
          </a:p>
          <a:p>
            <a:pPr marL="12700" marR="180340" algn="just">
              <a:lnSpc>
                <a:spcPct val="100000"/>
              </a:lnSpc>
            </a:pPr>
            <a:r>
              <a:rPr lang="es-ES" sz="1600" spc="-10" dirty="0" smtClean="0">
                <a:solidFill>
                  <a:srgbClr val="FFFFFF"/>
                </a:solidFill>
                <a:latin typeface="Calibri"/>
                <a:cs typeface="Calibri"/>
              </a:rPr>
              <a:t>El impugnaciones</a:t>
            </a:r>
            <a:r>
              <a:rPr sz="1600" spc="135" dirty="0" smtClean="0">
                <a:solidFill>
                  <a:srgbClr val="FFFFFF"/>
                </a:solidFill>
                <a:latin typeface="Calibri"/>
                <a:cs typeface="Calibri"/>
              </a:rPr>
              <a:t> </a:t>
            </a:r>
            <a:r>
              <a:rPr sz="1600" spc="-10" dirty="0">
                <a:solidFill>
                  <a:srgbClr val="FFFFFF"/>
                </a:solidFill>
                <a:latin typeface="Calibri"/>
                <a:cs typeface="Calibri"/>
              </a:rPr>
              <a:t>serán</a:t>
            </a:r>
            <a:r>
              <a:rPr sz="1600" spc="140" dirty="0">
                <a:solidFill>
                  <a:srgbClr val="FFFFFF"/>
                </a:solidFill>
                <a:latin typeface="Calibri"/>
                <a:cs typeface="Calibri"/>
              </a:rPr>
              <a:t> </a:t>
            </a:r>
            <a:r>
              <a:rPr sz="1600" spc="-10" dirty="0" smtClean="0">
                <a:solidFill>
                  <a:srgbClr val="FFFFFF"/>
                </a:solidFill>
                <a:latin typeface="Calibri"/>
                <a:cs typeface="Calibri"/>
              </a:rPr>
              <a:t>verificadas</a:t>
            </a:r>
            <a:r>
              <a:rPr lang="es-ES" sz="1600" spc="140" dirty="0" smtClean="0">
                <a:solidFill>
                  <a:srgbClr val="FFFFFF"/>
                </a:solidFill>
                <a:latin typeface="Calibri"/>
                <a:cs typeface="Calibri"/>
              </a:rPr>
              <a:t>, </a:t>
            </a:r>
            <a:r>
              <a:rPr lang="es-ES" sz="1600" spc="125" dirty="0" smtClean="0">
                <a:solidFill>
                  <a:srgbClr val="FFFFFF"/>
                </a:solidFill>
                <a:latin typeface="Calibri"/>
                <a:cs typeface="Calibri"/>
              </a:rPr>
              <a:t>re calificadas </a:t>
            </a:r>
            <a:r>
              <a:rPr sz="1600" spc="-10" dirty="0" smtClean="0">
                <a:solidFill>
                  <a:srgbClr val="FFFFFF"/>
                </a:solidFill>
                <a:latin typeface="Calibri"/>
                <a:cs typeface="Calibri"/>
              </a:rPr>
              <a:t>tabuladas</a:t>
            </a:r>
            <a:r>
              <a:rPr sz="1600" spc="135" dirty="0" smtClean="0">
                <a:solidFill>
                  <a:srgbClr val="FFFFFF"/>
                </a:solidFill>
                <a:latin typeface="Calibri"/>
                <a:cs typeface="Calibri"/>
              </a:rPr>
              <a:t> </a:t>
            </a:r>
            <a:r>
              <a:rPr sz="1600" spc="-5" dirty="0" smtClean="0">
                <a:solidFill>
                  <a:srgbClr val="FFFFFF"/>
                </a:solidFill>
                <a:latin typeface="Calibri"/>
                <a:cs typeface="Calibri"/>
              </a:rPr>
              <a:t>en</a:t>
            </a:r>
            <a:r>
              <a:rPr sz="1600" spc="130" dirty="0" smtClean="0">
                <a:solidFill>
                  <a:srgbClr val="FFFFFF"/>
                </a:solidFill>
                <a:latin typeface="Calibri"/>
                <a:cs typeface="Calibri"/>
              </a:rPr>
              <a:t> </a:t>
            </a:r>
            <a:r>
              <a:rPr sz="1600" dirty="0">
                <a:solidFill>
                  <a:srgbClr val="FFFFFF"/>
                </a:solidFill>
                <a:latin typeface="Calibri"/>
                <a:cs typeface="Calibri"/>
              </a:rPr>
              <a:t>la</a:t>
            </a:r>
            <a:r>
              <a:rPr sz="1600" spc="130" dirty="0">
                <a:solidFill>
                  <a:srgbClr val="FFFFFF"/>
                </a:solidFill>
                <a:latin typeface="Calibri"/>
                <a:cs typeface="Calibri"/>
              </a:rPr>
              <a:t> </a:t>
            </a:r>
            <a:r>
              <a:rPr sz="1600" spc="-10" dirty="0">
                <a:solidFill>
                  <a:srgbClr val="FFFFFF"/>
                </a:solidFill>
                <a:latin typeface="Calibri"/>
                <a:cs typeface="Calibri"/>
              </a:rPr>
              <a:t>Matriz</a:t>
            </a:r>
            <a:r>
              <a:rPr sz="1600" spc="140" dirty="0">
                <a:solidFill>
                  <a:srgbClr val="FFFFFF"/>
                </a:solidFill>
                <a:latin typeface="Calibri"/>
                <a:cs typeface="Calibri"/>
              </a:rPr>
              <a:t> </a:t>
            </a:r>
            <a:r>
              <a:rPr sz="1600" spc="-5" dirty="0">
                <a:solidFill>
                  <a:srgbClr val="FFFFFF"/>
                </a:solidFill>
                <a:latin typeface="Calibri"/>
                <a:cs typeface="Calibri"/>
              </a:rPr>
              <a:t>de</a:t>
            </a:r>
            <a:r>
              <a:rPr sz="1600" spc="140" dirty="0">
                <a:solidFill>
                  <a:srgbClr val="FFFFFF"/>
                </a:solidFill>
                <a:latin typeface="Calibri"/>
                <a:cs typeface="Calibri"/>
              </a:rPr>
              <a:t> </a:t>
            </a:r>
            <a:r>
              <a:rPr lang="es-ES" sz="1600" spc="-10" dirty="0">
                <a:solidFill>
                  <a:srgbClr val="FFFFFF"/>
                </a:solidFill>
                <a:latin typeface="Calibri"/>
                <a:cs typeface="Calibri"/>
              </a:rPr>
              <a:t>C</a:t>
            </a:r>
            <a:r>
              <a:rPr sz="1600" spc="-10" dirty="0" smtClean="0">
                <a:solidFill>
                  <a:srgbClr val="FFFFFF"/>
                </a:solidFill>
                <a:latin typeface="Calibri"/>
                <a:cs typeface="Calibri"/>
              </a:rPr>
              <a:t>alificación</a:t>
            </a:r>
            <a:r>
              <a:rPr sz="1600" spc="-10" dirty="0">
                <a:solidFill>
                  <a:srgbClr val="FFFFFF"/>
                </a:solidFill>
                <a:latin typeface="Calibri"/>
                <a:cs typeface="Calibri"/>
              </a:rPr>
              <a:t>.</a:t>
            </a:r>
            <a:r>
              <a:rPr sz="1600" spc="130" dirty="0">
                <a:solidFill>
                  <a:srgbClr val="FFFFFF"/>
                </a:solidFill>
                <a:latin typeface="Calibri"/>
                <a:cs typeface="Calibri"/>
              </a:rPr>
              <a:t> </a:t>
            </a:r>
            <a:endParaRPr lang="es-ES" sz="1600" spc="130" dirty="0" smtClean="0">
              <a:solidFill>
                <a:srgbClr val="FFFFFF"/>
              </a:solidFill>
              <a:latin typeface="Calibri"/>
              <a:cs typeface="Calibri"/>
            </a:endParaRPr>
          </a:p>
          <a:p>
            <a:pPr marL="12700" marR="180340" algn="just">
              <a:lnSpc>
                <a:spcPct val="100000"/>
              </a:lnSpc>
            </a:pPr>
            <a:endParaRPr lang="es-ES" sz="1600" spc="-10" dirty="0">
              <a:solidFill>
                <a:srgbClr val="FFFFFF"/>
              </a:solidFill>
              <a:latin typeface="Calibri"/>
              <a:cs typeface="Calibri"/>
            </a:endParaRPr>
          </a:p>
          <a:p>
            <a:pPr>
              <a:lnSpc>
                <a:spcPct val="100000"/>
              </a:lnSpc>
              <a:spcBef>
                <a:spcPts val="5"/>
              </a:spcBef>
            </a:pPr>
            <a:endParaRPr sz="1800" dirty="0">
              <a:latin typeface="Calibri"/>
              <a:cs typeface="Calibri"/>
            </a:endParaRPr>
          </a:p>
        </p:txBody>
      </p:sp>
      <p:sp>
        <p:nvSpPr>
          <p:cNvPr id="8" name="Rectángulo 7"/>
          <p:cNvSpPr/>
          <p:nvPr/>
        </p:nvSpPr>
        <p:spPr>
          <a:xfrm>
            <a:off x="6781800" y="1913209"/>
            <a:ext cx="5181600" cy="3323987"/>
          </a:xfrm>
          <a:prstGeom prst="rect">
            <a:avLst/>
          </a:prstGeom>
        </p:spPr>
        <p:txBody>
          <a:bodyPr wrap="square">
            <a:spAutoFit/>
          </a:bodyPr>
          <a:lstStyle/>
          <a:p>
            <a:pPr algn="just"/>
            <a:r>
              <a:rPr lang="es-ES" sz="2400" spc="-10" dirty="0" smtClean="0"/>
              <a:t>El Comité de Impugnaciones consta de: </a:t>
            </a:r>
          </a:p>
          <a:p>
            <a:pPr algn="just"/>
            <a:endParaRPr lang="es-ES" sz="2000" spc="-10" dirty="0"/>
          </a:p>
          <a:p>
            <a:pPr algn="just"/>
            <a:r>
              <a:rPr lang="es-PA" sz="1600" dirty="0"/>
              <a:t>c.1) La Secretaria/o de la entidad rectora de la Inclusión Social, o su delegado (a), quien presidirá.</a:t>
            </a:r>
            <a:endParaRPr lang="es-EC" sz="1600" dirty="0"/>
          </a:p>
          <a:p>
            <a:pPr algn="just"/>
            <a:r>
              <a:rPr lang="es-PA" sz="1600" dirty="0"/>
              <a:t>c.2) El Secretario/a General de Coordinación Territorial, Gobernabilidad y Participación Ciudadana o su delegada/o.</a:t>
            </a:r>
            <a:endParaRPr lang="es-EC" sz="1600" dirty="0"/>
          </a:p>
          <a:p>
            <a:pPr algn="just"/>
            <a:r>
              <a:rPr lang="es-PA" sz="1600" dirty="0"/>
              <a:t>c.3)  </a:t>
            </a:r>
            <a:r>
              <a:rPr lang="es-PA" sz="1600" dirty="0" smtClean="0"/>
              <a:t>Presidente/a </a:t>
            </a:r>
            <a:r>
              <a:rPr lang="es-PA" sz="1600" dirty="0"/>
              <a:t>del Consejo Consultivo de las diversidades o su </a:t>
            </a:r>
            <a:r>
              <a:rPr lang="es-PA" sz="1600" dirty="0" smtClean="0"/>
              <a:t>delegado/a, </a:t>
            </a:r>
            <a:r>
              <a:rPr lang="es-PA" sz="1600" dirty="0"/>
              <a:t>del Consejo de Protección de Derechos del DMQ. </a:t>
            </a:r>
            <a:endParaRPr lang="es-ES" sz="2400" spc="-10" dirty="0" smtClean="0"/>
          </a:p>
          <a:p>
            <a:pPr algn="just"/>
            <a:r>
              <a:rPr lang="es-ES" b="1" spc="-10" dirty="0" smtClean="0"/>
              <a:t>Realizarán un informe general de impugnaciones para la publicación final de resultados el 28 de octubre de 2024</a:t>
            </a:r>
            <a:endParaRPr lang="es-EC" b="1" dirty="0"/>
          </a:p>
        </p:txBody>
      </p:sp>
      <p:pic>
        <p:nvPicPr>
          <p:cNvPr id="9" name="object 5"/>
          <p:cNvPicPr/>
          <p:nvPr/>
        </p:nvPicPr>
        <p:blipFill>
          <a:blip r:embed="rId3" cstate="print"/>
          <a:stretch>
            <a:fillRect/>
          </a:stretch>
        </p:blipFill>
        <p:spPr>
          <a:xfrm>
            <a:off x="8305800" y="267048"/>
            <a:ext cx="1877568" cy="1876044"/>
          </a:xfrm>
          <a:prstGeom prst="rect">
            <a:avLst/>
          </a:prstGeom>
        </p:spPr>
      </p:pic>
      <p:sp>
        <p:nvSpPr>
          <p:cNvPr id="2" name="Rectángulo 1"/>
          <p:cNvSpPr/>
          <p:nvPr/>
        </p:nvSpPr>
        <p:spPr>
          <a:xfrm>
            <a:off x="609600" y="5029200"/>
            <a:ext cx="4953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Se considera mantener el comité mencionado ya que demuestra una garantía de promover un proceso transparente y legítimo</a:t>
            </a:r>
            <a:endParaRPr lang="es-EC" dirty="0"/>
          </a:p>
        </p:txBody>
      </p:sp>
    </p:spTree>
    <p:extLst>
      <p:ext uri="{BB962C8B-B14F-4D97-AF65-F5344CB8AC3E}">
        <p14:creationId xmlns:p14="http://schemas.microsoft.com/office/powerpoint/2010/main" val="3411857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6166" y="709371"/>
            <a:ext cx="8384033" cy="873957"/>
          </a:xfrm>
          <a:prstGeom prst="rect">
            <a:avLst/>
          </a:prstGeom>
        </p:spPr>
        <p:txBody>
          <a:bodyPr vert="horz" wrap="square" lIns="0" tIns="12065" rIns="0" bIns="0" rtlCol="0">
            <a:spAutoFit/>
          </a:bodyPr>
          <a:lstStyle/>
          <a:p>
            <a:pPr marL="12700">
              <a:lnSpc>
                <a:spcPct val="100000"/>
              </a:lnSpc>
              <a:spcBef>
                <a:spcPts val="95"/>
              </a:spcBef>
            </a:pPr>
            <a:r>
              <a:rPr lang="it-IT" spc="-10" dirty="0" smtClean="0"/>
              <a:t>ENTREGA DEL PREMIO</a:t>
            </a:r>
            <a:r>
              <a:rPr lang="it-IT" dirty="0" smtClean="0"/>
              <a:t> </a:t>
            </a:r>
            <a:r>
              <a:rPr lang="it-IT" spc="-15" dirty="0" smtClean="0"/>
              <a:t>PATRICIO</a:t>
            </a:r>
            <a:r>
              <a:rPr lang="it-IT" spc="20" dirty="0" smtClean="0"/>
              <a:t> </a:t>
            </a:r>
            <a:r>
              <a:rPr lang="it-IT" spc="-15" dirty="0" smtClean="0"/>
              <a:t>BRABOMALO</a:t>
            </a:r>
            <a:r>
              <a:rPr lang="it-IT" spc="15" dirty="0" smtClean="0"/>
              <a:t> </a:t>
            </a:r>
            <a:r>
              <a:rPr lang="it-IT" spc="-10" dirty="0" smtClean="0"/>
              <a:t>MOLINA</a:t>
            </a:r>
            <a:r>
              <a:rPr lang="it-IT" spc="20" dirty="0" smtClean="0"/>
              <a:t> </a:t>
            </a:r>
            <a:r>
              <a:rPr lang="it-IT" spc="-5" dirty="0" smtClean="0"/>
              <a:t>2024</a:t>
            </a:r>
            <a:endParaRPr lang="it-IT" spc="-5" dirty="0"/>
          </a:p>
        </p:txBody>
      </p:sp>
      <p:grpSp>
        <p:nvGrpSpPr>
          <p:cNvPr id="3" name="object 3"/>
          <p:cNvGrpSpPr/>
          <p:nvPr/>
        </p:nvGrpSpPr>
        <p:grpSpPr>
          <a:xfrm>
            <a:off x="1016508" y="1720595"/>
            <a:ext cx="10292080" cy="1409700"/>
            <a:chOff x="1016508" y="1720595"/>
            <a:chExt cx="10292080" cy="1409700"/>
          </a:xfrm>
        </p:grpSpPr>
        <p:sp>
          <p:nvSpPr>
            <p:cNvPr id="4" name="object 4"/>
            <p:cNvSpPr/>
            <p:nvPr/>
          </p:nvSpPr>
          <p:spPr>
            <a:xfrm>
              <a:off x="1016508" y="1883663"/>
              <a:ext cx="4730750" cy="1125220"/>
            </a:xfrm>
            <a:custGeom>
              <a:avLst/>
              <a:gdLst/>
              <a:ahLst/>
              <a:cxnLst/>
              <a:rect l="l" t="t" r="r" b="b"/>
              <a:pathLst>
                <a:path w="4730750" h="1125220">
                  <a:moveTo>
                    <a:pt x="4543044" y="0"/>
                  </a:moveTo>
                  <a:lnTo>
                    <a:pt x="187451" y="0"/>
                  </a:lnTo>
                  <a:lnTo>
                    <a:pt x="137618" y="6697"/>
                  </a:lnTo>
                  <a:lnTo>
                    <a:pt x="92839" y="25597"/>
                  </a:lnTo>
                  <a:lnTo>
                    <a:pt x="54902" y="54911"/>
                  </a:lnTo>
                  <a:lnTo>
                    <a:pt x="25591" y="92851"/>
                  </a:lnTo>
                  <a:lnTo>
                    <a:pt x="6695" y="137627"/>
                  </a:lnTo>
                  <a:lnTo>
                    <a:pt x="0" y="187451"/>
                  </a:lnTo>
                  <a:lnTo>
                    <a:pt x="0" y="937260"/>
                  </a:lnTo>
                  <a:lnTo>
                    <a:pt x="6695" y="987084"/>
                  </a:lnTo>
                  <a:lnTo>
                    <a:pt x="25591" y="1031860"/>
                  </a:lnTo>
                  <a:lnTo>
                    <a:pt x="54902" y="1069800"/>
                  </a:lnTo>
                  <a:lnTo>
                    <a:pt x="92839" y="1099114"/>
                  </a:lnTo>
                  <a:lnTo>
                    <a:pt x="137618" y="1118014"/>
                  </a:lnTo>
                  <a:lnTo>
                    <a:pt x="187451" y="1124712"/>
                  </a:lnTo>
                  <a:lnTo>
                    <a:pt x="4543044" y="1124712"/>
                  </a:lnTo>
                  <a:lnTo>
                    <a:pt x="4592868" y="1118014"/>
                  </a:lnTo>
                  <a:lnTo>
                    <a:pt x="4637644" y="1099114"/>
                  </a:lnTo>
                  <a:lnTo>
                    <a:pt x="4675584" y="1069800"/>
                  </a:lnTo>
                  <a:lnTo>
                    <a:pt x="4704898" y="1031860"/>
                  </a:lnTo>
                  <a:lnTo>
                    <a:pt x="4723798" y="987084"/>
                  </a:lnTo>
                  <a:lnTo>
                    <a:pt x="4730495" y="937260"/>
                  </a:lnTo>
                  <a:lnTo>
                    <a:pt x="4730495" y="187451"/>
                  </a:lnTo>
                  <a:lnTo>
                    <a:pt x="4723798" y="137627"/>
                  </a:lnTo>
                  <a:lnTo>
                    <a:pt x="4704898" y="92851"/>
                  </a:lnTo>
                  <a:lnTo>
                    <a:pt x="4675584" y="54911"/>
                  </a:lnTo>
                  <a:lnTo>
                    <a:pt x="4637644" y="25597"/>
                  </a:lnTo>
                  <a:lnTo>
                    <a:pt x="4592868" y="6697"/>
                  </a:lnTo>
                  <a:lnTo>
                    <a:pt x="4543044" y="0"/>
                  </a:lnTo>
                  <a:close/>
                </a:path>
              </a:pathLst>
            </a:custGeom>
            <a:solidFill>
              <a:srgbClr val="003780"/>
            </a:solidFill>
          </p:spPr>
          <p:txBody>
            <a:bodyPr wrap="square" lIns="0" tIns="0" rIns="0" bIns="0" rtlCol="0"/>
            <a:lstStyle/>
            <a:p>
              <a:endParaRPr/>
            </a:p>
          </p:txBody>
        </p:sp>
        <p:sp>
          <p:nvSpPr>
            <p:cNvPr id="5" name="object 5"/>
            <p:cNvSpPr/>
            <p:nvPr/>
          </p:nvSpPr>
          <p:spPr>
            <a:xfrm>
              <a:off x="5154929" y="1739645"/>
              <a:ext cx="6134100" cy="1371600"/>
            </a:xfrm>
            <a:custGeom>
              <a:avLst/>
              <a:gdLst/>
              <a:ahLst/>
              <a:cxnLst/>
              <a:rect l="l" t="t" r="r" b="b"/>
              <a:pathLst>
                <a:path w="6134100" h="1371600">
                  <a:moveTo>
                    <a:pt x="0" y="228600"/>
                  </a:moveTo>
                  <a:lnTo>
                    <a:pt x="4644" y="182533"/>
                  </a:lnTo>
                  <a:lnTo>
                    <a:pt x="17966" y="139624"/>
                  </a:lnTo>
                  <a:lnTo>
                    <a:pt x="39045" y="100793"/>
                  </a:lnTo>
                  <a:lnTo>
                    <a:pt x="66960" y="66960"/>
                  </a:lnTo>
                  <a:lnTo>
                    <a:pt x="100793" y="39045"/>
                  </a:lnTo>
                  <a:lnTo>
                    <a:pt x="139624" y="17966"/>
                  </a:lnTo>
                  <a:lnTo>
                    <a:pt x="182533" y="4644"/>
                  </a:lnTo>
                  <a:lnTo>
                    <a:pt x="228600" y="0"/>
                  </a:lnTo>
                  <a:lnTo>
                    <a:pt x="5905500" y="0"/>
                  </a:lnTo>
                  <a:lnTo>
                    <a:pt x="5951566" y="4644"/>
                  </a:lnTo>
                  <a:lnTo>
                    <a:pt x="5994475" y="17966"/>
                  </a:lnTo>
                  <a:lnTo>
                    <a:pt x="6033306" y="39045"/>
                  </a:lnTo>
                  <a:lnTo>
                    <a:pt x="6067139" y="66960"/>
                  </a:lnTo>
                  <a:lnTo>
                    <a:pt x="6095054" y="100793"/>
                  </a:lnTo>
                  <a:lnTo>
                    <a:pt x="6116133" y="139624"/>
                  </a:lnTo>
                  <a:lnTo>
                    <a:pt x="6129455" y="182533"/>
                  </a:lnTo>
                  <a:lnTo>
                    <a:pt x="6134100" y="228600"/>
                  </a:lnTo>
                  <a:lnTo>
                    <a:pt x="6134100" y="1143000"/>
                  </a:lnTo>
                  <a:lnTo>
                    <a:pt x="6129455" y="1189066"/>
                  </a:lnTo>
                  <a:lnTo>
                    <a:pt x="6116133" y="1231975"/>
                  </a:lnTo>
                  <a:lnTo>
                    <a:pt x="6095054" y="1270806"/>
                  </a:lnTo>
                  <a:lnTo>
                    <a:pt x="6067139" y="1304639"/>
                  </a:lnTo>
                  <a:lnTo>
                    <a:pt x="6033306" y="1332554"/>
                  </a:lnTo>
                  <a:lnTo>
                    <a:pt x="5994475" y="1353633"/>
                  </a:lnTo>
                  <a:lnTo>
                    <a:pt x="5951566" y="1366955"/>
                  </a:lnTo>
                  <a:lnTo>
                    <a:pt x="5905500" y="1371600"/>
                  </a:lnTo>
                  <a:lnTo>
                    <a:pt x="228600" y="1371600"/>
                  </a:lnTo>
                  <a:lnTo>
                    <a:pt x="182533" y="1366955"/>
                  </a:lnTo>
                  <a:lnTo>
                    <a:pt x="139624" y="1353633"/>
                  </a:lnTo>
                  <a:lnTo>
                    <a:pt x="100793" y="1332554"/>
                  </a:lnTo>
                  <a:lnTo>
                    <a:pt x="66960" y="1304639"/>
                  </a:lnTo>
                  <a:lnTo>
                    <a:pt x="39045" y="1270806"/>
                  </a:lnTo>
                  <a:lnTo>
                    <a:pt x="17966" y="1231975"/>
                  </a:lnTo>
                  <a:lnTo>
                    <a:pt x="4644" y="1189066"/>
                  </a:lnTo>
                  <a:lnTo>
                    <a:pt x="0" y="1143000"/>
                  </a:lnTo>
                  <a:lnTo>
                    <a:pt x="0" y="228600"/>
                  </a:lnTo>
                  <a:close/>
                </a:path>
              </a:pathLst>
            </a:custGeom>
            <a:ln w="38100">
              <a:solidFill>
                <a:srgbClr val="003780"/>
              </a:solidFill>
            </a:ln>
          </p:spPr>
          <p:txBody>
            <a:bodyPr wrap="square" lIns="0" tIns="0" rIns="0" bIns="0" rtlCol="0"/>
            <a:lstStyle/>
            <a:p>
              <a:endParaRPr/>
            </a:p>
          </p:txBody>
        </p:sp>
      </p:grpSp>
      <p:sp>
        <p:nvSpPr>
          <p:cNvPr id="6" name="object 6"/>
          <p:cNvSpPr txBox="1"/>
          <p:nvPr/>
        </p:nvSpPr>
        <p:spPr>
          <a:xfrm>
            <a:off x="2472944" y="2273884"/>
            <a:ext cx="2710180" cy="300355"/>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FFFFFF"/>
                </a:solidFill>
                <a:latin typeface="Calibri"/>
                <a:cs typeface="Calibri"/>
              </a:rPr>
              <a:t>Secretaría </a:t>
            </a:r>
            <a:r>
              <a:rPr sz="1800" spc="-5" dirty="0">
                <a:solidFill>
                  <a:srgbClr val="FFFFFF"/>
                </a:solidFill>
                <a:latin typeface="Calibri"/>
                <a:cs typeface="Calibri"/>
              </a:rPr>
              <a:t>de Inclusión</a:t>
            </a:r>
            <a:r>
              <a:rPr sz="1800" spc="-15" dirty="0">
                <a:solidFill>
                  <a:srgbClr val="FFFFFF"/>
                </a:solidFill>
                <a:latin typeface="Calibri"/>
                <a:cs typeface="Calibri"/>
              </a:rPr>
              <a:t> </a:t>
            </a:r>
            <a:r>
              <a:rPr sz="1800" spc="-5" dirty="0">
                <a:solidFill>
                  <a:srgbClr val="FFFFFF"/>
                </a:solidFill>
                <a:latin typeface="Calibri"/>
                <a:cs typeface="Calibri"/>
              </a:rPr>
              <a:t>Social</a:t>
            </a:r>
            <a:endParaRPr sz="1800">
              <a:latin typeface="Calibri"/>
              <a:cs typeface="Calibri"/>
            </a:endParaRPr>
          </a:p>
        </p:txBody>
      </p:sp>
      <p:sp>
        <p:nvSpPr>
          <p:cNvPr id="7" name="object 7"/>
          <p:cNvSpPr txBox="1"/>
          <p:nvPr/>
        </p:nvSpPr>
        <p:spPr>
          <a:xfrm>
            <a:off x="6057391" y="1969770"/>
            <a:ext cx="4638040" cy="875240"/>
          </a:xfrm>
          <a:prstGeom prst="rect">
            <a:avLst/>
          </a:prstGeom>
        </p:spPr>
        <p:txBody>
          <a:bodyPr vert="horz" wrap="square" lIns="0" tIns="13335" rIns="0" bIns="0" rtlCol="0">
            <a:spAutoFit/>
          </a:bodyPr>
          <a:lstStyle/>
          <a:p>
            <a:pPr marL="12700" marR="5080" algn="just">
              <a:lnSpc>
                <a:spcPct val="100000"/>
              </a:lnSpc>
              <a:spcBef>
                <a:spcPts val="105"/>
              </a:spcBef>
            </a:pPr>
            <a:r>
              <a:rPr lang="es-ES" sz="1400" spc="-10" dirty="0" smtClean="0">
                <a:solidFill>
                  <a:srgbClr val="3A3838"/>
                </a:solidFill>
                <a:latin typeface="Calibri"/>
                <a:cs typeface="Calibri"/>
              </a:rPr>
              <a:t>La Secretaría de Inclusión Social </a:t>
            </a:r>
            <a:r>
              <a:rPr lang="es-ES" sz="1400" spc="-10" dirty="0">
                <a:solidFill>
                  <a:srgbClr val="3A3838"/>
                </a:solidFill>
                <a:latin typeface="Calibri"/>
                <a:cs typeface="Calibri"/>
              </a:rPr>
              <a:t>r</a:t>
            </a:r>
            <a:r>
              <a:rPr sz="1400" spc="-10" dirty="0" smtClean="0">
                <a:solidFill>
                  <a:srgbClr val="3A3838"/>
                </a:solidFill>
                <a:latin typeface="Calibri"/>
                <a:cs typeface="Calibri"/>
              </a:rPr>
              <a:t>emitirá </a:t>
            </a:r>
            <a:r>
              <a:rPr sz="1400" dirty="0">
                <a:solidFill>
                  <a:srgbClr val="3A3838"/>
                </a:solidFill>
                <a:latin typeface="Calibri"/>
                <a:cs typeface="Calibri"/>
              </a:rPr>
              <a:t>a </a:t>
            </a:r>
            <a:r>
              <a:rPr sz="1400" dirty="0" smtClean="0">
                <a:solidFill>
                  <a:srgbClr val="3A3838"/>
                </a:solidFill>
                <a:latin typeface="Calibri"/>
                <a:cs typeface="Calibri"/>
              </a:rPr>
              <a:t>la </a:t>
            </a:r>
            <a:r>
              <a:rPr sz="1400" spc="-5" dirty="0">
                <a:solidFill>
                  <a:srgbClr val="3A3838"/>
                </a:solidFill>
                <a:latin typeface="Calibri"/>
                <a:cs typeface="Calibri"/>
              </a:rPr>
              <a:t>Comisión de </a:t>
            </a:r>
            <a:r>
              <a:rPr sz="1400" dirty="0">
                <a:solidFill>
                  <a:srgbClr val="3A3838"/>
                </a:solidFill>
                <a:latin typeface="Calibri"/>
                <a:cs typeface="Calibri"/>
              </a:rPr>
              <a:t>Igualdad, </a:t>
            </a:r>
            <a:r>
              <a:rPr sz="1400" spc="-5" dirty="0">
                <a:solidFill>
                  <a:srgbClr val="3A3838"/>
                </a:solidFill>
                <a:latin typeface="Calibri"/>
                <a:cs typeface="Calibri"/>
              </a:rPr>
              <a:t>Género </a:t>
            </a:r>
            <a:r>
              <a:rPr sz="1400" dirty="0">
                <a:solidFill>
                  <a:srgbClr val="3A3838"/>
                </a:solidFill>
                <a:latin typeface="Calibri"/>
                <a:cs typeface="Calibri"/>
              </a:rPr>
              <a:t>e </a:t>
            </a:r>
            <a:r>
              <a:rPr sz="1400" spc="5" dirty="0">
                <a:solidFill>
                  <a:srgbClr val="3A3838"/>
                </a:solidFill>
                <a:latin typeface="Calibri"/>
                <a:cs typeface="Calibri"/>
              </a:rPr>
              <a:t> </a:t>
            </a:r>
            <a:r>
              <a:rPr sz="1400" spc="-5" dirty="0" smtClean="0">
                <a:solidFill>
                  <a:srgbClr val="3A3838"/>
                </a:solidFill>
                <a:latin typeface="Calibri"/>
                <a:cs typeface="Calibri"/>
              </a:rPr>
              <a:t>Inclusion </a:t>
            </a:r>
            <a:r>
              <a:rPr sz="1400" dirty="0" smtClean="0">
                <a:solidFill>
                  <a:srgbClr val="3A3838"/>
                </a:solidFill>
                <a:latin typeface="Calibri"/>
                <a:cs typeface="Calibri"/>
              </a:rPr>
              <a:t>Social</a:t>
            </a:r>
            <a:r>
              <a:rPr lang="es-ES" sz="1400" dirty="0">
                <a:solidFill>
                  <a:srgbClr val="3A3838"/>
                </a:solidFill>
                <a:latin typeface="Calibri"/>
                <a:cs typeface="Calibri"/>
              </a:rPr>
              <a:t> </a:t>
            </a:r>
            <a:r>
              <a:rPr lang="es-ES" sz="1400" dirty="0" smtClean="0">
                <a:solidFill>
                  <a:srgbClr val="3A3838"/>
                </a:solidFill>
                <a:latin typeface="Calibri"/>
                <a:cs typeface="Calibri"/>
              </a:rPr>
              <a:t>el informe que contiene información del proceso y tabulación de calificaciones </a:t>
            </a:r>
            <a:r>
              <a:rPr lang="es-ES" sz="1400" b="1" dirty="0" smtClean="0">
                <a:solidFill>
                  <a:srgbClr val="3A3838"/>
                </a:solidFill>
                <a:latin typeface="Calibri"/>
                <a:cs typeface="Calibri"/>
              </a:rPr>
              <a:t>con fecha 31 de octubre del 2024.</a:t>
            </a:r>
            <a:endParaRPr sz="1400" b="1" dirty="0">
              <a:latin typeface="Calibri"/>
              <a:cs typeface="Calibri"/>
            </a:endParaRPr>
          </a:p>
        </p:txBody>
      </p:sp>
      <p:grpSp>
        <p:nvGrpSpPr>
          <p:cNvPr id="8" name="object 8"/>
          <p:cNvGrpSpPr/>
          <p:nvPr/>
        </p:nvGrpSpPr>
        <p:grpSpPr>
          <a:xfrm>
            <a:off x="1016508" y="3476244"/>
            <a:ext cx="10292080" cy="1409700"/>
            <a:chOff x="1016508" y="3476244"/>
            <a:chExt cx="10292080" cy="1409700"/>
          </a:xfrm>
        </p:grpSpPr>
        <p:sp>
          <p:nvSpPr>
            <p:cNvPr id="9" name="object 9"/>
            <p:cNvSpPr/>
            <p:nvPr/>
          </p:nvSpPr>
          <p:spPr>
            <a:xfrm>
              <a:off x="1016508" y="3637788"/>
              <a:ext cx="4730750" cy="1125220"/>
            </a:xfrm>
            <a:custGeom>
              <a:avLst/>
              <a:gdLst/>
              <a:ahLst/>
              <a:cxnLst/>
              <a:rect l="l" t="t" r="r" b="b"/>
              <a:pathLst>
                <a:path w="4730750" h="1125220">
                  <a:moveTo>
                    <a:pt x="4543044" y="0"/>
                  </a:moveTo>
                  <a:lnTo>
                    <a:pt x="187451" y="0"/>
                  </a:lnTo>
                  <a:lnTo>
                    <a:pt x="137618" y="6697"/>
                  </a:lnTo>
                  <a:lnTo>
                    <a:pt x="92839" y="25597"/>
                  </a:lnTo>
                  <a:lnTo>
                    <a:pt x="54902" y="54911"/>
                  </a:lnTo>
                  <a:lnTo>
                    <a:pt x="25591" y="92851"/>
                  </a:lnTo>
                  <a:lnTo>
                    <a:pt x="6695" y="137627"/>
                  </a:lnTo>
                  <a:lnTo>
                    <a:pt x="0" y="187451"/>
                  </a:lnTo>
                  <a:lnTo>
                    <a:pt x="0" y="937260"/>
                  </a:lnTo>
                  <a:lnTo>
                    <a:pt x="6695" y="987084"/>
                  </a:lnTo>
                  <a:lnTo>
                    <a:pt x="25591" y="1031860"/>
                  </a:lnTo>
                  <a:lnTo>
                    <a:pt x="54902" y="1069800"/>
                  </a:lnTo>
                  <a:lnTo>
                    <a:pt x="92839" y="1099114"/>
                  </a:lnTo>
                  <a:lnTo>
                    <a:pt x="137618" y="1118014"/>
                  </a:lnTo>
                  <a:lnTo>
                    <a:pt x="187451" y="1124712"/>
                  </a:lnTo>
                  <a:lnTo>
                    <a:pt x="4543044" y="1124712"/>
                  </a:lnTo>
                  <a:lnTo>
                    <a:pt x="4592868" y="1118014"/>
                  </a:lnTo>
                  <a:lnTo>
                    <a:pt x="4637644" y="1099114"/>
                  </a:lnTo>
                  <a:lnTo>
                    <a:pt x="4675584" y="1069800"/>
                  </a:lnTo>
                  <a:lnTo>
                    <a:pt x="4704898" y="1031860"/>
                  </a:lnTo>
                  <a:lnTo>
                    <a:pt x="4723798" y="987084"/>
                  </a:lnTo>
                  <a:lnTo>
                    <a:pt x="4730495" y="937260"/>
                  </a:lnTo>
                  <a:lnTo>
                    <a:pt x="4730495" y="187451"/>
                  </a:lnTo>
                  <a:lnTo>
                    <a:pt x="4723798" y="137627"/>
                  </a:lnTo>
                  <a:lnTo>
                    <a:pt x="4704898" y="92851"/>
                  </a:lnTo>
                  <a:lnTo>
                    <a:pt x="4675584" y="54911"/>
                  </a:lnTo>
                  <a:lnTo>
                    <a:pt x="4637644" y="25597"/>
                  </a:lnTo>
                  <a:lnTo>
                    <a:pt x="4592868" y="6697"/>
                  </a:lnTo>
                  <a:lnTo>
                    <a:pt x="4543044" y="0"/>
                  </a:lnTo>
                  <a:close/>
                </a:path>
              </a:pathLst>
            </a:custGeom>
            <a:solidFill>
              <a:srgbClr val="003780"/>
            </a:solidFill>
          </p:spPr>
          <p:txBody>
            <a:bodyPr wrap="square" lIns="0" tIns="0" rIns="0" bIns="0" rtlCol="0"/>
            <a:lstStyle/>
            <a:p>
              <a:endParaRPr/>
            </a:p>
          </p:txBody>
        </p:sp>
        <p:sp>
          <p:nvSpPr>
            <p:cNvPr id="10" name="object 10"/>
            <p:cNvSpPr/>
            <p:nvPr/>
          </p:nvSpPr>
          <p:spPr>
            <a:xfrm>
              <a:off x="5154929" y="3495294"/>
              <a:ext cx="6134100" cy="1371600"/>
            </a:xfrm>
            <a:custGeom>
              <a:avLst/>
              <a:gdLst/>
              <a:ahLst/>
              <a:cxnLst/>
              <a:rect l="l" t="t" r="r" b="b"/>
              <a:pathLst>
                <a:path w="6134100" h="1371600">
                  <a:moveTo>
                    <a:pt x="0" y="228599"/>
                  </a:moveTo>
                  <a:lnTo>
                    <a:pt x="4644" y="182533"/>
                  </a:lnTo>
                  <a:lnTo>
                    <a:pt x="17966" y="139624"/>
                  </a:lnTo>
                  <a:lnTo>
                    <a:pt x="39045" y="100793"/>
                  </a:lnTo>
                  <a:lnTo>
                    <a:pt x="66960" y="66960"/>
                  </a:lnTo>
                  <a:lnTo>
                    <a:pt x="100793" y="39045"/>
                  </a:lnTo>
                  <a:lnTo>
                    <a:pt x="139624" y="17966"/>
                  </a:lnTo>
                  <a:lnTo>
                    <a:pt x="182533" y="4644"/>
                  </a:lnTo>
                  <a:lnTo>
                    <a:pt x="228600" y="0"/>
                  </a:lnTo>
                  <a:lnTo>
                    <a:pt x="5905500" y="0"/>
                  </a:lnTo>
                  <a:lnTo>
                    <a:pt x="5951566" y="4644"/>
                  </a:lnTo>
                  <a:lnTo>
                    <a:pt x="5994475" y="17966"/>
                  </a:lnTo>
                  <a:lnTo>
                    <a:pt x="6033306" y="39045"/>
                  </a:lnTo>
                  <a:lnTo>
                    <a:pt x="6067139" y="66960"/>
                  </a:lnTo>
                  <a:lnTo>
                    <a:pt x="6095054" y="100793"/>
                  </a:lnTo>
                  <a:lnTo>
                    <a:pt x="6116133" y="139624"/>
                  </a:lnTo>
                  <a:lnTo>
                    <a:pt x="6129455" y="182533"/>
                  </a:lnTo>
                  <a:lnTo>
                    <a:pt x="6134100" y="228599"/>
                  </a:lnTo>
                  <a:lnTo>
                    <a:pt x="6134100" y="1142999"/>
                  </a:lnTo>
                  <a:lnTo>
                    <a:pt x="6129455" y="1189066"/>
                  </a:lnTo>
                  <a:lnTo>
                    <a:pt x="6116133" y="1231975"/>
                  </a:lnTo>
                  <a:lnTo>
                    <a:pt x="6095054" y="1270806"/>
                  </a:lnTo>
                  <a:lnTo>
                    <a:pt x="6067139" y="1304639"/>
                  </a:lnTo>
                  <a:lnTo>
                    <a:pt x="6033306" y="1332554"/>
                  </a:lnTo>
                  <a:lnTo>
                    <a:pt x="5994475" y="1353633"/>
                  </a:lnTo>
                  <a:lnTo>
                    <a:pt x="5951566" y="1366955"/>
                  </a:lnTo>
                  <a:lnTo>
                    <a:pt x="5905500" y="1371599"/>
                  </a:lnTo>
                  <a:lnTo>
                    <a:pt x="228600" y="1371599"/>
                  </a:lnTo>
                  <a:lnTo>
                    <a:pt x="182533" y="1366955"/>
                  </a:lnTo>
                  <a:lnTo>
                    <a:pt x="139624" y="1353633"/>
                  </a:lnTo>
                  <a:lnTo>
                    <a:pt x="100793" y="1332554"/>
                  </a:lnTo>
                  <a:lnTo>
                    <a:pt x="66960" y="1304639"/>
                  </a:lnTo>
                  <a:lnTo>
                    <a:pt x="39045" y="1270806"/>
                  </a:lnTo>
                  <a:lnTo>
                    <a:pt x="17966" y="1231975"/>
                  </a:lnTo>
                  <a:lnTo>
                    <a:pt x="4644" y="1189066"/>
                  </a:lnTo>
                  <a:lnTo>
                    <a:pt x="0" y="1142999"/>
                  </a:lnTo>
                  <a:lnTo>
                    <a:pt x="0" y="228599"/>
                  </a:lnTo>
                  <a:close/>
                </a:path>
              </a:pathLst>
            </a:custGeom>
            <a:ln w="38100">
              <a:solidFill>
                <a:srgbClr val="003780"/>
              </a:solidFill>
            </a:ln>
          </p:spPr>
          <p:txBody>
            <a:bodyPr wrap="square" lIns="0" tIns="0" rIns="0" bIns="0" rtlCol="0"/>
            <a:lstStyle/>
            <a:p>
              <a:endParaRPr/>
            </a:p>
          </p:txBody>
        </p:sp>
      </p:grpSp>
      <p:sp>
        <p:nvSpPr>
          <p:cNvPr id="11" name="object 11"/>
          <p:cNvSpPr txBox="1"/>
          <p:nvPr/>
        </p:nvSpPr>
        <p:spPr>
          <a:xfrm>
            <a:off x="2472944" y="3830192"/>
            <a:ext cx="2821305" cy="574040"/>
          </a:xfrm>
          <a:prstGeom prst="rect">
            <a:avLst/>
          </a:prstGeom>
        </p:spPr>
        <p:txBody>
          <a:bodyPr vert="horz" wrap="square" lIns="0" tIns="12700" rIns="0" bIns="0" rtlCol="0">
            <a:spAutoFit/>
          </a:bodyPr>
          <a:lstStyle/>
          <a:p>
            <a:pPr marL="12700" marR="5080">
              <a:lnSpc>
                <a:spcPct val="100000"/>
              </a:lnSpc>
              <a:spcBef>
                <a:spcPts val="100"/>
              </a:spcBef>
            </a:pPr>
            <a:r>
              <a:rPr sz="1800" spc="-5" dirty="0">
                <a:solidFill>
                  <a:srgbClr val="FFFFFF"/>
                </a:solidFill>
                <a:latin typeface="Calibri"/>
                <a:cs typeface="Calibri"/>
              </a:rPr>
              <a:t>Comisión de Igualdad, Género </a:t>
            </a:r>
            <a:r>
              <a:rPr sz="1800" spc="-395" dirty="0">
                <a:solidFill>
                  <a:srgbClr val="FFFFFF"/>
                </a:solidFill>
                <a:latin typeface="Calibri"/>
                <a:cs typeface="Calibri"/>
              </a:rPr>
              <a:t> </a:t>
            </a:r>
            <a:r>
              <a:rPr sz="1800" dirty="0">
                <a:solidFill>
                  <a:srgbClr val="FFFFFF"/>
                </a:solidFill>
                <a:latin typeface="Calibri"/>
                <a:cs typeface="Calibri"/>
              </a:rPr>
              <a:t>e</a:t>
            </a:r>
            <a:r>
              <a:rPr sz="1800" spc="-5" dirty="0">
                <a:solidFill>
                  <a:srgbClr val="FFFFFF"/>
                </a:solidFill>
                <a:latin typeface="Calibri"/>
                <a:cs typeface="Calibri"/>
              </a:rPr>
              <a:t> Inclusión</a:t>
            </a:r>
            <a:r>
              <a:rPr sz="1800" spc="15" dirty="0">
                <a:solidFill>
                  <a:srgbClr val="FFFFFF"/>
                </a:solidFill>
                <a:latin typeface="Calibri"/>
                <a:cs typeface="Calibri"/>
              </a:rPr>
              <a:t> </a:t>
            </a:r>
            <a:r>
              <a:rPr sz="1800" spc="-5" dirty="0">
                <a:solidFill>
                  <a:srgbClr val="FFFFFF"/>
                </a:solidFill>
                <a:latin typeface="Calibri"/>
                <a:cs typeface="Calibri"/>
              </a:rPr>
              <a:t>Social</a:t>
            </a:r>
            <a:endParaRPr sz="1800">
              <a:latin typeface="Calibri"/>
              <a:cs typeface="Calibri"/>
            </a:endParaRPr>
          </a:p>
        </p:txBody>
      </p:sp>
      <p:sp>
        <p:nvSpPr>
          <p:cNvPr id="12" name="object 12"/>
          <p:cNvSpPr txBox="1"/>
          <p:nvPr/>
        </p:nvSpPr>
        <p:spPr>
          <a:xfrm>
            <a:off x="6057391" y="3852417"/>
            <a:ext cx="4874895" cy="666115"/>
          </a:xfrm>
          <a:prstGeom prst="rect">
            <a:avLst/>
          </a:prstGeom>
        </p:spPr>
        <p:txBody>
          <a:bodyPr vert="horz" wrap="square" lIns="0" tIns="12700" rIns="0" bIns="0" rtlCol="0">
            <a:spAutoFit/>
          </a:bodyPr>
          <a:lstStyle/>
          <a:p>
            <a:pPr marL="12700" marR="5080">
              <a:lnSpc>
                <a:spcPct val="100000"/>
              </a:lnSpc>
              <a:spcBef>
                <a:spcPts val="100"/>
              </a:spcBef>
            </a:pPr>
            <a:r>
              <a:rPr sz="1400" spc="-10" dirty="0">
                <a:solidFill>
                  <a:srgbClr val="3A3838"/>
                </a:solidFill>
                <a:latin typeface="Calibri"/>
                <a:cs typeface="Calibri"/>
              </a:rPr>
              <a:t>Procederá</a:t>
            </a:r>
            <a:r>
              <a:rPr sz="1400" spc="-5" dirty="0">
                <a:solidFill>
                  <a:srgbClr val="3A3838"/>
                </a:solidFill>
                <a:latin typeface="Calibri"/>
                <a:cs typeface="Calibri"/>
              </a:rPr>
              <a:t> </a:t>
            </a:r>
            <a:r>
              <a:rPr sz="1400" spc="-10" dirty="0">
                <a:solidFill>
                  <a:srgbClr val="3A3838"/>
                </a:solidFill>
                <a:latin typeface="Calibri"/>
                <a:cs typeface="Calibri"/>
              </a:rPr>
              <a:t>con</a:t>
            </a:r>
            <a:r>
              <a:rPr sz="1400" spc="-5" dirty="0">
                <a:solidFill>
                  <a:srgbClr val="3A3838"/>
                </a:solidFill>
                <a:latin typeface="Calibri"/>
                <a:cs typeface="Calibri"/>
              </a:rPr>
              <a:t> </a:t>
            </a:r>
            <a:r>
              <a:rPr sz="1400" dirty="0">
                <a:solidFill>
                  <a:srgbClr val="3A3838"/>
                </a:solidFill>
                <a:latin typeface="Calibri"/>
                <a:cs typeface="Calibri"/>
              </a:rPr>
              <a:t>la</a:t>
            </a:r>
            <a:r>
              <a:rPr sz="1400" spc="10" dirty="0">
                <a:solidFill>
                  <a:srgbClr val="3A3838"/>
                </a:solidFill>
                <a:latin typeface="Calibri"/>
                <a:cs typeface="Calibri"/>
              </a:rPr>
              <a:t> </a:t>
            </a:r>
            <a:r>
              <a:rPr sz="1400" spc="-5" dirty="0">
                <a:solidFill>
                  <a:srgbClr val="3A3838"/>
                </a:solidFill>
                <a:latin typeface="Calibri"/>
                <a:cs typeface="Calibri"/>
              </a:rPr>
              <a:t>elaboración</a:t>
            </a:r>
            <a:r>
              <a:rPr sz="1400" spc="-10" dirty="0">
                <a:solidFill>
                  <a:srgbClr val="3A3838"/>
                </a:solidFill>
                <a:latin typeface="Calibri"/>
                <a:cs typeface="Calibri"/>
              </a:rPr>
              <a:t> </a:t>
            </a:r>
            <a:r>
              <a:rPr sz="1400" spc="-5" dirty="0">
                <a:solidFill>
                  <a:srgbClr val="3A3838"/>
                </a:solidFill>
                <a:latin typeface="Calibri"/>
                <a:cs typeface="Calibri"/>
              </a:rPr>
              <a:t>del</a:t>
            </a:r>
            <a:r>
              <a:rPr sz="1400" dirty="0">
                <a:solidFill>
                  <a:srgbClr val="3A3838"/>
                </a:solidFill>
                <a:latin typeface="Calibri"/>
                <a:cs typeface="Calibri"/>
              </a:rPr>
              <a:t> </a:t>
            </a:r>
            <a:r>
              <a:rPr sz="1400" spc="-10" dirty="0">
                <a:solidFill>
                  <a:srgbClr val="3A3838"/>
                </a:solidFill>
                <a:latin typeface="Calibri"/>
                <a:cs typeface="Calibri"/>
              </a:rPr>
              <a:t>informe</a:t>
            </a:r>
            <a:r>
              <a:rPr sz="1400" spc="-15" dirty="0">
                <a:solidFill>
                  <a:srgbClr val="3A3838"/>
                </a:solidFill>
                <a:latin typeface="Calibri"/>
                <a:cs typeface="Calibri"/>
              </a:rPr>
              <a:t> </a:t>
            </a:r>
            <a:r>
              <a:rPr sz="1400" spc="-5" dirty="0">
                <a:solidFill>
                  <a:srgbClr val="3A3838"/>
                </a:solidFill>
                <a:latin typeface="Calibri"/>
                <a:cs typeface="Calibri"/>
              </a:rPr>
              <a:t>final</a:t>
            </a:r>
            <a:r>
              <a:rPr sz="1400" dirty="0">
                <a:solidFill>
                  <a:srgbClr val="3A3838"/>
                </a:solidFill>
                <a:latin typeface="Calibri"/>
                <a:cs typeface="Calibri"/>
              </a:rPr>
              <a:t> </a:t>
            </a:r>
            <a:r>
              <a:rPr sz="1400" spc="-5" dirty="0">
                <a:solidFill>
                  <a:srgbClr val="3A3838"/>
                </a:solidFill>
                <a:latin typeface="Calibri"/>
                <a:cs typeface="Calibri"/>
              </a:rPr>
              <a:t>de</a:t>
            </a:r>
            <a:r>
              <a:rPr sz="1400" spc="5" dirty="0">
                <a:solidFill>
                  <a:srgbClr val="3A3838"/>
                </a:solidFill>
                <a:latin typeface="Calibri"/>
                <a:cs typeface="Calibri"/>
              </a:rPr>
              <a:t> </a:t>
            </a:r>
            <a:r>
              <a:rPr sz="1400" spc="-5" dirty="0">
                <a:solidFill>
                  <a:srgbClr val="3A3838"/>
                </a:solidFill>
                <a:latin typeface="Calibri"/>
                <a:cs typeface="Calibri"/>
              </a:rPr>
              <a:t>calificación</a:t>
            </a:r>
            <a:r>
              <a:rPr sz="1400" spc="-15" dirty="0">
                <a:solidFill>
                  <a:srgbClr val="3A3838"/>
                </a:solidFill>
                <a:latin typeface="Calibri"/>
                <a:cs typeface="Calibri"/>
              </a:rPr>
              <a:t> </a:t>
            </a:r>
            <a:r>
              <a:rPr sz="1400" dirty="0">
                <a:solidFill>
                  <a:srgbClr val="3A3838"/>
                </a:solidFill>
                <a:latin typeface="Calibri"/>
                <a:cs typeface="Calibri"/>
              </a:rPr>
              <a:t>en </a:t>
            </a:r>
            <a:r>
              <a:rPr sz="1400" spc="5" dirty="0">
                <a:solidFill>
                  <a:srgbClr val="3A3838"/>
                </a:solidFill>
                <a:latin typeface="Calibri"/>
                <a:cs typeface="Calibri"/>
              </a:rPr>
              <a:t> </a:t>
            </a:r>
            <a:r>
              <a:rPr sz="1400" spc="-5" dirty="0">
                <a:solidFill>
                  <a:srgbClr val="3A3838"/>
                </a:solidFill>
                <a:latin typeface="Calibri"/>
                <a:cs typeface="Calibri"/>
              </a:rPr>
              <a:t>función</a:t>
            </a:r>
            <a:r>
              <a:rPr sz="1400" spc="-15" dirty="0">
                <a:solidFill>
                  <a:srgbClr val="3A3838"/>
                </a:solidFill>
                <a:latin typeface="Calibri"/>
                <a:cs typeface="Calibri"/>
              </a:rPr>
              <a:t> </a:t>
            </a:r>
            <a:r>
              <a:rPr sz="1400" spc="-5" dirty="0">
                <a:solidFill>
                  <a:srgbClr val="3A3838"/>
                </a:solidFill>
                <a:latin typeface="Calibri"/>
                <a:cs typeface="Calibri"/>
              </a:rPr>
              <a:t>del</a:t>
            </a:r>
            <a:r>
              <a:rPr sz="1400" dirty="0">
                <a:solidFill>
                  <a:srgbClr val="3A3838"/>
                </a:solidFill>
                <a:latin typeface="Calibri"/>
                <a:cs typeface="Calibri"/>
              </a:rPr>
              <a:t> análisis</a:t>
            </a:r>
            <a:r>
              <a:rPr sz="1400" spc="15" dirty="0">
                <a:solidFill>
                  <a:srgbClr val="3A3838"/>
                </a:solidFill>
                <a:latin typeface="Calibri"/>
                <a:cs typeface="Calibri"/>
              </a:rPr>
              <a:t> </a:t>
            </a:r>
            <a:r>
              <a:rPr sz="1400" spc="-5" dirty="0">
                <a:solidFill>
                  <a:srgbClr val="3A3838"/>
                </a:solidFill>
                <a:latin typeface="Calibri"/>
                <a:cs typeface="Calibri"/>
              </a:rPr>
              <a:t>de</a:t>
            </a:r>
            <a:r>
              <a:rPr sz="1400" dirty="0">
                <a:solidFill>
                  <a:srgbClr val="3A3838"/>
                </a:solidFill>
                <a:latin typeface="Calibri"/>
                <a:cs typeface="Calibri"/>
              </a:rPr>
              <a:t> </a:t>
            </a:r>
            <a:r>
              <a:rPr sz="1400" spc="-5" dirty="0">
                <a:solidFill>
                  <a:srgbClr val="3A3838"/>
                </a:solidFill>
                <a:latin typeface="Calibri"/>
                <a:cs typeface="Calibri"/>
              </a:rPr>
              <a:t>postulantes.</a:t>
            </a:r>
            <a:r>
              <a:rPr sz="1400" spc="10" dirty="0">
                <a:solidFill>
                  <a:srgbClr val="3A3838"/>
                </a:solidFill>
                <a:latin typeface="Calibri"/>
                <a:cs typeface="Calibri"/>
              </a:rPr>
              <a:t> </a:t>
            </a:r>
            <a:r>
              <a:rPr sz="1400" spc="-10" dirty="0">
                <a:solidFill>
                  <a:srgbClr val="3A3838"/>
                </a:solidFill>
                <a:latin typeface="Calibri"/>
                <a:cs typeface="Calibri"/>
              </a:rPr>
              <a:t>Presentará</a:t>
            </a:r>
            <a:r>
              <a:rPr sz="1400" spc="10" dirty="0">
                <a:solidFill>
                  <a:srgbClr val="3A3838"/>
                </a:solidFill>
                <a:latin typeface="Calibri"/>
                <a:cs typeface="Calibri"/>
              </a:rPr>
              <a:t> </a:t>
            </a:r>
            <a:r>
              <a:rPr sz="1400" dirty="0">
                <a:solidFill>
                  <a:srgbClr val="3A3838"/>
                </a:solidFill>
                <a:latin typeface="Calibri"/>
                <a:cs typeface="Calibri"/>
              </a:rPr>
              <a:t>al</a:t>
            </a:r>
            <a:r>
              <a:rPr sz="1400" spc="5" dirty="0">
                <a:solidFill>
                  <a:srgbClr val="3A3838"/>
                </a:solidFill>
                <a:latin typeface="Calibri"/>
                <a:cs typeface="Calibri"/>
              </a:rPr>
              <a:t> </a:t>
            </a:r>
            <a:r>
              <a:rPr sz="1400" spc="-5" dirty="0">
                <a:solidFill>
                  <a:srgbClr val="3A3838"/>
                </a:solidFill>
                <a:latin typeface="Calibri"/>
                <a:cs typeface="Calibri"/>
              </a:rPr>
              <a:t>pleno del</a:t>
            </a:r>
            <a:r>
              <a:rPr sz="1400" spc="5" dirty="0">
                <a:solidFill>
                  <a:srgbClr val="3A3838"/>
                </a:solidFill>
                <a:latin typeface="Calibri"/>
                <a:cs typeface="Calibri"/>
              </a:rPr>
              <a:t> </a:t>
            </a:r>
            <a:r>
              <a:rPr sz="1400" spc="-5" dirty="0">
                <a:solidFill>
                  <a:srgbClr val="3A3838"/>
                </a:solidFill>
                <a:latin typeface="Calibri"/>
                <a:cs typeface="Calibri"/>
              </a:rPr>
              <a:t>Concejo </a:t>
            </a:r>
            <a:r>
              <a:rPr sz="1400" spc="-305" dirty="0">
                <a:solidFill>
                  <a:srgbClr val="3A3838"/>
                </a:solidFill>
                <a:latin typeface="Calibri"/>
                <a:cs typeface="Calibri"/>
              </a:rPr>
              <a:t> </a:t>
            </a:r>
            <a:r>
              <a:rPr sz="1400" spc="-10" dirty="0">
                <a:solidFill>
                  <a:srgbClr val="3A3838"/>
                </a:solidFill>
                <a:latin typeface="Calibri"/>
                <a:cs typeface="Calibri"/>
              </a:rPr>
              <a:t>ganador/a/e.</a:t>
            </a:r>
            <a:endParaRPr sz="1400" dirty="0">
              <a:latin typeface="Calibri"/>
              <a:cs typeface="Calibri"/>
            </a:endParaRPr>
          </a:p>
        </p:txBody>
      </p:sp>
      <p:pic>
        <p:nvPicPr>
          <p:cNvPr id="13" name="object 13"/>
          <p:cNvPicPr/>
          <p:nvPr/>
        </p:nvPicPr>
        <p:blipFill>
          <a:blip r:embed="rId2" cstate="print"/>
          <a:stretch>
            <a:fillRect/>
          </a:stretch>
        </p:blipFill>
        <p:spPr>
          <a:xfrm>
            <a:off x="1016508" y="1911095"/>
            <a:ext cx="1377696" cy="1033272"/>
          </a:xfrm>
          <a:prstGeom prst="rect">
            <a:avLst/>
          </a:prstGeom>
        </p:spPr>
      </p:pic>
      <p:pic>
        <p:nvPicPr>
          <p:cNvPr id="14" name="object 14"/>
          <p:cNvPicPr/>
          <p:nvPr/>
        </p:nvPicPr>
        <p:blipFill>
          <a:blip r:embed="rId3" cstate="print"/>
          <a:stretch>
            <a:fillRect/>
          </a:stretch>
        </p:blipFill>
        <p:spPr>
          <a:xfrm>
            <a:off x="1016508" y="3637788"/>
            <a:ext cx="1377696" cy="103327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95800" y="484791"/>
            <a:ext cx="4191000" cy="443070"/>
          </a:xfrm>
          <a:prstGeom prst="rect">
            <a:avLst/>
          </a:prstGeom>
        </p:spPr>
        <p:txBody>
          <a:bodyPr vert="horz" wrap="square" lIns="0" tIns="12065" rIns="0" bIns="0" rtlCol="0">
            <a:spAutoFit/>
          </a:bodyPr>
          <a:lstStyle/>
          <a:p>
            <a:pPr marL="12700">
              <a:lnSpc>
                <a:spcPct val="100000"/>
              </a:lnSpc>
              <a:spcBef>
                <a:spcPts val="95"/>
              </a:spcBef>
            </a:pPr>
            <a:r>
              <a:rPr lang="es-EC" spc="-5" dirty="0" smtClean="0"/>
              <a:t>CALIFICACIÓN</a:t>
            </a:r>
            <a:r>
              <a:rPr lang="es-EC" spc="-30" dirty="0" smtClean="0"/>
              <a:t> </a:t>
            </a:r>
            <a:r>
              <a:rPr lang="es-EC" spc="-10" dirty="0" smtClean="0"/>
              <a:t>FINAL</a:t>
            </a:r>
            <a:endParaRPr lang="es-EC" spc="-10" dirty="0"/>
          </a:p>
        </p:txBody>
      </p:sp>
      <p:grpSp>
        <p:nvGrpSpPr>
          <p:cNvPr id="3" name="object 3"/>
          <p:cNvGrpSpPr/>
          <p:nvPr/>
        </p:nvGrpSpPr>
        <p:grpSpPr>
          <a:xfrm>
            <a:off x="739140" y="1203960"/>
            <a:ext cx="10568940" cy="4145279"/>
            <a:chOff x="739140" y="1203960"/>
            <a:chExt cx="10568940" cy="4145279"/>
          </a:xfrm>
        </p:grpSpPr>
        <p:sp>
          <p:nvSpPr>
            <p:cNvPr id="4" name="object 4"/>
            <p:cNvSpPr/>
            <p:nvPr/>
          </p:nvSpPr>
          <p:spPr>
            <a:xfrm>
              <a:off x="943356" y="1519428"/>
              <a:ext cx="10215880" cy="3508375"/>
            </a:xfrm>
            <a:custGeom>
              <a:avLst/>
              <a:gdLst/>
              <a:ahLst/>
              <a:cxnLst/>
              <a:rect l="l" t="t" r="r" b="b"/>
              <a:pathLst>
                <a:path w="10215880" h="3508375">
                  <a:moveTo>
                    <a:pt x="9630664" y="0"/>
                  </a:moveTo>
                  <a:lnTo>
                    <a:pt x="584707" y="0"/>
                  </a:lnTo>
                  <a:lnTo>
                    <a:pt x="536753" y="1938"/>
                  </a:lnTo>
                  <a:lnTo>
                    <a:pt x="489865" y="7651"/>
                  </a:lnTo>
                  <a:lnTo>
                    <a:pt x="444196" y="16991"/>
                  </a:lnTo>
                  <a:lnTo>
                    <a:pt x="399895" y="29805"/>
                  </a:lnTo>
                  <a:lnTo>
                    <a:pt x="357114" y="45944"/>
                  </a:lnTo>
                  <a:lnTo>
                    <a:pt x="316002" y="65257"/>
                  </a:lnTo>
                  <a:lnTo>
                    <a:pt x="276709" y="87594"/>
                  </a:lnTo>
                  <a:lnTo>
                    <a:pt x="239388" y="112804"/>
                  </a:lnTo>
                  <a:lnTo>
                    <a:pt x="204187" y="140737"/>
                  </a:lnTo>
                  <a:lnTo>
                    <a:pt x="171257" y="171243"/>
                  </a:lnTo>
                  <a:lnTo>
                    <a:pt x="140750" y="204171"/>
                  </a:lnTo>
                  <a:lnTo>
                    <a:pt x="112815" y="239371"/>
                  </a:lnTo>
                  <a:lnTo>
                    <a:pt x="87603" y="276692"/>
                  </a:lnTo>
                  <a:lnTo>
                    <a:pt x="65264" y="315985"/>
                  </a:lnTo>
                  <a:lnTo>
                    <a:pt x="45949" y="357098"/>
                  </a:lnTo>
                  <a:lnTo>
                    <a:pt x="29809" y="399881"/>
                  </a:lnTo>
                  <a:lnTo>
                    <a:pt x="16993" y="444184"/>
                  </a:lnTo>
                  <a:lnTo>
                    <a:pt x="7652" y="489856"/>
                  </a:lnTo>
                  <a:lnTo>
                    <a:pt x="1938" y="536748"/>
                  </a:lnTo>
                  <a:lnTo>
                    <a:pt x="0" y="584708"/>
                  </a:lnTo>
                  <a:lnTo>
                    <a:pt x="0" y="2923540"/>
                  </a:lnTo>
                  <a:lnTo>
                    <a:pt x="1938" y="2971499"/>
                  </a:lnTo>
                  <a:lnTo>
                    <a:pt x="7652" y="3018391"/>
                  </a:lnTo>
                  <a:lnTo>
                    <a:pt x="16993" y="3064063"/>
                  </a:lnTo>
                  <a:lnTo>
                    <a:pt x="29809" y="3108366"/>
                  </a:lnTo>
                  <a:lnTo>
                    <a:pt x="45949" y="3151149"/>
                  </a:lnTo>
                  <a:lnTo>
                    <a:pt x="65264" y="3192262"/>
                  </a:lnTo>
                  <a:lnTo>
                    <a:pt x="87603" y="3231555"/>
                  </a:lnTo>
                  <a:lnTo>
                    <a:pt x="112815" y="3268876"/>
                  </a:lnTo>
                  <a:lnTo>
                    <a:pt x="140750" y="3304076"/>
                  </a:lnTo>
                  <a:lnTo>
                    <a:pt x="171257" y="3337004"/>
                  </a:lnTo>
                  <a:lnTo>
                    <a:pt x="204187" y="3367510"/>
                  </a:lnTo>
                  <a:lnTo>
                    <a:pt x="239388" y="3395443"/>
                  </a:lnTo>
                  <a:lnTo>
                    <a:pt x="276709" y="3420653"/>
                  </a:lnTo>
                  <a:lnTo>
                    <a:pt x="316002" y="3442990"/>
                  </a:lnTo>
                  <a:lnTo>
                    <a:pt x="357114" y="3462303"/>
                  </a:lnTo>
                  <a:lnTo>
                    <a:pt x="399895" y="3478442"/>
                  </a:lnTo>
                  <a:lnTo>
                    <a:pt x="444196" y="3491256"/>
                  </a:lnTo>
                  <a:lnTo>
                    <a:pt x="489865" y="3500596"/>
                  </a:lnTo>
                  <a:lnTo>
                    <a:pt x="536753" y="3506309"/>
                  </a:lnTo>
                  <a:lnTo>
                    <a:pt x="584707" y="3508248"/>
                  </a:lnTo>
                  <a:lnTo>
                    <a:pt x="9630664" y="3508248"/>
                  </a:lnTo>
                  <a:lnTo>
                    <a:pt x="9678623" y="3506309"/>
                  </a:lnTo>
                  <a:lnTo>
                    <a:pt x="9725515" y="3500596"/>
                  </a:lnTo>
                  <a:lnTo>
                    <a:pt x="9771187" y="3491256"/>
                  </a:lnTo>
                  <a:lnTo>
                    <a:pt x="9815490" y="3478442"/>
                  </a:lnTo>
                  <a:lnTo>
                    <a:pt x="9858273" y="3462303"/>
                  </a:lnTo>
                  <a:lnTo>
                    <a:pt x="9899386" y="3442990"/>
                  </a:lnTo>
                  <a:lnTo>
                    <a:pt x="9938679" y="3420653"/>
                  </a:lnTo>
                  <a:lnTo>
                    <a:pt x="9976000" y="3395443"/>
                  </a:lnTo>
                  <a:lnTo>
                    <a:pt x="10011200" y="3367510"/>
                  </a:lnTo>
                  <a:lnTo>
                    <a:pt x="10044128" y="3337004"/>
                  </a:lnTo>
                  <a:lnTo>
                    <a:pt x="10074634" y="3304076"/>
                  </a:lnTo>
                  <a:lnTo>
                    <a:pt x="10102567" y="3268876"/>
                  </a:lnTo>
                  <a:lnTo>
                    <a:pt x="10127777" y="3231555"/>
                  </a:lnTo>
                  <a:lnTo>
                    <a:pt x="10150114" y="3192262"/>
                  </a:lnTo>
                  <a:lnTo>
                    <a:pt x="10169427" y="3151149"/>
                  </a:lnTo>
                  <a:lnTo>
                    <a:pt x="10185566" y="3108366"/>
                  </a:lnTo>
                  <a:lnTo>
                    <a:pt x="10198380" y="3064063"/>
                  </a:lnTo>
                  <a:lnTo>
                    <a:pt x="10207720" y="3018391"/>
                  </a:lnTo>
                  <a:lnTo>
                    <a:pt x="10213433" y="2971499"/>
                  </a:lnTo>
                  <a:lnTo>
                    <a:pt x="10215372" y="2923540"/>
                  </a:lnTo>
                  <a:lnTo>
                    <a:pt x="10215372" y="584708"/>
                  </a:lnTo>
                  <a:lnTo>
                    <a:pt x="10213433" y="536748"/>
                  </a:lnTo>
                  <a:lnTo>
                    <a:pt x="10207720" y="489856"/>
                  </a:lnTo>
                  <a:lnTo>
                    <a:pt x="10198380" y="444184"/>
                  </a:lnTo>
                  <a:lnTo>
                    <a:pt x="10185566" y="399881"/>
                  </a:lnTo>
                  <a:lnTo>
                    <a:pt x="10169427" y="357098"/>
                  </a:lnTo>
                  <a:lnTo>
                    <a:pt x="10150114" y="315985"/>
                  </a:lnTo>
                  <a:lnTo>
                    <a:pt x="10127777" y="276692"/>
                  </a:lnTo>
                  <a:lnTo>
                    <a:pt x="10102567" y="239371"/>
                  </a:lnTo>
                  <a:lnTo>
                    <a:pt x="10074634" y="204171"/>
                  </a:lnTo>
                  <a:lnTo>
                    <a:pt x="10044128" y="171243"/>
                  </a:lnTo>
                  <a:lnTo>
                    <a:pt x="10011200" y="140737"/>
                  </a:lnTo>
                  <a:lnTo>
                    <a:pt x="9976000" y="112804"/>
                  </a:lnTo>
                  <a:lnTo>
                    <a:pt x="9938679" y="87594"/>
                  </a:lnTo>
                  <a:lnTo>
                    <a:pt x="9899386" y="65257"/>
                  </a:lnTo>
                  <a:lnTo>
                    <a:pt x="9858273" y="45944"/>
                  </a:lnTo>
                  <a:lnTo>
                    <a:pt x="9815490" y="29805"/>
                  </a:lnTo>
                  <a:lnTo>
                    <a:pt x="9771187" y="16991"/>
                  </a:lnTo>
                  <a:lnTo>
                    <a:pt x="9725515" y="7651"/>
                  </a:lnTo>
                  <a:lnTo>
                    <a:pt x="9678623" y="1938"/>
                  </a:lnTo>
                  <a:lnTo>
                    <a:pt x="9630664" y="0"/>
                  </a:lnTo>
                  <a:close/>
                </a:path>
              </a:pathLst>
            </a:custGeom>
            <a:solidFill>
              <a:srgbClr val="003780"/>
            </a:solidFill>
          </p:spPr>
          <p:txBody>
            <a:bodyPr wrap="square" lIns="0" tIns="0" rIns="0" bIns="0" rtlCol="0"/>
            <a:lstStyle/>
            <a:p>
              <a:endParaRPr/>
            </a:p>
          </p:txBody>
        </p:sp>
        <p:sp>
          <p:nvSpPr>
            <p:cNvPr id="5" name="object 5"/>
            <p:cNvSpPr/>
            <p:nvPr/>
          </p:nvSpPr>
          <p:spPr>
            <a:xfrm>
              <a:off x="758190" y="1223010"/>
              <a:ext cx="10530840" cy="4107179"/>
            </a:xfrm>
            <a:custGeom>
              <a:avLst/>
              <a:gdLst/>
              <a:ahLst/>
              <a:cxnLst/>
              <a:rect l="l" t="t" r="r" b="b"/>
              <a:pathLst>
                <a:path w="10530840" h="4107179">
                  <a:moveTo>
                    <a:pt x="0" y="684529"/>
                  </a:moveTo>
                  <a:lnTo>
                    <a:pt x="1718" y="635640"/>
                  </a:lnTo>
                  <a:lnTo>
                    <a:pt x="6797" y="587679"/>
                  </a:lnTo>
                  <a:lnTo>
                    <a:pt x="15121" y="540763"/>
                  </a:lnTo>
                  <a:lnTo>
                    <a:pt x="26573" y="495005"/>
                  </a:lnTo>
                  <a:lnTo>
                    <a:pt x="41038" y="450524"/>
                  </a:lnTo>
                  <a:lnTo>
                    <a:pt x="58399" y="407434"/>
                  </a:lnTo>
                  <a:lnTo>
                    <a:pt x="78542" y="365851"/>
                  </a:lnTo>
                  <a:lnTo>
                    <a:pt x="101350" y="325891"/>
                  </a:lnTo>
                  <a:lnTo>
                    <a:pt x="126707" y="287670"/>
                  </a:lnTo>
                  <a:lnTo>
                    <a:pt x="154498" y="251304"/>
                  </a:lnTo>
                  <a:lnTo>
                    <a:pt x="184607" y="216908"/>
                  </a:lnTo>
                  <a:lnTo>
                    <a:pt x="216918" y="184598"/>
                  </a:lnTo>
                  <a:lnTo>
                    <a:pt x="251314" y="154490"/>
                  </a:lnTo>
                  <a:lnTo>
                    <a:pt x="287681" y="126700"/>
                  </a:lnTo>
                  <a:lnTo>
                    <a:pt x="325902" y="101344"/>
                  </a:lnTo>
                  <a:lnTo>
                    <a:pt x="365862" y="78537"/>
                  </a:lnTo>
                  <a:lnTo>
                    <a:pt x="407445" y="58395"/>
                  </a:lnTo>
                  <a:lnTo>
                    <a:pt x="450534" y="41035"/>
                  </a:lnTo>
                  <a:lnTo>
                    <a:pt x="495014" y="26571"/>
                  </a:lnTo>
                  <a:lnTo>
                    <a:pt x="540770" y="15120"/>
                  </a:lnTo>
                  <a:lnTo>
                    <a:pt x="587685" y="6797"/>
                  </a:lnTo>
                  <a:lnTo>
                    <a:pt x="635643" y="1718"/>
                  </a:lnTo>
                  <a:lnTo>
                    <a:pt x="684529" y="0"/>
                  </a:lnTo>
                  <a:lnTo>
                    <a:pt x="9846310" y="0"/>
                  </a:lnTo>
                  <a:lnTo>
                    <a:pt x="9895199" y="1718"/>
                  </a:lnTo>
                  <a:lnTo>
                    <a:pt x="9943160" y="6797"/>
                  </a:lnTo>
                  <a:lnTo>
                    <a:pt x="9990076" y="15120"/>
                  </a:lnTo>
                  <a:lnTo>
                    <a:pt x="10035834" y="26571"/>
                  </a:lnTo>
                  <a:lnTo>
                    <a:pt x="10080315" y="41035"/>
                  </a:lnTo>
                  <a:lnTo>
                    <a:pt x="10123405" y="58395"/>
                  </a:lnTo>
                  <a:lnTo>
                    <a:pt x="10164988" y="78537"/>
                  </a:lnTo>
                  <a:lnTo>
                    <a:pt x="10204948" y="101344"/>
                  </a:lnTo>
                  <a:lnTo>
                    <a:pt x="10243169" y="126700"/>
                  </a:lnTo>
                  <a:lnTo>
                    <a:pt x="10279535" y="154490"/>
                  </a:lnTo>
                  <a:lnTo>
                    <a:pt x="10313931" y="184598"/>
                  </a:lnTo>
                  <a:lnTo>
                    <a:pt x="10346241" y="216908"/>
                  </a:lnTo>
                  <a:lnTo>
                    <a:pt x="10376349" y="251304"/>
                  </a:lnTo>
                  <a:lnTo>
                    <a:pt x="10404139" y="287670"/>
                  </a:lnTo>
                  <a:lnTo>
                    <a:pt x="10429495" y="325891"/>
                  </a:lnTo>
                  <a:lnTo>
                    <a:pt x="10452302" y="365851"/>
                  </a:lnTo>
                  <a:lnTo>
                    <a:pt x="10472444" y="407434"/>
                  </a:lnTo>
                  <a:lnTo>
                    <a:pt x="10489804" y="450524"/>
                  </a:lnTo>
                  <a:lnTo>
                    <a:pt x="10504268" y="495005"/>
                  </a:lnTo>
                  <a:lnTo>
                    <a:pt x="10515719" y="540763"/>
                  </a:lnTo>
                  <a:lnTo>
                    <a:pt x="10524042" y="587679"/>
                  </a:lnTo>
                  <a:lnTo>
                    <a:pt x="10529121" y="635640"/>
                  </a:lnTo>
                  <a:lnTo>
                    <a:pt x="10530840" y="684529"/>
                  </a:lnTo>
                  <a:lnTo>
                    <a:pt x="10530840" y="3422650"/>
                  </a:lnTo>
                  <a:lnTo>
                    <a:pt x="10529121" y="3471539"/>
                  </a:lnTo>
                  <a:lnTo>
                    <a:pt x="10524042" y="3519500"/>
                  </a:lnTo>
                  <a:lnTo>
                    <a:pt x="10515719" y="3566416"/>
                  </a:lnTo>
                  <a:lnTo>
                    <a:pt x="10504268" y="3612174"/>
                  </a:lnTo>
                  <a:lnTo>
                    <a:pt x="10489804" y="3656655"/>
                  </a:lnTo>
                  <a:lnTo>
                    <a:pt x="10472444" y="3699745"/>
                  </a:lnTo>
                  <a:lnTo>
                    <a:pt x="10452302" y="3741328"/>
                  </a:lnTo>
                  <a:lnTo>
                    <a:pt x="10429495" y="3781288"/>
                  </a:lnTo>
                  <a:lnTo>
                    <a:pt x="10404139" y="3819509"/>
                  </a:lnTo>
                  <a:lnTo>
                    <a:pt x="10376349" y="3855875"/>
                  </a:lnTo>
                  <a:lnTo>
                    <a:pt x="10346241" y="3890271"/>
                  </a:lnTo>
                  <a:lnTo>
                    <a:pt x="10313931" y="3922581"/>
                  </a:lnTo>
                  <a:lnTo>
                    <a:pt x="10279535" y="3952689"/>
                  </a:lnTo>
                  <a:lnTo>
                    <a:pt x="10243169" y="3980479"/>
                  </a:lnTo>
                  <a:lnTo>
                    <a:pt x="10204948" y="4005835"/>
                  </a:lnTo>
                  <a:lnTo>
                    <a:pt x="10164988" y="4028642"/>
                  </a:lnTo>
                  <a:lnTo>
                    <a:pt x="10123405" y="4048784"/>
                  </a:lnTo>
                  <a:lnTo>
                    <a:pt x="10080315" y="4066144"/>
                  </a:lnTo>
                  <a:lnTo>
                    <a:pt x="10035834" y="4080608"/>
                  </a:lnTo>
                  <a:lnTo>
                    <a:pt x="9990076" y="4092059"/>
                  </a:lnTo>
                  <a:lnTo>
                    <a:pt x="9943160" y="4100382"/>
                  </a:lnTo>
                  <a:lnTo>
                    <a:pt x="9895199" y="4105461"/>
                  </a:lnTo>
                  <a:lnTo>
                    <a:pt x="9846310" y="4107179"/>
                  </a:lnTo>
                  <a:lnTo>
                    <a:pt x="684529" y="4107179"/>
                  </a:lnTo>
                  <a:lnTo>
                    <a:pt x="635643" y="4105461"/>
                  </a:lnTo>
                  <a:lnTo>
                    <a:pt x="587685" y="4100382"/>
                  </a:lnTo>
                  <a:lnTo>
                    <a:pt x="540770" y="4092059"/>
                  </a:lnTo>
                  <a:lnTo>
                    <a:pt x="495014" y="4080608"/>
                  </a:lnTo>
                  <a:lnTo>
                    <a:pt x="450534" y="4066144"/>
                  </a:lnTo>
                  <a:lnTo>
                    <a:pt x="407445" y="4048784"/>
                  </a:lnTo>
                  <a:lnTo>
                    <a:pt x="365862" y="4028642"/>
                  </a:lnTo>
                  <a:lnTo>
                    <a:pt x="325902" y="4005835"/>
                  </a:lnTo>
                  <a:lnTo>
                    <a:pt x="287681" y="3980479"/>
                  </a:lnTo>
                  <a:lnTo>
                    <a:pt x="251314" y="3952689"/>
                  </a:lnTo>
                  <a:lnTo>
                    <a:pt x="216918" y="3922581"/>
                  </a:lnTo>
                  <a:lnTo>
                    <a:pt x="184607" y="3890271"/>
                  </a:lnTo>
                  <a:lnTo>
                    <a:pt x="154498" y="3855875"/>
                  </a:lnTo>
                  <a:lnTo>
                    <a:pt x="126707" y="3819509"/>
                  </a:lnTo>
                  <a:lnTo>
                    <a:pt x="101350" y="3781288"/>
                  </a:lnTo>
                  <a:lnTo>
                    <a:pt x="78542" y="3741328"/>
                  </a:lnTo>
                  <a:lnTo>
                    <a:pt x="58399" y="3699745"/>
                  </a:lnTo>
                  <a:lnTo>
                    <a:pt x="41038" y="3656655"/>
                  </a:lnTo>
                  <a:lnTo>
                    <a:pt x="26573" y="3612174"/>
                  </a:lnTo>
                  <a:lnTo>
                    <a:pt x="15121" y="3566416"/>
                  </a:lnTo>
                  <a:lnTo>
                    <a:pt x="6797" y="3519500"/>
                  </a:lnTo>
                  <a:lnTo>
                    <a:pt x="1718" y="3471539"/>
                  </a:lnTo>
                  <a:lnTo>
                    <a:pt x="0" y="3422650"/>
                  </a:lnTo>
                  <a:lnTo>
                    <a:pt x="0" y="684529"/>
                  </a:lnTo>
                  <a:close/>
                </a:path>
              </a:pathLst>
            </a:custGeom>
            <a:ln w="38100">
              <a:solidFill>
                <a:srgbClr val="003780"/>
              </a:solidFill>
            </a:ln>
          </p:spPr>
          <p:txBody>
            <a:bodyPr wrap="square" lIns="0" tIns="0" rIns="0" bIns="0" rtlCol="0"/>
            <a:lstStyle/>
            <a:p>
              <a:endParaRPr/>
            </a:p>
          </p:txBody>
        </p:sp>
      </p:grpSp>
      <p:sp>
        <p:nvSpPr>
          <p:cNvPr id="6" name="object 6"/>
          <p:cNvSpPr txBox="1"/>
          <p:nvPr/>
        </p:nvSpPr>
        <p:spPr>
          <a:xfrm>
            <a:off x="4051172" y="1941321"/>
            <a:ext cx="6410325" cy="2521203"/>
          </a:xfrm>
          <a:prstGeom prst="rect">
            <a:avLst/>
          </a:prstGeom>
        </p:spPr>
        <p:txBody>
          <a:bodyPr vert="horz" wrap="square" lIns="0" tIns="12700" rIns="0" bIns="0" rtlCol="0">
            <a:spAutoFit/>
          </a:bodyPr>
          <a:lstStyle/>
          <a:p>
            <a:pPr marL="12700" marR="5080">
              <a:lnSpc>
                <a:spcPct val="100000"/>
              </a:lnSpc>
              <a:spcBef>
                <a:spcPts val="100"/>
              </a:spcBef>
            </a:pPr>
            <a:r>
              <a:rPr sz="1800" spc="-5" dirty="0">
                <a:solidFill>
                  <a:srgbClr val="FFFFFF"/>
                </a:solidFill>
                <a:latin typeface="Arial MT"/>
                <a:cs typeface="Arial MT"/>
              </a:rPr>
              <a:t>La</a:t>
            </a:r>
            <a:r>
              <a:rPr sz="1800" spc="-10" dirty="0">
                <a:solidFill>
                  <a:srgbClr val="FFFFFF"/>
                </a:solidFill>
                <a:latin typeface="Arial MT"/>
                <a:cs typeface="Arial MT"/>
              </a:rPr>
              <a:t> </a:t>
            </a:r>
            <a:r>
              <a:rPr sz="1800" spc="-5" dirty="0">
                <a:solidFill>
                  <a:srgbClr val="FFFFFF"/>
                </a:solidFill>
                <a:latin typeface="Arial MT"/>
                <a:cs typeface="Arial MT"/>
              </a:rPr>
              <a:t>Comisión</a:t>
            </a:r>
            <a:r>
              <a:rPr sz="1800" spc="20" dirty="0">
                <a:solidFill>
                  <a:srgbClr val="FFFFFF"/>
                </a:solidFill>
                <a:latin typeface="Arial MT"/>
                <a:cs typeface="Arial MT"/>
              </a:rPr>
              <a:t> </a:t>
            </a:r>
            <a:r>
              <a:rPr sz="1800" spc="-5" dirty="0">
                <a:solidFill>
                  <a:srgbClr val="FFFFFF"/>
                </a:solidFill>
                <a:latin typeface="Arial MT"/>
                <a:cs typeface="Arial MT"/>
              </a:rPr>
              <a:t>de</a:t>
            </a:r>
            <a:r>
              <a:rPr sz="1800" spc="-10" dirty="0">
                <a:solidFill>
                  <a:srgbClr val="FFFFFF"/>
                </a:solidFill>
                <a:latin typeface="Arial MT"/>
                <a:cs typeface="Arial MT"/>
              </a:rPr>
              <a:t> </a:t>
            </a:r>
            <a:r>
              <a:rPr sz="1800" spc="-5" dirty="0">
                <a:solidFill>
                  <a:srgbClr val="FFFFFF"/>
                </a:solidFill>
                <a:latin typeface="Arial MT"/>
                <a:cs typeface="Arial MT"/>
              </a:rPr>
              <a:t>Igualdad,</a:t>
            </a:r>
            <a:r>
              <a:rPr sz="1800" spc="30" dirty="0">
                <a:solidFill>
                  <a:srgbClr val="FFFFFF"/>
                </a:solidFill>
                <a:latin typeface="Arial MT"/>
                <a:cs typeface="Arial MT"/>
              </a:rPr>
              <a:t> </a:t>
            </a:r>
            <a:r>
              <a:rPr sz="1800" spc="-5" dirty="0">
                <a:solidFill>
                  <a:srgbClr val="FFFFFF"/>
                </a:solidFill>
                <a:latin typeface="Arial MT"/>
                <a:cs typeface="Arial MT"/>
              </a:rPr>
              <a:t>Género</a:t>
            </a:r>
            <a:r>
              <a:rPr sz="1800" spc="-10" dirty="0">
                <a:solidFill>
                  <a:srgbClr val="FFFFFF"/>
                </a:solidFill>
                <a:latin typeface="Arial MT"/>
                <a:cs typeface="Arial MT"/>
              </a:rPr>
              <a:t> </a:t>
            </a:r>
            <a:r>
              <a:rPr sz="1800" spc="-5" dirty="0">
                <a:solidFill>
                  <a:srgbClr val="FFFFFF"/>
                </a:solidFill>
                <a:latin typeface="Arial MT"/>
                <a:cs typeface="Arial MT"/>
              </a:rPr>
              <a:t>e</a:t>
            </a:r>
            <a:r>
              <a:rPr sz="1800" dirty="0">
                <a:solidFill>
                  <a:srgbClr val="FFFFFF"/>
                </a:solidFill>
                <a:latin typeface="Arial MT"/>
                <a:cs typeface="Arial MT"/>
              </a:rPr>
              <a:t> </a:t>
            </a:r>
            <a:r>
              <a:rPr sz="1800" spc="-5" dirty="0">
                <a:solidFill>
                  <a:srgbClr val="FFFFFF"/>
                </a:solidFill>
                <a:latin typeface="Arial MT"/>
                <a:cs typeface="Arial MT"/>
              </a:rPr>
              <a:t>Inclusión</a:t>
            </a:r>
            <a:r>
              <a:rPr sz="1800" spc="15" dirty="0">
                <a:solidFill>
                  <a:srgbClr val="FFFFFF"/>
                </a:solidFill>
                <a:latin typeface="Arial MT"/>
                <a:cs typeface="Arial MT"/>
              </a:rPr>
              <a:t> </a:t>
            </a:r>
            <a:r>
              <a:rPr sz="1800" spc="-5" dirty="0">
                <a:solidFill>
                  <a:srgbClr val="FFFFFF"/>
                </a:solidFill>
                <a:latin typeface="Arial MT"/>
                <a:cs typeface="Arial MT"/>
              </a:rPr>
              <a:t>del</a:t>
            </a:r>
            <a:r>
              <a:rPr sz="1800" spc="5" dirty="0">
                <a:solidFill>
                  <a:srgbClr val="FFFFFF"/>
                </a:solidFill>
                <a:latin typeface="Arial MT"/>
                <a:cs typeface="Arial MT"/>
              </a:rPr>
              <a:t> </a:t>
            </a:r>
            <a:r>
              <a:rPr sz="1800" spc="-5" dirty="0">
                <a:solidFill>
                  <a:srgbClr val="FFFFFF"/>
                </a:solidFill>
                <a:latin typeface="Arial MT"/>
                <a:cs typeface="Arial MT"/>
              </a:rPr>
              <a:t>Concejo </a:t>
            </a:r>
            <a:r>
              <a:rPr sz="1800" dirty="0">
                <a:solidFill>
                  <a:srgbClr val="FFFFFF"/>
                </a:solidFill>
                <a:latin typeface="Arial MT"/>
                <a:cs typeface="Arial MT"/>
              </a:rPr>
              <a:t> </a:t>
            </a:r>
            <a:r>
              <a:rPr sz="1800" spc="-5" dirty="0">
                <a:solidFill>
                  <a:srgbClr val="FFFFFF"/>
                </a:solidFill>
                <a:latin typeface="Arial MT"/>
                <a:cs typeface="Arial MT"/>
              </a:rPr>
              <a:t>Metropolitano</a:t>
            </a:r>
            <a:r>
              <a:rPr sz="1800" spc="25" dirty="0">
                <a:solidFill>
                  <a:srgbClr val="FFFFFF"/>
                </a:solidFill>
                <a:latin typeface="Arial MT"/>
                <a:cs typeface="Arial MT"/>
              </a:rPr>
              <a:t> </a:t>
            </a:r>
            <a:r>
              <a:rPr sz="1800" spc="-5" dirty="0">
                <a:solidFill>
                  <a:srgbClr val="FFFFFF"/>
                </a:solidFill>
                <a:latin typeface="Arial MT"/>
                <a:cs typeface="Arial MT"/>
              </a:rPr>
              <a:t>de</a:t>
            </a:r>
            <a:r>
              <a:rPr sz="1800" dirty="0">
                <a:solidFill>
                  <a:srgbClr val="FFFFFF"/>
                </a:solidFill>
                <a:latin typeface="Arial MT"/>
                <a:cs typeface="Arial MT"/>
              </a:rPr>
              <a:t> </a:t>
            </a:r>
            <a:r>
              <a:rPr sz="1800" spc="-5" dirty="0">
                <a:solidFill>
                  <a:srgbClr val="FFFFFF"/>
                </a:solidFill>
                <a:latin typeface="Arial MT"/>
                <a:cs typeface="Arial MT"/>
              </a:rPr>
              <a:t>Quito</a:t>
            </a:r>
            <a:r>
              <a:rPr sz="1800" spc="10" dirty="0">
                <a:solidFill>
                  <a:srgbClr val="FFFFFF"/>
                </a:solidFill>
                <a:latin typeface="Arial MT"/>
                <a:cs typeface="Arial MT"/>
              </a:rPr>
              <a:t> </a:t>
            </a:r>
            <a:r>
              <a:rPr sz="1800" spc="-5" dirty="0">
                <a:solidFill>
                  <a:srgbClr val="FFFFFF"/>
                </a:solidFill>
                <a:latin typeface="Arial MT"/>
                <a:cs typeface="Arial MT"/>
              </a:rPr>
              <a:t>elaborará</a:t>
            </a:r>
            <a:r>
              <a:rPr sz="1800" spc="30" dirty="0">
                <a:solidFill>
                  <a:srgbClr val="FFFFFF"/>
                </a:solidFill>
                <a:latin typeface="Arial MT"/>
                <a:cs typeface="Arial MT"/>
              </a:rPr>
              <a:t> </a:t>
            </a:r>
            <a:r>
              <a:rPr sz="1800" spc="-5" dirty="0">
                <a:solidFill>
                  <a:srgbClr val="FFFFFF"/>
                </a:solidFill>
                <a:latin typeface="Arial MT"/>
                <a:cs typeface="Arial MT"/>
              </a:rPr>
              <a:t>el</a:t>
            </a:r>
            <a:r>
              <a:rPr sz="1800" spc="10" dirty="0">
                <a:solidFill>
                  <a:srgbClr val="FFFFFF"/>
                </a:solidFill>
                <a:latin typeface="Arial MT"/>
                <a:cs typeface="Arial MT"/>
              </a:rPr>
              <a:t> </a:t>
            </a:r>
            <a:r>
              <a:rPr sz="1800" spc="-5" dirty="0">
                <a:solidFill>
                  <a:srgbClr val="FFFFFF"/>
                </a:solidFill>
                <a:latin typeface="Arial MT"/>
                <a:cs typeface="Arial MT"/>
              </a:rPr>
              <a:t>informe</a:t>
            </a:r>
            <a:r>
              <a:rPr sz="1800" spc="10" dirty="0">
                <a:solidFill>
                  <a:srgbClr val="FFFFFF"/>
                </a:solidFill>
                <a:latin typeface="Arial MT"/>
                <a:cs typeface="Arial MT"/>
              </a:rPr>
              <a:t> </a:t>
            </a:r>
            <a:r>
              <a:rPr sz="1800" spc="-5" dirty="0">
                <a:solidFill>
                  <a:srgbClr val="FFFFFF"/>
                </a:solidFill>
                <a:latin typeface="Arial MT"/>
                <a:cs typeface="Arial MT"/>
              </a:rPr>
              <a:t>final</a:t>
            </a:r>
            <a:r>
              <a:rPr sz="1800" spc="15" dirty="0">
                <a:solidFill>
                  <a:srgbClr val="FFFFFF"/>
                </a:solidFill>
                <a:latin typeface="Arial MT"/>
                <a:cs typeface="Arial MT"/>
              </a:rPr>
              <a:t> </a:t>
            </a:r>
            <a:r>
              <a:rPr sz="1800" spc="-5" dirty="0">
                <a:solidFill>
                  <a:srgbClr val="FFFFFF"/>
                </a:solidFill>
                <a:latin typeface="Arial MT"/>
                <a:cs typeface="Arial MT"/>
              </a:rPr>
              <a:t>de calificación </a:t>
            </a:r>
            <a:r>
              <a:rPr sz="1800" spc="-484" dirty="0">
                <a:solidFill>
                  <a:srgbClr val="FFFFFF"/>
                </a:solidFill>
                <a:latin typeface="Arial MT"/>
                <a:cs typeface="Arial MT"/>
              </a:rPr>
              <a:t> </a:t>
            </a:r>
            <a:r>
              <a:rPr sz="1800" spc="-5" dirty="0">
                <a:solidFill>
                  <a:srgbClr val="FFFFFF"/>
                </a:solidFill>
                <a:latin typeface="Arial MT"/>
                <a:cs typeface="Arial MT"/>
              </a:rPr>
              <a:t>de</a:t>
            </a:r>
            <a:r>
              <a:rPr sz="1800" spc="-15" dirty="0">
                <a:solidFill>
                  <a:srgbClr val="FFFFFF"/>
                </a:solidFill>
                <a:latin typeface="Arial MT"/>
                <a:cs typeface="Arial MT"/>
              </a:rPr>
              <a:t> </a:t>
            </a:r>
            <a:r>
              <a:rPr sz="1800" spc="-5" dirty="0">
                <a:solidFill>
                  <a:srgbClr val="FFFFFF"/>
                </a:solidFill>
                <a:latin typeface="Arial MT"/>
                <a:cs typeface="Arial MT"/>
              </a:rPr>
              <a:t>los</a:t>
            </a:r>
            <a:r>
              <a:rPr sz="1800" spc="5" dirty="0">
                <a:solidFill>
                  <a:srgbClr val="FFFFFF"/>
                </a:solidFill>
                <a:latin typeface="Arial MT"/>
                <a:cs typeface="Arial MT"/>
              </a:rPr>
              <a:t> </a:t>
            </a:r>
            <a:r>
              <a:rPr sz="1800" spc="-5" dirty="0">
                <a:solidFill>
                  <a:srgbClr val="FFFFFF"/>
                </a:solidFill>
                <a:latin typeface="Arial MT"/>
                <a:cs typeface="Arial MT"/>
              </a:rPr>
              <a:t>postulantes</a:t>
            </a:r>
            <a:r>
              <a:rPr sz="1800" spc="10" dirty="0">
                <a:solidFill>
                  <a:srgbClr val="FFFFFF"/>
                </a:solidFill>
                <a:latin typeface="Arial MT"/>
                <a:cs typeface="Arial MT"/>
              </a:rPr>
              <a:t> </a:t>
            </a:r>
            <a:r>
              <a:rPr sz="1800" spc="-5" dirty="0">
                <a:solidFill>
                  <a:srgbClr val="FFFFFF"/>
                </a:solidFill>
                <a:latin typeface="Arial MT"/>
                <a:cs typeface="Arial MT"/>
              </a:rPr>
              <a:t>del</a:t>
            </a:r>
            <a:r>
              <a:rPr sz="1800" spc="10" dirty="0">
                <a:solidFill>
                  <a:srgbClr val="FFFFFF"/>
                </a:solidFill>
                <a:latin typeface="Arial MT"/>
                <a:cs typeface="Arial MT"/>
              </a:rPr>
              <a:t> </a:t>
            </a:r>
            <a:r>
              <a:rPr sz="1800" spc="-5" dirty="0">
                <a:solidFill>
                  <a:srgbClr val="FFFFFF"/>
                </a:solidFill>
                <a:latin typeface="Arial MT"/>
                <a:cs typeface="Arial MT"/>
              </a:rPr>
              <a:t>premio:</a:t>
            </a:r>
            <a:endParaRPr sz="1800" dirty="0">
              <a:latin typeface="Arial MT"/>
              <a:cs typeface="Arial MT"/>
            </a:endParaRPr>
          </a:p>
          <a:p>
            <a:pPr algn="just">
              <a:lnSpc>
                <a:spcPct val="100000"/>
              </a:lnSpc>
              <a:spcBef>
                <a:spcPts val="35"/>
              </a:spcBef>
            </a:pPr>
            <a:endParaRPr sz="1850" dirty="0">
              <a:latin typeface="Arial MT"/>
              <a:cs typeface="Arial MT"/>
            </a:endParaRPr>
          </a:p>
          <a:p>
            <a:pPr marL="299085" indent="-287020" algn="just">
              <a:lnSpc>
                <a:spcPct val="100000"/>
              </a:lnSpc>
              <a:buChar char="•"/>
              <a:tabLst>
                <a:tab pos="299085" algn="l"/>
                <a:tab pos="299720" algn="l"/>
              </a:tabLst>
            </a:pPr>
            <a:r>
              <a:rPr sz="1800" spc="-5" dirty="0">
                <a:solidFill>
                  <a:srgbClr val="FFFFFF"/>
                </a:solidFill>
                <a:latin typeface="Arial MT"/>
                <a:cs typeface="Arial MT"/>
              </a:rPr>
              <a:t>Deberá</a:t>
            </a:r>
            <a:r>
              <a:rPr sz="1800" spc="-10" dirty="0">
                <a:solidFill>
                  <a:srgbClr val="FFFFFF"/>
                </a:solidFill>
                <a:latin typeface="Arial MT"/>
                <a:cs typeface="Arial MT"/>
              </a:rPr>
              <a:t> </a:t>
            </a:r>
            <a:r>
              <a:rPr sz="1800" spc="-5" dirty="0">
                <a:solidFill>
                  <a:srgbClr val="FFFFFF"/>
                </a:solidFill>
                <a:latin typeface="Arial MT"/>
                <a:cs typeface="Arial MT"/>
              </a:rPr>
              <a:t>estar</a:t>
            </a:r>
            <a:r>
              <a:rPr sz="1800" spc="-15" dirty="0">
                <a:solidFill>
                  <a:srgbClr val="FFFFFF"/>
                </a:solidFill>
                <a:latin typeface="Arial MT"/>
                <a:cs typeface="Arial MT"/>
              </a:rPr>
              <a:t> </a:t>
            </a:r>
            <a:r>
              <a:rPr sz="1800" spc="-5" dirty="0">
                <a:solidFill>
                  <a:srgbClr val="FFFFFF"/>
                </a:solidFill>
                <a:latin typeface="Arial MT"/>
                <a:cs typeface="Arial MT"/>
              </a:rPr>
              <a:t>motivado</a:t>
            </a:r>
            <a:endParaRPr sz="1800" dirty="0">
              <a:latin typeface="Arial MT"/>
              <a:cs typeface="Arial MT"/>
            </a:endParaRPr>
          </a:p>
          <a:p>
            <a:pPr algn="just">
              <a:lnSpc>
                <a:spcPct val="100000"/>
              </a:lnSpc>
              <a:spcBef>
                <a:spcPts val="30"/>
              </a:spcBef>
              <a:buClr>
                <a:srgbClr val="FFFFFF"/>
              </a:buClr>
              <a:buFont typeface="Arial MT"/>
              <a:buChar char="•"/>
            </a:pPr>
            <a:endParaRPr sz="1850" dirty="0">
              <a:latin typeface="Arial MT"/>
              <a:cs typeface="Arial MT"/>
            </a:endParaRPr>
          </a:p>
          <a:p>
            <a:pPr marL="299085" marR="10160" indent="-287020" algn="just">
              <a:lnSpc>
                <a:spcPct val="100000"/>
              </a:lnSpc>
              <a:buChar char="•"/>
              <a:tabLst>
                <a:tab pos="299085" algn="l"/>
                <a:tab pos="299720" algn="l"/>
              </a:tabLst>
            </a:pPr>
            <a:r>
              <a:rPr sz="1800" spc="-5" dirty="0">
                <a:solidFill>
                  <a:srgbClr val="FFFFFF"/>
                </a:solidFill>
                <a:latin typeface="Arial MT"/>
                <a:cs typeface="Arial MT"/>
              </a:rPr>
              <a:t>El</a:t>
            </a:r>
            <a:r>
              <a:rPr sz="1800" dirty="0">
                <a:solidFill>
                  <a:srgbClr val="FFFFFF"/>
                </a:solidFill>
                <a:latin typeface="Arial MT"/>
                <a:cs typeface="Arial MT"/>
              </a:rPr>
              <a:t> </a:t>
            </a:r>
            <a:r>
              <a:rPr sz="1800" spc="-5" dirty="0">
                <a:solidFill>
                  <a:srgbClr val="FFFFFF"/>
                </a:solidFill>
                <a:latin typeface="Arial MT"/>
                <a:cs typeface="Arial MT"/>
              </a:rPr>
              <a:t>mecanismo</a:t>
            </a:r>
            <a:r>
              <a:rPr sz="1800" spc="10" dirty="0">
                <a:solidFill>
                  <a:srgbClr val="FFFFFF"/>
                </a:solidFill>
                <a:latin typeface="Arial MT"/>
                <a:cs typeface="Arial MT"/>
              </a:rPr>
              <a:t> </a:t>
            </a:r>
            <a:r>
              <a:rPr sz="1800" spc="-5" dirty="0">
                <a:solidFill>
                  <a:srgbClr val="FFFFFF"/>
                </a:solidFill>
                <a:latin typeface="Arial MT"/>
                <a:cs typeface="Arial MT"/>
              </a:rPr>
              <a:t>de</a:t>
            </a:r>
            <a:r>
              <a:rPr sz="1800" spc="5" dirty="0">
                <a:solidFill>
                  <a:srgbClr val="FFFFFF"/>
                </a:solidFill>
                <a:latin typeface="Arial MT"/>
                <a:cs typeface="Arial MT"/>
              </a:rPr>
              <a:t> </a:t>
            </a:r>
            <a:r>
              <a:rPr sz="1800" spc="-5" dirty="0">
                <a:solidFill>
                  <a:srgbClr val="FFFFFF"/>
                </a:solidFill>
                <a:latin typeface="Arial MT"/>
                <a:cs typeface="Arial MT"/>
              </a:rPr>
              <a:t>ponderación</a:t>
            </a:r>
            <a:r>
              <a:rPr sz="1800" spc="25" dirty="0">
                <a:solidFill>
                  <a:srgbClr val="FFFFFF"/>
                </a:solidFill>
                <a:latin typeface="Arial MT"/>
                <a:cs typeface="Arial MT"/>
              </a:rPr>
              <a:t> </a:t>
            </a:r>
            <a:r>
              <a:rPr sz="1800" spc="-5" dirty="0">
                <a:solidFill>
                  <a:srgbClr val="FFFFFF"/>
                </a:solidFill>
                <a:latin typeface="Arial MT"/>
                <a:cs typeface="Arial MT"/>
              </a:rPr>
              <a:t>se</a:t>
            </a:r>
            <a:r>
              <a:rPr sz="1800" dirty="0">
                <a:solidFill>
                  <a:srgbClr val="FFFFFF"/>
                </a:solidFill>
                <a:latin typeface="Arial MT"/>
                <a:cs typeface="Arial MT"/>
              </a:rPr>
              <a:t> </a:t>
            </a:r>
            <a:r>
              <a:rPr sz="1800" spc="-5" dirty="0">
                <a:solidFill>
                  <a:srgbClr val="FFFFFF"/>
                </a:solidFill>
                <a:latin typeface="Arial MT"/>
                <a:cs typeface="Arial MT"/>
              </a:rPr>
              <a:t>basará</a:t>
            </a:r>
            <a:r>
              <a:rPr sz="1800" spc="10" dirty="0">
                <a:solidFill>
                  <a:srgbClr val="FFFFFF"/>
                </a:solidFill>
                <a:latin typeface="Arial MT"/>
                <a:cs typeface="Arial MT"/>
              </a:rPr>
              <a:t> </a:t>
            </a:r>
            <a:r>
              <a:rPr sz="1800" spc="-5" dirty="0">
                <a:solidFill>
                  <a:srgbClr val="FFFFFF"/>
                </a:solidFill>
                <a:latin typeface="Arial MT"/>
                <a:cs typeface="Arial MT"/>
              </a:rPr>
              <a:t>en</a:t>
            </a:r>
            <a:r>
              <a:rPr sz="1800" spc="5" dirty="0">
                <a:solidFill>
                  <a:srgbClr val="FFFFFF"/>
                </a:solidFill>
                <a:latin typeface="Arial MT"/>
                <a:cs typeface="Arial MT"/>
              </a:rPr>
              <a:t> </a:t>
            </a:r>
            <a:r>
              <a:rPr sz="1800" spc="-5" dirty="0">
                <a:solidFill>
                  <a:srgbClr val="FFFFFF"/>
                </a:solidFill>
                <a:latin typeface="Arial MT"/>
                <a:cs typeface="Arial MT"/>
              </a:rPr>
              <a:t>el otorgamiento </a:t>
            </a:r>
            <a:r>
              <a:rPr sz="1800" spc="-484" dirty="0">
                <a:solidFill>
                  <a:srgbClr val="FFFFFF"/>
                </a:solidFill>
                <a:latin typeface="Arial MT"/>
                <a:cs typeface="Arial MT"/>
              </a:rPr>
              <a:t> </a:t>
            </a:r>
            <a:r>
              <a:rPr sz="1800" spc="-5" dirty="0">
                <a:solidFill>
                  <a:srgbClr val="FFFFFF"/>
                </a:solidFill>
                <a:latin typeface="Arial MT"/>
                <a:cs typeface="Arial MT"/>
              </a:rPr>
              <a:t>de</a:t>
            </a:r>
            <a:r>
              <a:rPr sz="1800" spc="-10" dirty="0">
                <a:solidFill>
                  <a:srgbClr val="FFFFFF"/>
                </a:solidFill>
                <a:latin typeface="Arial MT"/>
                <a:cs typeface="Arial MT"/>
              </a:rPr>
              <a:t> </a:t>
            </a:r>
            <a:r>
              <a:rPr sz="1800" spc="-5" dirty="0">
                <a:solidFill>
                  <a:srgbClr val="FFFFFF"/>
                </a:solidFill>
                <a:latin typeface="Arial MT"/>
                <a:cs typeface="Arial MT"/>
              </a:rPr>
              <a:t>puntajes</a:t>
            </a:r>
            <a:r>
              <a:rPr sz="1800" spc="20" dirty="0">
                <a:solidFill>
                  <a:srgbClr val="FFFFFF"/>
                </a:solidFill>
                <a:latin typeface="Arial MT"/>
                <a:cs typeface="Arial MT"/>
              </a:rPr>
              <a:t> </a:t>
            </a:r>
            <a:r>
              <a:rPr sz="1800" dirty="0">
                <a:solidFill>
                  <a:srgbClr val="FFFFFF"/>
                </a:solidFill>
                <a:latin typeface="Arial MT"/>
                <a:cs typeface="Arial MT"/>
              </a:rPr>
              <a:t>a</a:t>
            </a:r>
            <a:r>
              <a:rPr sz="1800" spc="-10" dirty="0">
                <a:solidFill>
                  <a:srgbClr val="FFFFFF"/>
                </a:solidFill>
                <a:latin typeface="Arial MT"/>
                <a:cs typeface="Arial MT"/>
              </a:rPr>
              <a:t> </a:t>
            </a:r>
            <a:r>
              <a:rPr sz="1800" spc="-5" dirty="0">
                <a:solidFill>
                  <a:srgbClr val="FFFFFF"/>
                </a:solidFill>
                <a:latin typeface="Arial MT"/>
                <a:cs typeface="Arial MT"/>
              </a:rPr>
              <a:t>cada postulante</a:t>
            </a:r>
            <a:r>
              <a:rPr sz="1800" spc="20" dirty="0">
                <a:solidFill>
                  <a:srgbClr val="FFFFFF"/>
                </a:solidFill>
                <a:latin typeface="Arial MT"/>
                <a:cs typeface="Arial MT"/>
              </a:rPr>
              <a:t> </a:t>
            </a:r>
            <a:r>
              <a:rPr sz="1800" spc="-5" dirty="0">
                <a:solidFill>
                  <a:srgbClr val="FFFFFF"/>
                </a:solidFill>
                <a:latin typeface="Arial MT"/>
                <a:cs typeface="Arial MT"/>
              </a:rPr>
              <a:t>acorde</a:t>
            </a:r>
            <a:r>
              <a:rPr sz="1800" dirty="0">
                <a:solidFill>
                  <a:srgbClr val="FFFFFF"/>
                </a:solidFill>
                <a:latin typeface="Arial MT"/>
                <a:cs typeface="Arial MT"/>
              </a:rPr>
              <a:t> a</a:t>
            </a:r>
            <a:r>
              <a:rPr sz="1800" spc="-5" dirty="0">
                <a:solidFill>
                  <a:srgbClr val="FFFFFF"/>
                </a:solidFill>
                <a:latin typeface="Arial MT"/>
                <a:cs typeface="Arial MT"/>
              </a:rPr>
              <a:t> los</a:t>
            </a:r>
            <a:r>
              <a:rPr sz="1800" dirty="0">
                <a:solidFill>
                  <a:srgbClr val="FFFFFF"/>
                </a:solidFill>
                <a:latin typeface="Arial MT"/>
                <a:cs typeface="Arial MT"/>
              </a:rPr>
              <a:t> ítems </a:t>
            </a:r>
            <a:r>
              <a:rPr sz="1800" spc="5" dirty="0">
                <a:solidFill>
                  <a:srgbClr val="FFFFFF"/>
                </a:solidFill>
                <a:latin typeface="Arial MT"/>
                <a:cs typeface="Arial MT"/>
              </a:rPr>
              <a:t> </a:t>
            </a:r>
            <a:r>
              <a:rPr sz="1800" spc="-5" dirty="0">
                <a:solidFill>
                  <a:srgbClr val="FFFFFF"/>
                </a:solidFill>
                <a:latin typeface="Arial MT"/>
                <a:cs typeface="Arial MT"/>
              </a:rPr>
              <a:t>considerados</a:t>
            </a:r>
            <a:r>
              <a:rPr sz="1800" spc="20" dirty="0">
                <a:solidFill>
                  <a:srgbClr val="FFFFFF"/>
                </a:solidFill>
                <a:latin typeface="Arial MT"/>
                <a:cs typeface="Arial MT"/>
              </a:rPr>
              <a:t> </a:t>
            </a:r>
            <a:r>
              <a:rPr sz="1800" spc="-5" dirty="0">
                <a:solidFill>
                  <a:srgbClr val="FFFFFF"/>
                </a:solidFill>
                <a:latin typeface="Arial MT"/>
                <a:cs typeface="Arial MT"/>
              </a:rPr>
              <a:t>anteriormente.</a:t>
            </a:r>
            <a:endParaRPr sz="1800" dirty="0">
              <a:latin typeface="Arial MT"/>
              <a:cs typeface="Arial MT"/>
            </a:endParaRPr>
          </a:p>
        </p:txBody>
      </p:sp>
      <p:pic>
        <p:nvPicPr>
          <p:cNvPr id="7" name="object 7"/>
          <p:cNvPicPr/>
          <p:nvPr/>
        </p:nvPicPr>
        <p:blipFill>
          <a:blip r:embed="rId2" cstate="print"/>
          <a:stretch>
            <a:fillRect/>
          </a:stretch>
        </p:blipFill>
        <p:spPr>
          <a:xfrm>
            <a:off x="452627" y="1642872"/>
            <a:ext cx="4169664" cy="312724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1850494764"/>
              </p:ext>
            </p:extLst>
          </p:nvPr>
        </p:nvGraphicFramePr>
        <p:xfrm>
          <a:off x="381000" y="16808"/>
          <a:ext cx="10820400" cy="6062321"/>
        </p:xfrm>
        <a:graphic>
          <a:graphicData uri="http://schemas.openxmlformats.org/drawingml/2006/table">
            <a:tbl>
              <a:tblPr>
                <a:tableStyleId>{5C22544A-7EE6-4342-B048-85BDC9FD1C3A}</a:tableStyleId>
              </a:tblPr>
              <a:tblGrid>
                <a:gridCol w="247890">
                  <a:extLst>
                    <a:ext uri="{9D8B030D-6E8A-4147-A177-3AD203B41FA5}">
                      <a16:colId xmlns:a16="http://schemas.microsoft.com/office/drawing/2014/main" val="1404936805"/>
                    </a:ext>
                  </a:extLst>
                </a:gridCol>
                <a:gridCol w="2942510">
                  <a:extLst>
                    <a:ext uri="{9D8B030D-6E8A-4147-A177-3AD203B41FA5}">
                      <a16:colId xmlns:a16="http://schemas.microsoft.com/office/drawing/2014/main" val="1710462473"/>
                    </a:ext>
                  </a:extLst>
                </a:gridCol>
                <a:gridCol w="32170">
                  <a:extLst>
                    <a:ext uri="{9D8B030D-6E8A-4147-A177-3AD203B41FA5}">
                      <a16:colId xmlns:a16="http://schemas.microsoft.com/office/drawing/2014/main" val="2650696317"/>
                    </a:ext>
                  </a:extLst>
                </a:gridCol>
                <a:gridCol w="278877">
                  <a:extLst>
                    <a:ext uri="{9D8B030D-6E8A-4147-A177-3AD203B41FA5}">
                      <a16:colId xmlns:a16="http://schemas.microsoft.com/office/drawing/2014/main" val="292795647"/>
                    </a:ext>
                  </a:extLst>
                </a:gridCol>
                <a:gridCol w="223101">
                  <a:extLst>
                    <a:ext uri="{9D8B030D-6E8A-4147-A177-3AD203B41FA5}">
                      <a16:colId xmlns:a16="http://schemas.microsoft.com/office/drawing/2014/main" val="3276230196"/>
                    </a:ext>
                  </a:extLst>
                </a:gridCol>
                <a:gridCol w="235495">
                  <a:extLst>
                    <a:ext uri="{9D8B030D-6E8A-4147-A177-3AD203B41FA5}">
                      <a16:colId xmlns:a16="http://schemas.microsoft.com/office/drawing/2014/main" val="730114169"/>
                    </a:ext>
                  </a:extLst>
                </a:gridCol>
                <a:gridCol w="440005">
                  <a:extLst>
                    <a:ext uri="{9D8B030D-6E8A-4147-A177-3AD203B41FA5}">
                      <a16:colId xmlns:a16="http://schemas.microsoft.com/office/drawing/2014/main" val="2701712541"/>
                    </a:ext>
                  </a:extLst>
                </a:gridCol>
                <a:gridCol w="338783">
                  <a:extLst>
                    <a:ext uri="{9D8B030D-6E8A-4147-A177-3AD203B41FA5}">
                      <a16:colId xmlns:a16="http://schemas.microsoft.com/office/drawing/2014/main" val="3723021597"/>
                    </a:ext>
                  </a:extLst>
                </a:gridCol>
                <a:gridCol w="278877">
                  <a:extLst>
                    <a:ext uri="{9D8B030D-6E8A-4147-A177-3AD203B41FA5}">
                      <a16:colId xmlns:a16="http://schemas.microsoft.com/office/drawing/2014/main" val="3171571984"/>
                    </a:ext>
                  </a:extLst>
                </a:gridCol>
                <a:gridCol w="223101">
                  <a:extLst>
                    <a:ext uri="{9D8B030D-6E8A-4147-A177-3AD203B41FA5}">
                      <a16:colId xmlns:a16="http://schemas.microsoft.com/office/drawing/2014/main" val="554575838"/>
                    </a:ext>
                  </a:extLst>
                </a:gridCol>
                <a:gridCol w="210706">
                  <a:extLst>
                    <a:ext uri="{9D8B030D-6E8A-4147-A177-3AD203B41FA5}">
                      <a16:colId xmlns:a16="http://schemas.microsoft.com/office/drawing/2014/main" val="191504081"/>
                    </a:ext>
                  </a:extLst>
                </a:gridCol>
                <a:gridCol w="359441">
                  <a:extLst>
                    <a:ext uri="{9D8B030D-6E8A-4147-A177-3AD203B41FA5}">
                      <a16:colId xmlns:a16="http://schemas.microsoft.com/office/drawing/2014/main" val="1593078218"/>
                    </a:ext>
                  </a:extLst>
                </a:gridCol>
                <a:gridCol w="309863">
                  <a:extLst>
                    <a:ext uri="{9D8B030D-6E8A-4147-A177-3AD203B41FA5}">
                      <a16:colId xmlns:a16="http://schemas.microsoft.com/office/drawing/2014/main" val="4268147093"/>
                    </a:ext>
                  </a:extLst>
                </a:gridCol>
                <a:gridCol w="309863">
                  <a:extLst>
                    <a:ext uri="{9D8B030D-6E8A-4147-A177-3AD203B41FA5}">
                      <a16:colId xmlns:a16="http://schemas.microsoft.com/office/drawing/2014/main" val="908835511"/>
                    </a:ext>
                  </a:extLst>
                </a:gridCol>
                <a:gridCol w="223101">
                  <a:extLst>
                    <a:ext uri="{9D8B030D-6E8A-4147-A177-3AD203B41FA5}">
                      <a16:colId xmlns:a16="http://schemas.microsoft.com/office/drawing/2014/main" val="2996045473"/>
                    </a:ext>
                  </a:extLst>
                </a:gridCol>
                <a:gridCol w="223101">
                  <a:extLst>
                    <a:ext uri="{9D8B030D-6E8A-4147-A177-3AD203B41FA5}">
                      <a16:colId xmlns:a16="http://schemas.microsoft.com/office/drawing/2014/main" val="457150651"/>
                    </a:ext>
                  </a:extLst>
                </a:gridCol>
                <a:gridCol w="223101">
                  <a:extLst>
                    <a:ext uri="{9D8B030D-6E8A-4147-A177-3AD203B41FA5}">
                      <a16:colId xmlns:a16="http://schemas.microsoft.com/office/drawing/2014/main" val="717047614"/>
                    </a:ext>
                  </a:extLst>
                </a:gridCol>
                <a:gridCol w="223101">
                  <a:extLst>
                    <a:ext uri="{9D8B030D-6E8A-4147-A177-3AD203B41FA5}">
                      <a16:colId xmlns:a16="http://schemas.microsoft.com/office/drawing/2014/main" val="3333967393"/>
                    </a:ext>
                  </a:extLst>
                </a:gridCol>
                <a:gridCol w="266481">
                  <a:extLst>
                    <a:ext uri="{9D8B030D-6E8A-4147-A177-3AD203B41FA5}">
                      <a16:colId xmlns:a16="http://schemas.microsoft.com/office/drawing/2014/main" val="524889338"/>
                    </a:ext>
                  </a:extLst>
                </a:gridCol>
                <a:gridCol w="2316433">
                  <a:extLst>
                    <a:ext uri="{9D8B030D-6E8A-4147-A177-3AD203B41FA5}">
                      <a16:colId xmlns:a16="http://schemas.microsoft.com/office/drawing/2014/main" val="2129908576"/>
                    </a:ext>
                  </a:extLst>
                </a:gridCol>
                <a:gridCol w="914400">
                  <a:extLst>
                    <a:ext uri="{9D8B030D-6E8A-4147-A177-3AD203B41FA5}">
                      <a16:colId xmlns:a16="http://schemas.microsoft.com/office/drawing/2014/main" val="1556570923"/>
                    </a:ext>
                  </a:extLst>
                </a:gridCol>
              </a:tblGrid>
              <a:tr h="129699">
                <a:tc>
                  <a:txBody>
                    <a:bodyPr/>
                    <a:lstStyle/>
                    <a:p>
                      <a:pPr algn="l" fontAlgn="ctr"/>
                      <a:endParaRPr lang="es-EC" sz="900" b="0" i="0" u="none" strike="noStrike">
                        <a:solidFill>
                          <a:srgbClr val="000000"/>
                        </a:solidFill>
                        <a:effectLst/>
                        <a:latin typeface="Times New Roman" panose="02020603050405020304" pitchFamily="18" charset="0"/>
                      </a:endParaRPr>
                    </a:p>
                  </a:txBody>
                  <a:tcPr marL="3385" marR="3385" marT="3385" marB="0" anchor="ctr"/>
                </a:tc>
                <a:tc gridSpan="20">
                  <a:txBody>
                    <a:bodyPr/>
                    <a:lstStyle/>
                    <a:p>
                      <a:pPr algn="ctr" fontAlgn="ctr"/>
                      <a:r>
                        <a:rPr lang="es-EC" sz="900" b="1" u="sng" strike="noStrike" dirty="0">
                          <a:effectLst/>
                        </a:rPr>
                        <a:t>CRONOGRAMA PARA LA ENTREGA DEL PREMIO PATRICIO BRABOMALO MOLINA 2024</a:t>
                      </a:r>
                      <a:endParaRPr lang="es-EC" sz="900" b="1" i="0" u="sng" strike="noStrike" dirty="0">
                        <a:solidFill>
                          <a:srgbClr val="000000"/>
                        </a:solidFill>
                        <a:effectLst/>
                        <a:latin typeface="Times New Roman" panose="02020603050405020304" pitchFamily="18" charset="0"/>
                      </a:endParaRPr>
                    </a:p>
                  </a:txBody>
                  <a:tcPr marL="3385" marR="3385" marT="3385"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513353910"/>
                  </a:ext>
                </a:extLst>
              </a:tr>
              <a:tr h="164255">
                <a:tc>
                  <a:txBody>
                    <a:bodyPr/>
                    <a:lstStyle/>
                    <a:p>
                      <a:pPr algn="l" fontAlgn="ctr"/>
                      <a:endParaRPr lang="es-EC" sz="900" b="0" i="0" u="none" strike="noStrike" dirty="0">
                        <a:solidFill>
                          <a:srgbClr val="000000"/>
                        </a:solidFill>
                        <a:effectLst/>
                        <a:latin typeface="Calibri" panose="020F0502020204030204" pitchFamily="34" charset="0"/>
                      </a:endParaRPr>
                    </a:p>
                  </a:txBody>
                  <a:tcPr marL="3385" marR="3385" marT="3385" marB="0" anchor="ctr"/>
                </a:tc>
                <a:tc>
                  <a:txBody>
                    <a:bodyPr/>
                    <a:lstStyle/>
                    <a:p>
                      <a:pPr algn="l" fontAlgn="ctr"/>
                      <a:endParaRPr lang="es-EC" sz="900" b="1" i="0" u="none" strike="noStrike">
                        <a:solidFill>
                          <a:srgbClr val="000000"/>
                        </a:solidFill>
                        <a:effectLst/>
                        <a:latin typeface="Calibri" panose="020F0502020204030204" pitchFamily="34" charset="0"/>
                      </a:endParaRPr>
                    </a:p>
                  </a:txBody>
                  <a:tcPr marL="3385" marR="3385" marT="3385" marB="0" anchor="ctr"/>
                </a:tc>
                <a:tc gridSpan="4">
                  <a:txBody>
                    <a:bodyPr/>
                    <a:lstStyle/>
                    <a:p>
                      <a:pPr algn="ctr" fontAlgn="ctr"/>
                      <a:r>
                        <a:rPr lang="es-EC" sz="900" b="1" u="none" strike="noStrike" dirty="0">
                          <a:effectLst/>
                        </a:rPr>
                        <a:t>AGOSTO</a:t>
                      </a:r>
                      <a:endParaRPr lang="es-EC" sz="900" b="1" i="0" u="none" strike="noStrike" dirty="0">
                        <a:solidFill>
                          <a:srgbClr val="000000"/>
                        </a:solidFill>
                        <a:effectLst/>
                        <a:latin typeface="Times New Roman" panose="02020603050405020304" pitchFamily="18" charset="0"/>
                      </a:endParaRPr>
                    </a:p>
                  </a:txBody>
                  <a:tcPr marL="3385" marR="3385" marT="3385" marB="0" anchor="ctr"/>
                </a:tc>
                <a:tc hMerge="1">
                  <a:txBody>
                    <a:bodyPr/>
                    <a:lstStyle/>
                    <a:p>
                      <a:endParaRPr lang="es-EC"/>
                    </a:p>
                  </a:txBody>
                  <a:tcPr/>
                </a:tc>
                <a:tc hMerge="1">
                  <a:txBody>
                    <a:bodyPr/>
                    <a:lstStyle/>
                    <a:p>
                      <a:endParaRPr lang="es-EC"/>
                    </a:p>
                  </a:txBody>
                  <a:tcPr/>
                </a:tc>
                <a:tc hMerge="1">
                  <a:txBody>
                    <a:bodyPr/>
                    <a:lstStyle/>
                    <a:p>
                      <a:endParaRPr lang="es-EC"/>
                    </a:p>
                  </a:txBody>
                  <a:tcPr/>
                </a:tc>
                <a:tc gridSpan="5">
                  <a:txBody>
                    <a:bodyPr/>
                    <a:lstStyle/>
                    <a:p>
                      <a:pPr algn="ctr" fontAlgn="ctr"/>
                      <a:r>
                        <a:rPr lang="es-EC" sz="900" b="1" u="none" strike="noStrike">
                          <a:effectLst/>
                        </a:rPr>
                        <a:t>SEPTIEMBRE</a:t>
                      </a:r>
                      <a:endParaRPr lang="es-EC" sz="900" b="1" i="0" u="none" strike="noStrike">
                        <a:solidFill>
                          <a:srgbClr val="000000"/>
                        </a:solidFill>
                        <a:effectLst/>
                        <a:latin typeface="Times New Roman" panose="02020603050405020304" pitchFamily="18" charset="0"/>
                      </a:endParaRPr>
                    </a:p>
                  </a:txBody>
                  <a:tcPr marL="3385" marR="3385" marT="3385"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gridSpan="4">
                  <a:txBody>
                    <a:bodyPr/>
                    <a:lstStyle/>
                    <a:p>
                      <a:pPr algn="ctr" fontAlgn="ctr"/>
                      <a:r>
                        <a:rPr lang="es-EC" sz="900" b="1" u="none" strike="noStrike">
                          <a:effectLst/>
                        </a:rPr>
                        <a:t>OCTUBRE</a:t>
                      </a:r>
                      <a:endParaRPr lang="es-EC" sz="900" b="1" i="0" u="none" strike="noStrike">
                        <a:solidFill>
                          <a:srgbClr val="000000"/>
                        </a:solidFill>
                        <a:effectLst/>
                        <a:latin typeface="Times New Roman" panose="02020603050405020304" pitchFamily="18" charset="0"/>
                      </a:endParaRPr>
                    </a:p>
                  </a:txBody>
                  <a:tcPr marL="3385" marR="3385" marT="3385" marB="0" anchor="ctr"/>
                </a:tc>
                <a:tc hMerge="1">
                  <a:txBody>
                    <a:bodyPr/>
                    <a:lstStyle/>
                    <a:p>
                      <a:endParaRPr lang="es-EC"/>
                    </a:p>
                  </a:txBody>
                  <a:tcPr/>
                </a:tc>
                <a:tc hMerge="1">
                  <a:txBody>
                    <a:bodyPr/>
                    <a:lstStyle/>
                    <a:p>
                      <a:endParaRPr lang="es-EC"/>
                    </a:p>
                  </a:txBody>
                  <a:tcPr/>
                </a:tc>
                <a:tc hMerge="1">
                  <a:txBody>
                    <a:bodyPr/>
                    <a:lstStyle/>
                    <a:p>
                      <a:endParaRPr lang="es-EC"/>
                    </a:p>
                  </a:txBody>
                  <a:tcPr/>
                </a:tc>
                <a:tc gridSpan="4">
                  <a:txBody>
                    <a:bodyPr/>
                    <a:lstStyle/>
                    <a:p>
                      <a:pPr algn="ctr" fontAlgn="ctr"/>
                      <a:r>
                        <a:rPr lang="es-EC" sz="900" b="1" u="none" strike="noStrike">
                          <a:effectLst/>
                        </a:rPr>
                        <a:t>NOVIEMBRE</a:t>
                      </a:r>
                      <a:endParaRPr lang="es-EC" sz="900" b="1" i="0" u="none" strike="noStrike">
                        <a:solidFill>
                          <a:srgbClr val="000000"/>
                        </a:solidFill>
                        <a:effectLst/>
                        <a:latin typeface="Times New Roman" panose="02020603050405020304" pitchFamily="18" charset="0"/>
                      </a:endParaRPr>
                    </a:p>
                  </a:txBody>
                  <a:tcPr marL="3385" marR="3385" marT="3385" marB="0" anchor="ct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l" fontAlgn="ct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endParaRPr lang="es-EC" sz="900" b="1" i="0" u="none" strike="noStrike" dirty="0">
                        <a:solidFill>
                          <a:srgbClr val="000000"/>
                        </a:solidFill>
                        <a:effectLst/>
                        <a:latin typeface="Times New Roman" panose="02020603050405020304" pitchFamily="18" charset="0"/>
                      </a:endParaRPr>
                    </a:p>
                  </a:txBody>
                  <a:tcPr marL="3385" marR="3385" marT="3385" marB="0" anchor="ctr"/>
                </a:tc>
                <a:extLst>
                  <a:ext uri="{0D108BD9-81ED-4DB2-BD59-A6C34878D82A}">
                    <a16:rowId xmlns:a16="http://schemas.microsoft.com/office/drawing/2014/main" val="3536033611"/>
                  </a:ext>
                </a:extLst>
              </a:tr>
              <a:tr h="129699">
                <a:tc>
                  <a:txBody>
                    <a:bodyPr/>
                    <a:lstStyle/>
                    <a:p>
                      <a:pPr algn="ctr" fontAlgn="ctr"/>
                      <a:r>
                        <a:rPr lang="es-EC" sz="900" b="1" u="none" strike="noStrike" dirty="0">
                          <a:effectLst/>
                        </a:rPr>
                        <a:t>#</a:t>
                      </a:r>
                      <a:endParaRPr lang="es-EC" sz="900" b="1" i="0" u="none" strike="noStrike" dirty="0">
                        <a:solidFill>
                          <a:srgbClr val="000000"/>
                        </a:solidFill>
                        <a:effectLst/>
                        <a:latin typeface="Times New Roman" panose="02020603050405020304" pitchFamily="18" charset="0"/>
                      </a:endParaRPr>
                    </a:p>
                  </a:txBody>
                  <a:tcPr marL="3385" marR="3385" marT="3385" marB="0" anchor="ctr"/>
                </a:tc>
                <a:tc>
                  <a:txBody>
                    <a:bodyPr/>
                    <a:lstStyle/>
                    <a:p>
                      <a:pPr algn="ctr" fontAlgn="ctr"/>
                      <a:r>
                        <a:rPr lang="es-EC" sz="900" b="1" u="none" strike="noStrike">
                          <a:effectLst/>
                        </a:rPr>
                        <a:t>ACCIONES</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b="1" u="none" strike="noStrike">
                          <a:effectLst/>
                        </a:rPr>
                        <a:t>S1</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b="1" u="none" strike="noStrike">
                          <a:effectLst/>
                        </a:rPr>
                        <a:t>S2</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b="1" u="none" strike="noStrike">
                          <a:effectLst/>
                        </a:rPr>
                        <a:t>S3</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b="1" u="none" strike="noStrike">
                          <a:effectLst/>
                        </a:rPr>
                        <a:t>S4</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b="1" u="none" strike="noStrike">
                          <a:effectLst/>
                        </a:rPr>
                        <a:t>S1</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b="1" u="none" strike="noStrike">
                          <a:effectLst/>
                        </a:rPr>
                        <a:t>S2</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b="1" u="none" strike="noStrike">
                          <a:effectLst/>
                        </a:rPr>
                        <a:t>S3</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b="1" u="none" strike="noStrike">
                          <a:effectLst/>
                        </a:rPr>
                        <a:t>S4</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b="1" u="none" strike="noStrike">
                          <a:effectLst/>
                        </a:rPr>
                        <a:t>S5</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b="1" u="none" strike="noStrike">
                          <a:effectLst/>
                        </a:rPr>
                        <a:t>S1</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b="1" u="none" strike="noStrike">
                          <a:effectLst/>
                        </a:rPr>
                        <a:t>S2</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b="1" u="none" strike="noStrike">
                          <a:effectLst/>
                        </a:rPr>
                        <a:t>S3</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b="1" u="none" strike="noStrike">
                          <a:effectLst/>
                        </a:rPr>
                        <a:t>S4</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b="1" u="none" strike="noStrike">
                          <a:effectLst/>
                        </a:rPr>
                        <a:t>S1</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b="1" u="none" strike="noStrike">
                          <a:effectLst/>
                        </a:rPr>
                        <a:t>S2</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b="1" u="none" strike="noStrike">
                          <a:effectLst/>
                        </a:rPr>
                        <a:t>S3</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b="1" u="none" strike="noStrike">
                          <a:effectLst/>
                        </a:rPr>
                        <a:t>S4</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ctr" fontAlgn="ctr"/>
                      <a:r>
                        <a:rPr lang="es-EC" sz="900" b="1" u="none" strike="noStrike">
                          <a:effectLst/>
                        </a:rPr>
                        <a:t>OBSERVACIONES</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ctr" fontAlgn="ctr"/>
                      <a:r>
                        <a:rPr lang="es-EC" sz="900" b="1" u="none" strike="noStrike" dirty="0">
                          <a:effectLst/>
                        </a:rPr>
                        <a:t>RESPONSABLES</a:t>
                      </a:r>
                      <a:endParaRPr lang="es-EC" sz="900" b="1" i="0" u="none" strike="noStrike" dirty="0">
                        <a:solidFill>
                          <a:srgbClr val="000000"/>
                        </a:solidFill>
                        <a:effectLst/>
                        <a:latin typeface="Times New Roman" panose="02020603050405020304" pitchFamily="18" charset="0"/>
                      </a:endParaRPr>
                    </a:p>
                  </a:txBody>
                  <a:tcPr marL="3385" marR="3385" marT="3385" marB="0" anchor="ctr"/>
                </a:tc>
                <a:extLst>
                  <a:ext uri="{0D108BD9-81ED-4DB2-BD59-A6C34878D82A}">
                    <a16:rowId xmlns:a16="http://schemas.microsoft.com/office/drawing/2014/main" val="1954693925"/>
                  </a:ext>
                </a:extLst>
              </a:tr>
              <a:tr h="636002">
                <a:tc>
                  <a:txBody>
                    <a:bodyPr/>
                    <a:lstStyle/>
                    <a:p>
                      <a:pPr algn="r" fontAlgn="ctr"/>
                      <a:r>
                        <a:rPr lang="es-EC" sz="900" b="1" u="none" strike="noStrike" dirty="0">
                          <a:effectLst/>
                        </a:rPr>
                        <a:t>1</a:t>
                      </a:r>
                      <a:endParaRPr lang="es-EC" sz="900" b="1" i="0" u="none" strike="noStrike" dirty="0">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S" sz="900" u="none" strike="noStrike">
                          <a:effectLst/>
                        </a:rPr>
                        <a:t>Construcción de la propuesta de Plan Comunicacional, bases del concurso y cronograma para la aplicación del procedimiento de entrega del premio Patricio Brabomalo Molina, envìo a la Comisión de Igualdad, Gènero e Inclusión Social </a:t>
                      </a:r>
                      <a:endParaRPr lang="es-ES"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r" fontAlgn="ctr"/>
                      <a:r>
                        <a:rPr lang="es-EC" sz="900" u="none" strike="noStrike">
                          <a:effectLst/>
                        </a:rPr>
                        <a:t>12</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dirty="0">
                          <a:effectLst/>
                        </a:rPr>
                        <a:t> </a:t>
                      </a:r>
                      <a:endParaRPr lang="es-EC" sz="900" b="0" i="0" u="none" strike="noStrike" dirty="0">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S" sz="900" u="none" strike="noStrike">
                          <a:effectLst/>
                        </a:rPr>
                        <a:t>La SIS desarrolla la propuesta para el procedimiento del premio</a:t>
                      </a:r>
                      <a:endParaRPr lang="es-ES"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ctr" fontAlgn="ctr"/>
                      <a:r>
                        <a:rPr lang="es-EC" sz="900" u="none" strike="noStrike">
                          <a:effectLst/>
                        </a:rPr>
                        <a:t>SIS- DMPSMV</a:t>
                      </a:r>
                      <a:endParaRPr lang="es-EC" sz="900" b="0" i="0" u="none" strike="noStrike">
                        <a:solidFill>
                          <a:srgbClr val="000000"/>
                        </a:solidFill>
                        <a:effectLst/>
                        <a:latin typeface="Times New Roman" panose="02020603050405020304" pitchFamily="18" charset="0"/>
                      </a:endParaRPr>
                    </a:p>
                  </a:txBody>
                  <a:tcPr marL="3385" marR="3385" marT="3385" marB="0" anchor="ctr"/>
                </a:tc>
                <a:extLst>
                  <a:ext uri="{0D108BD9-81ED-4DB2-BD59-A6C34878D82A}">
                    <a16:rowId xmlns:a16="http://schemas.microsoft.com/office/drawing/2014/main" val="3392169754"/>
                  </a:ext>
                </a:extLst>
              </a:tr>
              <a:tr h="256275">
                <a:tc>
                  <a:txBody>
                    <a:bodyPr/>
                    <a:lstStyle/>
                    <a:p>
                      <a:pPr algn="r" fontAlgn="ctr"/>
                      <a:r>
                        <a:rPr lang="es-EC" sz="900" b="1" u="none" strike="noStrike" dirty="0">
                          <a:effectLst/>
                        </a:rPr>
                        <a:t>2</a:t>
                      </a:r>
                      <a:endParaRPr lang="es-EC" sz="900" b="1" i="0" u="none" strike="noStrike" dirty="0">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S" sz="900" u="none" strike="noStrike">
                          <a:effectLst/>
                        </a:rPr>
                        <a:t>Reunión de trabajo para observaciones de la Comisión de Igualdad, Gènero e Inclusión Social </a:t>
                      </a:r>
                      <a:endParaRPr lang="es-ES"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06 o el 09</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S" sz="900" u="none" strike="noStrike">
                          <a:effectLst/>
                        </a:rPr>
                        <a:t>Se solicita reunión de trabajo para solventar ajustes a la propuesta </a:t>
                      </a:r>
                      <a:endParaRPr lang="es-ES"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ctr" fontAlgn="ctr"/>
                      <a:r>
                        <a:rPr lang="es-EC" sz="900" u="none" strike="noStrike">
                          <a:effectLst/>
                        </a:rPr>
                        <a:t>SIS- DMPSMV</a:t>
                      </a:r>
                      <a:endParaRPr lang="es-EC" sz="900" b="0" i="0" u="none" strike="noStrike">
                        <a:solidFill>
                          <a:srgbClr val="000000"/>
                        </a:solidFill>
                        <a:effectLst/>
                        <a:latin typeface="Times New Roman" panose="02020603050405020304" pitchFamily="18" charset="0"/>
                      </a:endParaRPr>
                    </a:p>
                  </a:txBody>
                  <a:tcPr marL="3385" marR="3385" marT="3385" marB="0" anchor="ctr"/>
                </a:tc>
                <a:extLst>
                  <a:ext uri="{0D108BD9-81ED-4DB2-BD59-A6C34878D82A}">
                    <a16:rowId xmlns:a16="http://schemas.microsoft.com/office/drawing/2014/main" val="2132151420"/>
                  </a:ext>
                </a:extLst>
              </a:tr>
              <a:tr h="382851">
                <a:tc>
                  <a:txBody>
                    <a:bodyPr/>
                    <a:lstStyle/>
                    <a:p>
                      <a:pPr algn="r" fontAlgn="ctr"/>
                      <a:r>
                        <a:rPr lang="es-EC" sz="900" b="1" u="none" strike="noStrike" dirty="0">
                          <a:effectLst/>
                        </a:rPr>
                        <a:t>3</a:t>
                      </a:r>
                      <a:endParaRPr lang="es-EC" sz="900" b="1" i="0" u="none" strike="noStrike" dirty="0">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S" sz="900" u="none" strike="noStrike">
                          <a:effectLst/>
                        </a:rPr>
                        <a:t>Sesión ordinaria de la Comisión para conocimiento de documentación del premio</a:t>
                      </a:r>
                      <a:br>
                        <a:rPr lang="es-ES" sz="900" u="none" strike="noStrike">
                          <a:effectLst/>
                        </a:rPr>
                      </a:br>
                      <a:endParaRPr lang="es-ES"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r" fontAlgn="ctr"/>
                      <a:r>
                        <a:rPr lang="es-EC" sz="900" u="none" strike="noStrike">
                          <a:effectLst/>
                        </a:rPr>
                        <a:t>5</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dirty="0">
                          <a:effectLst/>
                        </a:rPr>
                        <a:t> </a:t>
                      </a:r>
                      <a:endParaRPr lang="es-EC" sz="900" b="1" i="0" u="none" strike="noStrike" dirty="0">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S" sz="900" u="none" strike="noStrike">
                          <a:effectLst/>
                        </a:rPr>
                        <a:t>Reunión de Colisión de Igualdad, Género e Inclusión Social </a:t>
                      </a:r>
                      <a:endParaRPr lang="es-ES"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ctr" fontAlgn="ctr"/>
                      <a:r>
                        <a:rPr lang="es-EC" sz="900" u="none" strike="noStrike">
                          <a:effectLst/>
                        </a:rPr>
                        <a:t>SIS- CIGIS</a:t>
                      </a:r>
                      <a:endParaRPr lang="es-EC" sz="900" b="0" i="0" u="none" strike="noStrike">
                        <a:solidFill>
                          <a:srgbClr val="000000"/>
                        </a:solidFill>
                        <a:effectLst/>
                        <a:latin typeface="Times New Roman" panose="02020603050405020304" pitchFamily="18" charset="0"/>
                      </a:endParaRPr>
                    </a:p>
                  </a:txBody>
                  <a:tcPr marL="3385" marR="3385" marT="3385" marB="0" anchor="ctr"/>
                </a:tc>
                <a:extLst>
                  <a:ext uri="{0D108BD9-81ED-4DB2-BD59-A6C34878D82A}">
                    <a16:rowId xmlns:a16="http://schemas.microsoft.com/office/drawing/2014/main" val="1456399144"/>
                  </a:ext>
                </a:extLst>
              </a:tr>
              <a:tr h="382851">
                <a:tc>
                  <a:txBody>
                    <a:bodyPr/>
                    <a:lstStyle/>
                    <a:p>
                      <a:pPr algn="r" fontAlgn="ctr"/>
                      <a:r>
                        <a:rPr lang="es-EC" sz="900" b="1" u="none" strike="noStrike" dirty="0">
                          <a:effectLst/>
                        </a:rPr>
                        <a:t>4</a:t>
                      </a:r>
                      <a:endParaRPr lang="es-EC" sz="900" b="1" i="0" u="none" strike="noStrike" dirty="0">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S" sz="900" u="none" strike="noStrike" dirty="0">
                          <a:effectLst/>
                        </a:rPr>
                        <a:t>Solicitud de habilitación a la Secretaría de Tecnología del DMQ para creación de correo electrónico para postulaciones al premio. Creación de </a:t>
                      </a:r>
                      <a:r>
                        <a:rPr lang="es-ES" sz="900" u="none" strike="noStrike" dirty="0" smtClean="0">
                          <a:effectLst/>
                        </a:rPr>
                        <a:t>Gmail </a:t>
                      </a:r>
                      <a:r>
                        <a:rPr lang="es-ES" sz="900" u="none" strike="noStrike" dirty="0">
                          <a:effectLst/>
                        </a:rPr>
                        <a:t>como correo copia al concurso</a:t>
                      </a:r>
                      <a:endParaRPr lang="es-ES" sz="900" b="0" i="0" u="none" strike="noStrike" dirty="0">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r" fontAlgn="ctr"/>
                      <a:r>
                        <a:rPr lang="es-EC" sz="900" u="none" strike="noStrike">
                          <a:effectLst/>
                        </a:rPr>
                        <a:t>6</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1"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S" sz="900" u="none" strike="noStrike">
                          <a:effectLst/>
                        </a:rPr>
                        <a:t>Se remite mediante sitra el 6/9/2024 para creación del correo</a:t>
                      </a:r>
                      <a:endParaRPr lang="es-ES"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ctr" fontAlgn="ctr"/>
                      <a:r>
                        <a:rPr lang="es-EC" sz="900" u="none" strike="noStrike">
                          <a:effectLst/>
                        </a:rPr>
                        <a:t>SIS- DMPSMV</a:t>
                      </a:r>
                      <a:endParaRPr lang="es-EC" sz="900" b="0" i="0" u="none" strike="noStrike">
                        <a:solidFill>
                          <a:srgbClr val="000000"/>
                        </a:solidFill>
                        <a:effectLst/>
                        <a:latin typeface="Times New Roman" panose="02020603050405020304" pitchFamily="18" charset="0"/>
                      </a:endParaRPr>
                    </a:p>
                  </a:txBody>
                  <a:tcPr marL="3385" marR="3385" marT="3385" marB="0" anchor="ctr"/>
                </a:tc>
                <a:extLst>
                  <a:ext uri="{0D108BD9-81ED-4DB2-BD59-A6C34878D82A}">
                    <a16:rowId xmlns:a16="http://schemas.microsoft.com/office/drawing/2014/main" val="2879489524"/>
                  </a:ext>
                </a:extLst>
              </a:tr>
              <a:tr h="509426">
                <a:tc>
                  <a:txBody>
                    <a:bodyPr/>
                    <a:lstStyle/>
                    <a:p>
                      <a:pPr algn="r" fontAlgn="ctr"/>
                      <a:r>
                        <a:rPr lang="es-EC" sz="900" b="1" u="none" strike="noStrike" dirty="0" smtClean="0">
                          <a:effectLst/>
                        </a:rPr>
                        <a:t>5</a:t>
                      </a:r>
                      <a:endParaRPr lang="es-EC" sz="900" b="1" i="0" u="none" strike="noStrike" dirty="0">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S" sz="900" u="none" strike="noStrike" dirty="0">
                          <a:effectLst/>
                        </a:rPr>
                        <a:t> Análisis de criterios para integrar en las bases de concurso, plan de comunicación, cronograma, formulario de postulación, informe del premio. </a:t>
                      </a:r>
                      <a:r>
                        <a:rPr lang="es-ES" sz="900" u="none" strike="noStrike" dirty="0" smtClean="0">
                          <a:effectLst/>
                        </a:rPr>
                        <a:t>Envío </a:t>
                      </a:r>
                      <a:r>
                        <a:rPr lang="es-ES" sz="900" u="none" strike="noStrike" dirty="0">
                          <a:effectLst/>
                        </a:rPr>
                        <a:t>a la comisión para aprobación.</a:t>
                      </a:r>
                      <a:endParaRPr lang="es-ES" sz="900" b="0" i="0" u="none" strike="noStrike" dirty="0">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Calibri" panose="020F0502020204030204" pitchFamily="34"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Calibri" panose="020F0502020204030204" pitchFamily="34"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Calibri" panose="020F0502020204030204" pitchFamily="34"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ctr" fontAlgn="ctr"/>
                      <a:r>
                        <a:rPr lang="es-EC" sz="900" u="none" strike="noStrike">
                          <a:effectLst/>
                        </a:rPr>
                        <a:t>12.</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Calibri" panose="020F0502020204030204" pitchFamily="34"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Calibri" panose="020F0502020204030204" pitchFamily="34"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Calibri" panose="020F0502020204030204" pitchFamily="34"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Calibri" panose="020F0502020204030204" pitchFamily="34"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Calibri" panose="020F0502020204030204" pitchFamily="34"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Calibri" panose="020F0502020204030204" pitchFamily="34"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Calibri" panose="020F0502020204030204" pitchFamily="34"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Calibri" panose="020F0502020204030204" pitchFamily="34"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Calibri" panose="020F0502020204030204" pitchFamily="34"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Calibri" panose="020F0502020204030204" pitchFamily="34"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Calibri" panose="020F0502020204030204" pitchFamily="34" charset="0"/>
                      </a:endParaRPr>
                    </a:p>
                  </a:txBody>
                  <a:tcPr marL="3385" marR="3385" marT="3385" marB="0" anchor="ctr"/>
                </a:tc>
                <a:tc>
                  <a:txBody>
                    <a:bodyPr/>
                    <a:lstStyle/>
                    <a:p>
                      <a:pPr algn="l" fontAlgn="ctr"/>
                      <a:r>
                        <a:rPr lang="es-ES" sz="900" u="none" strike="noStrike">
                          <a:effectLst/>
                        </a:rPr>
                        <a:t>Se remite a la Comisión de Igualdad, Género e Inclusión Social</a:t>
                      </a:r>
                      <a:endParaRPr lang="es-ES"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ctr" fontAlgn="ctr"/>
                      <a:r>
                        <a:rPr lang="es-EC" sz="900" u="none" strike="noStrike">
                          <a:effectLst/>
                        </a:rPr>
                        <a:t>SIS- DMPSMV</a:t>
                      </a:r>
                      <a:endParaRPr lang="es-EC" sz="900" b="0" i="0" u="none" strike="noStrike">
                        <a:solidFill>
                          <a:srgbClr val="000000"/>
                        </a:solidFill>
                        <a:effectLst/>
                        <a:latin typeface="Times New Roman" panose="02020603050405020304" pitchFamily="18" charset="0"/>
                      </a:endParaRPr>
                    </a:p>
                  </a:txBody>
                  <a:tcPr marL="3385" marR="3385" marT="3385" marB="0" anchor="ctr"/>
                </a:tc>
                <a:extLst>
                  <a:ext uri="{0D108BD9-81ED-4DB2-BD59-A6C34878D82A}">
                    <a16:rowId xmlns:a16="http://schemas.microsoft.com/office/drawing/2014/main" val="1719302801"/>
                  </a:ext>
                </a:extLst>
              </a:tr>
              <a:tr h="636002">
                <a:tc>
                  <a:txBody>
                    <a:bodyPr/>
                    <a:lstStyle/>
                    <a:p>
                      <a:pPr algn="r" fontAlgn="ctr"/>
                      <a:r>
                        <a:rPr lang="es-ES" sz="900" b="1" i="0" u="none" strike="noStrike" dirty="0" smtClean="0">
                          <a:solidFill>
                            <a:schemeClr val="dk1"/>
                          </a:solidFill>
                          <a:effectLst/>
                          <a:latin typeface="+mn-lt"/>
                        </a:rPr>
                        <a:t>6</a:t>
                      </a:r>
                      <a:endParaRPr lang="es-EC" sz="900" b="1" i="0" u="none" strike="noStrike" dirty="0">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S" sz="900" u="none" strike="noStrike" dirty="0">
                          <a:effectLst/>
                        </a:rPr>
                        <a:t>Campaña de expectativa  con enfoque de derechos humanos y género con una imagen representativa al premio, se hará la socialización respectiva en los medios digitales. </a:t>
                      </a:r>
                      <a:endParaRPr lang="es-ES" sz="900" b="0" i="0" u="none" strike="noStrike" dirty="0">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ctr"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12 al 19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S" sz="900" u="none" strike="noStrike">
                          <a:effectLst/>
                        </a:rPr>
                        <a:t> La campaña de espectativa del 12 al 19 de septiembre es para animar a la convocatoria para el proceso con apoyo de SECOM, Administraciones zonales e instituciones municipales</a:t>
                      </a:r>
                      <a:endParaRPr lang="es-ES"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ctr" fontAlgn="ctr"/>
                      <a:r>
                        <a:rPr lang="es-EC" sz="900" u="none" strike="noStrike">
                          <a:effectLst/>
                        </a:rPr>
                        <a:t> SIS- Coordinación de Comunicación</a:t>
                      </a:r>
                      <a:endParaRPr lang="es-EC" sz="900" b="0" i="0" u="none" strike="noStrike">
                        <a:solidFill>
                          <a:srgbClr val="000000"/>
                        </a:solidFill>
                        <a:effectLst/>
                        <a:latin typeface="Times New Roman" panose="02020603050405020304" pitchFamily="18" charset="0"/>
                      </a:endParaRPr>
                    </a:p>
                  </a:txBody>
                  <a:tcPr marL="3385" marR="3385" marT="3385" marB="0" anchor="ctr"/>
                </a:tc>
                <a:extLst>
                  <a:ext uri="{0D108BD9-81ED-4DB2-BD59-A6C34878D82A}">
                    <a16:rowId xmlns:a16="http://schemas.microsoft.com/office/drawing/2014/main" val="4195253420"/>
                  </a:ext>
                </a:extLst>
              </a:tr>
              <a:tr h="382851">
                <a:tc>
                  <a:txBody>
                    <a:bodyPr/>
                    <a:lstStyle/>
                    <a:p>
                      <a:pPr algn="r" fontAlgn="ctr"/>
                      <a:r>
                        <a:rPr lang="es-ES" sz="900" b="1" i="0" u="none" strike="noStrike" dirty="0" smtClean="0">
                          <a:solidFill>
                            <a:schemeClr val="dk1"/>
                          </a:solidFill>
                          <a:effectLst/>
                          <a:latin typeface="+mn-lt"/>
                        </a:rPr>
                        <a:t>7</a:t>
                      </a:r>
                      <a:endParaRPr lang="es-EC" sz="900" b="1" i="0" u="none" strike="noStrike" dirty="0">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S" sz="900" u="none" strike="noStrike" dirty="0">
                          <a:effectLst/>
                        </a:rPr>
                        <a:t>Solicitud de los tres (3) delegados/as  para conformación del Comité Evaluador de Postulaciones.</a:t>
                      </a:r>
                      <a:endParaRPr lang="es-ES" sz="900" b="0" i="0" u="none" strike="noStrike" dirty="0">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r" fontAlgn="ctr"/>
                      <a:r>
                        <a:rPr lang="es-EC" sz="900" u="none" strike="noStrike">
                          <a:effectLst/>
                        </a:rPr>
                        <a:t>13</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S" sz="900" u="none" strike="noStrike">
                          <a:effectLst/>
                        </a:rPr>
                        <a:t>SIS solicita a las instancias que delegan a representantes para el Comité, el 13/9/2024</a:t>
                      </a:r>
                      <a:endParaRPr lang="es-ES"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ctr" fontAlgn="ctr"/>
                      <a:r>
                        <a:rPr lang="es-EC" sz="900" u="none" strike="noStrike">
                          <a:effectLst/>
                        </a:rPr>
                        <a:t>SIS</a:t>
                      </a:r>
                      <a:endParaRPr lang="es-EC" sz="900" b="0" i="0" u="none" strike="noStrike">
                        <a:solidFill>
                          <a:srgbClr val="000000"/>
                        </a:solidFill>
                        <a:effectLst/>
                        <a:latin typeface="Times New Roman" panose="02020603050405020304" pitchFamily="18" charset="0"/>
                      </a:endParaRPr>
                    </a:p>
                  </a:txBody>
                  <a:tcPr marL="3385" marR="3385" marT="3385" marB="0" anchor="ctr"/>
                </a:tc>
                <a:extLst>
                  <a:ext uri="{0D108BD9-81ED-4DB2-BD59-A6C34878D82A}">
                    <a16:rowId xmlns:a16="http://schemas.microsoft.com/office/drawing/2014/main" val="428798175"/>
                  </a:ext>
                </a:extLst>
              </a:tr>
              <a:tr h="382851">
                <a:tc>
                  <a:txBody>
                    <a:bodyPr/>
                    <a:lstStyle/>
                    <a:p>
                      <a:pPr algn="r" fontAlgn="ctr"/>
                      <a:r>
                        <a:rPr lang="es-ES" sz="900" b="1" i="0" u="none" strike="noStrike" dirty="0" smtClean="0">
                          <a:solidFill>
                            <a:schemeClr val="dk1"/>
                          </a:solidFill>
                          <a:effectLst/>
                          <a:latin typeface="+mn-lt"/>
                        </a:rPr>
                        <a:t>8</a:t>
                      </a:r>
                      <a:endParaRPr lang="es-EC" sz="900" b="1" i="0" u="none" strike="noStrike" dirty="0">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S" sz="900" u="none" strike="noStrike" dirty="0">
                          <a:effectLst/>
                        </a:rPr>
                        <a:t>Reunión con ad. Zonales para socialización en territorio sobre bases del concurso y proceso de recepción de información</a:t>
                      </a:r>
                      <a:endParaRPr lang="es-ES" sz="900" b="0" i="0" u="none" strike="noStrike" dirty="0">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r" fontAlgn="ctr"/>
                      <a:r>
                        <a:rPr lang="es-EC" sz="900" u="none" strike="noStrike">
                          <a:effectLst/>
                        </a:rPr>
                        <a:t>16</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S" sz="900" u="none" strike="noStrike">
                          <a:effectLst/>
                        </a:rPr>
                        <a:t>Reunión con las adminsitraciones zonales para socializar e indicar un mìnimo de 2 personas</a:t>
                      </a:r>
                      <a:endParaRPr lang="es-ES"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ctr" fontAlgn="ctr"/>
                      <a:r>
                        <a:rPr lang="es-EC" sz="900" u="none" strike="noStrike">
                          <a:effectLst/>
                        </a:rPr>
                        <a:t>SIS-  DMPSMV</a:t>
                      </a:r>
                      <a:endParaRPr lang="es-EC" sz="900" b="0" i="0" u="none" strike="noStrike">
                        <a:solidFill>
                          <a:srgbClr val="000000"/>
                        </a:solidFill>
                        <a:effectLst/>
                        <a:latin typeface="Times New Roman" panose="02020603050405020304" pitchFamily="18" charset="0"/>
                      </a:endParaRPr>
                    </a:p>
                  </a:txBody>
                  <a:tcPr marL="3385" marR="3385" marT="3385" marB="0" anchor="ctr"/>
                </a:tc>
                <a:extLst>
                  <a:ext uri="{0D108BD9-81ED-4DB2-BD59-A6C34878D82A}">
                    <a16:rowId xmlns:a16="http://schemas.microsoft.com/office/drawing/2014/main" val="485814519"/>
                  </a:ext>
                </a:extLst>
              </a:tr>
              <a:tr h="889153">
                <a:tc>
                  <a:txBody>
                    <a:bodyPr/>
                    <a:lstStyle/>
                    <a:p>
                      <a:pPr algn="r" fontAlgn="ctr"/>
                      <a:r>
                        <a:rPr lang="es-ES" sz="900" b="1" i="0" u="none" strike="noStrike" dirty="0" smtClean="0">
                          <a:solidFill>
                            <a:schemeClr val="dk1"/>
                          </a:solidFill>
                          <a:effectLst/>
                          <a:latin typeface="+mn-lt"/>
                        </a:rPr>
                        <a:t>9</a:t>
                      </a:r>
                      <a:endParaRPr lang="es-EC" sz="900" b="1" i="0" u="none" strike="noStrike" dirty="0">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S" sz="900" u="none" strike="noStrike" dirty="0">
                          <a:effectLst/>
                        </a:rPr>
                        <a:t>Socialización de la convocatoria a través de la página web del Municipio de Quito se realizará cuñas radiales, material informativo a través de medios digitales y/o presenciales de la página de la Secretaría de Inclusión Social.  Y a las personas de la </a:t>
                      </a:r>
                      <a:r>
                        <a:rPr lang="es-ES" sz="900" u="none" strike="noStrike" dirty="0" smtClean="0">
                          <a:effectLst/>
                        </a:rPr>
                        <a:t>población </a:t>
                      </a:r>
                      <a:r>
                        <a:rPr lang="es-ES" sz="900" u="none" strike="noStrike" dirty="0">
                          <a:effectLst/>
                        </a:rPr>
                        <a:t>LGBTI+ y organizaciones sociales de diversidades sexo- genéricas sobre el premio Patricio Brabomalo Molina</a:t>
                      </a:r>
                      <a:endParaRPr lang="es-ES" sz="900" b="0" i="0" u="none" strike="noStrike" dirty="0">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gridSpan="4">
                  <a:txBody>
                    <a:bodyPr/>
                    <a:lstStyle/>
                    <a:p>
                      <a:pPr algn="ctr" fontAlgn="ctr"/>
                      <a:r>
                        <a:rPr lang="es-ES" sz="900" u="none" strike="noStrike">
                          <a:effectLst/>
                        </a:rPr>
                        <a:t>17  al 30 de septiembre</a:t>
                      </a:r>
                      <a:endParaRPr lang="es-ES" sz="900" b="0" i="0" u="none" strike="noStrike">
                        <a:solidFill>
                          <a:srgbClr val="000000"/>
                        </a:solidFill>
                        <a:effectLst/>
                        <a:latin typeface="Times New Roman" panose="02020603050405020304" pitchFamily="18" charset="0"/>
                      </a:endParaRPr>
                    </a:p>
                  </a:txBody>
                  <a:tcPr marL="3385" marR="3385" marT="3385" marB="0" anchor="ct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S" sz="900" u="none" strike="noStrike">
                          <a:effectLst/>
                        </a:rPr>
                        <a:t>La convocatoria mediante socialización se realiza del 17 al 30 de julio con apoyo de SECOM</a:t>
                      </a:r>
                      <a:endParaRPr lang="es-ES"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ctr" fontAlgn="ctr"/>
                      <a:r>
                        <a:rPr lang="es-EC" sz="900" u="none" strike="noStrike">
                          <a:effectLst/>
                        </a:rPr>
                        <a:t>SIS- Coordinación de Comunicación</a:t>
                      </a:r>
                      <a:endParaRPr lang="es-EC" sz="900" b="0" i="0" u="none" strike="noStrike">
                        <a:solidFill>
                          <a:srgbClr val="000000"/>
                        </a:solidFill>
                        <a:effectLst/>
                        <a:latin typeface="Times New Roman" panose="02020603050405020304" pitchFamily="18" charset="0"/>
                      </a:endParaRPr>
                    </a:p>
                  </a:txBody>
                  <a:tcPr marL="3385" marR="3385" marT="3385" marB="0" anchor="ctr"/>
                </a:tc>
                <a:extLst>
                  <a:ext uri="{0D108BD9-81ED-4DB2-BD59-A6C34878D82A}">
                    <a16:rowId xmlns:a16="http://schemas.microsoft.com/office/drawing/2014/main" val="2999981002"/>
                  </a:ext>
                </a:extLst>
              </a:tr>
              <a:tr h="382851">
                <a:tc>
                  <a:txBody>
                    <a:bodyPr/>
                    <a:lstStyle/>
                    <a:p>
                      <a:pPr algn="r" fontAlgn="ctr"/>
                      <a:r>
                        <a:rPr lang="es-EC" sz="900" b="1" u="none" strike="noStrike" dirty="0" smtClean="0">
                          <a:effectLst/>
                        </a:rPr>
                        <a:t>10</a:t>
                      </a:r>
                      <a:endParaRPr lang="es-EC" sz="900" b="1" i="0" u="none" strike="noStrike" dirty="0">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S" sz="900" u="none" strike="noStrike">
                          <a:effectLst/>
                        </a:rPr>
                        <a:t>Recepción de postulaciones etapa de inicio y cierre para la revisión de información e integración al Formato de Precalificación</a:t>
                      </a:r>
                      <a:endParaRPr lang="es-ES"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gridSpan="6">
                  <a:txBody>
                    <a:bodyPr/>
                    <a:lstStyle/>
                    <a:p>
                      <a:pPr algn="ctr" fontAlgn="ctr"/>
                      <a:r>
                        <a:rPr lang="es-ES" sz="900" u="none" strike="noStrike">
                          <a:effectLst/>
                        </a:rPr>
                        <a:t>17 de sep al 04 de octubre</a:t>
                      </a:r>
                      <a:endParaRPr lang="es-ES" sz="900" b="0" i="0" u="none" strike="noStrike">
                        <a:solidFill>
                          <a:srgbClr val="000000"/>
                        </a:solidFill>
                        <a:effectLst/>
                        <a:latin typeface="Times New Roman" panose="02020603050405020304" pitchFamily="18" charset="0"/>
                      </a:endParaRPr>
                    </a:p>
                  </a:txBody>
                  <a:tcPr marL="3385" marR="3385" marT="3385"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S" sz="900" u="none" strike="noStrike">
                          <a:effectLst/>
                        </a:rPr>
                        <a:t>Recepciòn de postulaciones el 17 de septiembre y finaliza el 04 de octubre</a:t>
                      </a:r>
                      <a:endParaRPr lang="es-ES"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ctr" fontAlgn="ctr"/>
                      <a:r>
                        <a:rPr lang="es-EC" sz="900" u="none" strike="noStrike">
                          <a:effectLst/>
                        </a:rPr>
                        <a:t>SIS- Coordinación de Comunicación</a:t>
                      </a:r>
                      <a:endParaRPr lang="es-EC" sz="900" b="0" i="0" u="none" strike="noStrike">
                        <a:solidFill>
                          <a:srgbClr val="000000"/>
                        </a:solidFill>
                        <a:effectLst/>
                        <a:latin typeface="Times New Roman" panose="02020603050405020304" pitchFamily="18" charset="0"/>
                      </a:endParaRPr>
                    </a:p>
                  </a:txBody>
                  <a:tcPr marL="3385" marR="3385" marT="3385" marB="0" anchor="ctr"/>
                </a:tc>
                <a:extLst>
                  <a:ext uri="{0D108BD9-81ED-4DB2-BD59-A6C34878D82A}">
                    <a16:rowId xmlns:a16="http://schemas.microsoft.com/office/drawing/2014/main" val="821644524"/>
                  </a:ext>
                </a:extLst>
              </a:tr>
              <a:tr h="382851">
                <a:tc>
                  <a:txBody>
                    <a:bodyPr/>
                    <a:lstStyle/>
                    <a:p>
                      <a:pPr algn="r" fontAlgn="ctr"/>
                      <a:r>
                        <a:rPr lang="es-EC" sz="900" b="1" u="none" strike="noStrike" dirty="0" smtClean="0">
                          <a:effectLst/>
                        </a:rPr>
                        <a:t>11</a:t>
                      </a:r>
                      <a:endParaRPr lang="es-EC" sz="900" b="1" i="0" u="none" strike="noStrike" dirty="0">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S" sz="900" u="none" strike="noStrike">
                          <a:effectLst/>
                        </a:rPr>
                        <a:t>Reunión con el Comité Evaluador de Postulaciones y Comité de Apelaciones para socialización de acciones en ambos comités</a:t>
                      </a:r>
                      <a:endParaRPr lang="es-ES"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r" fontAlgn="ctr"/>
                      <a:r>
                        <a:rPr lang="es-EC" sz="900" u="none" strike="noStrike">
                          <a:effectLst/>
                        </a:rPr>
                        <a:t>19</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r" fontAlgn="ctr"/>
                      <a:r>
                        <a:rPr lang="es-EC" sz="900" u="none" strike="noStrike">
                          <a:effectLst/>
                        </a:rPr>
                        <a:t>20</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l" fontAlgn="ctr"/>
                      <a:r>
                        <a:rPr lang="es-ES" sz="900" u="none" strike="noStrike">
                          <a:effectLst/>
                        </a:rPr>
                        <a:t>La reunión podrá convocarse el 19 o 20 de septiembre mediante plataforma digital o presencial.</a:t>
                      </a:r>
                      <a:endParaRPr lang="es-ES" sz="900" b="0" i="0" u="none" strike="noStrike">
                        <a:solidFill>
                          <a:srgbClr val="000000"/>
                        </a:solidFill>
                        <a:effectLst/>
                        <a:latin typeface="Times New Roman" panose="02020603050405020304" pitchFamily="18" charset="0"/>
                      </a:endParaRPr>
                    </a:p>
                  </a:txBody>
                  <a:tcPr marL="3385" marR="3385" marT="3385" marB="0" anchor="ctr"/>
                </a:tc>
                <a:tc>
                  <a:txBody>
                    <a:bodyPr/>
                    <a:lstStyle/>
                    <a:p>
                      <a:pPr algn="ctr" fontAlgn="ctr"/>
                      <a:r>
                        <a:rPr lang="es-EC" sz="900" u="none" strike="noStrike" dirty="0">
                          <a:effectLst/>
                        </a:rPr>
                        <a:t>SIS-  DMPSMV</a:t>
                      </a:r>
                      <a:endParaRPr lang="es-EC" sz="900" b="0" i="0" u="none" strike="noStrike" dirty="0">
                        <a:solidFill>
                          <a:srgbClr val="000000"/>
                        </a:solidFill>
                        <a:effectLst/>
                        <a:latin typeface="Times New Roman" panose="02020603050405020304" pitchFamily="18" charset="0"/>
                      </a:endParaRPr>
                    </a:p>
                  </a:txBody>
                  <a:tcPr marL="3385" marR="3385" marT="3385" marB="0" anchor="ctr"/>
                </a:tc>
                <a:extLst>
                  <a:ext uri="{0D108BD9-81ED-4DB2-BD59-A6C34878D82A}">
                    <a16:rowId xmlns:a16="http://schemas.microsoft.com/office/drawing/2014/main" val="3384986463"/>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1402694805"/>
              </p:ext>
            </p:extLst>
          </p:nvPr>
        </p:nvGraphicFramePr>
        <p:xfrm>
          <a:off x="381000" y="21336"/>
          <a:ext cx="11506196" cy="6585898"/>
        </p:xfrm>
        <a:graphic>
          <a:graphicData uri="http://schemas.openxmlformats.org/drawingml/2006/table">
            <a:tbl>
              <a:tblPr>
                <a:tableStyleId>{5C22544A-7EE6-4342-B048-85BDC9FD1C3A}</a:tableStyleId>
              </a:tblPr>
              <a:tblGrid>
                <a:gridCol w="262948">
                  <a:extLst>
                    <a:ext uri="{9D8B030D-6E8A-4147-A177-3AD203B41FA5}">
                      <a16:colId xmlns:a16="http://schemas.microsoft.com/office/drawing/2014/main" val="158709471"/>
                    </a:ext>
                  </a:extLst>
                </a:gridCol>
                <a:gridCol w="2859570">
                  <a:extLst>
                    <a:ext uri="{9D8B030D-6E8A-4147-A177-3AD203B41FA5}">
                      <a16:colId xmlns:a16="http://schemas.microsoft.com/office/drawing/2014/main" val="2679346406"/>
                    </a:ext>
                  </a:extLst>
                </a:gridCol>
                <a:gridCol w="298008">
                  <a:extLst>
                    <a:ext uri="{9D8B030D-6E8A-4147-A177-3AD203B41FA5}">
                      <a16:colId xmlns:a16="http://schemas.microsoft.com/office/drawing/2014/main" val="2348353987"/>
                    </a:ext>
                  </a:extLst>
                </a:gridCol>
                <a:gridCol w="298008">
                  <a:extLst>
                    <a:ext uri="{9D8B030D-6E8A-4147-A177-3AD203B41FA5}">
                      <a16:colId xmlns:a16="http://schemas.microsoft.com/office/drawing/2014/main" val="3781852040"/>
                    </a:ext>
                  </a:extLst>
                </a:gridCol>
                <a:gridCol w="236653">
                  <a:extLst>
                    <a:ext uri="{9D8B030D-6E8A-4147-A177-3AD203B41FA5}">
                      <a16:colId xmlns:a16="http://schemas.microsoft.com/office/drawing/2014/main" val="271838057"/>
                    </a:ext>
                  </a:extLst>
                </a:gridCol>
                <a:gridCol w="254185">
                  <a:extLst>
                    <a:ext uri="{9D8B030D-6E8A-4147-A177-3AD203B41FA5}">
                      <a16:colId xmlns:a16="http://schemas.microsoft.com/office/drawing/2014/main" val="1353805220"/>
                    </a:ext>
                  </a:extLst>
                </a:gridCol>
                <a:gridCol w="466735">
                  <a:extLst>
                    <a:ext uri="{9D8B030D-6E8A-4147-A177-3AD203B41FA5}">
                      <a16:colId xmlns:a16="http://schemas.microsoft.com/office/drawing/2014/main" val="3612099023"/>
                    </a:ext>
                  </a:extLst>
                </a:gridCol>
                <a:gridCol w="359363">
                  <a:extLst>
                    <a:ext uri="{9D8B030D-6E8A-4147-A177-3AD203B41FA5}">
                      <a16:colId xmlns:a16="http://schemas.microsoft.com/office/drawing/2014/main" val="3058864252"/>
                    </a:ext>
                  </a:extLst>
                </a:gridCol>
                <a:gridCol w="298008">
                  <a:extLst>
                    <a:ext uri="{9D8B030D-6E8A-4147-A177-3AD203B41FA5}">
                      <a16:colId xmlns:a16="http://schemas.microsoft.com/office/drawing/2014/main" val="393555165"/>
                    </a:ext>
                  </a:extLst>
                </a:gridCol>
                <a:gridCol w="236653">
                  <a:extLst>
                    <a:ext uri="{9D8B030D-6E8A-4147-A177-3AD203B41FA5}">
                      <a16:colId xmlns:a16="http://schemas.microsoft.com/office/drawing/2014/main" val="1272459800"/>
                    </a:ext>
                  </a:extLst>
                </a:gridCol>
                <a:gridCol w="227888">
                  <a:extLst>
                    <a:ext uri="{9D8B030D-6E8A-4147-A177-3AD203B41FA5}">
                      <a16:colId xmlns:a16="http://schemas.microsoft.com/office/drawing/2014/main" val="1140416454"/>
                    </a:ext>
                  </a:extLst>
                </a:gridCol>
                <a:gridCol w="385658">
                  <a:extLst>
                    <a:ext uri="{9D8B030D-6E8A-4147-A177-3AD203B41FA5}">
                      <a16:colId xmlns:a16="http://schemas.microsoft.com/office/drawing/2014/main" val="651025158"/>
                    </a:ext>
                  </a:extLst>
                </a:gridCol>
                <a:gridCol w="333068">
                  <a:extLst>
                    <a:ext uri="{9D8B030D-6E8A-4147-A177-3AD203B41FA5}">
                      <a16:colId xmlns:a16="http://schemas.microsoft.com/office/drawing/2014/main" val="2498327471"/>
                    </a:ext>
                  </a:extLst>
                </a:gridCol>
                <a:gridCol w="333068">
                  <a:extLst>
                    <a:ext uri="{9D8B030D-6E8A-4147-A177-3AD203B41FA5}">
                      <a16:colId xmlns:a16="http://schemas.microsoft.com/office/drawing/2014/main" val="418936045"/>
                    </a:ext>
                  </a:extLst>
                </a:gridCol>
                <a:gridCol w="236653">
                  <a:extLst>
                    <a:ext uri="{9D8B030D-6E8A-4147-A177-3AD203B41FA5}">
                      <a16:colId xmlns:a16="http://schemas.microsoft.com/office/drawing/2014/main" val="559328183"/>
                    </a:ext>
                  </a:extLst>
                </a:gridCol>
                <a:gridCol w="236653">
                  <a:extLst>
                    <a:ext uri="{9D8B030D-6E8A-4147-A177-3AD203B41FA5}">
                      <a16:colId xmlns:a16="http://schemas.microsoft.com/office/drawing/2014/main" val="2403587475"/>
                    </a:ext>
                  </a:extLst>
                </a:gridCol>
                <a:gridCol w="236653">
                  <a:extLst>
                    <a:ext uri="{9D8B030D-6E8A-4147-A177-3AD203B41FA5}">
                      <a16:colId xmlns:a16="http://schemas.microsoft.com/office/drawing/2014/main" val="3008276786"/>
                    </a:ext>
                  </a:extLst>
                </a:gridCol>
                <a:gridCol w="236653">
                  <a:extLst>
                    <a:ext uri="{9D8B030D-6E8A-4147-A177-3AD203B41FA5}">
                      <a16:colId xmlns:a16="http://schemas.microsoft.com/office/drawing/2014/main" val="3488028253"/>
                    </a:ext>
                  </a:extLst>
                </a:gridCol>
                <a:gridCol w="282670">
                  <a:extLst>
                    <a:ext uri="{9D8B030D-6E8A-4147-A177-3AD203B41FA5}">
                      <a16:colId xmlns:a16="http://schemas.microsoft.com/office/drawing/2014/main" val="564264925"/>
                    </a:ext>
                  </a:extLst>
                </a:gridCol>
                <a:gridCol w="2024706">
                  <a:extLst>
                    <a:ext uri="{9D8B030D-6E8A-4147-A177-3AD203B41FA5}">
                      <a16:colId xmlns:a16="http://schemas.microsoft.com/office/drawing/2014/main" val="4247863016"/>
                    </a:ext>
                  </a:extLst>
                </a:gridCol>
                <a:gridCol w="1402395">
                  <a:extLst>
                    <a:ext uri="{9D8B030D-6E8A-4147-A177-3AD203B41FA5}">
                      <a16:colId xmlns:a16="http://schemas.microsoft.com/office/drawing/2014/main" val="2826287366"/>
                    </a:ext>
                  </a:extLst>
                </a:gridCol>
              </a:tblGrid>
              <a:tr h="478175">
                <a:tc>
                  <a:txBody>
                    <a:bodyPr/>
                    <a:lstStyle/>
                    <a:p>
                      <a:pPr algn="r" fontAlgn="ctr"/>
                      <a:r>
                        <a:rPr lang="es-EC" sz="900" b="1" u="none" strike="noStrike" dirty="0" smtClean="0">
                          <a:effectLst/>
                        </a:rPr>
                        <a:t>12</a:t>
                      </a:r>
                      <a:endParaRPr lang="es-EC" sz="900" b="1" i="0" u="none" strike="noStrike" dirty="0">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dirty="0" smtClean="0">
                          <a:effectLst/>
                        </a:rPr>
                        <a:t>Cierre </a:t>
                      </a:r>
                      <a:r>
                        <a:rPr lang="es-EC" sz="900" u="none" strike="noStrike" dirty="0">
                          <a:effectLst/>
                        </a:rPr>
                        <a:t>de postulaciones</a:t>
                      </a:r>
                      <a:endParaRPr lang="es-EC" sz="900" b="0" i="0" u="none" strike="noStrike" dirty="0">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r" fontAlgn="ctr"/>
                      <a:r>
                        <a:rPr lang="es-EC" sz="900" u="none" strike="noStrike">
                          <a:effectLst/>
                        </a:rPr>
                        <a:t>4</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S" sz="900" u="none" strike="noStrike">
                          <a:effectLst/>
                        </a:rPr>
                        <a:t>el 04/10/2024 hasta las 16:30 pm. Y se receptará de las az hasta el 07/10/2024 12:00pm. En caso de no tener postulaciones se ampliará días plazo hasta el 11/10/2024</a:t>
                      </a:r>
                      <a:endParaRPr lang="es-ES"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ctr" fontAlgn="ctr"/>
                      <a:r>
                        <a:rPr lang="es-EC" sz="900" u="none" strike="noStrike">
                          <a:effectLst/>
                        </a:rPr>
                        <a:t>SIS- DMPSMV</a:t>
                      </a:r>
                      <a:endParaRPr lang="es-EC" sz="900" b="0" i="0" u="none" strike="noStrike">
                        <a:solidFill>
                          <a:srgbClr val="000000"/>
                        </a:solidFill>
                        <a:effectLst/>
                        <a:latin typeface="Times New Roman" panose="02020603050405020304" pitchFamily="18" charset="0"/>
                      </a:endParaRPr>
                    </a:p>
                  </a:txBody>
                  <a:tcPr marL="3439" marR="3439" marT="3439" marB="0" anchor="ctr"/>
                </a:tc>
                <a:extLst>
                  <a:ext uri="{0D108BD9-81ED-4DB2-BD59-A6C34878D82A}">
                    <a16:rowId xmlns:a16="http://schemas.microsoft.com/office/drawing/2014/main" val="209478933"/>
                  </a:ext>
                </a:extLst>
              </a:tr>
              <a:tr h="478175">
                <a:tc>
                  <a:txBody>
                    <a:bodyPr/>
                    <a:lstStyle/>
                    <a:p>
                      <a:pPr algn="r" fontAlgn="ctr"/>
                      <a:r>
                        <a:rPr lang="es-EC" sz="900" b="1" u="none" strike="noStrike" dirty="0" smtClean="0">
                          <a:effectLst/>
                        </a:rPr>
                        <a:t>13</a:t>
                      </a:r>
                      <a:endParaRPr lang="es-EC" sz="900" b="1" i="0" u="none" strike="noStrike" dirty="0">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S" sz="900" u="none" strike="noStrike" dirty="0">
                          <a:effectLst/>
                        </a:rPr>
                        <a:t>Proceso de subsanación durante el proceso de postulación recopilará los casos y detalle de las subsanaciones realizadas para conocimiento del Comité Evaluador de Postulaciones</a:t>
                      </a:r>
                      <a:endParaRPr lang="es-ES" sz="900" b="0" i="0" u="none" strike="noStrike" dirty="0">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gridSpan="4">
                  <a:txBody>
                    <a:bodyPr/>
                    <a:lstStyle/>
                    <a:p>
                      <a:pPr algn="ctr" fontAlgn="ctr"/>
                      <a:r>
                        <a:rPr lang="es-ES" sz="900" u="none" strike="noStrike">
                          <a:effectLst/>
                        </a:rPr>
                        <a:t>18 sep al 08 de octubre</a:t>
                      </a:r>
                      <a:endParaRPr lang="es-ES" sz="900" b="0" i="0" u="none" strike="noStrike">
                        <a:solidFill>
                          <a:srgbClr val="000000"/>
                        </a:solidFill>
                        <a:effectLst/>
                        <a:latin typeface="Times New Roman" panose="02020603050405020304" pitchFamily="18" charset="0"/>
                      </a:endParaRPr>
                    </a:p>
                  </a:txBody>
                  <a:tcPr marL="3439" marR="3439" marT="3439" marB="0" anchor="ct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S" sz="900" u="none" strike="noStrike">
                          <a:effectLst/>
                        </a:rPr>
                        <a:t>SIS recolecta procesos de subsanación hasta dos días término (08/10/2024) del cierre de postulaciones para cumplir con el tiempo establecido</a:t>
                      </a:r>
                      <a:endParaRPr lang="es-ES"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ctr" fontAlgn="ctr"/>
                      <a:r>
                        <a:rPr lang="es-EC" sz="900" u="none" strike="noStrike">
                          <a:effectLst/>
                        </a:rPr>
                        <a:t>Comité evaluador de postulaciones</a:t>
                      </a:r>
                      <a:endParaRPr lang="es-EC" sz="900" b="0" i="0" u="none" strike="noStrike">
                        <a:solidFill>
                          <a:srgbClr val="000000"/>
                        </a:solidFill>
                        <a:effectLst/>
                        <a:latin typeface="Times New Roman" panose="02020603050405020304" pitchFamily="18" charset="0"/>
                      </a:endParaRPr>
                    </a:p>
                  </a:txBody>
                  <a:tcPr marL="3439" marR="3439" marT="3439" marB="0" anchor="ctr"/>
                </a:tc>
                <a:extLst>
                  <a:ext uri="{0D108BD9-81ED-4DB2-BD59-A6C34878D82A}">
                    <a16:rowId xmlns:a16="http://schemas.microsoft.com/office/drawing/2014/main" val="676254762"/>
                  </a:ext>
                </a:extLst>
              </a:tr>
              <a:tr h="360294">
                <a:tc>
                  <a:txBody>
                    <a:bodyPr/>
                    <a:lstStyle/>
                    <a:p>
                      <a:pPr algn="r" fontAlgn="ctr"/>
                      <a:r>
                        <a:rPr lang="es-EC" sz="900" b="1" u="none" strike="noStrike" dirty="0" smtClean="0">
                          <a:effectLst/>
                        </a:rPr>
                        <a:t>14</a:t>
                      </a:r>
                      <a:endParaRPr lang="es-EC" sz="900" b="1" i="0" u="none" strike="noStrike" dirty="0">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S" sz="900" u="none" strike="noStrike" dirty="0">
                          <a:effectLst/>
                        </a:rPr>
                        <a:t>Sesiones del Comité Evaluador para el proceso de calificación, con la consolidación de la Matriz de Pre- Calificación, informe general de la Fase de Calificación y subsanaciones</a:t>
                      </a:r>
                      <a:endParaRPr lang="es-ES" sz="900" b="0" i="0" u="none" strike="noStrike" dirty="0">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gridSpan="2">
                  <a:txBody>
                    <a:bodyPr/>
                    <a:lstStyle/>
                    <a:p>
                      <a:pPr algn="ctr" fontAlgn="ctr"/>
                      <a:r>
                        <a:rPr lang="es-EC" sz="900" u="none" strike="noStrike">
                          <a:effectLst/>
                        </a:rPr>
                        <a:t>9 al 14</a:t>
                      </a:r>
                      <a:endParaRPr lang="es-EC" sz="900" b="0" i="0" u="none" strike="noStrike">
                        <a:solidFill>
                          <a:srgbClr val="000000"/>
                        </a:solidFill>
                        <a:effectLst/>
                        <a:latin typeface="Times New Roman" panose="02020603050405020304" pitchFamily="18" charset="0"/>
                      </a:endParaRPr>
                    </a:p>
                  </a:txBody>
                  <a:tcPr marL="3439" marR="3439" marT="3439" marB="0" anchor="ctr"/>
                </a:tc>
                <a:tc hMerge="1">
                  <a:txBody>
                    <a:bodyPr/>
                    <a:lstStyle/>
                    <a:p>
                      <a:endParaRPr lang="es-EC"/>
                    </a:p>
                  </a:txBody>
                  <a:tcP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S" sz="900" u="none" strike="noStrike">
                          <a:effectLst/>
                        </a:rPr>
                        <a:t>Reunión con el Comité el 09 al 14 de octubre de 2024</a:t>
                      </a:r>
                      <a:endParaRPr lang="es-ES"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ctr" fontAlgn="ctr"/>
                      <a:r>
                        <a:rPr lang="es-EC" sz="900" u="none" strike="noStrike">
                          <a:effectLst/>
                        </a:rPr>
                        <a:t>Comité evaluador de postulaciones</a:t>
                      </a:r>
                      <a:endParaRPr lang="es-EC" sz="900" b="0" i="0" u="none" strike="noStrike">
                        <a:solidFill>
                          <a:srgbClr val="000000"/>
                        </a:solidFill>
                        <a:effectLst/>
                        <a:latin typeface="Times New Roman" panose="02020603050405020304" pitchFamily="18" charset="0"/>
                      </a:endParaRPr>
                    </a:p>
                  </a:txBody>
                  <a:tcPr marL="3439" marR="3439" marT="3439" marB="0" anchor="ctr"/>
                </a:tc>
                <a:extLst>
                  <a:ext uri="{0D108BD9-81ED-4DB2-BD59-A6C34878D82A}">
                    <a16:rowId xmlns:a16="http://schemas.microsoft.com/office/drawing/2014/main" val="4171590523"/>
                  </a:ext>
                </a:extLst>
              </a:tr>
              <a:tr h="252721">
                <a:tc>
                  <a:txBody>
                    <a:bodyPr/>
                    <a:lstStyle/>
                    <a:p>
                      <a:pPr algn="r" fontAlgn="ctr"/>
                      <a:r>
                        <a:rPr lang="es-EC" sz="900" b="1" u="none" strike="noStrike" dirty="0" smtClean="0">
                          <a:effectLst/>
                        </a:rPr>
                        <a:t>15</a:t>
                      </a:r>
                      <a:endParaRPr lang="es-EC" sz="900" b="1" i="0" u="none" strike="noStrike" dirty="0">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S" sz="900" u="none" strike="noStrike" dirty="0">
                          <a:effectLst/>
                        </a:rPr>
                        <a:t>Publicación preliminar de resultados de postulantes</a:t>
                      </a:r>
                      <a:endParaRPr lang="es-ES" sz="900" b="0" i="0" u="none" strike="noStrike" dirty="0">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r" fontAlgn="ctr"/>
                      <a:r>
                        <a:rPr lang="es-EC" sz="900" u="none" strike="noStrike">
                          <a:effectLst/>
                        </a:rPr>
                        <a:t>15</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S" sz="900" u="none" strike="noStrike">
                          <a:effectLst/>
                        </a:rPr>
                        <a:t>La SIS presentará a nivel público los resultados preliminares de los y las postulantes </a:t>
                      </a:r>
                      <a:endParaRPr lang="es-ES"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ctr" fontAlgn="ctr"/>
                      <a:r>
                        <a:rPr lang="es-ES" sz="900" u="none" strike="noStrike">
                          <a:effectLst/>
                        </a:rPr>
                        <a:t>SIS- DMPSMV- Coordinación de Comunicación</a:t>
                      </a:r>
                      <a:endParaRPr lang="es-ES" sz="900" b="0" i="0" u="none" strike="noStrike">
                        <a:solidFill>
                          <a:srgbClr val="000000"/>
                        </a:solidFill>
                        <a:effectLst/>
                        <a:latin typeface="Times New Roman" panose="02020603050405020304" pitchFamily="18" charset="0"/>
                      </a:endParaRPr>
                    </a:p>
                  </a:txBody>
                  <a:tcPr marL="3439" marR="3439" marT="3439" marB="0" anchor="ctr"/>
                </a:tc>
                <a:extLst>
                  <a:ext uri="{0D108BD9-81ED-4DB2-BD59-A6C34878D82A}">
                    <a16:rowId xmlns:a16="http://schemas.microsoft.com/office/drawing/2014/main" val="3636947285"/>
                  </a:ext>
                </a:extLst>
              </a:tr>
              <a:tr h="360294">
                <a:tc>
                  <a:txBody>
                    <a:bodyPr/>
                    <a:lstStyle/>
                    <a:p>
                      <a:pPr algn="r" fontAlgn="ctr"/>
                      <a:r>
                        <a:rPr lang="es-EC" sz="900" b="1" u="none" strike="noStrike" dirty="0" smtClean="0">
                          <a:effectLst/>
                        </a:rPr>
                        <a:t>16</a:t>
                      </a:r>
                      <a:endParaRPr lang="es-EC" sz="900" b="1" i="0" u="none" strike="noStrike" dirty="0">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S" sz="900" u="none" strike="noStrike" dirty="0">
                          <a:effectLst/>
                        </a:rPr>
                        <a:t>Solicitud a participantes que empataron para indicar la propuesta de desempate (en caso de tener la segunda opción según Bases del Concurso)</a:t>
                      </a:r>
                      <a:endParaRPr lang="es-ES" sz="900" b="0" i="0" u="none" strike="noStrike" dirty="0">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r"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15 al 17</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S" sz="900" u="none" strike="noStrike">
                          <a:effectLst/>
                        </a:rPr>
                        <a:t>Procesos de tres días: dos para que la o el postulante presenten propuesta y un día para que el Comité Evaluador remita informe</a:t>
                      </a:r>
                      <a:endParaRPr lang="es-ES"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ctr" fontAlgn="ctr"/>
                      <a:r>
                        <a:rPr lang="es-EC" sz="900" u="none" strike="noStrike">
                          <a:effectLst/>
                        </a:rPr>
                        <a:t>Comité evaluador de postulaciones</a:t>
                      </a:r>
                      <a:endParaRPr lang="es-EC" sz="900" b="0" i="0" u="none" strike="noStrike">
                        <a:solidFill>
                          <a:srgbClr val="000000"/>
                        </a:solidFill>
                        <a:effectLst/>
                        <a:latin typeface="Times New Roman" panose="02020603050405020304" pitchFamily="18" charset="0"/>
                      </a:endParaRPr>
                    </a:p>
                  </a:txBody>
                  <a:tcPr marL="3439" marR="3439" marT="3439" marB="0" anchor="ctr"/>
                </a:tc>
                <a:extLst>
                  <a:ext uri="{0D108BD9-81ED-4DB2-BD59-A6C34878D82A}">
                    <a16:rowId xmlns:a16="http://schemas.microsoft.com/office/drawing/2014/main" val="2451710948"/>
                  </a:ext>
                </a:extLst>
              </a:tr>
              <a:tr h="359130">
                <a:tc>
                  <a:txBody>
                    <a:bodyPr/>
                    <a:lstStyle/>
                    <a:p>
                      <a:pPr algn="r" fontAlgn="ctr"/>
                      <a:r>
                        <a:rPr lang="es-EC" sz="900" b="1" u="none" strike="noStrike" dirty="0" smtClean="0">
                          <a:effectLst/>
                        </a:rPr>
                        <a:t>17</a:t>
                      </a:r>
                      <a:endParaRPr lang="es-EC" sz="900" b="1" i="0" u="none" strike="noStrike" dirty="0">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S" sz="900" u="none" strike="noStrike">
                          <a:effectLst/>
                        </a:rPr>
                        <a:t>En caso de impuganación las y los participantes podrán impuganar durante los siguientes días término</a:t>
                      </a:r>
                      <a:endParaRPr lang="es-ES"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r"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21 al 22</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S" sz="900" u="none" strike="noStrike">
                          <a:effectLst/>
                        </a:rPr>
                        <a:t>Las y los postulantes podrán impugnar del 21 al 22 de octubre (2) días término hasta las 16h30 pm.</a:t>
                      </a:r>
                      <a:endParaRPr lang="es-ES"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ctr" fontAlgn="ctr"/>
                      <a:r>
                        <a:rPr lang="es-EC" sz="900" u="none" strike="noStrike">
                          <a:effectLst/>
                        </a:rPr>
                        <a:t>Postulantes</a:t>
                      </a:r>
                      <a:endParaRPr lang="es-EC" sz="900" b="0" i="0" u="none" strike="noStrike">
                        <a:solidFill>
                          <a:srgbClr val="000000"/>
                        </a:solidFill>
                        <a:effectLst/>
                        <a:latin typeface="Times New Roman" panose="02020603050405020304" pitchFamily="18" charset="0"/>
                      </a:endParaRPr>
                    </a:p>
                  </a:txBody>
                  <a:tcPr marL="3439" marR="3439" marT="3439" marB="0" anchor="ctr"/>
                </a:tc>
                <a:extLst>
                  <a:ext uri="{0D108BD9-81ED-4DB2-BD59-A6C34878D82A}">
                    <a16:rowId xmlns:a16="http://schemas.microsoft.com/office/drawing/2014/main" val="260733303"/>
                  </a:ext>
                </a:extLst>
              </a:tr>
              <a:tr h="372430">
                <a:tc>
                  <a:txBody>
                    <a:bodyPr/>
                    <a:lstStyle/>
                    <a:p>
                      <a:pPr algn="r" fontAlgn="ctr"/>
                      <a:r>
                        <a:rPr lang="es-EC" sz="900" b="1" u="none" strike="noStrike" dirty="0" smtClean="0">
                          <a:effectLst/>
                        </a:rPr>
                        <a:t>18</a:t>
                      </a:r>
                      <a:endParaRPr lang="es-EC" sz="900" b="1" i="0" u="none" strike="noStrike" dirty="0">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S" sz="900" u="none" strike="noStrike">
                          <a:effectLst/>
                        </a:rPr>
                        <a:t>De existir impugnación el Comité de Apelaciones realizará un informe y a partir del mismo se genera el inicio y finalización del proceso de la impugnación de participantes </a:t>
                      </a:r>
                      <a:endParaRPr lang="es-ES"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r"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23 al 25</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S" sz="900" u="none" strike="noStrike">
                          <a:effectLst/>
                        </a:rPr>
                        <a:t>Mediante informe del Comité de Apelaciones realizará el informe y se darán dos días tèrmino para el proceso de impugnación.</a:t>
                      </a:r>
                      <a:endParaRPr lang="es-ES"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ctr" fontAlgn="ctr"/>
                      <a:r>
                        <a:rPr lang="es-EC" sz="900" u="none" strike="noStrike">
                          <a:effectLst/>
                        </a:rPr>
                        <a:t>Comité de apelaciones</a:t>
                      </a:r>
                      <a:endParaRPr lang="es-EC" sz="900" b="0" i="0" u="none" strike="noStrike">
                        <a:solidFill>
                          <a:srgbClr val="000000"/>
                        </a:solidFill>
                        <a:effectLst/>
                        <a:latin typeface="Times New Roman" panose="02020603050405020304" pitchFamily="18" charset="0"/>
                      </a:endParaRPr>
                    </a:p>
                  </a:txBody>
                  <a:tcPr marL="3439" marR="3439" marT="3439" marB="0" anchor="ctr"/>
                </a:tc>
                <a:extLst>
                  <a:ext uri="{0D108BD9-81ED-4DB2-BD59-A6C34878D82A}">
                    <a16:rowId xmlns:a16="http://schemas.microsoft.com/office/drawing/2014/main" val="1951159688"/>
                  </a:ext>
                </a:extLst>
              </a:tr>
              <a:tr h="372430">
                <a:tc>
                  <a:txBody>
                    <a:bodyPr/>
                    <a:lstStyle/>
                    <a:p>
                      <a:pPr algn="r" fontAlgn="ctr"/>
                      <a:r>
                        <a:rPr lang="es-ES" sz="900" b="1" i="0" u="none" strike="noStrike" dirty="0" smtClean="0">
                          <a:solidFill>
                            <a:schemeClr val="dk1"/>
                          </a:solidFill>
                          <a:effectLst/>
                          <a:latin typeface="+mn-lt"/>
                        </a:rPr>
                        <a:t>19</a:t>
                      </a:r>
                      <a:endParaRPr lang="es-EC" sz="900" b="1" i="0" u="none" strike="noStrike" dirty="0">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S" sz="900" u="none" strike="noStrike">
                          <a:effectLst/>
                        </a:rPr>
                        <a:t>Publicación final de resultados. Con la determinación final en caso de empate</a:t>
                      </a:r>
                      <a:endParaRPr lang="es-ES"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r"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r" fontAlgn="ctr"/>
                      <a:r>
                        <a:rPr lang="es-EC" sz="900" u="none" strike="noStrike">
                          <a:effectLst/>
                        </a:rPr>
                        <a:t>28</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S" sz="900" u="none" strike="noStrike">
                          <a:effectLst/>
                        </a:rPr>
                        <a:t>La SIS presentará a nivel público los resultados finales de los y las postulantes </a:t>
                      </a:r>
                      <a:endParaRPr lang="es-ES"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ctr" fontAlgn="ctr"/>
                      <a:r>
                        <a:rPr lang="es-ES" sz="900" u="none" strike="noStrike">
                          <a:effectLst/>
                        </a:rPr>
                        <a:t>SIS- DMPSMV- Coordinación de Comunicación</a:t>
                      </a:r>
                      <a:endParaRPr lang="es-ES" sz="900" b="0" i="0" u="none" strike="noStrike">
                        <a:solidFill>
                          <a:srgbClr val="000000"/>
                        </a:solidFill>
                        <a:effectLst/>
                        <a:latin typeface="Times New Roman" panose="02020603050405020304" pitchFamily="18" charset="0"/>
                      </a:endParaRPr>
                    </a:p>
                  </a:txBody>
                  <a:tcPr marL="3439" marR="3439" marT="3439" marB="0" anchor="ctr"/>
                </a:tc>
                <a:extLst>
                  <a:ext uri="{0D108BD9-81ED-4DB2-BD59-A6C34878D82A}">
                    <a16:rowId xmlns:a16="http://schemas.microsoft.com/office/drawing/2014/main" val="3843461549"/>
                  </a:ext>
                </a:extLst>
              </a:tr>
              <a:tr h="478175">
                <a:tc>
                  <a:txBody>
                    <a:bodyPr/>
                    <a:lstStyle/>
                    <a:p>
                      <a:pPr algn="r" fontAlgn="ctr"/>
                      <a:r>
                        <a:rPr lang="es-EC" sz="900" b="1" u="none" strike="noStrike" dirty="0" smtClean="0">
                          <a:effectLst/>
                        </a:rPr>
                        <a:t>20</a:t>
                      </a:r>
                      <a:endParaRPr lang="es-EC" sz="900" b="1" i="0" u="none" strike="noStrike" dirty="0">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S" sz="900" u="none" strike="noStrike">
                          <a:effectLst/>
                        </a:rPr>
                        <a:t>La entidad rectora de Inclusión Social presentará a la Comisión de igualdad, Género e Inclusión Social, hasta (20) veinte días antes de la fecha de la entrega del premio, un informe del proceso efectuado junto con la calificación de cada uno de los postulantes al premio </a:t>
                      </a:r>
                      <a:endParaRPr lang="es-ES"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r" fontAlgn="ctr"/>
                      <a:r>
                        <a:rPr lang="es-EC" sz="900" u="none" strike="noStrike">
                          <a:effectLst/>
                        </a:rPr>
                        <a:t>31</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S" sz="900" u="none" strike="noStrike">
                          <a:effectLst/>
                        </a:rPr>
                        <a:t>Se remite el 31/10/2024 a la Comisión de Igualda, Género e Inclusión Social</a:t>
                      </a:r>
                      <a:endParaRPr lang="es-ES"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ctr" fontAlgn="ctr"/>
                      <a:r>
                        <a:rPr lang="es-EC" sz="900" u="none" strike="noStrike">
                          <a:effectLst/>
                        </a:rPr>
                        <a:t>SIS- DMPSMV</a:t>
                      </a:r>
                      <a:endParaRPr lang="es-EC" sz="900" b="0" i="0" u="none" strike="noStrike">
                        <a:solidFill>
                          <a:srgbClr val="000000"/>
                        </a:solidFill>
                        <a:effectLst/>
                        <a:latin typeface="Times New Roman" panose="02020603050405020304" pitchFamily="18" charset="0"/>
                      </a:endParaRPr>
                    </a:p>
                  </a:txBody>
                  <a:tcPr marL="3439" marR="3439" marT="3439" marB="0" anchor="ctr"/>
                </a:tc>
                <a:extLst>
                  <a:ext uri="{0D108BD9-81ED-4DB2-BD59-A6C34878D82A}">
                    <a16:rowId xmlns:a16="http://schemas.microsoft.com/office/drawing/2014/main" val="949120313"/>
                  </a:ext>
                </a:extLst>
              </a:tr>
              <a:tr h="478175">
                <a:tc>
                  <a:txBody>
                    <a:bodyPr/>
                    <a:lstStyle/>
                    <a:p>
                      <a:pPr algn="r" fontAlgn="ctr"/>
                      <a:r>
                        <a:rPr lang="es-EC" sz="900" b="1" u="none" strike="noStrike" dirty="0" smtClean="0">
                          <a:effectLst/>
                        </a:rPr>
                        <a:t>21</a:t>
                      </a:r>
                      <a:endParaRPr lang="es-EC" sz="900" b="1" i="0" u="none" strike="noStrike" dirty="0">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S" sz="900" u="none" strike="noStrike">
                          <a:effectLst/>
                        </a:rPr>
                        <a:t>La Comisión de Igualdad, Género e Inclusión Social una vez revisado el informe y documentos de sustento, convoca una sesión y solicita a la Secretaría General del Consejo la elaboración del informe de la comisión</a:t>
                      </a:r>
                      <a:endParaRPr lang="es-ES"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r"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r"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r"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gridSpan="2">
                  <a:txBody>
                    <a:bodyPr/>
                    <a:lstStyle/>
                    <a:p>
                      <a:pPr algn="ctr" fontAlgn="ctr"/>
                      <a:r>
                        <a:rPr lang="es-EC" sz="900" u="none" strike="noStrike">
                          <a:effectLst/>
                        </a:rPr>
                        <a:t>05 al 12</a:t>
                      </a:r>
                      <a:endParaRPr lang="es-EC" sz="900" b="0" i="0" u="none" strike="noStrike">
                        <a:solidFill>
                          <a:srgbClr val="000000"/>
                        </a:solidFill>
                        <a:effectLst/>
                        <a:latin typeface="Times New Roman" panose="02020603050405020304" pitchFamily="18" charset="0"/>
                      </a:endParaRPr>
                    </a:p>
                  </a:txBody>
                  <a:tcPr marL="3439" marR="3439" marT="3439" marB="0" anchor="ctr"/>
                </a:tc>
                <a:tc hMerge="1">
                  <a:txBody>
                    <a:bodyPr/>
                    <a:lstStyle/>
                    <a:p>
                      <a:endParaRPr lang="es-EC"/>
                    </a:p>
                  </a:txBody>
                  <a:tcP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S" sz="900" u="none" strike="noStrike">
                          <a:effectLst/>
                        </a:rPr>
                        <a:t>Revisión del 05 al 12 de agosto de 2024</a:t>
                      </a:r>
                      <a:endParaRPr lang="es-ES"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ctr" fontAlgn="ctr"/>
                      <a:r>
                        <a:rPr lang="es-EC" sz="900" u="none" strike="noStrike">
                          <a:effectLst/>
                        </a:rPr>
                        <a:t>CIGIS</a:t>
                      </a:r>
                      <a:endParaRPr lang="es-EC" sz="900" b="0" i="0" u="none" strike="noStrike">
                        <a:solidFill>
                          <a:srgbClr val="000000"/>
                        </a:solidFill>
                        <a:effectLst/>
                        <a:latin typeface="Times New Roman" panose="02020603050405020304" pitchFamily="18" charset="0"/>
                      </a:endParaRPr>
                    </a:p>
                  </a:txBody>
                  <a:tcPr marL="3439" marR="3439" marT="3439" marB="0" anchor="ctr"/>
                </a:tc>
                <a:extLst>
                  <a:ext uri="{0D108BD9-81ED-4DB2-BD59-A6C34878D82A}">
                    <a16:rowId xmlns:a16="http://schemas.microsoft.com/office/drawing/2014/main" val="2531433105"/>
                  </a:ext>
                </a:extLst>
              </a:tr>
              <a:tr h="242413">
                <a:tc>
                  <a:txBody>
                    <a:bodyPr/>
                    <a:lstStyle/>
                    <a:p>
                      <a:pPr algn="r" fontAlgn="ctr"/>
                      <a:r>
                        <a:rPr lang="es-EC" sz="900" b="1" u="none" strike="noStrike" dirty="0" smtClean="0">
                          <a:effectLst/>
                        </a:rPr>
                        <a:t>22</a:t>
                      </a:r>
                      <a:endParaRPr lang="es-EC" sz="900" b="1" i="0" u="none" strike="noStrike" dirty="0">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S" sz="900" u="none" strike="noStrike">
                          <a:effectLst/>
                        </a:rPr>
                        <a:t>La Comisión de Igualdad, Género e Inclusión Social convoca una sesión en la cual se aprueba el informe de la comisión</a:t>
                      </a:r>
                      <a:endParaRPr lang="es-ES"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r"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r"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r"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13 al 20</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Aprobación del informe</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ctr" fontAlgn="ctr"/>
                      <a:r>
                        <a:rPr lang="es-EC" sz="900" u="none" strike="noStrike">
                          <a:effectLst/>
                        </a:rPr>
                        <a:t>CIGIS</a:t>
                      </a:r>
                      <a:endParaRPr lang="es-EC" sz="900" b="0" i="0" u="none" strike="noStrike">
                        <a:solidFill>
                          <a:srgbClr val="000000"/>
                        </a:solidFill>
                        <a:effectLst/>
                        <a:latin typeface="Times New Roman" panose="02020603050405020304" pitchFamily="18" charset="0"/>
                      </a:endParaRPr>
                    </a:p>
                  </a:txBody>
                  <a:tcPr marL="3439" marR="3439" marT="3439" marB="0" anchor="ctr"/>
                </a:tc>
                <a:extLst>
                  <a:ext uri="{0D108BD9-81ED-4DB2-BD59-A6C34878D82A}">
                    <a16:rowId xmlns:a16="http://schemas.microsoft.com/office/drawing/2014/main" val="1978559677"/>
                  </a:ext>
                </a:extLst>
              </a:tr>
              <a:tr h="360294">
                <a:tc>
                  <a:txBody>
                    <a:bodyPr/>
                    <a:lstStyle/>
                    <a:p>
                      <a:pPr algn="r" fontAlgn="ctr"/>
                      <a:r>
                        <a:rPr lang="es-EC" sz="900" b="1" u="none" strike="noStrike" dirty="0" smtClean="0">
                          <a:effectLst/>
                        </a:rPr>
                        <a:t>23</a:t>
                      </a:r>
                      <a:endParaRPr lang="es-EC" sz="900" b="1" i="0" u="none" strike="noStrike" dirty="0">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S" sz="900" u="none" strike="noStrike">
                          <a:effectLst/>
                        </a:rPr>
                        <a:t>La Comisión de Igualdad, Género e Inclusión Social, quien en función del análisis de todos/as  los/as postulantes presentará el informe que contiene la terna al pleno del Concejo.</a:t>
                      </a:r>
                      <a:endParaRPr lang="es-ES"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r"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r"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r"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13 al 20</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Informe final al Concejo.</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ctr" fontAlgn="ctr"/>
                      <a:r>
                        <a:rPr lang="es-EC" sz="900" u="none" strike="noStrike">
                          <a:effectLst/>
                        </a:rPr>
                        <a:t>CIGIS</a:t>
                      </a:r>
                      <a:endParaRPr lang="es-EC" sz="900" b="0" i="0" u="none" strike="noStrike">
                        <a:solidFill>
                          <a:srgbClr val="000000"/>
                        </a:solidFill>
                        <a:effectLst/>
                        <a:latin typeface="Times New Roman" panose="02020603050405020304" pitchFamily="18" charset="0"/>
                      </a:endParaRPr>
                    </a:p>
                  </a:txBody>
                  <a:tcPr marL="3439" marR="3439" marT="3439" marB="0" anchor="ctr"/>
                </a:tc>
                <a:extLst>
                  <a:ext uri="{0D108BD9-81ED-4DB2-BD59-A6C34878D82A}">
                    <a16:rowId xmlns:a16="http://schemas.microsoft.com/office/drawing/2014/main" val="3493836224"/>
                  </a:ext>
                </a:extLst>
              </a:tr>
              <a:tr h="360294">
                <a:tc>
                  <a:txBody>
                    <a:bodyPr/>
                    <a:lstStyle/>
                    <a:p>
                      <a:pPr algn="r" fontAlgn="ctr"/>
                      <a:r>
                        <a:rPr lang="es-EC" sz="900" b="1" u="none" strike="noStrike" dirty="0" smtClean="0">
                          <a:effectLst/>
                        </a:rPr>
                        <a:t>24</a:t>
                      </a:r>
                      <a:endParaRPr lang="es-EC" sz="900" b="1" i="0" u="none" strike="noStrike" dirty="0">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S" sz="900" u="none" strike="noStrike">
                          <a:effectLst/>
                        </a:rPr>
                        <a:t>Ejecución del evento de premiación</a:t>
                      </a:r>
                      <a:endParaRPr lang="es-ES"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Calibri" panose="020F0502020204030204" pitchFamily="34"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Calibri" panose="020F0502020204030204" pitchFamily="34"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Calibri" panose="020F0502020204030204" pitchFamily="34"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Calibri" panose="020F0502020204030204" pitchFamily="34"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Calibri" panose="020F0502020204030204" pitchFamily="34"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Calibri" panose="020F0502020204030204" pitchFamily="34"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Calibri" panose="020F0502020204030204" pitchFamily="34"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Calibri" panose="020F0502020204030204" pitchFamily="34"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Calibri" panose="020F0502020204030204" pitchFamily="34" charset="0"/>
                      </a:endParaRPr>
                    </a:p>
                  </a:txBody>
                  <a:tcPr marL="3439" marR="3439" marT="3439" marB="0" anchor="ctr"/>
                </a:tc>
                <a:tc>
                  <a:txBody>
                    <a:bodyPr/>
                    <a:lstStyle/>
                    <a:p>
                      <a:pPr algn="r" fontAlgn="ctr"/>
                      <a:r>
                        <a:rPr lang="es-EC" sz="900" u="none" strike="noStrike">
                          <a:effectLst/>
                        </a:rPr>
                        <a:t> </a:t>
                      </a:r>
                      <a:endParaRPr lang="es-EC" sz="900" b="0" i="0" u="none" strike="noStrike">
                        <a:solidFill>
                          <a:srgbClr val="000000"/>
                        </a:solidFill>
                        <a:effectLst/>
                        <a:latin typeface="Calibri" panose="020F0502020204030204" pitchFamily="34" charset="0"/>
                      </a:endParaRPr>
                    </a:p>
                  </a:txBody>
                  <a:tcPr marL="3439" marR="3439" marT="3439" marB="0" anchor="ctr"/>
                </a:tc>
                <a:tc>
                  <a:txBody>
                    <a:bodyPr/>
                    <a:lstStyle/>
                    <a:p>
                      <a:pPr algn="r"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r" fontAlgn="ctr"/>
                      <a:r>
                        <a:rPr lang="es-EC" sz="900" u="none" strike="noStrike">
                          <a:effectLst/>
                        </a:rPr>
                        <a:t> </a:t>
                      </a:r>
                      <a:endParaRPr lang="es-EC"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Calibri" panose="020F0502020204030204" pitchFamily="34"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Calibri" panose="020F0502020204030204" pitchFamily="34"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Calibri" panose="020F0502020204030204" pitchFamily="34" charset="0"/>
                      </a:endParaRPr>
                    </a:p>
                  </a:txBody>
                  <a:tcPr marL="3439" marR="3439" marT="3439" marB="0" anchor="ctr"/>
                </a:tc>
                <a:tc>
                  <a:txBody>
                    <a:bodyPr/>
                    <a:lstStyle/>
                    <a:p>
                      <a:pPr algn="l" fontAlgn="ctr"/>
                      <a:r>
                        <a:rPr lang="es-EC" sz="900" u="none" strike="noStrike">
                          <a:effectLst/>
                        </a:rPr>
                        <a:t> </a:t>
                      </a:r>
                      <a:endParaRPr lang="es-EC" sz="900" b="0" i="0" u="none" strike="noStrike">
                        <a:solidFill>
                          <a:srgbClr val="000000"/>
                        </a:solidFill>
                        <a:effectLst/>
                        <a:latin typeface="Calibri" panose="020F0502020204030204" pitchFamily="34" charset="0"/>
                      </a:endParaRPr>
                    </a:p>
                  </a:txBody>
                  <a:tcPr marL="3439" marR="3439" marT="3439" marB="0" anchor="ctr"/>
                </a:tc>
                <a:tc>
                  <a:txBody>
                    <a:bodyPr/>
                    <a:lstStyle/>
                    <a:p>
                      <a:pPr algn="ctr" fontAlgn="ctr"/>
                      <a:r>
                        <a:rPr lang="es-EC" sz="900" b="1" u="none" strike="noStrike" dirty="0">
                          <a:effectLst/>
                        </a:rPr>
                        <a:t>27</a:t>
                      </a:r>
                      <a:endParaRPr lang="es-EC" sz="900" b="1" i="0" u="none" strike="noStrike" dirty="0">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S" sz="900" u="none" strike="noStrike">
                          <a:effectLst/>
                        </a:rPr>
                        <a:t>El 27 de noviembre con ocasión de la despenalizaciòn de la homosexualidad en el Ecuador</a:t>
                      </a:r>
                      <a:endParaRPr lang="es-ES" sz="900" b="0" i="0" u="none" strike="noStrike">
                        <a:solidFill>
                          <a:srgbClr val="000000"/>
                        </a:solidFill>
                        <a:effectLst/>
                        <a:latin typeface="Times New Roman" panose="02020603050405020304" pitchFamily="18" charset="0"/>
                      </a:endParaRPr>
                    </a:p>
                  </a:txBody>
                  <a:tcPr marL="3439" marR="3439" marT="3439" marB="0" anchor="ctr"/>
                </a:tc>
                <a:tc>
                  <a:txBody>
                    <a:bodyPr/>
                    <a:lstStyle/>
                    <a:p>
                      <a:pPr algn="l" fontAlgn="ctr"/>
                      <a:r>
                        <a:rPr lang="es-ES" sz="900" u="none" strike="noStrike" dirty="0">
                          <a:effectLst/>
                        </a:rPr>
                        <a:t>SIS- Secretaría del Consejo Metropolitano y Secretaría de Comunicación</a:t>
                      </a:r>
                      <a:endParaRPr lang="es-ES" sz="900" b="0" i="0" u="none" strike="noStrike" dirty="0">
                        <a:solidFill>
                          <a:srgbClr val="000000"/>
                        </a:solidFill>
                        <a:effectLst/>
                        <a:latin typeface="Times New Roman" panose="02020603050405020304" pitchFamily="18" charset="0"/>
                      </a:endParaRPr>
                    </a:p>
                  </a:txBody>
                  <a:tcPr marL="3439" marR="3439" marT="3439" marB="0" anchor="ctr"/>
                </a:tc>
                <a:extLst>
                  <a:ext uri="{0D108BD9-81ED-4DB2-BD59-A6C34878D82A}">
                    <a16:rowId xmlns:a16="http://schemas.microsoft.com/office/drawing/2014/main" val="1729295127"/>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s-EC" dirty="0"/>
          </a:p>
        </p:txBody>
      </p:sp>
      <p:sp>
        <p:nvSpPr>
          <p:cNvPr id="3" name="Freeform 3"/>
          <p:cNvSpPr/>
          <p:nvPr/>
        </p:nvSpPr>
        <p:spPr>
          <a:xfrm>
            <a:off x="7259837" y="5315077"/>
            <a:ext cx="4246365" cy="1020897"/>
          </a:xfrm>
          <a:custGeom>
            <a:avLst/>
            <a:gdLst/>
            <a:ahLst/>
            <a:cxnLst/>
            <a:rect l="l" t="t" r="r" b="b"/>
            <a:pathLst>
              <a:path w="6369548" h="1531345">
                <a:moveTo>
                  <a:pt x="0" y="0"/>
                </a:moveTo>
                <a:lnTo>
                  <a:pt x="6369548" y="0"/>
                </a:lnTo>
                <a:lnTo>
                  <a:pt x="6369548" y="1531345"/>
                </a:lnTo>
                <a:lnTo>
                  <a:pt x="0" y="1531345"/>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s-EC"/>
          </a:p>
        </p:txBody>
      </p:sp>
      <p:sp>
        <p:nvSpPr>
          <p:cNvPr id="4" name="AutoShape 4"/>
          <p:cNvSpPr/>
          <p:nvPr/>
        </p:nvSpPr>
        <p:spPr>
          <a:xfrm flipV="1">
            <a:off x="2019735" y="1934626"/>
            <a:ext cx="8158" cy="2988749"/>
          </a:xfrm>
          <a:prstGeom prst="line">
            <a:avLst/>
          </a:prstGeom>
          <a:ln w="114300" cap="flat">
            <a:solidFill>
              <a:srgbClr val="FFFFFF"/>
            </a:solidFill>
            <a:prstDash val="solid"/>
            <a:headEnd type="none" w="sm" len="sm"/>
            <a:tailEnd type="none" w="sm" len="sm"/>
          </a:ln>
        </p:spPr>
        <p:txBody>
          <a:bodyPr/>
          <a:lstStyle/>
          <a:p>
            <a:endParaRPr lang="es-EC"/>
          </a:p>
        </p:txBody>
      </p:sp>
      <p:sp>
        <p:nvSpPr>
          <p:cNvPr id="5" name="TextBox 5"/>
          <p:cNvSpPr txBox="1"/>
          <p:nvPr/>
        </p:nvSpPr>
        <p:spPr>
          <a:xfrm>
            <a:off x="2556096" y="2585188"/>
            <a:ext cx="8601343" cy="1231106"/>
          </a:xfrm>
          <a:prstGeom prst="rect">
            <a:avLst/>
          </a:prstGeom>
        </p:spPr>
        <p:txBody>
          <a:bodyPr wrap="square" lIns="0" tIns="0" rIns="0" bIns="0" rtlCol="0" anchor="t">
            <a:spAutoFit/>
          </a:bodyPr>
          <a:lstStyle/>
          <a:p>
            <a:pPr algn="just"/>
            <a:r>
              <a:rPr lang="es-ES" sz="4000" b="1" dirty="0" smtClean="0">
                <a:solidFill>
                  <a:schemeClr val="bg1"/>
                </a:solidFill>
                <a:effectLst>
                  <a:outerShdw blurRad="38100" dist="38100" dir="2700000" algn="tl">
                    <a:srgbClr val="000000">
                      <a:alpha val="43137"/>
                    </a:srgbClr>
                  </a:outerShdw>
                </a:effectLst>
              </a:rPr>
              <a:t>Premio Patricio Brabomalo</a:t>
            </a:r>
          </a:p>
          <a:p>
            <a:pPr algn="just"/>
            <a:r>
              <a:rPr lang="es-ES" sz="4000"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Plan de Comunicación</a:t>
            </a:r>
            <a:endParaRPr lang="en-US" sz="7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95971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96120" y="470238"/>
            <a:ext cx="7567745" cy="666208"/>
          </a:xfrm>
          <a:prstGeom prst="rect">
            <a:avLst/>
          </a:prstGeom>
        </p:spPr>
        <p:txBody>
          <a:bodyPr wrap="square" lIns="0" tIns="0" rIns="0" bIns="0" rtlCol="0" anchor="t">
            <a:spAutoFit/>
          </a:bodyPr>
          <a:lstStyle/>
          <a:p>
            <a:pPr>
              <a:lnSpc>
                <a:spcPts val="5756"/>
              </a:lnSpc>
            </a:pPr>
            <a:r>
              <a:rPr lang="es-MX" sz="3200" b="1" dirty="0" smtClean="0">
                <a:solidFill>
                  <a:srgbClr val="013780"/>
                </a:solidFill>
                <a:latin typeface="Calibri" panose="020F0502020204030204" pitchFamily="34" charset="0"/>
                <a:cs typeface="Calibri" panose="020F0502020204030204" pitchFamily="34" charset="0"/>
              </a:rPr>
              <a:t>Objetivo General</a:t>
            </a:r>
            <a:endParaRPr lang="en-US" sz="3200" b="1" dirty="0">
              <a:solidFill>
                <a:srgbClr val="013780"/>
              </a:solidFill>
              <a:latin typeface="Calibri" panose="020F0502020204030204" pitchFamily="34" charset="0"/>
              <a:cs typeface="Calibri" panose="020F0502020204030204" pitchFamily="34" charset="0"/>
            </a:endParaRPr>
          </a:p>
        </p:txBody>
      </p:sp>
      <p:sp>
        <p:nvSpPr>
          <p:cNvPr id="2" name="Rectángulo 1"/>
          <p:cNvSpPr/>
          <p:nvPr/>
        </p:nvSpPr>
        <p:spPr>
          <a:xfrm>
            <a:off x="6733858" y="601480"/>
            <a:ext cx="2860014" cy="731419"/>
          </a:xfrm>
          <a:prstGeom prst="rect">
            <a:avLst/>
          </a:prstGeom>
        </p:spPr>
        <p:txBody>
          <a:bodyPr wrap="none">
            <a:spAutoFit/>
          </a:bodyPr>
          <a:lstStyle/>
          <a:p>
            <a:pPr>
              <a:lnSpc>
                <a:spcPts val="5756"/>
              </a:lnSpc>
            </a:pPr>
            <a:r>
              <a:rPr lang="es-MX" sz="2400" b="1" dirty="0">
                <a:solidFill>
                  <a:srgbClr val="013780"/>
                </a:solidFill>
                <a:latin typeface="Calibri" panose="020F0502020204030204" pitchFamily="34" charset="0"/>
                <a:cs typeface="Calibri" panose="020F0502020204030204" pitchFamily="34" charset="0"/>
              </a:rPr>
              <a:t>Objetivos Específicos</a:t>
            </a:r>
            <a:endParaRPr lang="en-US" sz="2400" b="1" dirty="0">
              <a:solidFill>
                <a:srgbClr val="013780"/>
              </a:solidFill>
              <a:latin typeface="Calibri" panose="020F0502020204030204" pitchFamily="34" charset="0"/>
              <a:cs typeface="Calibri" panose="020F0502020204030204" pitchFamily="34" charset="0"/>
            </a:endParaRPr>
          </a:p>
        </p:txBody>
      </p:sp>
      <p:grpSp>
        <p:nvGrpSpPr>
          <p:cNvPr id="5" name="Grupo 4"/>
          <p:cNvGrpSpPr/>
          <p:nvPr/>
        </p:nvGrpSpPr>
        <p:grpSpPr>
          <a:xfrm>
            <a:off x="5037739" y="1386437"/>
            <a:ext cx="3017786" cy="2258501"/>
            <a:chOff x="673458" y="-54528"/>
            <a:chExt cx="3017786" cy="2258501"/>
          </a:xfrm>
        </p:grpSpPr>
        <p:sp>
          <p:nvSpPr>
            <p:cNvPr id="7" name="Rectángulo redondeado 6"/>
            <p:cNvSpPr/>
            <p:nvPr/>
          </p:nvSpPr>
          <p:spPr>
            <a:xfrm>
              <a:off x="673458" y="-54528"/>
              <a:ext cx="3017786" cy="220832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CuadroTexto 7"/>
            <p:cNvSpPr txBox="1"/>
            <p:nvPr/>
          </p:nvSpPr>
          <p:spPr>
            <a:xfrm>
              <a:off x="673458" y="84039"/>
              <a:ext cx="2841010" cy="21199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PA" sz="1600" kern="1200" dirty="0" smtClean="0"/>
                <a:t>Diseñar y ejecutar productos comunicacionales que posicionen el Premio Patricio Brabomalo como un referente de reconocimiento a nivel local y nacional, logrando un aumento del conocimiento del galardón entre la población de Quito.</a:t>
              </a:r>
              <a:endParaRPr lang="es-ES" sz="1600" kern="1200" dirty="0">
                <a:solidFill>
                  <a:schemeClr val="bg1"/>
                </a:solidFill>
              </a:endParaRPr>
            </a:p>
          </p:txBody>
        </p:sp>
      </p:grpSp>
      <p:grpSp>
        <p:nvGrpSpPr>
          <p:cNvPr id="9" name="Grupo 8"/>
          <p:cNvGrpSpPr/>
          <p:nvPr/>
        </p:nvGrpSpPr>
        <p:grpSpPr>
          <a:xfrm>
            <a:off x="8801659" y="1408815"/>
            <a:ext cx="3002413" cy="2240472"/>
            <a:chOff x="4240612" y="0"/>
            <a:chExt cx="3017786" cy="3631720"/>
          </a:xfrm>
        </p:grpSpPr>
        <p:sp>
          <p:nvSpPr>
            <p:cNvPr id="10" name="Rectángulo redondeado 9"/>
            <p:cNvSpPr/>
            <p:nvPr/>
          </p:nvSpPr>
          <p:spPr>
            <a:xfrm>
              <a:off x="4240612" y="0"/>
              <a:ext cx="3017786" cy="363172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uadroTexto 10"/>
            <p:cNvSpPr txBox="1"/>
            <p:nvPr/>
          </p:nvSpPr>
          <p:spPr>
            <a:xfrm>
              <a:off x="4329000" y="88388"/>
              <a:ext cx="2841010" cy="34549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PA" sz="1600" kern="1200" dirty="0" smtClean="0"/>
                <a:t>Implementar acciones comunicacionales que aumenten la participación de individuos y organizaciones en el proceso de nominación y postulación al Premio Patricio Brabomalo durante el ciclo de convocatoria.</a:t>
              </a:r>
              <a:endParaRPr lang="es-ES" sz="1600" kern="1200" dirty="0">
                <a:solidFill>
                  <a:schemeClr val="bg1"/>
                </a:solidFill>
              </a:endParaRPr>
            </a:p>
          </p:txBody>
        </p:sp>
      </p:grpSp>
      <p:graphicFrame>
        <p:nvGraphicFramePr>
          <p:cNvPr id="13" name="Diagrama 12"/>
          <p:cNvGraphicFramePr/>
          <p:nvPr>
            <p:extLst/>
          </p:nvPr>
        </p:nvGraphicFramePr>
        <p:xfrm>
          <a:off x="1697280" y="2198709"/>
          <a:ext cx="3418099" cy="36728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ectángulo redondeado 13"/>
          <p:cNvSpPr/>
          <p:nvPr/>
        </p:nvSpPr>
        <p:spPr>
          <a:xfrm>
            <a:off x="160729" y="1224834"/>
            <a:ext cx="3807229" cy="363172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es-PA"/>
              <a:t>Desarrollar e implementar un plan de comunicación integral para el Premio Patricio Brabomalo que aumente su visibilidad, fomente la participación activa de la comunidad y sensibilice a la sociedad sobre la importancia de la defensa de los derechos de la comunidad de la diversidad sexo-genérica, fortaleciendo así el compromiso del Municipio de Quito con la inclusión y la igualdad.</a:t>
            </a:r>
            <a:endParaRPr lang="es-ES" dirty="0">
              <a:solidFill>
                <a:schemeClr val="bg1"/>
              </a:solidFill>
            </a:endParaRPr>
          </a:p>
        </p:txBody>
      </p:sp>
      <p:grpSp>
        <p:nvGrpSpPr>
          <p:cNvPr id="15" name="Grupo 14"/>
          <p:cNvGrpSpPr/>
          <p:nvPr/>
        </p:nvGrpSpPr>
        <p:grpSpPr>
          <a:xfrm>
            <a:off x="4975035" y="4061860"/>
            <a:ext cx="7216965" cy="1113905"/>
            <a:chOff x="8465513" y="0"/>
            <a:chExt cx="3017786" cy="3631720"/>
          </a:xfrm>
        </p:grpSpPr>
        <p:sp>
          <p:nvSpPr>
            <p:cNvPr id="16" name="Rectángulo redondeado 15"/>
            <p:cNvSpPr/>
            <p:nvPr/>
          </p:nvSpPr>
          <p:spPr>
            <a:xfrm>
              <a:off x="8465513" y="0"/>
              <a:ext cx="3017786" cy="363172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uadroTexto 16"/>
            <p:cNvSpPr txBox="1"/>
            <p:nvPr/>
          </p:nvSpPr>
          <p:spPr>
            <a:xfrm>
              <a:off x="8553901" y="88388"/>
              <a:ext cx="2841010" cy="34549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PA" sz="1600" kern="1200" dirty="0" smtClean="0"/>
                <a:t>Desarrollar y ejecutar productos comunicacionales que aumenten la conciencia pública sobre los derechos y desafíos de la comunidad de la diversidad sexo-genérica, logrando un incremento en el nivel de conocimiento y empatía hacia estos temas entre los habitantes de Quito.</a:t>
              </a:r>
              <a:endParaRPr lang="es-ES" sz="1600" kern="1200" dirty="0">
                <a:solidFill>
                  <a:schemeClr val="bg1"/>
                </a:solidFill>
              </a:endParaRPr>
            </a:p>
          </p:txBody>
        </p:sp>
      </p:grpSp>
    </p:spTree>
    <p:extLst>
      <p:ext uri="{BB962C8B-B14F-4D97-AF65-F5344CB8AC3E}">
        <p14:creationId xmlns:p14="http://schemas.microsoft.com/office/powerpoint/2010/main" val="1401097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90600" y="1752600"/>
            <a:ext cx="9317990" cy="3733800"/>
            <a:chOff x="1205483" y="1648967"/>
            <a:chExt cx="9317990" cy="3552825"/>
          </a:xfrm>
        </p:grpSpPr>
        <p:sp>
          <p:nvSpPr>
            <p:cNvPr id="3" name="object 3"/>
            <p:cNvSpPr/>
            <p:nvPr/>
          </p:nvSpPr>
          <p:spPr>
            <a:xfrm>
              <a:off x="1205483" y="1648967"/>
              <a:ext cx="9317990" cy="3552825"/>
            </a:xfrm>
            <a:custGeom>
              <a:avLst/>
              <a:gdLst/>
              <a:ahLst/>
              <a:cxnLst/>
              <a:rect l="l" t="t" r="r" b="b"/>
              <a:pathLst>
                <a:path w="9317990" h="3552825">
                  <a:moveTo>
                    <a:pt x="8725662" y="0"/>
                  </a:moveTo>
                  <a:lnTo>
                    <a:pt x="592073" y="0"/>
                  </a:lnTo>
                  <a:lnTo>
                    <a:pt x="543510" y="1962"/>
                  </a:lnTo>
                  <a:lnTo>
                    <a:pt x="496028" y="7748"/>
                  </a:lnTo>
                  <a:lnTo>
                    <a:pt x="449781" y="17205"/>
                  </a:lnTo>
                  <a:lnTo>
                    <a:pt x="404920" y="30181"/>
                  </a:lnTo>
                  <a:lnTo>
                    <a:pt x="361598" y="46523"/>
                  </a:lnTo>
                  <a:lnTo>
                    <a:pt x="319967" y="66080"/>
                  </a:lnTo>
                  <a:lnTo>
                    <a:pt x="280180" y="88698"/>
                  </a:lnTo>
                  <a:lnTo>
                    <a:pt x="242389" y="114226"/>
                  </a:lnTo>
                  <a:lnTo>
                    <a:pt x="206745" y="142512"/>
                  </a:lnTo>
                  <a:lnTo>
                    <a:pt x="173402" y="173402"/>
                  </a:lnTo>
                  <a:lnTo>
                    <a:pt x="142512" y="206745"/>
                  </a:lnTo>
                  <a:lnTo>
                    <a:pt x="114226" y="242389"/>
                  </a:lnTo>
                  <a:lnTo>
                    <a:pt x="88698" y="280180"/>
                  </a:lnTo>
                  <a:lnTo>
                    <a:pt x="66080" y="319967"/>
                  </a:lnTo>
                  <a:lnTo>
                    <a:pt x="46523" y="361598"/>
                  </a:lnTo>
                  <a:lnTo>
                    <a:pt x="30181" y="404920"/>
                  </a:lnTo>
                  <a:lnTo>
                    <a:pt x="17205" y="449781"/>
                  </a:lnTo>
                  <a:lnTo>
                    <a:pt x="7748" y="496028"/>
                  </a:lnTo>
                  <a:lnTo>
                    <a:pt x="1962" y="543510"/>
                  </a:lnTo>
                  <a:lnTo>
                    <a:pt x="0" y="592074"/>
                  </a:lnTo>
                  <a:lnTo>
                    <a:pt x="0" y="2960370"/>
                  </a:lnTo>
                  <a:lnTo>
                    <a:pt x="1962" y="3008933"/>
                  </a:lnTo>
                  <a:lnTo>
                    <a:pt x="7748" y="3056415"/>
                  </a:lnTo>
                  <a:lnTo>
                    <a:pt x="17205" y="3102662"/>
                  </a:lnTo>
                  <a:lnTo>
                    <a:pt x="30181" y="3147523"/>
                  </a:lnTo>
                  <a:lnTo>
                    <a:pt x="46523" y="3190845"/>
                  </a:lnTo>
                  <a:lnTo>
                    <a:pt x="66080" y="3232476"/>
                  </a:lnTo>
                  <a:lnTo>
                    <a:pt x="88698" y="3272263"/>
                  </a:lnTo>
                  <a:lnTo>
                    <a:pt x="114226" y="3310054"/>
                  </a:lnTo>
                  <a:lnTo>
                    <a:pt x="142512" y="3345698"/>
                  </a:lnTo>
                  <a:lnTo>
                    <a:pt x="173402" y="3379041"/>
                  </a:lnTo>
                  <a:lnTo>
                    <a:pt x="206745" y="3409931"/>
                  </a:lnTo>
                  <a:lnTo>
                    <a:pt x="242389" y="3438217"/>
                  </a:lnTo>
                  <a:lnTo>
                    <a:pt x="280180" y="3463745"/>
                  </a:lnTo>
                  <a:lnTo>
                    <a:pt x="319967" y="3486363"/>
                  </a:lnTo>
                  <a:lnTo>
                    <a:pt x="361598" y="3505920"/>
                  </a:lnTo>
                  <a:lnTo>
                    <a:pt x="404920" y="3522262"/>
                  </a:lnTo>
                  <a:lnTo>
                    <a:pt x="449781" y="3535238"/>
                  </a:lnTo>
                  <a:lnTo>
                    <a:pt x="496028" y="3544695"/>
                  </a:lnTo>
                  <a:lnTo>
                    <a:pt x="543510" y="3550481"/>
                  </a:lnTo>
                  <a:lnTo>
                    <a:pt x="592073" y="3552444"/>
                  </a:lnTo>
                  <a:lnTo>
                    <a:pt x="8725662" y="3552444"/>
                  </a:lnTo>
                  <a:lnTo>
                    <a:pt x="8774225" y="3550481"/>
                  </a:lnTo>
                  <a:lnTo>
                    <a:pt x="8821707" y="3544695"/>
                  </a:lnTo>
                  <a:lnTo>
                    <a:pt x="8867954" y="3535238"/>
                  </a:lnTo>
                  <a:lnTo>
                    <a:pt x="8912815" y="3522262"/>
                  </a:lnTo>
                  <a:lnTo>
                    <a:pt x="8956137" y="3505920"/>
                  </a:lnTo>
                  <a:lnTo>
                    <a:pt x="8997768" y="3486363"/>
                  </a:lnTo>
                  <a:lnTo>
                    <a:pt x="9037555" y="3463745"/>
                  </a:lnTo>
                  <a:lnTo>
                    <a:pt x="9075346" y="3438217"/>
                  </a:lnTo>
                  <a:lnTo>
                    <a:pt x="9110990" y="3409931"/>
                  </a:lnTo>
                  <a:lnTo>
                    <a:pt x="9144333" y="3379041"/>
                  </a:lnTo>
                  <a:lnTo>
                    <a:pt x="9175223" y="3345698"/>
                  </a:lnTo>
                  <a:lnTo>
                    <a:pt x="9203509" y="3310054"/>
                  </a:lnTo>
                  <a:lnTo>
                    <a:pt x="9229037" y="3272263"/>
                  </a:lnTo>
                  <a:lnTo>
                    <a:pt x="9251655" y="3232476"/>
                  </a:lnTo>
                  <a:lnTo>
                    <a:pt x="9271212" y="3190845"/>
                  </a:lnTo>
                  <a:lnTo>
                    <a:pt x="9287554" y="3147523"/>
                  </a:lnTo>
                  <a:lnTo>
                    <a:pt x="9300530" y="3102662"/>
                  </a:lnTo>
                  <a:lnTo>
                    <a:pt x="9309987" y="3056415"/>
                  </a:lnTo>
                  <a:lnTo>
                    <a:pt x="9315773" y="3008933"/>
                  </a:lnTo>
                  <a:lnTo>
                    <a:pt x="9317736" y="2960370"/>
                  </a:lnTo>
                  <a:lnTo>
                    <a:pt x="9317736" y="592074"/>
                  </a:lnTo>
                  <a:lnTo>
                    <a:pt x="9315773" y="543510"/>
                  </a:lnTo>
                  <a:lnTo>
                    <a:pt x="9309987" y="496028"/>
                  </a:lnTo>
                  <a:lnTo>
                    <a:pt x="9300530" y="449781"/>
                  </a:lnTo>
                  <a:lnTo>
                    <a:pt x="9287554" y="404920"/>
                  </a:lnTo>
                  <a:lnTo>
                    <a:pt x="9271212" y="361598"/>
                  </a:lnTo>
                  <a:lnTo>
                    <a:pt x="9251655" y="319967"/>
                  </a:lnTo>
                  <a:lnTo>
                    <a:pt x="9229037" y="280180"/>
                  </a:lnTo>
                  <a:lnTo>
                    <a:pt x="9203509" y="242389"/>
                  </a:lnTo>
                  <a:lnTo>
                    <a:pt x="9175223" y="206745"/>
                  </a:lnTo>
                  <a:lnTo>
                    <a:pt x="9144333" y="173402"/>
                  </a:lnTo>
                  <a:lnTo>
                    <a:pt x="9110990" y="142512"/>
                  </a:lnTo>
                  <a:lnTo>
                    <a:pt x="9075346" y="114226"/>
                  </a:lnTo>
                  <a:lnTo>
                    <a:pt x="9037555" y="88698"/>
                  </a:lnTo>
                  <a:lnTo>
                    <a:pt x="8997768" y="66080"/>
                  </a:lnTo>
                  <a:lnTo>
                    <a:pt x="8956137" y="46523"/>
                  </a:lnTo>
                  <a:lnTo>
                    <a:pt x="8912815" y="30181"/>
                  </a:lnTo>
                  <a:lnTo>
                    <a:pt x="8867954" y="17205"/>
                  </a:lnTo>
                  <a:lnTo>
                    <a:pt x="8821707" y="7748"/>
                  </a:lnTo>
                  <a:lnTo>
                    <a:pt x="8774225" y="1962"/>
                  </a:lnTo>
                  <a:lnTo>
                    <a:pt x="8725662" y="0"/>
                  </a:lnTo>
                  <a:close/>
                </a:path>
              </a:pathLst>
            </a:custGeom>
            <a:solidFill>
              <a:srgbClr val="003780"/>
            </a:solidFill>
          </p:spPr>
          <p:txBody>
            <a:bodyPr wrap="square" lIns="0" tIns="0" rIns="0" bIns="0" rtlCol="0"/>
            <a:lstStyle/>
            <a:p>
              <a:endParaRPr/>
            </a:p>
          </p:txBody>
        </p:sp>
        <p:pic>
          <p:nvPicPr>
            <p:cNvPr id="4" name="object 4"/>
            <p:cNvPicPr/>
            <p:nvPr/>
          </p:nvPicPr>
          <p:blipFill>
            <a:blip r:embed="rId2" cstate="print"/>
            <a:stretch>
              <a:fillRect/>
            </a:stretch>
          </p:blipFill>
          <p:spPr>
            <a:xfrm>
              <a:off x="1348739" y="1799843"/>
              <a:ext cx="2418588" cy="3250691"/>
            </a:xfrm>
            <a:prstGeom prst="rect">
              <a:avLst/>
            </a:prstGeom>
          </p:spPr>
        </p:pic>
      </p:grpSp>
      <p:sp>
        <p:nvSpPr>
          <p:cNvPr id="5" name="object 5"/>
          <p:cNvSpPr txBox="1">
            <a:spLocks noGrp="1"/>
          </p:cNvSpPr>
          <p:nvPr>
            <p:ph type="title"/>
          </p:nvPr>
        </p:nvSpPr>
        <p:spPr>
          <a:xfrm>
            <a:off x="2197735" y="509778"/>
            <a:ext cx="7786370" cy="878840"/>
          </a:xfrm>
          <a:prstGeom prst="rect">
            <a:avLst/>
          </a:prstGeom>
        </p:spPr>
        <p:txBody>
          <a:bodyPr vert="horz" wrap="square" lIns="0" tIns="12065" rIns="0" bIns="0" rtlCol="0">
            <a:spAutoFit/>
          </a:bodyPr>
          <a:lstStyle/>
          <a:p>
            <a:pPr marL="12700" algn="ctr">
              <a:lnSpc>
                <a:spcPct val="100000"/>
              </a:lnSpc>
              <a:spcBef>
                <a:spcPts val="95"/>
              </a:spcBef>
            </a:pPr>
            <a:r>
              <a:rPr lang="es-EC" spc="-10" dirty="0" smtClean="0"/>
              <a:t>PREMIO</a:t>
            </a:r>
            <a:r>
              <a:rPr lang="es-EC" spc="-5" dirty="0" smtClean="0"/>
              <a:t> </a:t>
            </a:r>
            <a:r>
              <a:rPr lang="es-EC" spc="-15" dirty="0" smtClean="0"/>
              <a:t>PATRICIO</a:t>
            </a:r>
            <a:r>
              <a:rPr lang="es-EC" spc="20" dirty="0" smtClean="0"/>
              <a:t> </a:t>
            </a:r>
            <a:r>
              <a:rPr lang="es-EC" spc="-15" dirty="0" smtClean="0"/>
              <a:t>BRABOMALO</a:t>
            </a:r>
            <a:r>
              <a:rPr lang="es-EC" spc="10" dirty="0" smtClean="0"/>
              <a:t> </a:t>
            </a:r>
            <a:r>
              <a:rPr lang="es-EC" spc="-10" dirty="0" smtClean="0"/>
              <a:t>MOLINA</a:t>
            </a:r>
            <a:br>
              <a:rPr lang="es-EC" spc="-10" dirty="0" smtClean="0"/>
            </a:br>
            <a:r>
              <a:rPr spc="-35" dirty="0" smtClean="0"/>
              <a:t>Para</a:t>
            </a:r>
            <a:r>
              <a:rPr spc="25" dirty="0" smtClean="0"/>
              <a:t> </a:t>
            </a:r>
            <a:r>
              <a:rPr spc="-5" dirty="0"/>
              <a:t>la</a:t>
            </a:r>
            <a:r>
              <a:rPr spc="10" dirty="0"/>
              <a:t> </a:t>
            </a:r>
            <a:r>
              <a:rPr spc="-5" dirty="0"/>
              <a:t>población</a:t>
            </a:r>
            <a:r>
              <a:rPr spc="15" dirty="0"/>
              <a:t> </a:t>
            </a:r>
            <a:r>
              <a:rPr spc="-5" dirty="0"/>
              <a:t>de</a:t>
            </a:r>
            <a:r>
              <a:rPr spc="5" dirty="0"/>
              <a:t> </a:t>
            </a:r>
            <a:r>
              <a:rPr spc="-5" dirty="0"/>
              <a:t>las</a:t>
            </a:r>
            <a:r>
              <a:rPr spc="10" dirty="0"/>
              <a:t> </a:t>
            </a:r>
            <a:r>
              <a:rPr spc="-15" dirty="0"/>
              <a:t>Diversidades</a:t>
            </a:r>
            <a:r>
              <a:rPr spc="40" dirty="0"/>
              <a:t> </a:t>
            </a:r>
            <a:r>
              <a:rPr spc="-15" dirty="0"/>
              <a:t>Sexo-Genéricas</a:t>
            </a:r>
          </a:p>
        </p:txBody>
      </p:sp>
      <p:sp>
        <p:nvSpPr>
          <p:cNvPr id="6" name="object 6"/>
          <p:cNvSpPr txBox="1"/>
          <p:nvPr/>
        </p:nvSpPr>
        <p:spPr>
          <a:xfrm>
            <a:off x="3810000" y="2281046"/>
            <a:ext cx="6174105" cy="3059812"/>
          </a:xfrm>
          <a:prstGeom prst="rect">
            <a:avLst/>
          </a:prstGeom>
        </p:spPr>
        <p:txBody>
          <a:bodyPr vert="horz" wrap="square" lIns="0" tIns="12700" rIns="0" bIns="0" rtlCol="0">
            <a:spAutoFit/>
          </a:bodyPr>
          <a:lstStyle/>
          <a:p>
            <a:pPr marL="299085" indent="-287020">
              <a:lnSpc>
                <a:spcPct val="100000"/>
              </a:lnSpc>
              <a:spcBef>
                <a:spcPts val="100"/>
              </a:spcBef>
              <a:buFont typeface="Arial MT"/>
              <a:buChar char="•"/>
              <a:tabLst>
                <a:tab pos="299085" algn="l"/>
                <a:tab pos="299720" algn="l"/>
              </a:tabLst>
            </a:pPr>
            <a:r>
              <a:rPr lang="es-ES" sz="1800" spc="-10" dirty="0" smtClean="0">
                <a:solidFill>
                  <a:srgbClr val="FFFFFF"/>
                </a:solidFill>
                <a:latin typeface="Calibri"/>
                <a:cs typeface="Calibri"/>
              </a:rPr>
              <a:t>Nació en </a:t>
            </a:r>
            <a:r>
              <a:rPr sz="1800" spc="-10" dirty="0" smtClean="0">
                <a:solidFill>
                  <a:srgbClr val="FFFFFF"/>
                </a:solidFill>
                <a:latin typeface="Calibri"/>
                <a:cs typeface="Calibri"/>
              </a:rPr>
              <a:t>Esmeraldas</a:t>
            </a:r>
            <a:r>
              <a:rPr sz="1800" spc="-25" dirty="0" smtClean="0">
                <a:solidFill>
                  <a:srgbClr val="FFFFFF"/>
                </a:solidFill>
                <a:latin typeface="Calibri"/>
                <a:cs typeface="Calibri"/>
              </a:rPr>
              <a:t> </a:t>
            </a:r>
            <a:r>
              <a:rPr sz="1800" dirty="0">
                <a:solidFill>
                  <a:srgbClr val="FFFFFF"/>
                </a:solidFill>
                <a:latin typeface="Calibri"/>
                <a:cs typeface="Calibri"/>
              </a:rPr>
              <a:t>–</a:t>
            </a:r>
            <a:r>
              <a:rPr sz="1800" spc="-15" dirty="0">
                <a:solidFill>
                  <a:srgbClr val="FFFFFF"/>
                </a:solidFill>
                <a:latin typeface="Calibri"/>
                <a:cs typeface="Calibri"/>
              </a:rPr>
              <a:t> </a:t>
            </a:r>
            <a:r>
              <a:rPr sz="1800" spc="-5" dirty="0">
                <a:solidFill>
                  <a:srgbClr val="FFFFFF"/>
                </a:solidFill>
                <a:latin typeface="Calibri"/>
                <a:cs typeface="Calibri"/>
              </a:rPr>
              <a:t>1977-2005</a:t>
            </a:r>
            <a:endParaRPr sz="1800" dirty="0">
              <a:latin typeface="Calibri"/>
              <a:cs typeface="Calibri"/>
            </a:endParaRPr>
          </a:p>
          <a:p>
            <a:pPr marL="299085" indent="-287020">
              <a:lnSpc>
                <a:spcPct val="100000"/>
              </a:lnSpc>
              <a:spcBef>
                <a:spcPts val="5"/>
              </a:spcBef>
              <a:buFont typeface="Arial MT"/>
              <a:buChar char="•"/>
              <a:tabLst>
                <a:tab pos="299085" algn="l"/>
                <a:tab pos="299720" algn="l"/>
              </a:tabLst>
            </a:pPr>
            <a:r>
              <a:rPr sz="1800" spc="-35" dirty="0">
                <a:solidFill>
                  <a:srgbClr val="FFFFFF"/>
                </a:solidFill>
                <a:latin typeface="Calibri"/>
                <a:cs typeface="Calibri"/>
              </a:rPr>
              <a:t>Actor,</a:t>
            </a:r>
            <a:r>
              <a:rPr sz="1800" spc="5" dirty="0">
                <a:solidFill>
                  <a:srgbClr val="FFFFFF"/>
                </a:solidFill>
                <a:latin typeface="Calibri"/>
                <a:cs typeface="Calibri"/>
              </a:rPr>
              <a:t> </a:t>
            </a:r>
            <a:r>
              <a:rPr sz="1800" spc="-25" dirty="0">
                <a:solidFill>
                  <a:srgbClr val="FFFFFF"/>
                </a:solidFill>
                <a:latin typeface="Calibri"/>
                <a:cs typeface="Calibri"/>
              </a:rPr>
              <a:t>escritor,</a:t>
            </a:r>
            <a:r>
              <a:rPr sz="1800" spc="10" dirty="0">
                <a:solidFill>
                  <a:srgbClr val="FFFFFF"/>
                </a:solidFill>
                <a:latin typeface="Calibri"/>
                <a:cs typeface="Calibri"/>
              </a:rPr>
              <a:t> </a:t>
            </a:r>
            <a:r>
              <a:rPr sz="1800" spc="-10" dirty="0">
                <a:solidFill>
                  <a:srgbClr val="FFFFFF"/>
                </a:solidFill>
                <a:latin typeface="Calibri"/>
                <a:cs typeface="Calibri"/>
              </a:rPr>
              <a:t>comunicador</a:t>
            </a:r>
            <a:r>
              <a:rPr sz="1800" spc="30" dirty="0">
                <a:solidFill>
                  <a:srgbClr val="FFFFFF"/>
                </a:solidFill>
                <a:latin typeface="Calibri"/>
                <a:cs typeface="Calibri"/>
              </a:rPr>
              <a:t> </a:t>
            </a:r>
            <a:r>
              <a:rPr sz="1800" spc="-5" dirty="0">
                <a:solidFill>
                  <a:srgbClr val="FFFFFF"/>
                </a:solidFill>
                <a:latin typeface="Calibri"/>
                <a:cs typeface="Calibri"/>
              </a:rPr>
              <a:t>social</a:t>
            </a:r>
            <a:r>
              <a:rPr sz="1800" spc="10" dirty="0">
                <a:solidFill>
                  <a:srgbClr val="FFFFFF"/>
                </a:solidFill>
                <a:latin typeface="Calibri"/>
                <a:cs typeface="Calibri"/>
              </a:rPr>
              <a:t> </a:t>
            </a:r>
            <a:r>
              <a:rPr sz="1800" dirty="0">
                <a:solidFill>
                  <a:srgbClr val="FFFFFF"/>
                </a:solidFill>
                <a:latin typeface="Calibri"/>
                <a:cs typeface="Calibri"/>
              </a:rPr>
              <a:t>y</a:t>
            </a:r>
            <a:r>
              <a:rPr sz="1800" spc="5" dirty="0">
                <a:solidFill>
                  <a:srgbClr val="FFFFFF"/>
                </a:solidFill>
                <a:latin typeface="Calibri"/>
                <a:cs typeface="Calibri"/>
              </a:rPr>
              <a:t> </a:t>
            </a:r>
            <a:r>
              <a:rPr sz="1800" spc="-10" dirty="0" err="1">
                <a:solidFill>
                  <a:srgbClr val="FFFFFF"/>
                </a:solidFill>
                <a:latin typeface="Calibri"/>
                <a:cs typeface="Calibri"/>
              </a:rPr>
              <a:t>activista</a:t>
            </a:r>
            <a:r>
              <a:rPr sz="1800" spc="10" dirty="0">
                <a:solidFill>
                  <a:srgbClr val="FFFFFF"/>
                </a:solidFill>
                <a:latin typeface="Calibri"/>
                <a:cs typeface="Calibri"/>
              </a:rPr>
              <a:t> </a:t>
            </a:r>
            <a:r>
              <a:rPr sz="1800" spc="-50" dirty="0" smtClean="0">
                <a:solidFill>
                  <a:srgbClr val="FFFFFF"/>
                </a:solidFill>
                <a:latin typeface="Calibri"/>
                <a:cs typeface="Calibri"/>
              </a:rPr>
              <a:t>LGBT</a:t>
            </a:r>
            <a:r>
              <a:rPr lang="es-ES" sz="1800" spc="-50" dirty="0" smtClean="0">
                <a:solidFill>
                  <a:srgbClr val="FFFFFF"/>
                </a:solidFill>
                <a:latin typeface="Calibri"/>
                <a:cs typeface="Calibri"/>
              </a:rPr>
              <a:t>I+</a:t>
            </a:r>
            <a:r>
              <a:rPr sz="1800" spc="-50" dirty="0" smtClean="0">
                <a:solidFill>
                  <a:srgbClr val="FFFFFF"/>
                </a:solidFill>
                <a:latin typeface="Calibri"/>
                <a:cs typeface="Calibri"/>
              </a:rPr>
              <a:t>.</a:t>
            </a:r>
            <a:endParaRPr sz="1800" dirty="0">
              <a:latin typeface="Calibri"/>
              <a:cs typeface="Calibri"/>
            </a:endParaRPr>
          </a:p>
          <a:p>
            <a:pPr marL="299085" indent="-287020">
              <a:lnSpc>
                <a:spcPct val="100000"/>
              </a:lnSpc>
              <a:buFont typeface="Arial MT"/>
              <a:buChar char="•"/>
              <a:tabLst>
                <a:tab pos="299085" algn="l"/>
                <a:tab pos="299720" algn="l"/>
              </a:tabLst>
            </a:pPr>
            <a:r>
              <a:rPr sz="1800" spc="-20" dirty="0">
                <a:solidFill>
                  <a:srgbClr val="FFFFFF"/>
                </a:solidFill>
                <a:latin typeface="Calibri"/>
                <a:cs typeface="Calibri"/>
              </a:rPr>
              <a:t>Rol</a:t>
            </a:r>
            <a:r>
              <a:rPr sz="1800" spc="-5" dirty="0">
                <a:solidFill>
                  <a:srgbClr val="FFFFFF"/>
                </a:solidFill>
                <a:latin typeface="Calibri"/>
                <a:cs typeface="Calibri"/>
              </a:rPr>
              <a:t> </a:t>
            </a:r>
            <a:r>
              <a:rPr sz="1800" spc="-10" dirty="0">
                <a:solidFill>
                  <a:srgbClr val="FFFFFF"/>
                </a:solidFill>
                <a:latin typeface="Calibri"/>
                <a:cs typeface="Calibri"/>
              </a:rPr>
              <a:t>central</a:t>
            </a:r>
            <a:r>
              <a:rPr sz="1800" spc="-5" dirty="0">
                <a:solidFill>
                  <a:srgbClr val="FFFFFF"/>
                </a:solidFill>
                <a:latin typeface="Calibri"/>
                <a:cs typeface="Calibri"/>
              </a:rPr>
              <a:t> </a:t>
            </a:r>
            <a:r>
              <a:rPr sz="1800" dirty="0">
                <a:solidFill>
                  <a:srgbClr val="FFFFFF"/>
                </a:solidFill>
                <a:latin typeface="Calibri"/>
                <a:cs typeface="Calibri"/>
              </a:rPr>
              <a:t>-</a:t>
            </a:r>
            <a:r>
              <a:rPr sz="1800" spc="-10" dirty="0">
                <a:solidFill>
                  <a:srgbClr val="FFFFFF"/>
                </a:solidFill>
                <a:latin typeface="Calibri"/>
                <a:cs typeface="Calibri"/>
              </a:rPr>
              <a:t> </a:t>
            </a:r>
            <a:r>
              <a:rPr sz="1800" spc="-5" dirty="0">
                <a:solidFill>
                  <a:srgbClr val="FFFFFF"/>
                </a:solidFill>
                <a:latin typeface="Calibri"/>
                <a:cs typeface="Calibri"/>
              </a:rPr>
              <a:t>despenalización</a:t>
            </a:r>
            <a:r>
              <a:rPr sz="1800" spc="25" dirty="0">
                <a:solidFill>
                  <a:srgbClr val="FFFFFF"/>
                </a:solidFill>
                <a:latin typeface="Calibri"/>
                <a:cs typeface="Calibri"/>
              </a:rPr>
              <a:t> </a:t>
            </a:r>
            <a:r>
              <a:rPr sz="1800" dirty="0">
                <a:solidFill>
                  <a:srgbClr val="FFFFFF"/>
                </a:solidFill>
                <a:latin typeface="Calibri"/>
                <a:cs typeface="Calibri"/>
              </a:rPr>
              <a:t>de</a:t>
            </a:r>
            <a:r>
              <a:rPr sz="1800" spc="10" dirty="0">
                <a:solidFill>
                  <a:srgbClr val="FFFFFF"/>
                </a:solidFill>
                <a:latin typeface="Calibri"/>
                <a:cs typeface="Calibri"/>
              </a:rPr>
              <a:t> </a:t>
            </a:r>
            <a:r>
              <a:rPr sz="1800" spc="-5" dirty="0">
                <a:solidFill>
                  <a:srgbClr val="FFFFFF"/>
                </a:solidFill>
                <a:latin typeface="Calibri"/>
                <a:cs typeface="Calibri"/>
              </a:rPr>
              <a:t>la</a:t>
            </a:r>
            <a:r>
              <a:rPr sz="1800" spc="-10" dirty="0">
                <a:solidFill>
                  <a:srgbClr val="FFFFFF"/>
                </a:solidFill>
                <a:latin typeface="Calibri"/>
                <a:cs typeface="Calibri"/>
              </a:rPr>
              <a:t> </a:t>
            </a:r>
            <a:r>
              <a:rPr sz="1800" spc="-5" dirty="0">
                <a:solidFill>
                  <a:srgbClr val="FFFFFF"/>
                </a:solidFill>
                <a:latin typeface="Calibri"/>
                <a:cs typeface="Calibri"/>
              </a:rPr>
              <a:t>homosexualidad.</a:t>
            </a:r>
            <a:endParaRPr sz="1800" dirty="0">
              <a:latin typeface="Calibri"/>
              <a:cs typeface="Calibri"/>
            </a:endParaRPr>
          </a:p>
          <a:p>
            <a:pPr marL="299085" indent="-287020">
              <a:lnSpc>
                <a:spcPct val="100000"/>
              </a:lnSpc>
              <a:buFont typeface="Arial MT"/>
              <a:buChar char="•"/>
              <a:tabLst>
                <a:tab pos="299085" algn="l"/>
                <a:tab pos="299720" algn="l"/>
              </a:tabLst>
            </a:pPr>
            <a:r>
              <a:rPr sz="1800" spc="-10" dirty="0">
                <a:solidFill>
                  <a:srgbClr val="FFFFFF"/>
                </a:solidFill>
                <a:latin typeface="Calibri"/>
                <a:cs typeface="Calibri"/>
              </a:rPr>
              <a:t>Guionista</a:t>
            </a:r>
            <a:r>
              <a:rPr sz="1800" spc="15" dirty="0">
                <a:solidFill>
                  <a:srgbClr val="FFFFFF"/>
                </a:solidFill>
                <a:latin typeface="Calibri"/>
                <a:cs typeface="Calibri"/>
              </a:rPr>
              <a:t> </a:t>
            </a:r>
            <a:r>
              <a:rPr sz="1800" dirty="0">
                <a:solidFill>
                  <a:srgbClr val="FFFFFF"/>
                </a:solidFill>
                <a:latin typeface="Calibri"/>
                <a:cs typeface="Calibri"/>
              </a:rPr>
              <a:t>e</a:t>
            </a:r>
            <a:r>
              <a:rPr sz="1800" spc="10" dirty="0">
                <a:solidFill>
                  <a:srgbClr val="FFFFFF"/>
                </a:solidFill>
                <a:latin typeface="Calibri"/>
                <a:cs typeface="Calibri"/>
              </a:rPr>
              <a:t> </a:t>
            </a:r>
            <a:r>
              <a:rPr sz="1800" spc="-15" dirty="0">
                <a:solidFill>
                  <a:srgbClr val="FFFFFF"/>
                </a:solidFill>
                <a:latin typeface="Calibri"/>
                <a:cs typeface="Calibri"/>
              </a:rPr>
              <a:t>intérprete</a:t>
            </a:r>
            <a:r>
              <a:rPr sz="1800" spc="30" dirty="0">
                <a:solidFill>
                  <a:srgbClr val="FFFFFF"/>
                </a:solidFill>
                <a:latin typeface="Calibri"/>
                <a:cs typeface="Calibri"/>
              </a:rPr>
              <a:t> </a:t>
            </a:r>
            <a:r>
              <a:rPr sz="1800" spc="-15" dirty="0">
                <a:solidFill>
                  <a:srgbClr val="FFFFFF"/>
                </a:solidFill>
                <a:latin typeface="Calibri"/>
                <a:cs typeface="Calibri"/>
              </a:rPr>
              <a:t>obra</a:t>
            </a:r>
            <a:r>
              <a:rPr sz="1800" spc="15" dirty="0">
                <a:solidFill>
                  <a:srgbClr val="FFFFFF"/>
                </a:solidFill>
                <a:latin typeface="Calibri"/>
                <a:cs typeface="Calibri"/>
              </a:rPr>
              <a:t> </a:t>
            </a:r>
            <a:r>
              <a:rPr sz="1800" spc="-5" dirty="0">
                <a:solidFill>
                  <a:srgbClr val="FFFFFF"/>
                </a:solidFill>
                <a:latin typeface="Calibri"/>
                <a:cs typeface="Calibri"/>
              </a:rPr>
              <a:t>“516</a:t>
            </a:r>
            <a:r>
              <a:rPr sz="1800" spc="5" dirty="0">
                <a:solidFill>
                  <a:srgbClr val="FFFFFF"/>
                </a:solidFill>
                <a:latin typeface="Calibri"/>
                <a:cs typeface="Calibri"/>
              </a:rPr>
              <a:t> </a:t>
            </a:r>
            <a:r>
              <a:rPr sz="1800" spc="-25" dirty="0" err="1">
                <a:solidFill>
                  <a:srgbClr val="FFFFFF"/>
                </a:solidFill>
                <a:latin typeface="Calibri"/>
                <a:cs typeface="Calibri"/>
              </a:rPr>
              <a:t>Caricias</a:t>
            </a:r>
            <a:r>
              <a:rPr sz="1800" spc="-25" dirty="0" smtClean="0">
                <a:solidFill>
                  <a:srgbClr val="FFFFFF"/>
                </a:solidFill>
                <a:latin typeface="Calibri"/>
                <a:cs typeface="Calibri"/>
              </a:rPr>
              <a:t>”</a:t>
            </a:r>
            <a:r>
              <a:rPr lang="es-ES" sz="1800" spc="-25" dirty="0" smtClean="0">
                <a:solidFill>
                  <a:srgbClr val="FFFFFF"/>
                </a:solidFill>
                <a:latin typeface="Calibri"/>
                <a:cs typeface="Calibri"/>
              </a:rPr>
              <a:t>: </a:t>
            </a:r>
            <a:r>
              <a:rPr lang="es-PA" b="1" spc="-10" dirty="0" smtClean="0">
                <a:solidFill>
                  <a:srgbClr val="FFFFFF"/>
                </a:solidFill>
                <a:latin typeface="Calibri"/>
                <a:cs typeface="Calibri"/>
              </a:rPr>
              <a:t>Obra </a:t>
            </a:r>
            <a:r>
              <a:rPr lang="es-PA" b="1" spc="-10" dirty="0">
                <a:solidFill>
                  <a:srgbClr val="FFFFFF"/>
                </a:solidFill>
                <a:latin typeface="Calibri"/>
                <a:cs typeface="Calibri"/>
              </a:rPr>
              <a:t>que sale a la luz pública como un logro a su lucha por la despenalización de la homosexualidad en el </a:t>
            </a:r>
            <a:r>
              <a:rPr lang="es-PA" b="1" spc="-10" dirty="0" smtClean="0">
                <a:solidFill>
                  <a:srgbClr val="FFFFFF"/>
                </a:solidFill>
                <a:latin typeface="Calibri"/>
                <a:cs typeface="Calibri"/>
              </a:rPr>
              <a:t>país.</a:t>
            </a:r>
            <a:endParaRPr b="1" spc="-10" dirty="0">
              <a:solidFill>
                <a:srgbClr val="FFFFFF"/>
              </a:solidFill>
              <a:latin typeface="Calibri"/>
              <a:cs typeface="Calibri"/>
            </a:endParaRPr>
          </a:p>
          <a:p>
            <a:pPr marL="299085" marR="5080" indent="-287020" algn="just">
              <a:lnSpc>
                <a:spcPct val="100000"/>
              </a:lnSpc>
              <a:buFont typeface="Arial MT"/>
              <a:buChar char="•"/>
              <a:tabLst>
                <a:tab pos="299720" algn="l"/>
              </a:tabLst>
            </a:pPr>
            <a:r>
              <a:rPr sz="1800" spc="-25" dirty="0">
                <a:solidFill>
                  <a:srgbClr val="FFFFFF"/>
                </a:solidFill>
                <a:latin typeface="Calibri"/>
                <a:cs typeface="Calibri"/>
              </a:rPr>
              <a:t>Trabajó</a:t>
            </a:r>
            <a:r>
              <a:rPr sz="1800" spc="-20" dirty="0">
                <a:solidFill>
                  <a:srgbClr val="FFFFFF"/>
                </a:solidFill>
                <a:latin typeface="Calibri"/>
                <a:cs typeface="Calibri"/>
              </a:rPr>
              <a:t> </a:t>
            </a:r>
            <a:r>
              <a:rPr sz="1800" spc="-10" dirty="0">
                <a:solidFill>
                  <a:srgbClr val="FFFFFF"/>
                </a:solidFill>
                <a:latin typeface="Calibri"/>
                <a:cs typeface="Calibri"/>
              </a:rPr>
              <a:t>FEDAEPS,</a:t>
            </a:r>
            <a:r>
              <a:rPr sz="1800" spc="-5" dirty="0">
                <a:solidFill>
                  <a:srgbClr val="FFFFFF"/>
                </a:solidFill>
                <a:latin typeface="Calibri"/>
                <a:cs typeface="Calibri"/>
              </a:rPr>
              <a:t> FEMIS,</a:t>
            </a:r>
            <a:r>
              <a:rPr sz="1800" dirty="0">
                <a:solidFill>
                  <a:srgbClr val="FFFFFF"/>
                </a:solidFill>
                <a:latin typeface="Calibri"/>
                <a:cs typeface="Calibri"/>
              </a:rPr>
              <a:t> </a:t>
            </a:r>
            <a:r>
              <a:rPr sz="1800" spc="-5" dirty="0">
                <a:solidFill>
                  <a:srgbClr val="FFFFFF"/>
                </a:solidFill>
                <a:latin typeface="Calibri"/>
                <a:cs typeface="Calibri"/>
              </a:rPr>
              <a:t>Amigos</a:t>
            </a:r>
            <a:r>
              <a:rPr sz="1800" dirty="0">
                <a:solidFill>
                  <a:srgbClr val="FFFFFF"/>
                </a:solidFill>
                <a:latin typeface="Calibri"/>
                <a:cs typeface="Calibri"/>
              </a:rPr>
              <a:t> </a:t>
            </a:r>
            <a:r>
              <a:rPr sz="1800" spc="-5" dirty="0">
                <a:solidFill>
                  <a:srgbClr val="FFFFFF"/>
                </a:solidFill>
                <a:latin typeface="Calibri"/>
                <a:cs typeface="Calibri"/>
              </a:rPr>
              <a:t>por</a:t>
            </a:r>
            <a:r>
              <a:rPr sz="1800" dirty="0">
                <a:solidFill>
                  <a:srgbClr val="FFFFFF"/>
                </a:solidFill>
                <a:latin typeface="Calibri"/>
                <a:cs typeface="Calibri"/>
              </a:rPr>
              <a:t> </a:t>
            </a:r>
            <a:r>
              <a:rPr sz="1800" spc="-5" dirty="0">
                <a:solidFill>
                  <a:srgbClr val="FFFFFF"/>
                </a:solidFill>
                <a:latin typeface="Calibri"/>
                <a:cs typeface="Calibri"/>
              </a:rPr>
              <a:t>la</a:t>
            </a:r>
            <a:r>
              <a:rPr sz="1800" dirty="0">
                <a:solidFill>
                  <a:srgbClr val="FFFFFF"/>
                </a:solidFill>
                <a:latin typeface="Calibri"/>
                <a:cs typeface="Calibri"/>
              </a:rPr>
              <a:t> </a:t>
            </a:r>
            <a:r>
              <a:rPr sz="1800" spc="-5" dirty="0">
                <a:solidFill>
                  <a:srgbClr val="FFFFFF"/>
                </a:solidFill>
                <a:latin typeface="Calibri"/>
                <a:cs typeface="Calibri"/>
              </a:rPr>
              <a:t>Vida,</a:t>
            </a:r>
            <a:r>
              <a:rPr sz="1800" dirty="0">
                <a:solidFill>
                  <a:srgbClr val="FFFFFF"/>
                </a:solidFill>
                <a:latin typeface="Calibri"/>
                <a:cs typeface="Calibri"/>
              </a:rPr>
              <a:t> </a:t>
            </a:r>
            <a:r>
              <a:rPr sz="1800" spc="-5" dirty="0" err="1" smtClean="0">
                <a:solidFill>
                  <a:srgbClr val="FFFFFF"/>
                </a:solidFill>
                <a:latin typeface="Calibri"/>
                <a:cs typeface="Calibri"/>
              </a:rPr>
              <a:t>Equidad</a:t>
            </a:r>
            <a:r>
              <a:rPr sz="1800" spc="-5" dirty="0" smtClean="0">
                <a:solidFill>
                  <a:srgbClr val="FFFFFF"/>
                </a:solidFill>
                <a:latin typeface="Calibri"/>
                <a:cs typeface="Calibri"/>
              </a:rPr>
              <a:t>, </a:t>
            </a:r>
            <a:r>
              <a:rPr sz="1800" spc="-395" dirty="0" smtClean="0">
                <a:solidFill>
                  <a:srgbClr val="FFFFFF"/>
                </a:solidFill>
                <a:latin typeface="Calibri"/>
                <a:cs typeface="Calibri"/>
              </a:rPr>
              <a:t> </a:t>
            </a:r>
            <a:r>
              <a:rPr sz="1800" spc="-35" dirty="0">
                <a:solidFill>
                  <a:srgbClr val="FFFFFF"/>
                </a:solidFill>
                <a:latin typeface="Calibri"/>
                <a:cs typeface="Calibri"/>
              </a:rPr>
              <a:t>Teatro </a:t>
            </a:r>
            <a:r>
              <a:rPr sz="1800" spc="-10" dirty="0">
                <a:solidFill>
                  <a:srgbClr val="FFFFFF"/>
                </a:solidFill>
                <a:latin typeface="Calibri"/>
                <a:cs typeface="Calibri"/>
              </a:rPr>
              <a:t>Dionisios, </a:t>
            </a:r>
            <a:r>
              <a:rPr sz="1800" dirty="0">
                <a:solidFill>
                  <a:srgbClr val="FFFFFF"/>
                </a:solidFill>
                <a:latin typeface="Calibri"/>
                <a:cs typeface="Calibri"/>
              </a:rPr>
              <a:t>Grupo de </a:t>
            </a:r>
            <a:r>
              <a:rPr sz="1800" spc="-10" dirty="0">
                <a:solidFill>
                  <a:srgbClr val="FFFFFF"/>
                </a:solidFill>
                <a:latin typeface="Calibri"/>
                <a:cs typeface="Calibri"/>
              </a:rPr>
              <a:t>Estudiantes GLBT </a:t>
            </a:r>
            <a:r>
              <a:rPr sz="1800" dirty="0">
                <a:solidFill>
                  <a:srgbClr val="FFFFFF"/>
                </a:solidFill>
                <a:latin typeface="Calibri"/>
                <a:cs typeface="Calibri"/>
              </a:rPr>
              <a:t>de la </a:t>
            </a:r>
            <a:r>
              <a:rPr sz="1800" spc="-10" dirty="0">
                <a:solidFill>
                  <a:srgbClr val="FFFFFF"/>
                </a:solidFill>
                <a:latin typeface="Calibri"/>
                <a:cs typeface="Calibri"/>
              </a:rPr>
              <a:t>Universidad </a:t>
            </a:r>
            <a:r>
              <a:rPr sz="1800" spc="-5" dirty="0">
                <a:solidFill>
                  <a:srgbClr val="FFFFFF"/>
                </a:solidFill>
                <a:latin typeface="Calibri"/>
                <a:cs typeface="Calibri"/>
              </a:rPr>
              <a:t> </a:t>
            </a:r>
            <a:r>
              <a:rPr sz="1800" spc="-10" dirty="0">
                <a:solidFill>
                  <a:srgbClr val="FFFFFF"/>
                </a:solidFill>
                <a:latin typeface="Calibri"/>
                <a:cs typeface="Calibri"/>
              </a:rPr>
              <a:t>Católica,</a:t>
            </a:r>
            <a:r>
              <a:rPr sz="1800" spc="5" dirty="0">
                <a:solidFill>
                  <a:srgbClr val="FFFFFF"/>
                </a:solidFill>
                <a:latin typeface="Calibri"/>
                <a:cs typeface="Calibri"/>
              </a:rPr>
              <a:t> </a:t>
            </a:r>
            <a:r>
              <a:rPr sz="1800" spc="-15" dirty="0">
                <a:solidFill>
                  <a:srgbClr val="FFFFFF"/>
                </a:solidFill>
                <a:latin typeface="Calibri"/>
                <a:cs typeface="Calibri"/>
              </a:rPr>
              <a:t>Red</a:t>
            </a:r>
            <a:r>
              <a:rPr sz="1800" spc="15" dirty="0">
                <a:solidFill>
                  <a:srgbClr val="FFFFFF"/>
                </a:solidFill>
                <a:latin typeface="Calibri"/>
                <a:cs typeface="Calibri"/>
              </a:rPr>
              <a:t> </a:t>
            </a:r>
            <a:r>
              <a:rPr sz="1800" dirty="0">
                <a:solidFill>
                  <a:srgbClr val="FFFFFF"/>
                </a:solidFill>
                <a:latin typeface="Calibri"/>
                <a:cs typeface="Calibri"/>
              </a:rPr>
              <a:t>de</a:t>
            </a:r>
            <a:r>
              <a:rPr sz="1800" spc="15" dirty="0">
                <a:solidFill>
                  <a:srgbClr val="FFFFFF"/>
                </a:solidFill>
                <a:latin typeface="Calibri"/>
                <a:cs typeface="Calibri"/>
              </a:rPr>
              <a:t> </a:t>
            </a:r>
            <a:r>
              <a:rPr sz="1800" spc="-5" dirty="0" err="1" smtClean="0">
                <a:solidFill>
                  <a:srgbClr val="FFFFFF"/>
                </a:solidFill>
                <a:latin typeface="Calibri"/>
                <a:cs typeface="Calibri"/>
              </a:rPr>
              <a:t>Jóvenes</a:t>
            </a:r>
            <a:r>
              <a:rPr lang="es-ES" spc="-5" dirty="0" smtClean="0">
                <a:solidFill>
                  <a:srgbClr val="FFFFFF"/>
                </a:solidFill>
                <a:latin typeface="Calibri"/>
                <a:cs typeface="Calibri"/>
              </a:rPr>
              <a:t>, etc</a:t>
            </a:r>
            <a:r>
              <a:rPr sz="1800" spc="-5" dirty="0" smtClean="0">
                <a:solidFill>
                  <a:srgbClr val="FFFFFF"/>
                </a:solidFill>
                <a:latin typeface="Calibri"/>
                <a:cs typeface="Calibri"/>
              </a:rPr>
              <a:t>.</a:t>
            </a:r>
            <a:endParaRPr sz="1800" dirty="0">
              <a:latin typeface="Calibri"/>
              <a:cs typeface="Calibri"/>
            </a:endParaRPr>
          </a:p>
          <a:p>
            <a:pPr marL="299085" marR="5080" indent="-287020" algn="just">
              <a:lnSpc>
                <a:spcPct val="100000"/>
              </a:lnSpc>
              <a:buFont typeface="Arial MT"/>
              <a:buChar char="•"/>
              <a:tabLst>
                <a:tab pos="299720" algn="l"/>
              </a:tabLst>
            </a:pPr>
            <a:r>
              <a:rPr lang="es-PA" spc="-10" dirty="0" smtClean="0">
                <a:solidFill>
                  <a:srgbClr val="FFFFFF"/>
                </a:solidFill>
                <a:latin typeface="Calibri"/>
                <a:cs typeface="Calibri"/>
              </a:rPr>
              <a:t>Impulsó </a:t>
            </a:r>
            <a:r>
              <a:rPr lang="es-PA" spc="-10" dirty="0">
                <a:solidFill>
                  <a:srgbClr val="FFFFFF"/>
                </a:solidFill>
                <a:latin typeface="Calibri"/>
                <a:cs typeface="Calibri"/>
              </a:rPr>
              <a:t>reformas al Código Penal para tipificar delitos de odio por orientación sexual e identidad de género.</a:t>
            </a:r>
            <a:endParaRPr spc="-10" dirty="0">
              <a:solidFill>
                <a:srgbClr val="FFFFFF"/>
              </a:solidFill>
              <a:latin typeface="Calibri"/>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1D787FB-17CC-56C9-222B-FE571CB12091}"/>
              </a:ext>
            </a:extLst>
          </p:cNvPr>
          <p:cNvSpPr txBox="1"/>
          <p:nvPr/>
        </p:nvSpPr>
        <p:spPr>
          <a:xfrm>
            <a:off x="5181600" y="685800"/>
            <a:ext cx="9784645" cy="523220"/>
          </a:xfrm>
          <a:prstGeom prst="rect">
            <a:avLst/>
          </a:prstGeom>
          <a:noFill/>
        </p:spPr>
        <p:txBody>
          <a:bodyPr wrap="square" rtlCol="0">
            <a:spAutoFit/>
          </a:bodyPr>
          <a:lstStyle/>
          <a:p>
            <a:r>
              <a:rPr lang="es-EC" sz="2800" b="1" dirty="0" smtClean="0">
                <a:solidFill>
                  <a:srgbClr val="08377E"/>
                </a:solidFill>
                <a:latin typeface="Calibri" panose="020F0502020204030204" pitchFamily="34" charset="0"/>
                <a:cs typeface="Calibri" panose="020F0502020204030204" pitchFamily="34" charset="0"/>
              </a:rPr>
              <a:t>ESTRATEGIA</a:t>
            </a:r>
            <a:endParaRPr lang="es-EC" sz="2800" b="1" dirty="0">
              <a:solidFill>
                <a:srgbClr val="08377E"/>
              </a:solidFill>
              <a:latin typeface="Calibri" panose="020F0502020204030204" pitchFamily="34" charset="0"/>
              <a:cs typeface="Calibri" panose="020F0502020204030204" pitchFamily="34" charset="0"/>
            </a:endParaRPr>
          </a:p>
        </p:txBody>
      </p:sp>
      <p:graphicFrame>
        <p:nvGraphicFramePr>
          <p:cNvPr id="4" name="Diagrama 3"/>
          <p:cNvGraphicFramePr/>
          <p:nvPr>
            <p:extLst/>
          </p:nvPr>
        </p:nvGraphicFramePr>
        <p:xfrm>
          <a:off x="370935" y="1621766"/>
          <a:ext cx="11499011" cy="3631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60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1D787FB-17CC-56C9-222B-FE571CB12091}"/>
              </a:ext>
            </a:extLst>
          </p:cNvPr>
          <p:cNvSpPr txBox="1"/>
          <p:nvPr/>
        </p:nvSpPr>
        <p:spPr>
          <a:xfrm>
            <a:off x="5181600" y="685800"/>
            <a:ext cx="9784645" cy="523220"/>
          </a:xfrm>
          <a:prstGeom prst="rect">
            <a:avLst/>
          </a:prstGeom>
          <a:noFill/>
        </p:spPr>
        <p:txBody>
          <a:bodyPr wrap="square" rtlCol="0">
            <a:spAutoFit/>
          </a:bodyPr>
          <a:lstStyle/>
          <a:p>
            <a:r>
              <a:rPr lang="es-EC" sz="2800" b="1" dirty="0" smtClean="0">
                <a:solidFill>
                  <a:srgbClr val="08377E"/>
                </a:solidFill>
                <a:latin typeface="Calibri" panose="020F0502020204030204" pitchFamily="34" charset="0"/>
                <a:cs typeface="Calibri" panose="020F0502020204030204" pitchFamily="34" charset="0"/>
              </a:rPr>
              <a:t>VOCERÍAS</a:t>
            </a:r>
            <a:endParaRPr lang="es-EC" sz="2800" b="1" dirty="0">
              <a:solidFill>
                <a:srgbClr val="08377E"/>
              </a:solidFill>
              <a:latin typeface="Calibri" panose="020F0502020204030204" pitchFamily="34" charset="0"/>
              <a:cs typeface="Calibri" panose="020F0502020204030204" pitchFamily="34" charset="0"/>
            </a:endParaRPr>
          </a:p>
        </p:txBody>
      </p:sp>
      <p:graphicFrame>
        <p:nvGraphicFramePr>
          <p:cNvPr id="4" name="Diagrama 3"/>
          <p:cNvGraphicFramePr/>
          <p:nvPr>
            <p:extLst>
              <p:ext uri="{D42A27DB-BD31-4B8C-83A1-F6EECF244321}">
                <p14:modId xmlns:p14="http://schemas.microsoft.com/office/powerpoint/2010/main" val="3227397730"/>
              </p:ext>
            </p:extLst>
          </p:nvPr>
        </p:nvGraphicFramePr>
        <p:xfrm>
          <a:off x="370935" y="1600200"/>
          <a:ext cx="11499011" cy="36532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4678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1D787FB-17CC-56C9-222B-FE571CB12091}"/>
              </a:ext>
            </a:extLst>
          </p:cNvPr>
          <p:cNvSpPr txBox="1"/>
          <p:nvPr/>
        </p:nvSpPr>
        <p:spPr>
          <a:xfrm>
            <a:off x="3276600" y="381000"/>
            <a:ext cx="9784645" cy="523220"/>
          </a:xfrm>
          <a:prstGeom prst="rect">
            <a:avLst/>
          </a:prstGeom>
          <a:noFill/>
        </p:spPr>
        <p:txBody>
          <a:bodyPr wrap="square" rtlCol="0">
            <a:spAutoFit/>
          </a:bodyPr>
          <a:lstStyle/>
          <a:p>
            <a:r>
              <a:rPr lang="es-EC" sz="2800" b="1" dirty="0" smtClean="0">
                <a:solidFill>
                  <a:srgbClr val="08377E"/>
                </a:solidFill>
                <a:latin typeface="Calibri" panose="020F0502020204030204" pitchFamily="34" charset="0"/>
                <a:cs typeface="Calibri" panose="020F0502020204030204" pitchFamily="34" charset="0"/>
              </a:rPr>
              <a:t>CRONOGRAMA DEL PLAN COMUNICACIONAL</a:t>
            </a:r>
            <a:endParaRPr lang="es-EC" sz="2800" b="1" dirty="0">
              <a:solidFill>
                <a:srgbClr val="08377E"/>
              </a:solidFill>
              <a:latin typeface="Calibri" panose="020F0502020204030204" pitchFamily="34" charset="0"/>
              <a:cs typeface="Calibri" panose="020F0502020204030204" pitchFamily="34" charset="0"/>
            </a:endParaRPr>
          </a:p>
        </p:txBody>
      </p:sp>
      <p:graphicFrame>
        <p:nvGraphicFramePr>
          <p:cNvPr id="2" name="Diagrama 1"/>
          <p:cNvGraphicFramePr/>
          <p:nvPr>
            <p:extLst/>
          </p:nvPr>
        </p:nvGraphicFramePr>
        <p:xfrm>
          <a:off x="1792224" y="1271016"/>
          <a:ext cx="8622792" cy="43251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4381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1999" cy="685799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23790" y="543016"/>
            <a:ext cx="5909310" cy="452120"/>
          </a:xfrm>
          <a:prstGeom prst="rect">
            <a:avLst/>
          </a:prstGeom>
        </p:spPr>
        <p:txBody>
          <a:bodyPr vert="horz" wrap="square" lIns="0" tIns="12065" rIns="0" bIns="0" rtlCol="0">
            <a:spAutoFit/>
          </a:bodyPr>
          <a:lstStyle/>
          <a:p>
            <a:pPr marL="12700">
              <a:lnSpc>
                <a:spcPct val="100000"/>
              </a:lnSpc>
              <a:spcBef>
                <a:spcPts val="95"/>
              </a:spcBef>
            </a:pPr>
            <a:r>
              <a:rPr spc="-10" dirty="0"/>
              <a:t>Premio</a:t>
            </a:r>
            <a:r>
              <a:rPr dirty="0"/>
              <a:t> </a:t>
            </a:r>
            <a:r>
              <a:rPr spc="-15" dirty="0"/>
              <a:t>Patricio</a:t>
            </a:r>
            <a:r>
              <a:rPr spc="20" dirty="0"/>
              <a:t> </a:t>
            </a:r>
            <a:r>
              <a:rPr spc="-15" dirty="0"/>
              <a:t>Brabomalo</a:t>
            </a:r>
            <a:r>
              <a:rPr spc="15" dirty="0"/>
              <a:t> </a:t>
            </a:r>
            <a:r>
              <a:rPr spc="-10" dirty="0"/>
              <a:t>Molina</a:t>
            </a:r>
            <a:r>
              <a:rPr spc="20" dirty="0"/>
              <a:t> </a:t>
            </a:r>
            <a:r>
              <a:rPr lang="es-ES" spc="-5" dirty="0" smtClean="0"/>
              <a:t>2024</a:t>
            </a:r>
            <a:endParaRPr spc="-5" dirty="0"/>
          </a:p>
        </p:txBody>
      </p:sp>
      <p:grpSp>
        <p:nvGrpSpPr>
          <p:cNvPr id="3" name="object 3"/>
          <p:cNvGrpSpPr/>
          <p:nvPr/>
        </p:nvGrpSpPr>
        <p:grpSpPr>
          <a:xfrm>
            <a:off x="905167" y="1400146"/>
            <a:ext cx="2892983" cy="3861543"/>
            <a:chOff x="858774" y="1520189"/>
            <a:chExt cx="2926080" cy="3276545"/>
          </a:xfrm>
        </p:grpSpPr>
        <p:sp>
          <p:nvSpPr>
            <p:cNvPr id="4" name="object 4"/>
            <p:cNvSpPr/>
            <p:nvPr/>
          </p:nvSpPr>
          <p:spPr>
            <a:xfrm>
              <a:off x="858774" y="1520189"/>
              <a:ext cx="2926080" cy="3108960"/>
            </a:xfrm>
            <a:custGeom>
              <a:avLst/>
              <a:gdLst/>
              <a:ahLst/>
              <a:cxnLst/>
              <a:rect l="l" t="t" r="r" b="b"/>
              <a:pathLst>
                <a:path w="2926079" h="3108960">
                  <a:moveTo>
                    <a:pt x="0" y="487680"/>
                  </a:moveTo>
                  <a:lnTo>
                    <a:pt x="2232" y="440708"/>
                  </a:lnTo>
                  <a:lnTo>
                    <a:pt x="8793" y="395001"/>
                  </a:lnTo>
                  <a:lnTo>
                    <a:pt x="19479" y="350762"/>
                  </a:lnTo>
                  <a:lnTo>
                    <a:pt x="34085" y="308196"/>
                  </a:lnTo>
                  <a:lnTo>
                    <a:pt x="52407" y="267508"/>
                  </a:lnTo>
                  <a:lnTo>
                    <a:pt x="74239" y="228900"/>
                  </a:lnTo>
                  <a:lnTo>
                    <a:pt x="99379" y="192578"/>
                  </a:lnTo>
                  <a:lnTo>
                    <a:pt x="127621" y="158746"/>
                  </a:lnTo>
                  <a:lnTo>
                    <a:pt x="158761" y="127607"/>
                  </a:lnTo>
                  <a:lnTo>
                    <a:pt x="192594" y="99367"/>
                  </a:lnTo>
                  <a:lnTo>
                    <a:pt x="228917" y="74230"/>
                  </a:lnTo>
                  <a:lnTo>
                    <a:pt x="267524" y="52400"/>
                  </a:lnTo>
                  <a:lnTo>
                    <a:pt x="308212" y="34080"/>
                  </a:lnTo>
                  <a:lnTo>
                    <a:pt x="350776" y="19476"/>
                  </a:lnTo>
                  <a:lnTo>
                    <a:pt x="395012" y="8792"/>
                  </a:lnTo>
                  <a:lnTo>
                    <a:pt x="440714" y="2232"/>
                  </a:lnTo>
                  <a:lnTo>
                    <a:pt x="487679" y="0"/>
                  </a:lnTo>
                  <a:lnTo>
                    <a:pt x="2438400" y="0"/>
                  </a:lnTo>
                  <a:lnTo>
                    <a:pt x="2485371" y="2232"/>
                  </a:lnTo>
                  <a:lnTo>
                    <a:pt x="2531078" y="8792"/>
                  </a:lnTo>
                  <a:lnTo>
                    <a:pt x="2575317" y="19476"/>
                  </a:lnTo>
                  <a:lnTo>
                    <a:pt x="2617883" y="34080"/>
                  </a:lnTo>
                  <a:lnTo>
                    <a:pt x="2658571" y="52400"/>
                  </a:lnTo>
                  <a:lnTo>
                    <a:pt x="2697179" y="74230"/>
                  </a:lnTo>
                  <a:lnTo>
                    <a:pt x="2733501" y="99367"/>
                  </a:lnTo>
                  <a:lnTo>
                    <a:pt x="2767333" y="127607"/>
                  </a:lnTo>
                  <a:lnTo>
                    <a:pt x="2798472" y="158746"/>
                  </a:lnTo>
                  <a:lnTo>
                    <a:pt x="2826712" y="192578"/>
                  </a:lnTo>
                  <a:lnTo>
                    <a:pt x="2851849" y="228900"/>
                  </a:lnTo>
                  <a:lnTo>
                    <a:pt x="2873679" y="267508"/>
                  </a:lnTo>
                  <a:lnTo>
                    <a:pt x="2891999" y="308196"/>
                  </a:lnTo>
                  <a:lnTo>
                    <a:pt x="2906603" y="350762"/>
                  </a:lnTo>
                  <a:lnTo>
                    <a:pt x="2917287" y="395001"/>
                  </a:lnTo>
                  <a:lnTo>
                    <a:pt x="2923847" y="440708"/>
                  </a:lnTo>
                  <a:lnTo>
                    <a:pt x="2926079" y="487680"/>
                  </a:lnTo>
                  <a:lnTo>
                    <a:pt x="2926079" y="2621280"/>
                  </a:lnTo>
                  <a:lnTo>
                    <a:pt x="2923847" y="2668251"/>
                  </a:lnTo>
                  <a:lnTo>
                    <a:pt x="2917287" y="2713958"/>
                  </a:lnTo>
                  <a:lnTo>
                    <a:pt x="2906603" y="2758197"/>
                  </a:lnTo>
                  <a:lnTo>
                    <a:pt x="2891999" y="2800763"/>
                  </a:lnTo>
                  <a:lnTo>
                    <a:pt x="2873679" y="2841451"/>
                  </a:lnTo>
                  <a:lnTo>
                    <a:pt x="2851849" y="2880059"/>
                  </a:lnTo>
                  <a:lnTo>
                    <a:pt x="2826712" y="2916381"/>
                  </a:lnTo>
                  <a:lnTo>
                    <a:pt x="2798472" y="2950213"/>
                  </a:lnTo>
                  <a:lnTo>
                    <a:pt x="2767333" y="2981352"/>
                  </a:lnTo>
                  <a:lnTo>
                    <a:pt x="2733501" y="3009592"/>
                  </a:lnTo>
                  <a:lnTo>
                    <a:pt x="2697179" y="3034729"/>
                  </a:lnTo>
                  <a:lnTo>
                    <a:pt x="2658571" y="3056559"/>
                  </a:lnTo>
                  <a:lnTo>
                    <a:pt x="2617883" y="3074879"/>
                  </a:lnTo>
                  <a:lnTo>
                    <a:pt x="2575317" y="3089483"/>
                  </a:lnTo>
                  <a:lnTo>
                    <a:pt x="2531078" y="3100167"/>
                  </a:lnTo>
                  <a:lnTo>
                    <a:pt x="2485371" y="3106727"/>
                  </a:lnTo>
                  <a:lnTo>
                    <a:pt x="2438400" y="3108960"/>
                  </a:lnTo>
                  <a:lnTo>
                    <a:pt x="487679" y="3108960"/>
                  </a:lnTo>
                  <a:lnTo>
                    <a:pt x="440714" y="3106727"/>
                  </a:lnTo>
                  <a:lnTo>
                    <a:pt x="395012" y="3100167"/>
                  </a:lnTo>
                  <a:lnTo>
                    <a:pt x="350776" y="3089483"/>
                  </a:lnTo>
                  <a:lnTo>
                    <a:pt x="308212" y="3074879"/>
                  </a:lnTo>
                  <a:lnTo>
                    <a:pt x="267524" y="3056559"/>
                  </a:lnTo>
                  <a:lnTo>
                    <a:pt x="228917" y="3034729"/>
                  </a:lnTo>
                  <a:lnTo>
                    <a:pt x="192594" y="3009592"/>
                  </a:lnTo>
                  <a:lnTo>
                    <a:pt x="158761" y="2981352"/>
                  </a:lnTo>
                  <a:lnTo>
                    <a:pt x="127621" y="2950213"/>
                  </a:lnTo>
                  <a:lnTo>
                    <a:pt x="99379" y="2916381"/>
                  </a:lnTo>
                  <a:lnTo>
                    <a:pt x="74239" y="2880059"/>
                  </a:lnTo>
                  <a:lnTo>
                    <a:pt x="52407" y="2841451"/>
                  </a:lnTo>
                  <a:lnTo>
                    <a:pt x="34085" y="2800763"/>
                  </a:lnTo>
                  <a:lnTo>
                    <a:pt x="19479" y="2758197"/>
                  </a:lnTo>
                  <a:lnTo>
                    <a:pt x="8793" y="2713958"/>
                  </a:lnTo>
                  <a:lnTo>
                    <a:pt x="2232" y="2668251"/>
                  </a:lnTo>
                  <a:lnTo>
                    <a:pt x="0" y="2621280"/>
                  </a:lnTo>
                  <a:lnTo>
                    <a:pt x="0" y="487680"/>
                  </a:lnTo>
                  <a:close/>
                </a:path>
              </a:pathLst>
            </a:custGeom>
            <a:ln w="38100">
              <a:solidFill>
                <a:srgbClr val="00A9EA"/>
              </a:solidFill>
            </a:ln>
          </p:spPr>
          <p:txBody>
            <a:bodyPr wrap="square" lIns="0" tIns="0" rIns="0" bIns="0" rtlCol="0"/>
            <a:lstStyle/>
            <a:p>
              <a:endParaRPr/>
            </a:p>
          </p:txBody>
        </p:sp>
        <p:sp>
          <p:nvSpPr>
            <p:cNvPr id="5" name="object 5"/>
            <p:cNvSpPr/>
            <p:nvPr/>
          </p:nvSpPr>
          <p:spPr>
            <a:xfrm>
              <a:off x="1348315" y="4265783"/>
              <a:ext cx="2056425" cy="530951"/>
            </a:xfrm>
            <a:custGeom>
              <a:avLst/>
              <a:gdLst/>
              <a:ahLst/>
              <a:cxnLst/>
              <a:rect l="l" t="t" r="r" b="b"/>
              <a:pathLst>
                <a:path w="2240279" h="847725">
                  <a:moveTo>
                    <a:pt x="2099055" y="0"/>
                  </a:moveTo>
                  <a:lnTo>
                    <a:pt x="141224" y="0"/>
                  </a:lnTo>
                  <a:lnTo>
                    <a:pt x="96588" y="7201"/>
                  </a:lnTo>
                  <a:lnTo>
                    <a:pt x="57821" y="27253"/>
                  </a:lnTo>
                  <a:lnTo>
                    <a:pt x="27249" y="57826"/>
                  </a:lnTo>
                  <a:lnTo>
                    <a:pt x="7200" y="96593"/>
                  </a:lnTo>
                  <a:lnTo>
                    <a:pt x="0" y="141223"/>
                  </a:lnTo>
                  <a:lnTo>
                    <a:pt x="0" y="706119"/>
                  </a:lnTo>
                  <a:lnTo>
                    <a:pt x="7200" y="750750"/>
                  </a:lnTo>
                  <a:lnTo>
                    <a:pt x="27249" y="789517"/>
                  </a:lnTo>
                  <a:lnTo>
                    <a:pt x="57821" y="820090"/>
                  </a:lnTo>
                  <a:lnTo>
                    <a:pt x="96588" y="840142"/>
                  </a:lnTo>
                  <a:lnTo>
                    <a:pt x="141224" y="847343"/>
                  </a:lnTo>
                  <a:lnTo>
                    <a:pt x="2099055" y="847343"/>
                  </a:lnTo>
                  <a:lnTo>
                    <a:pt x="2143686" y="840142"/>
                  </a:lnTo>
                  <a:lnTo>
                    <a:pt x="2182453" y="820090"/>
                  </a:lnTo>
                  <a:lnTo>
                    <a:pt x="2213026" y="789517"/>
                  </a:lnTo>
                  <a:lnTo>
                    <a:pt x="2233078" y="750750"/>
                  </a:lnTo>
                  <a:lnTo>
                    <a:pt x="2240279" y="706119"/>
                  </a:lnTo>
                  <a:lnTo>
                    <a:pt x="2240279" y="141223"/>
                  </a:lnTo>
                  <a:lnTo>
                    <a:pt x="2233078" y="96593"/>
                  </a:lnTo>
                  <a:lnTo>
                    <a:pt x="2213026" y="57826"/>
                  </a:lnTo>
                  <a:lnTo>
                    <a:pt x="2182453" y="27253"/>
                  </a:lnTo>
                  <a:lnTo>
                    <a:pt x="2143686" y="7201"/>
                  </a:lnTo>
                  <a:lnTo>
                    <a:pt x="2099055" y="0"/>
                  </a:lnTo>
                  <a:close/>
                </a:path>
              </a:pathLst>
            </a:custGeom>
            <a:solidFill>
              <a:srgbClr val="07377D"/>
            </a:solidFill>
          </p:spPr>
          <p:txBody>
            <a:bodyPr wrap="square" lIns="0" tIns="0" rIns="0" bIns="0" rtlCol="0"/>
            <a:lstStyle/>
            <a:p>
              <a:endParaRPr/>
            </a:p>
          </p:txBody>
        </p:sp>
      </p:grpSp>
      <p:grpSp>
        <p:nvGrpSpPr>
          <p:cNvPr id="6" name="object 6"/>
          <p:cNvGrpSpPr/>
          <p:nvPr/>
        </p:nvGrpSpPr>
        <p:grpSpPr>
          <a:xfrm>
            <a:off x="4371401" y="1364097"/>
            <a:ext cx="3102865" cy="4061461"/>
            <a:chOff x="4517135" y="1501139"/>
            <a:chExt cx="2964180" cy="3550920"/>
          </a:xfrm>
        </p:grpSpPr>
        <p:sp>
          <p:nvSpPr>
            <p:cNvPr id="7" name="object 7"/>
            <p:cNvSpPr/>
            <p:nvPr/>
          </p:nvSpPr>
          <p:spPr>
            <a:xfrm>
              <a:off x="4536185" y="1520189"/>
              <a:ext cx="2926080" cy="3108960"/>
            </a:xfrm>
            <a:custGeom>
              <a:avLst/>
              <a:gdLst/>
              <a:ahLst/>
              <a:cxnLst/>
              <a:rect l="l" t="t" r="r" b="b"/>
              <a:pathLst>
                <a:path w="2926079" h="3108960">
                  <a:moveTo>
                    <a:pt x="0" y="487680"/>
                  </a:moveTo>
                  <a:lnTo>
                    <a:pt x="2232" y="440708"/>
                  </a:lnTo>
                  <a:lnTo>
                    <a:pt x="8792" y="395001"/>
                  </a:lnTo>
                  <a:lnTo>
                    <a:pt x="19476" y="350762"/>
                  </a:lnTo>
                  <a:lnTo>
                    <a:pt x="34080" y="308196"/>
                  </a:lnTo>
                  <a:lnTo>
                    <a:pt x="52400" y="267508"/>
                  </a:lnTo>
                  <a:lnTo>
                    <a:pt x="74230" y="228900"/>
                  </a:lnTo>
                  <a:lnTo>
                    <a:pt x="99367" y="192578"/>
                  </a:lnTo>
                  <a:lnTo>
                    <a:pt x="127607" y="158746"/>
                  </a:lnTo>
                  <a:lnTo>
                    <a:pt x="158746" y="127607"/>
                  </a:lnTo>
                  <a:lnTo>
                    <a:pt x="192578" y="99367"/>
                  </a:lnTo>
                  <a:lnTo>
                    <a:pt x="228900" y="74230"/>
                  </a:lnTo>
                  <a:lnTo>
                    <a:pt x="267508" y="52400"/>
                  </a:lnTo>
                  <a:lnTo>
                    <a:pt x="308196" y="34080"/>
                  </a:lnTo>
                  <a:lnTo>
                    <a:pt x="350762" y="19476"/>
                  </a:lnTo>
                  <a:lnTo>
                    <a:pt x="395001" y="8792"/>
                  </a:lnTo>
                  <a:lnTo>
                    <a:pt x="440708" y="2232"/>
                  </a:lnTo>
                  <a:lnTo>
                    <a:pt x="487679" y="0"/>
                  </a:lnTo>
                  <a:lnTo>
                    <a:pt x="2438399" y="0"/>
                  </a:lnTo>
                  <a:lnTo>
                    <a:pt x="2485371" y="2232"/>
                  </a:lnTo>
                  <a:lnTo>
                    <a:pt x="2531078" y="8792"/>
                  </a:lnTo>
                  <a:lnTo>
                    <a:pt x="2575317" y="19476"/>
                  </a:lnTo>
                  <a:lnTo>
                    <a:pt x="2617883" y="34080"/>
                  </a:lnTo>
                  <a:lnTo>
                    <a:pt x="2658571" y="52400"/>
                  </a:lnTo>
                  <a:lnTo>
                    <a:pt x="2697179" y="74230"/>
                  </a:lnTo>
                  <a:lnTo>
                    <a:pt x="2733501" y="99367"/>
                  </a:lnTo>
                  <a:lnTo>
                    <a:pt x="2767333" y="127607"/>
                  </a:lnTo>
                  <a:lnTo>
                    <a:pt x="2798472" y="158746"/>
                  </a:lnTo>
                  <a:lnTo>
                    <a:pt x="2826712" y="192578"/>
                  </a:lnTo>
                  <a:lnTo>
                    <a:pt x="2851849" y="228900"/>
                  </a:lnTo>
                  <a:lnTo>
                    <a:pt x="2873679" y="267508"/>
                  </a:lnTo>
                  <a:lnTo>
                    <a:pt x="2891999" y="308196"/>
                  </a:lnTo>
                  <a:lnTo>
                    <a:pt x="2906603" y="350762"/>
                  </a:lnTo>
                  <a:lnTo>
                    <a:pt x="2917287" y="395001"/>
                  </a:lnTo>
                  <a:lnTo>
                    <a:pt x="2923847" y="440708"/>
                  </a:lnTo>
                  <a:lnTo>
                    <a:pt x="2926080" y="487680"/>
                  </a:lnTo>
                  <a:lnTo>
                    <a:pt x="2926080" y="2621280"/>
                  </a:lnTo>
                  <a:lnTo>
                    <a:pt x="2923847" y="2668251"/>
                  </a:lnTo>
                  <a:lnTo>
                    <a:pt x="2917287" y="2713958"/>
                  </a:lnTo>
                  <a:lnTo>
                    <a:pt x="2906603" y="2758197"/>
                  </a:lnTo>
                  <a:lnTo>
                    <a:pt x="2891999" y="2800763"/>
                  </a:lnTo>
                  <a:lnTo>
                    <a:pt x="2873679" y="2841451"/>
                  </a:lnTo>
                  <a:lnTo>
                    <a:pt x="2851849" y="2880059"/>
                  </a:lnTo>
                  <a:lnTo>
                    <a:pt x="2826712" y="2916381"/>
                  </a:lnTo>
                  <a:lnTo>
                    <a:pt x="2798472" y="2950213"/>
                  </a:lnTo>
                  <a:lnTo>
                    <a:pt x="2767333" y="2981352"/>
                  </a:lnTo>
                  <a:lnTo>
                    <a:pt x="2733501" y="3009592"/>
                  </a:lnTo>
                  <a:lnTo>
                    <a:pt x="2697179" y="3034729"/>
                  </a:lnTo>
                  <a:lnTo>
                    <a:pt x="2658571" y="3056559"/>
                  </a:lnTo>
                  <a:lnTo>
                    <a:pt x="2617883" y="3074879"/>
                  </a:lnTo>
                  <a:lnTo>
                    <a:pt x="2575317" y="3089483"/>
                  </a:lnTo>
                  <a:lnTo>
                    <a:pt x="2531078" y="3100167"/>
                  </a:lnTo>
                  <a:lnTo>
                    <a:pt x="2485371" y="3106727"/>
                  </a:lnTo>
                  <a:lnTo>
                    <a:pt x="2438399" y="3108960"/>
                  </a:lnTo>
                  <a:lnTo>
                    <a:pt x="487679" y="3108960"/>
                  </a:lnTo>
                  <a:lnTo>
                    <a:pt x="440708" y="3106727"/>
                  </a:lnTo>
                  <a:lnTo>
                    <a:pt x="395001" y="3100167"/>
                  </a:lnTo>
                  <a:lnTo>
                    <a:pt x="350762" y="3089483"/>
                  </a:lnTo>
                  <a:lnTo>
                    <a:pt x="308196" y="3074879"/>
                  </a:lnTo>
                  <a:lnTo>
                    <a:pt x="267508" y="3056559"/>
                  </a:lnTo>
                  <a:lnTo>
                    <a:pt x="228900" y="3034729"/>
                  </a:lnTo>
                  <a:lnTo>
                    <a:pt x="192578" y="3009592"/>
                  </a:lnTo>
                  <a:lnTo>
                    <a:pt x="158746" y="2981352"/>
                  </a:lnTo>
                  <a:lnTo>
                    <a:pt x="127607" y="2950213"/>
                  </a:lnTo>
                  <a:lnTo>
                    <a:pt x="99367" y="2916381"/>
                  </a:lnTo>
                  <a:lnTo>
                    <a:pt x="74230" y="2880059"/>
                  </a:lnTo>
                  <a:lnTo>
                    <a:pt x="52400" y="2841451"/>
                  </a:lnTo>
                  <a:lnTo>
                    <a:pt x="34080" y="2800763"/>
                  </a:lnTo>
                  <a:lnTo>
                    <a:pt x="19476" y="2758197"/>
                  </a:lnTo>
                  <a:lnTo>
                    <a:pt x="8792" y="2713958"/>
                  </a:lnTo>
                  <a:lnTo>
                    <a:pt x="2232" y="2668251"/>
                  </a:lnTo>
                  <a:lnTo>
                    <a:pt x="0" y="2621280"/>
                  </a:lnTo>
                  <a:lnTo>
                    <a:pt x="0" y="487680"/>
                  </a:lnTo>
                  <a:close/>
                </a:path>
              </a:pathLst>
            </a:custGeom>
            <a:ln w="38100">
              <a:solidFill>
                <a:srgbClr val="00A9EA"/>
              </a:solidFill>
            </a:ln>
          </p:spPr>
          <p:txBody>
            <a:bodyPr wrap="square" lIns="0" tIns="0" rIns="0" bIns="0" rtlCol="0"/>
            <a:lstStyle/>
            <a:p>
              <a:endParaRPr/>
            </a:p>
          </p:txBody>
        </p:sp>
        <p:sp>
          <p:nvSpPr>
            <p:cNvPr id="8" name="object 8"/>
            <p:cNvSpPr/>
            <p:nvPr/>
          </p:nvSpPr>
          <p:spPr>
            <a:xfrm>
              <a:off x="4878323" y="4204716"/>
              <a:ext cx="2239010" cy="847725"/>
            </a:xfrm>
            <a:custGeom>
              <a:avLst/>
              <a:gdLst/>
              <a:ahLst/>
              <a:cxnLst/>
              <a:rect l="l" t="t" r="r" b="b"/>
              <a:pathLst>
                <a:path w="2239009" h="847725">
                  <a:moveTo>
                    <a:pt x="2097531" y="0"/>
                  </a:moveTo>
                  <a:lnTo>
                    <a:pt x="141224" y="0"/>
                  </a:lnTo>
                  <a:lnTo>
                    <a:pt x="96593" y="7201"/>
                  </a:lnTo>
                  <a:lnTo>
                    <a:pt x="57826" y="27253"/>
                  </a:lnTo>
                  <a:lnTo>
                    <a:pt x="27253" y="57826"/>
                  </a:lnTo>
                  <a:lnTo>
                    <a:pt x="7201" y="96593"/>
                  </a:lnTo>
                  <a:lnTo>
                    <a:pt x="0" y="141223"/>
                  </a:lnTo>
                  <a:lnTo>
                    <a:pt x="0" y="706119"/>
                  </a:lnTo>
                  <a:lnTo>
                    <a:pt x="7201" y="750750"/>
                  </a:lnTo>
                  <a:lnTo>
                    <a:pt x="27253" y="789517"/>
                  </a:lnTo>
                  <a:lnTo>
                    <a:pt x="57826" y="820090"/>
                  </a:lnTo>
                  <a:lnTo>
                    <a:pt x="96593" y="840142"/>
                  </a:lnTo>
                  <a:lnTo>
                    <a:pt x="141224" y="847343"/>
                  </a:lnTo>
                  <a:lnTo>
                    <a:pt x="2097531" y="847343"/>
                  </a:lnTo>
                  <a:lnTo>
                    <a:pt x="2142162" y="840142"/>
                  </a:lnTo>
                  <a:lnTo>
                    <a:pt x="2180929" y="820090"/>
                  </a:lnTo>
                  <a:lnTo>
                    <a:pt x="2211502" y="789517"/>
                  </a:lnTo>
                  <a:lnTo>
                    <a:pt x="2231554" y="750750"/>
                  </a:lnTo>
                  <a:lnTo>
                    <a:pt x="2238755" y="706119"/>
                  </a:lnTo>
                  <a:lnTo>
                    <a:pt x="2238755" y="141223"/>
                  </a:lnTo>
                  <a:lnTo>
                    <a:pt x="2231554" y="96593"/>
                  </a:lnTo>
                  <a:lnTo>
                    <a:pt x="2211502" y="57826"/>
                  </a:lnTo>
                  <a:lnTo>
                    <a:pt x="2180929" y="27253"/>
                  </a:lnTo>
                  <a:lnTo>
                    <a:pt x="2142162" y="7201"/>
                  </a:lnTo>
                  <a:lnTo>
                    <a:pt x="2097531" y="0"/>
                  </a:lnTo>
                  <a:close/>
                </a:path>
              </a:pathLst>
            </a:custGeom>
            <a:solidFill>
              <a:srgbClr val="07377D"/>
            </a:solidFill>
          </p:spPr>
          <p:txBody>
            <a:bodyPr wrap="square" lIns="0" tIns="0" rIns="0" bIns="0" rtlCol="0"/>
            <a:lstStyle/>
            <a:p>
              <a:endParaRPr/>
            </a:p>
          </p:txBody>
        </p:sp>
      </p:grpSp>
      <p:grpSp>
        <p:nvGrpSpPr>
          <p:cNvPr id="9" name="object 9"/>
          <p:cNvGrpSpPr/>
          <p:nvPr/>
        </p:nvGrpSpPr>
        <p:grpSpPr>
          <a:xfrm>
            <a:off x="8166100" y="1385886"/>
            <a:ext cx="2964180" cy="3874052"/>
            <a:chOff x="8193023" y="1501139"/>
            <a:chExt cx="2964180" cy="3550920"/>
          </a:xfrm>
        </p:grpSpPr>
        <p:sp>
          <p:nvSpPr>
            <p:cNvPr id="10" name="object 10"/>
            <p:cNvSpPr/>
            <p:nvPr/>
          </p:nvSpPr>
          <p:spPr>
            <a:xfrm>
              <a:off x="8212073" y="1520189"/>
              <a:ext cx="2926080" cy="3108960"/>
            </a:xfrm>
            <a:custGeom>
              <a:avLst/>
              <a:gdLst/>
              <a:ahLst/>
              <a:cxnLst/>
              <a:rect l="l" t="t" r="r" b="b"/>
              <a:pathLst>
                <a:path w="2926079" h="3108960">
                  <a:moveTo>
                    <a:pt x="0" y="487680"/>
                  </a:moveTo>
                  <a:lnTo>
                    <a:pt x="2232" y="440708"/>
                  </a:lnTo>
                  <a:lnTo>
                    <a:pt x="8792" y="395001"/>
                  </a:lnTo>
                  <a:lnTo>
                    <a:pt x="19476" y="350762"/>
                  </a:lnTo>
                  <a:lnTo>
                    <a:pt x="34080" y="308196"/>
                  </a:lnTo>
                  <a:lnTo>
                    <a:pt x="52400" y="267508"/>
                  </a:lnTo>
                  <a:lnTo>
                    <a:pt x="74230" y="228900"/>
                  </a:lnTo>
                  <a:lnTo>
                    <a:pt x="99367" y="192578"/>
                  </a:lnTo>
                  <a:lnTo>
                    <a:pt x="127607" y="158746"/>
                  </a:lnTo>
                  <a:lnTo>
                    <a:pt x="158746" y="127607"/>
                  </a:lnTo>
                  <a:lnTo>
                    <a:pt x="192578" y="99367"/>
                  </a:lnTo>
                  <a:lnTo>
                    <a:pt x="228900" y="74230"/>
                  </a:lnTo>
                  <a:lnTo>
                    <a:pt x="267508" y="52400"/>
                  </a:lnTo>
                  <a:lnTo>
                    <a:pt x="308196" y="34080"/>
                  </a:lnTo>
                  <a:lnTo>
                    <a:pt x="350762" y="19476"/>
                  </a:lnTo>
                  <a:lnTo>
                    <a:pt x="395001" y="8792"/>
                  </a:lnTo>
                  <a:lnTo>
                    <a:pt x="440708" y="2232"/>
                  </a:lnTo>
                  <a:lnTo>
                    <a:pt x="487679" y="0"/>
                  </a:lnTo>
                  <a:lnTo>
                    <a:pt x="2438400" y="0"/>
                  </a:lnTo>
                  <a:lnTo>
                    <a:pt x="2485371" y="2232"/>
                  </a:lnTo>
                  <a:lnTo>
                    <a:pt x="2531078" y="8792"/>
                  </a:lnTo>
                  <a:lnTo>
                    <a:pt x="2575317" y="19476"/>
                  </a:lnTo>
                  <a:lnTo>
                    <a:pt x="2617883" y="34080"/>
                  </a:lnTo>
                  <a:lnTo>
                    <a:pt x="2658571" y="52400"/>
                  </a:lnTo>
                  <a:lnTo>
                    <a:pt x="2697179" y="74230"/>
                  </a:lnTo>
                  <a:lnTo>
                    <a:pt x="2733501" y="99367"/>
                  </a:lnTo>
                  <a:lnTo>
                    <a:pt x="2767333" y="127607"/>
                  </a:lnTo>
                  <a:lnTo>
                    <a:pt x="2798472" y="158746"/>
                  </a:lnTo>
                  <a:lnTo>
                    <a:pt x="2826712" y="192578"/>
                  </a:lnTo>
                  <a:lnTo>
                    <a:pt x="2851849" y="228900"/>
                  </a:lnTo>
                  <a:lnTo>
                    <a:pt x="2873679" y="267508"/>
                  </a:lnTo>
                  <a:lnTo>
                    <a:pt x="2891999" y="308196"/>
                  </a:lnTo>
                  <a:lnTo>
                    <a:pt x="2906603" y="350762"/>
                  </a:lnTo>
                  <a:lnTo>
                    <a:pt x="2917287" y="395001"/>
                  </a:lnTo>
                  <a:lnTo>
                    <a:pt x="2923847" y="440708"/>
                  </a:lnTo>
                  <a:lnTo>
                    <a:pt x="2926079" y="487680"/>
                  </a:lnTo>
                  <a:lnTo>
                    <a:pt x="2926079" y="2621280"/>
                  </a:lnTo>
                  <a:lnTo>
                    <a:pt x="2923847" y="2668251"/>
                  </a:lnTo>
                  <a:lnTo>
                    <a:pt x="2917287" y="2713958"/>
                  </a:lnTo>
                  <a:lnTo>
                    <a:pt x="2906603" y="2758197"/>
                  </a:lnTo>
                  <a:lnTo>
                    <a:pt x="2891999" y="2800763"/>
                  </a:lnTo>
                  <a:lnTo>
                    <a:pt x="2873679" y="2841451"/>
                  </a:lnTo>
                  <a:lnTo>
                    <a:pt x="2851849" y="2880059"/>
                  </a:lnTo>
                  <a:lnTo>
                    <a:pt x="2826712" y="2916381"/>
                  </a:lnTo>
                  <a:lnTo>
                    <a:pt x="2798472" y="2950213"/>
                  </a:lnTo>
                  <a:lnTo>
                    <a:pt x="2767333" y="2981352"/>
                  </a:lnTo>
                  <a:lnTo>
                    <a:pt x="2733501" y="3009592"/>
                  </a:lnTo>
                  <a:lnTo>
                    <a:pt x="2697179" y="3034729"/>
                  </a:lnTo>
                  <a:lnTo>
                    <a:pt x="2658571" y="3056559"/>
                  </a:lnTo>
                  <a:lnTo>
                    <a:pt x="2617883" y="3074879"/>
                  </a:lnTo>
                  <a:lnTo>
                    <a:pt x="2575317" y="3089483"/>
                  </a:lnTo>
                  <a:lnTo>
                    <a:pt x="2531078" y="3100167"/>
                  </a:lnTo>
                  <a:lnTo>
                    <a:pt x="2485371" y="3106727"/>
                  </a:lnTo>
                  <a:lnTo>
                    <a:pt x="2438400" y="3108960"/>
                  </a:lnTo>
                  <a:lnTo>
                    <a:pt x="487679" y="3108960"/>
                  </a:lnTo>
                  <a:lnTo>
                    <a:pt x="440708" y="3106727"/>
                  </a:lnTo>
                  <a:lnTo>
                    <a:pt x="395001" y="3100167"/>
                  </a:lnTo>
                  <a:lnTo>
                    <a:pt x="350762" y="3089483"/>
                  </a:lnTo>
                  <a:lnTo>
                    <a:pt x="308196" y="3074879"/>
                  </a:lnTo>
                  <a:lnTo>
                    <a:pt x="267508" y="3056559"/>
                  </a:lnTo>
                  <a:lnTo>
                    <a:pt x="228900" y="3034729"/>
                  </a:lnTo>
                  <a:lnTo>
                    <a:pt x="192578" y="3009592"/>
                  </a:lnTo>
                  <a:lnTo>
                    <a:pt x="158746" y="2981352"/>
                  </a:lnTo>
                  <a:lnTo>
                    <a:pt x="127607" y="2950213"/>
                  </a:lnTo>
                  <a:lnTo>
                    <a:pt x="99367" y="2916381"/>
                  </a:lnTo>
                  <a:lnTo>
                    <a:pt x="74230" y="2880059"/>
                  </a:lnTo>
                  <a:lnTo>
                    <a:pt x="52400" y="2841451"/>
                  </a:lnTo>
                  <a:lnTo>
                    <a:pt x="34080" y="2800763"/>
                  </a:lnTo>
                  <a:lnTo>
                    <a:pt x="19476" y="2758197"/>
                  </a:lnTo>
                  <a:lnTo>
                    <a:pt x="8792" y="2713958"/>
                  </a:lnTo>
                  <a:lnTo>
                    <a:pt x="2232" y="2668251"/>
                  </a:lnTo>
                  <a:lnTo>
                    <a:pt x="0" y="2621280"/>
                  </a:lnTo>
                  <a:lnTo>
                    <a:pt x="0" y="487680"/>
                  </a:lnTo>
                  <a:close/>
                </a:path>
              </a:pathLst>
            </a:custGeom>
            <a:ln w="38100">
              <a:solidFill>
                <a:srgbClr val="00A9EA"/>
              </a:solidFill>
            </a:ln>
          </p:spPr>
          <p:txBody>
            <a:bodyPr wrap="square" lIns="0" tIns="0" rIns="0" bIns="0" rtlCol="0"/>
            <a:lstStyle/>
            <a:p>
              <a:endParaRPr/>
            </a:p>
          </p:txBody>
        </p:sp>
        <p:sp>
          <p:nvSpPr>
            <p:cNvPr id="11" name="object 11"/>
            <p:cNvSpPr/>
            <p:nvPr/>
          </p:nvSpPr>
          <p:spPr>
            <a:xfrm>
              <a:off x="8555735" y="4204716"/>
              <a:ext cx="2239010" cy="847725"/>
            </a:xfrm>
            <a:custGeom>
              <a:avLst/>
              <a:gdLst/>
              <a:ahLst/>
              <a:cxnLst/>
              <a:rect l="l" t="t" r="r" b="b"/>
              <a:pathLst>
                <a:path w="2239009" h="847725">
                  <a:moveTo>
                    <a:pt x="2097532" y="0"/>
                  </a:moveTo>
                  <a:lnTo>
                    <a:pt x="141224" y="0"/>
                  </a:lnTo>
                  <a:lnTo>
                    <a:pt x="96593" y="7201"/>
                  </a:lnTo>
                  <a:lnTo>
                    <a:pt x="57826" y="27253"/>
                  </a:lnTo>
                  <a:lnTo>
                    <a:pt x="27253" y="57826"/>
                  </a:lnTo>
                  <a:lnTo>
                    <a:pt x="7201" y="96593"/>
                  </a:lnTo>
                  <a:lnTo>
                    <a:pt x="0" y="141223"/>
                  </a:lnTo>
                  <a:lnTo>
                    <a:pt x="0" y="706119"/>
                  </a:lnTo>
                  <a:lnTo>
                    <a:pt x="7201" y="750750"/>
                  </a:lnTo>
                  <a:lnTo>
                    <a:pt x="27253" y="789517"/>
                  </a:lnTo>
                  <a:lnTo>
                    <a:pt x="57826" y="820090"/>
                  </a:lnTo>
                  <a:lnTo>
                    <a:pt x="96593" y="840142"/>
                  </a:lnTo>
                  <a:lnTo>
                    <a:pt x="141224" y="847343"/>
                  </a:lnTo>
                  <a:lnTo>
                    <a:pt x="2097532" y="847343"/>
                  </a:lnTo>
                  <a:lnTo>
                    <a:pt x="2142162" y="840142"/>
                  </a:lnTo>
                  <a:lnTo>
                    <a:pt x="2180929" y="820090"/>
                  </a:lnTo>
                  <a:lnTo>
                    <a:pt x="2211502" y="789517"/>
                  </a:lnTo>
                  <a:lnTo>
                    <a:pt x="2231554" y="750750"/>
                  </a:lnTo>
                  <a:lnTo>
                    <a:pt x="2238756" y="706119"/>
                  </a:lnTo>
                  <a:lnTo>
                    <a:pt x="2238756" y="141223"/>
                  </a:lnTo>
                  <a:lnTo>
                    <a:pt x="2231554" y="96593"/>
                  </a:lnTo>
                  <a:lnTo>
                    <a:pt x="2211502" y="57826"/>
                  </a:lnTo>
                  <a:lnTo>
                    <a:pt x="2180929" y="27253"/>
                  </a:lnTo>
                  <a:lnTo>
                    <a:pt x="2142162" y="7201"/>
                  </a:lnTo>
                  <a:lnTo>
                    <a:pt x="2097532" y="0"/>
                  </a:lnTo>
                  <a:close/>
                </a:path>
              </a:pathLst>
            </a:custGeom>
            <a:solidFill>
              <a:srgbClr val="07377D"/>
            </a:solidFill>
          </p:spPr>
          <p:txBody>
            <a:bodyPr wrap="square" lIns="0" tIns="0" rIns="0" bIns="0" rtlCol="0"/>
            <a:lstStyle/>
            <a:p>
              <a:endParaRPr/>
            </a:p>
          </p:txBody>
        </p:sp>
      </p:grpSp>
      <p:sp>
        <p:nvSpPr>
          <p:cNvPr id="12" name="object 12"/>
          <p:cNvSpPr txBox="1"/>
          <p:nvPr/>
        </p:nvSpPr>
        <p:spPr>
          <a:xfrm>
            <a:off x="1907793" y="4676639"/>
            <a:ext cx="863600" cy="513080"/>
          </a:xfrm>
          <a:prstGeom prst="rect">
            <a:avLst/>
          </a:prstGeom>
        </p:spPr>
        <p:txBody>
          <a:bodyPr vert="horz" wrap="square" lIns="0" tIns="12065" rIns="0" bIns="0" rtlCol="0">
            <a:spAutoFit/>
          </a:bodyPr>
          <a:lstStyle/>
          <a:p>
            <a:pPr algn="ctr">
              <a:lnSpc>
                <a:spcPct val="100000"/>
              </a:lnSpc>
              <a:spcBef>
                <a:spcPts val="95"/>
              </a:spcBef>
            </a:pPr>
            <a:r>
              <a:rPr sz="1600" b="1" spc="-10" dirty="0">
                <a:solidFill>
                  <a:srgbClr val="FFFFFF"/>
                </a:solidFill>
                <a:latin typeface="Calibri"/>
                <a:cs typeface="Calibri"/>
              </a:rPr>
              <a:t>Código</a:t>
            </a:r>
            <a:endParaRPr sz="1600" dirty="0">
              <a:latin typeface="Calibri"/>
              <a:cs typeface="Calibri"/>
            </a:endParaRPr>
          </a:p>
          <a:p>
            <a:pPr algn="ctr">
              <a:lnSpc>
                <a:spcPct val="100000"/>
              </a:lnSpc>
            </a:pPr>
            <a:r>
              <a:rPr sz="1600" b="1" spc="-5" dirty="0">
                <a:solidFill>
                  <a:srgbClr val="FFFFFF"/>
                </a:solidFill>
                <a:latin typeface="Calibri"/>
                <a:cs typeface="Calibri"/>
              </a:rPr>
              <a:t>Municipal</a:t>
            </a:r>
            <a:endParaRPr sz="1600" dirty="0">
              <a:latin typeface="Calibri"/>
              <a:cs typeface="Calibri"/>
            </a:endParaRPr>
          </a:p>
        </p:txBody>
      </p:sp>
      <p:sp>
        <p:nvSpPr>
          <p:cNvPr id="13" name="object 13"/>
          <p:cNvSpPr txBox="1"/>
          <p:nvPr/>
        </p:nvSpPr>
        <p:spPr>
          <a:xfrm>
            <a:off x="5181913" y="4503018"/>
            <a:ext cx="1629410" cy="756920"/>
          </a:xfrm>
          <a:prstGeom prst="rect">
            <a:avLst/>
          </a:prstGeom>
        </p:spPr>
        <p:txBody>
          <a:bodyPr vert="horz" wrap="square" lIns="0" tIns="12065" rIns="0" bIns="0" rtlCol="0">
            <a:spAutoFit/>
          </a:bodyPr>
          <a:lstStyle/>
          <a:p>
            <a:pPr marL="12065" marR="5080" algn="ctr">
              <a:lnSpc>
                <a:spcPct val="100000"/>
              </a:lnSpc>
              <a:spcBef>
                <a:spcPts val="95"/>
              </a:spcBef>
            </a:pPr>
            <a:r>
              <a:rPr sz="1600" b="1" spc="-5" dirty="0">
                <a:solidFill>
                  <a:srgbClr val="FFFFFF"/>
                </a:solidFill>
                <a:latin typeface="Calibri"/>
                <a:cs typeface="Calibri"/>
              </a:rPr>
              <a:t>Comisión</a:t>
            </a:r>
            <a:r>
              <a:rPr sz="1600" b="1" spc="-80" dirty="0">
                <a:solidFill>
                  <a:srgbClr val="FFFFFF"/>
                </a:solidFill>
                <a:latin typeface="Calibri"/>
                <a:cs typeface="Calibri"/>
              </a:rPr>
              <a:t> </a:t>
            </a:r>
            <a:r>
              <a:rPr sz="1600" b="1" spc="-5" dirty="0">
                <a:solidFill>
                  <a:srgbClr val="FFFFFF"/>
                </a:solidFill>
                <a:latin typeface="Calibri"/>
                <a:cs typeface="Calibri"/>
              </a:rPr>
              <a:t>Igualdad, </a:t>
            </a:r>
            <a:r>
              <a:rPr sz="1600" b="1" spc="-345" dirty="0">
                <a:solidFill>
                  <a:srgbClr val="FFFFFF"/>
                </a:solidFill>
                <a:latin typeface="Calibri"/>
                <a:cs typeface="Calibri"/>
              </a:rPr>
              <a:t> </a:t>
            </a:r>
            <a:r>
              <a:rPr sz="1600" b="1" spc="-15" dirty="0">
                <a:solidFill>
                  <a:srgbClr val="FFFFFF"/>
                </a:solidFill>
                <a:latin typeface="Calibri"/>
                <a:cs typeface="Calibri"/>
              </a:rPr>
              <a:t>Género</a:t>
            </a:r>
            <a:r>
              <a:rPr sz="1600" b="1" spc="5" dirty="0">
                <a:solidFill>
                  <a:srgbClr val="FFFFFF"/>
                </a:solidFill>
                <a:latin typeface="Calibri"/>
                <a:cs typeface="Calibri"/>
              </a:rPr>
              <a:t> </a:t>
            </a:r>
            <a:r>
              <a:rPr sz="1600" b="1" spc="-5" dirty="0">
                <a:solidFill>
                  <a:srgbClr val="FFFFFF"/>
                </a:solidFill>
                <a:latin typeface="Calibri"/>
                <a:cs typeface="Calibri"/>
              </a:rPr>
              <a:t>e</a:t>
            </a:r>
            <a:r>
              <a:rPr sz="1600" b="1" spc="-20" dirty="0">
                <a:solidFill>
                  <a:srgbClr val="FFFFFF"/>
                </a:solidFill>
                <a:latin typeface="Calibri"/>
                <a:cs typeface="Calibri"/>
              </a:rPr>
              <a:t> </a:t>
            </a:r>
            <a:r>
              <a:rPr sz="1600" b="1" spc="-5" dirty="0">
                <a:solidFill>
                  <a:srgbClr val="FFFFFF"/>
                </a:solidFill>
                <a:latin typeface="Calibri"/>
                <a:cs typeface="Calibri"/>
              </a:rPr>
              <a:t>Inclusión </a:t>
            </a:r>
            <a:r>
              <a:rPr sz="1600" b="1" spc="-350" dirty="0">
                <a:solidFill>
                  <a:srgbClr val="FFFFFF"/>
                </a:solidFill>
                <a:latin typeface="Calibri"/>
                <a:cs typeface="Calibri"/>
              </a:rPr>
              <a:t> </a:t>
            </a:r>
            <a:r>
              <a:rPr sz="1600" b="1" dirty="0">
                <a:solidFill>
                  <a:srgbClr val="FFFFFF"/>
                </a:solidFill>
                <a:latin typeface="Calibri"/>
                <a:cs typeface="Calibri"/>
              </a:rPr>
              <a:t>Social</a:t>
            </a:r>
            <a:endParaRPr sz="1600" dirty="0">
              <a:latin typeface="Calibri"/>
              <a:cs typeface="Calibri"/>
            </a:endParaRPr>
          </a:p>
        </p:txBody>
      </p:sp>
      <p:sp>
        <p:nvSpPr>
          <p:cNvPr id="14" name="object 14"/>
          <p:cNvSpPr txBox="1"/>
          <p:nvPr/>
        </p:nvSpPr>
        <p:spPr>
          <a:xfrm>
            <a:off x="8983471" y="4450207"/>
            <a:ext cx="1412240" cy="26924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FFFFFF"/>
                </a:solidFill>
                <a:latin typeface="Calibri"/>
                <a:cs typeface="Calibri"/>
              </a:rPr>
              <a:t>Conmemoración</a:t>
            </a:r>
            <a:endParaRPr sz="1600">
              <a:latin typeface="Calibri"/>
              <a:cs typeface="Calibri"/>
            </a:endParaRPr>
          </a:p>
        </p:txBody>
      </p:sp>
      <p:sp>
        <p:nvSpPr>
          <p:cNvPr id="15" name="object 15"/>
          <p:cNvSpPr txBox="1"/>
          <p:nvPr/>
        </p:nvSpPr>
        <p:spPr>
          <a:xfrm>
            <a:off x="1185163" y="1769491"/>
            <a:ext cx="2310130" cy="228909"/>
          </a:xfrm>
          <a:prstGeom prst="rect">
            <a:avLst/>
          </a:prstGeom>
        </p:spPr>
        <p:txBody>
          <a:bodyPr vert="horz" wrap="square" lIns="0" tIns="13335" rIns="0" bIns="0" rtlCol="0">
            <a:spAutoFit/>
          </a:bodyPr>
          <a:lstStyle/>
          <a:p>
            <a:pPr marL="12700">
              <a:lnSpc>
                <a:spcPct val="100000"/>
              </a:lnSpc>
              <a:spcBef>
                <a:spcPts val="105"/>
              </a:spcBef>
              <a:tabLst>
                <a:tab pos="446405" algn="l"/>
                <a:tab pos="972185" algn="l"/>
                <a:tab pos="1655445" algn="l"/>
              </a:tabLst>
            </a:pPr>
            <a:r>
              <a:rPr sz="1400" b="1" dirty="0">
                <a:solidFill>
                  <a:srgbClr val="3A3838"/>
                </a:solidFill>
                <a:latin typeface="Calibri"/>
                <a:cs typeface="Calibri"/>
              </a:rPr>
              <a:t>Art.	</a:t>
            </a:r>
            <a:r>
              <a:rPr sz="1400" b="1" spc="-5" dirty="0" smtClean="0">
                <a:solidFill>
                  <a:srgbClr val="3A3838"/>
                </a:solidFill>
                <a:latin typeface="Calibri"/>
                <a:cs typeface="Calibri"/>
              </a:rPr>
              <a:t>7</a:t>
            </a:r>
            <a:r>
              <a:rPr lang="es-ES" sz="1400" b="1" spc="-5" dirty="0" smtClean="0">
                <a:solidFill>
                  <a:srgbClr val="3A3838"/>
                </a:solidFill>
                <a:latin typeface="Calibri"/>
                <a:cs typeface="Calibri"/>
              </a:rPr>
              <a:t>26</a:t>
            </a:r>
            <a:r>
              <a:rPr sz="1400" b="1" spc="-5" dirty="0" smtClean="0">
                <a:solidFill>
                  <a:srgbClr val="3A3838"/>
                </a:solidFill>
                <a:latin typeface="Calibri"/>
                <a:cs typeface="Calibri"/>
              </a:rPr>
              <a:t>.-</a:t>
            </a:r>
            <a:r>
              <a:rPr sz="1400" b="1" spc="-5" dirty="0">
                <a:solidFill>
                  <a:srgbClr val="3A3838"/>
                </a:solidFill>
                <a:latin typeface="Calibri"/>
                <a:cs typeface="Calibri"/>
              </a:rPr>
              <a:t>	Premio	“Patricio</a:t>
            </a:r>
            <a:endParaRPr sz="1400" dirty="0">
              <a:latin typeface="Calibri"/>
              <a:cs typeface="Calibri"/>
            </a:endParaRPr>
          </a:p>
        </p:txBody>
      </p:sp>
      <p:sp>
        <p:nvSpPr>
          <p:cNvPr id="16" name="object 16"/>
          <p:cNvSpPr txBox="1"/>
          <p:nvPr/>
        </p:nvSpPr>
        <p:spPr>
          <a:xfrm>
            <a:off x="1185163" y="1982851"/>
            <a:ext cx="2310130" cy="239395"/>
          </a:xfrm>
          <a:prstGeom prst="rect">
            <a:avLst/>
          </a:prstGeom>
        </p:spPr>
        <p:txBody>
          <a:bodyPr vert="horz" wrap="square" lIns="0" tIns="13335" rIns="0" bIns="0" rtlCol="0">
            <a:spAutoFit/>
          </a:bodyPr>
          <a:lstStyle/>
          <a:p>
            <a:pPr marL="12700">
              <a:lnSpc>
                <a:spcPct val="100000"/>
              </a:lnSpc>
              <a:spcBef>
                <a:spcPts val="105"/>
              </a:spcBef>
              <a:tabLst>
                <a:tab pos="1134110" algn="l"/>
                <a:tab pos="1966595" algn="l"/>
              </a:tabLst>
            </a:pPr>
            <a:r>
              <a:rPr sz="1400" b="1" dirty="0">
                <a:solidFill>
                  <a:srgbClr val="3A3838"/>
                </a:solidFill>
                <a:latin typeface="Calibri"/>
                <a:cs typeface="Calibri"/>
              </a:rPr>
              <a:t>B</a:t>
            </a:r>
            <a:r>
              <a:rPr sz="1400" b="1" spc="-35" dirty="0">
                <a:solidFill>
                  <a:srgbClr val="3A3838"/>
                </a:solidFill>
                <a:latin typeface="Calibri"/>
                <a:cs typeface="Calibri"/>
              </a:rPr>
              <a:t>r</a:t>
            </a:r>
            <a:r>
              <a:rPr sz="1400" b="1" spc="-10" dirty="0">
                <a:solidFill>
                  <a:srgbClr val="3A3838"/>
                </a:solidFill>
                <a:latin typeface="Calibri"/>
                <a:cs typeface="Calibri"/>
              </a:rPr>
              <a:t>a</a:t>
            </a:r>
            <a:r>
              <a:rPr sz="1400" b="1" dirty="0">
                <a:solidFill>
                  <a:srgbClr val="3A3838"/>
                </a:solidFill>
                <a:latin typeface="Calibri"/>
                <a:cs typeface="Calibri"/>
              </a:rPr>
              <a:t>bo</a:t>
            </a:r>
            <a:r>
              <a:rPr sz="1400" b="1" spc="-15" dirty="0">
                <a:solidFill>
                  <a:srgbClr val="3A3838"/>
                </a:solidFill>
                <a:latin typeface="Calibri"/>
                <a:cs typeface="Calibri"/>
              </a:rPr>
              <a:t>m</a:t>
            </a:r>
            <a:r>
              <a:rPr sz="1400" b="1" dirty="0">
                <a:solidFill>
                  <a:srgbClr val="3A3838"/>
                </a:solidFill>
                <a:latin typeface="Calibri"/>
                <a:cs typeface="Calibri"/>
              </a:rPr>
              <a:t>alo	</a:t>
            </a:r>
            <a:r>
              <a:rPr sz="1400" b="1" spc="-20" dirty="0">
                <a:solidFill>
                  <a:srgbClr val="3A3838"/>
                </a:solidFill>
                <a:latin typeface="Calibri"/>
                <a:cs typeface="Calibri"/>
              </a:rPr>
              <a:t>M</a:t>
            </a:r>
            <a:r>
              <a:rPr sz="1400" b="1" dirty="0">
                <a:solidFill>
                  <a:srgbClr val="3A3838"/>
                </a:solidFill>
                <a:latin typeface="Calibri"/>
                <a:cs typeface="Calibri"/>
              </a:rPr>
              <a:t>oli</a:t>
            </a:r>
            <a:r>
              <a:rPr sz="1400" b="1" spc="-10" dirty="0">
                <a:solidFill>
                  <a:srgbClr val="3A3838"/>
                </a:solidFill>
                <a:latin typeface="Calibri"/>
                <a:cs typeface="Calibri"/>
              </a:rPr>
              <a:t>n</a:t>
            </a:r>
            <a:r>
              <a:rPr sz="1400" b="1" dirty="0">
                <a:solidFill>
                  <a:srgbClr val="3A3838"/>
                </a:solidFill>
                <a:latin typeface="Calibri"/>
                <a:cs typeface="Calibri"/>
              </a:rPr>
              <a:t>a	</a:t>
            </a:r>
            <a:r>
              <a:rPr sz="1400" b="1" spc="-10" dirty="0">
                <a:solidFill>
                  <a:srgbClr val="3A3838"/>
                </a:solidFill>
                <a:latin typeface="Calibri"/>
                <a:cs typeface="Calibri"/>
              </a:rPr>
              <a:t>p</a:t>
            </a:r>
            <a:r>
              <a:rPr sz="1400" b="1" dirty="0">
                <a:solidFill>
                  <a:srgbClr val="3A3838"/>
                </a:solidFill>
                <a:latin typeface="Calibri"/>
                <a:cs typeface="Calibri"/>
              </a:rPr>
              <a:t>a</a:t>
            </a:r>
            <a:r>
              <a:rPr sz="1400" b="1" spc="-30" dirty="0">
                <a:solidFill>
                  <a:srgbClr val="3A3838"/>
                </a:solidFill>
                <a:latin typeface="Calibri"/>
                <a:cs typeface="Calibri"/>
              </a:rPr>
              <a:t>r</a:t>
            </a:r>
            <a:r>
              <a:rPr sz="1400" b="1" dirty="0">
                <a:solidFill>
                  <a:srgbClr val="3A3838"/>
                </a:solidFill>
                <a:latin typeface="Calibri"/>
                <a:cs typeface="Calibri"/>
              </a:rPr>
              <a:t>a</a:t>
            </a:r>
            <a:endParaRPr sz="1400">
              <a:latin typeface="Calibri"/>
              <a:cs typeface="Calibri"/>
            </a:endParaRPr>
          </a:p>
        </p:txBody>
      </p:sp>
      <p:sp>
        <p:nvSpPr>
          <p:cNvPr id="17" name="object 17"/>
          <p:cNvSpPr txBox="1"/>
          <p:nvPr/>
        </p:nvSpPr>
        <p:spPr>
          <a:xfrm>
            <a:off x="1185163" y="2195906"/>
            <a:ext cx="2309495" cy="240029"/>
          </a:xfrm>
          <a:prstGeom prst="rect">
            <a:avLst/>
          </a:prstGeom>
        </p:spPr>
        <p:txBody>
          <a:bodyPr vert="horz" wrap="square" lIns="0" tIns="13335" rIns="0" bIns="0" rtlCol="0">
            <a:spAutoFit/>
          </a:bodyPr>
          <a:lstStyle/>
          <a:p>
            <a:pPr marL="12700">
              <a:lnSpc>
                <a:spcPct val="100000"/>
              </a:lnSpc>
              <a:spcBef>
                <a:spcPts val="105"/>
              </a:spcBef>
            </a:pPr>
            <a:r>
              <a:rPr sz="1400" b="1" spc="-5" dirty="0">
                <a:solidFill>
                  <a:srgbClr val="3A3838"/>
                </a:solidFill>
                <a:latin typeface="Calibri"/>
                <a:cs typeface="Calibri"/>
              </a:rPr>
              <a:t>población</a:t>
            </a:r>
            <a:r>
              <a:rPr sz="1400" b="1" spc="260" dirty="0">
                <a:solidFill>
                  <a:srgbClr val="3A3838"/>
                </a:solidFill>
                <a:latin typeface="Calibri"/>
                <a:cs typeface="Calibri"/>
              </a:rPr>
              <a:t> </a:t>
            </a:r>
            <a:r>
              <a:rPr sz="1400" b="1" spc="-5" dirty="0">
                <a:solidFill>
                  <a:srgbClr val="3A3838"/>
                </a:solidFill>
                <a:latin typeface="Calibri"/>
                <a:cs typeface="Calibri"/>
              </a:rPr>
              <a:t>de</a:t>
            </a:r>
            <a:r>
              <a:rPr sz="1400" b="1" spc="254" dirty="0">
                <a:solidFill>
                  <a:srgbClr val="3A3838"/>
                </a:solidFill>
                <a:latin typeface="Calibri"/>
                <a:cs typeface="Calibri"/>
              </a:rPr>
              <a:t> </a:t>
            </a:r>
            <a:r>
              <a:rPr sz="1400" b="1" spc="-5" dirty="0">
                <a:solidFill>
                  <a:srgbClr val="3A3838"/>
                </a:solidFill>
                <a:latin typeface="Calibri"/>
                <a:cs typeface="Calibri"/>
              </a:rPr>
              <a:t>las</a:t>
            </a:r>
            <a:r>
              <a:rPr sz="1400" b="1" spc="260" dirty="0">
                <a:solidFill>
                  <a:srgbClr val="3A3838"/>
                </a:solidFill>
                <a:latin typeface="Calibri"/>
                <a:cs typeface="Calibri"/>
              </a:rPr>
              <a:t> </a:t>
            </a:r>
            <a:r>
              <a:rPr sz="1400" b="1" spc="-5" dirty="0">
                <a:solidFill>
                  <a:srgbClr val="3A3838"/>
                </a:solidFill>
                <a:latin typeface="Calibri"/>
                <a:cs typeface="Calibri"/>
              </a:rPr>
              <a:t>Diversidades</a:t>
            </a:r>
            <a:endParaRPr sz="1400">
              <a:latin typeface="Calibri"/>
              <a:cs typeface="Calibri"/>
            </a:endParaRPr>
          </a:p>
        </p:txBody>
      </p:sp>
      <p:sp>
        <p:nvSpPr>
          <p:cNvPr id="18" name="object 18"/>
          <p:cNvSpPr txBox="1"/>
          <p:nvPr/>
        </p:nvSpPr>
        <p:spPr>
          <a:xfrm>
            <a:off x="1185163" y="2409825"/>
            <a:ext cx="2308860" cy="2396169"/>
          </a:xfrm>
          <a:prstGeom prst="rect">
            <a:avLst/>
          </a:prstGeom>
        </p:spPr>
        <p:txBody>
          <a:bodyPr vert="horz" wrap="square" lIns="0" tIns="13335" rIns="0" bIns="0" rtlCol="0">
            <a:spAutoFit/>
          </a:bodyPr>
          <a:lstStyle/>
          <a:p>
            <a:pPr marL="12700">
              <a:lnSpc>
                <a:spcPct val="100000"/>
              </a:lnSpc>
              <a:spcBef>
                <a:spcPts val="105"/>
              </a:spcBef>
              <a:tabLst>
                <a:tab pos="1411605" algn="l"/>
                <a:tab pos="1713230" algn="l"/>
              </a:tabLst>
            </a:pPr>
            <a:r>
              <a:rPr sz="1400" b="1" spc="-10" dirty="0">
                <a:solidFill>
                  <a:srgbClr val="3A3838"/>
                </a:solidFill>
                <a:latin typeface="Calibri"/>
                <a:cs typeface="Calibri"/>
              </a:rPr>
              <a:t>Sexo-Genéricas.-	</a:t>
            </a:r>
            <a:r>
              <a:rPr sz="1400" spc="-5" dirty="0">
                <a:solidFill>
                  <a:srgbClr val="3A3838"/>
                </a:solidFill>
                <a:latin typeface="Calibri"/>
                <a:cs typeface="Calibri"/>
              </a:rPr>
              <a:t>El	</a:t>
            </a:r>
            <a:r>
              <a:rPr sz="1400" spc="-5" dirty="0" smtClean="0">
                <a:solidFill>
                  <a:srgbClr val="3A3838"/>
                </a:solidFill>
                <a:latin typeface="Calibri"/>
                <a:cs typeface="Calibri"/>
              </a:rPr>
              <a:t>Concejo</a:t>
            </a:r>
            <a:r>
              <a:rPr lang="es-ES" sz="1400" spc="-5" dirty="0" smtClean="0">
                <a:solidFill>
                  <a:srgbClr val="3A3838"/>
                </a:solidFill>
                <a:latin typeface="Calibri"/>
                <a:cs typeface="Calibri"/>
              </a:rPr>
              <a:t> </a:t>
            </a:r>
            <a:r>
              <a:rPr lang="es-PA" sz="1400" spc="-5" dirty="0">
                <a:solidFill>
                  <a:srgbClr val="3A3838"/>
                </a:solidFill>
                <a:latin typeface="Calibri"/>
                <a:cs typeface="Calibri"/>
              </a:rPr>
              <a:t>Metropolitano otorgará </a:t>
            </a:r>
            <a:r>
              <a:rPr lang="es-PA" sz="1400" spc="-5" dirty="0" smtClean="0">
                <a:solidFill>
                  <a:srgbClr val="3A3838"/>
                </a:solidFill>
                <a:latin typeface="Calibri"/>
                <a:cs typeface="Calibri"/>
              </a:rPr>
              <a:t>el premio a </a:t>
            </a:r>
            <a:r>
              <a:rPr lang="es-PA" sz="1400" spc="-5" dirty="0">
                <a:solidFill>
                  <a:srgbClr val="3A3838"/>
                </a:solidFill>
                <a:latin typeface="Calibri"/>
                <a:cs typeface="Calibri"/>
              </a:rPr>
              <a:t>la persona que haya cumplido una labor destacada en la defensa de los derechos de la población de diversidades sexo genéricas, a través de actividades científicas, cívicas, culturales, educativas, sociales, </a:t>
            </a:r>
            <a:r>
              <a:rPr lang="es-PA" sz="1400" spc="-5" dirty="0" smtClean="0">
                <a:solidFill>
                  <a:srgbClr val="3A3838"/>
                </a:solidFill>
                <a:latin typeface="Calibri"/>
                <a:cs typeface="Calibri"/>
              </a:rPr>
              <a:t>ecológicas</a:t>
            </a:r>
          </a:p>
          <a:p>
            <a:pPr marL="12700">
              <a:lnSpc>
                <a:spcPct val="100000"/>
              </a:lnSpc>
              <a:spcBef>
                <a:spcPts val="105"/>
              </a:spcBef>
              <a:tabLst>
                <a:tab pos="1411605" algn="l"/>
                <a:tab pos="1713230" algn="l"/>
              </a:tabLst>
            </a:pPr>
            <a:endParaRPr sz="1400" spc="-5" dirty="0">
              <a:solidFill>
                <a:srgbClr val="3A3838"/>
              </a:solidFill>
              <a:latin typeface="Calibri"/>
              <a:cs typeface="Calibri"/>
            </a:endParaRPr>
          </a:p>
        </p:txBody>
      </p:sp>
      <p:sp>
        <p:nvSpPr>
          <p:cNvPr id="23" name="object 23"/>
          <p:cNvSpPr txBox="1"/>
          <p:nvPr/>
        </p:nvSpPr>
        <p:spPr>
          <a:xfrm>
            <a:off x="4793487" y="1769491"/>
            <a:ext cx="2430780" cy="2598788"/>
          </a:xfrm>
          <a:prstGeom prst="rect">
            <a:avLst/>
          </a:prstGeom>
        </p:spPr>
        <p:txBody>
          <a:bodyPr vert="horz" wrap="square" lIns="0" tIns="13335" rIns="0" bIns="0" rtlCol="0">
            <a:spAutoFit/>
          </a:bodyPr>
          <a:lstStyle/>
          <a:p>
            <a:pPr marL="12700">
              <a:lnSpc>
                <a:spcPct val="100000"/>
              </a:lnSpc>
              <a:spcBef>
                <a:spcPts val="105"/>
              </a:spcBef>
              <a:tabLst>
                <a:tab pos="1022985" algn="l"/>
                <a:tab pos="2234565" algn="l"/>
              </a:tabLst>
            </a:pPr>
            <a:r>
              <a:rPr lang="es-PA" sz="1400" spc="-5" dirty="0" smtClean="0">
                <a:solidFill>
                  <a:srgbClr val="3A3838"/>
                </a:solidFill>
                <a:latin typeface="Calibri"/>
                <a:cs typeface="Calibri"/>
              </a:rPr>
              <a:t>Se </a:t>
            </a:r>
            <a:r>
              <a:rPr lang="es-PA" sz="1400" spc="-5" dirty="0">
                <a:solidFill>
                  <a:srgbClr val="3A3838"/>
                </a:solidFill>
                <a:latin typeface="Calibri"/>
                <a:cs typeface="Calibri"/>
              </a:rPr>
              <a:t>entregará en un acto especial organizado por la Entidad rectora de la Inclusión Social, con la presencia de los integrantes del Órgano Legislativo, </a:t>
            </a:r>
            <a:r>
              <a:rPr lang="es-PA" sz="1400" spc="-5" dirty="0" smtClean="0">
                <a:solidFill>
                  <a:srgbClr val="3A3838"/>
                </a:solidFill>
                <a:latin typeface="Calibri"/>
                <a:cs typeface="Calibri"/>
              </a:rPr>
              <a:t>“</a:t>
            </a:r>
            <a:r>
              <a:rPr lang="es-PA" sz="1400" b="1" i="1" spc="-5" dirty="0" smtClean="0">
                <a:solidFill>
                  <a:srgbClr val="3A3838"/>
                </a:solidFill>
                <a:latin typeface="Calibri"/>
                <a:cs typeface="Calibri"/>
              </a:rPr>
              <a:t>en </a:t>
            </a:r>
            <a:r>
              <a:rPr lang="es-PA" sz="1400" b="1" i="1" spc="-5" dirty="0">
                <a:solidFill>
                  <a:srgbClr val="3A3838"/>
                </a:solidFill>
                <a:latin typeface="Calibri"/>
                <a:cs typeface="Calibri"/>
              </a:rPr>
              <a:t>el mes de noviembre de cada año con ocasión de la despenalización de la homosexualidad en el Ecuador.”</a:t>
            </a:r>
            <a:r>
              <a:rPr lang="es-PA" sz="1400" i="1" spc="-5" dirty="0">
                <a:solidFill>
                  <a:srgbClr val="3A3838"/>
                </a:solidFill>
                <a:latin typeface="Calibri"/>
                <a:cs typeface="Calibri"/>
              </a:rPr>
              <a:t> </a:t>
            </a:r>
            <a:r>
              <a:rPr lang="es-PA" sz="1400" spc="-5" dirty="0">
                <a:solidFill>
                  <a:srgbClr val="3A3838"/>
                </a:solidFill>
                <a:latin typeface="Calibri"/>
                <a:cs typeface="Calibri"/>
              </a:rPr>
              <a:t>Por lo tanto, en razón de lo expuesto, se llevará a cabo el acto especial como un reconocimiento simbólico</a:t>
            </a:r>
            <a:endParaRPr sz="1400" spc="-5" dirty="0">
              <a:solidFill>
                <a:srgbClr val="3A3838"/>
              </a:solidFill>
              <a:latin typeface="Calibri"/>
              <a:cs typeface="Calibri"/>
            </a:endParaRPr>
          </a:p>
        </p:txBody>
      </p:sp>
      <p:sp>
        <p:nvSpPr>
          <p:cNvPr id="28" name="object 28"/>
          <p:cNvSpPr txBox="1"/>
          <p:nvPr/>
        </p:nvSpPr>
        <p:spPr>
          <a:xfrm>
            <a:off x="8635365" y="1929511"/>
            <a:ext cx="2025650" cy="879475"/>
          </a:xfrm>
          <a:prstGeom prst="rect">
            <a:avLst/>
          </a:prstGeom>
        </p:spPr>
        <p:txBody>
          <a:bodyPr vert="horz" wrap="square" lIns="0" tIns="13335" rIns="0" bIns="0" rtlCol="0">
            <a:spAutoFit/>
          </a:bodyPr>
          <a:lstStyle/>
          <a:p>
            <a:pPr marL="12700" marR="5080" algn="just">
              <a:lnSpc>
                <a:spcPct val="100000"/>
              </a:lnSpc>
              <a:spcBef>
                <a:spcPts val="105"/>
              </a:spcBef>
            </a:pPr>
            <a:r>
              <a:rPr sz="1400" spc="-5" dirty="0">
                <a:solidFill>
                  <a:srgbClr val="3A3838"/>
                </a:solidFill>
                <a:latin typeface="Calibri"/>
                <a:cs typeface="Calibri"/>
              </a:rPr>
              <a:t>El Día Conmemorativo de </a:t>
            </a:r>
            <a:r>
              <a:rPr sz="1400" dirty="0">
                <a:solidFill>
                  <a:srgbClr val="3A3838"/>
                </a:solidFill>
                <a:latin typeface="Calibri"/>
                <a:cs typeface="Calibri"/>
              </a:rPr>
              <a:t>la </a:t>
            </a:r>
            <a:r>
              <a:rPr sz="1400" spc="-305" dirty="0">
                <a:solidFill>
                  <a:srgbClr val="3A3838"/>
                </a:solidFill>
                <a:latin typeface="Calibri"/>
                <a:cs typeface="Calibri"/>
              </a:rPr>
              <a:t> </a:t>
            </a:r>
            <a:r>
              <a:rPr sz="1400" spc="-5" dirty="0">
                <a:solidFill>
                  <a:srgbClr val="3A3838"/>
                </a:solidFill>
                <a:latin typeface="Calibri"/>
                <a:cs typeface="Calibri"/>
              </a:rPr>
              <a:t>despenalización</a:t>
            </a:r>
            <a:r>
              <a:rPr sz="1400" spc="5" dirty="0">
                <a:solidFill>
                  <a:srgbClr val="3A3838"/>
                </a:solidFill>
                <a:latin typeface="Calibri"/>
                <a:cs typeface="Calibri"/>
              </a:rPr>
              <a:t> </a:t>
            </a:r>
            <a:r>
              <a:rPr sz="1400" spc="-5" dirty="0">
                <a:solidFill>
                  <a:srgbClr val="3A3838"/>
                </a:solidFill>
                <a:latin typeface="Calibri"/>
                <a:cs typeface="Calibri"/>
              </a:rPr>
              <a:t>de </a:t>
            </a:r>
            <a:r>
              <a:rPr sz="1400" dirty="0">
                <a:solidFill>
                  <a:srgbClr val="3A3838"/>
                </a:solidFill>
                <a:latin typeface="Calibri"/>
                <a:cs typeface="Calibri"/>
              </a:rPr>
              <a:t>la </a:t>
            </a:r>
            <a:r>
              <a:rPr sz="1400" spc="5" dirty="0">
                <a:solidFill>
                  <a:srgbClr val="3A3838"/>
                </a:solidFill>
                <a:latin typeface="Calibri"/>
                <a:cs typeface="Calibri"/>
              </a:rPr>
              <a:t> </a:t>
            </a:r>
            <a:r>
              <a:rPr sz="1400" spc="-5" dirty="0">
                <a:solidFill>
                  <a:srgbClr val="3A3838"/>
                </a:solidFill>
                <a:latin typeface="Calibri"/>
                <a:cs typeface="Calibri"/>
              </a:rPr>
              <a:t>homosexualidad</a:t>
            </a:r>
            <a:r>
              <a:rPr sz="1400" spc="-20" dirty="0">
                <a:solidFill>
                  <a:srgbClr val="3A3838"/>
                </a:solidFill>
                <a:latin typeface="Calibri"/>
                <a:cs typeface="Calibri"/>
              </a:rPr>
              <a:t> </a:t>
            </a:r>
            <a:r>
              <a:rPr sz="1400" dirty="0">
                <a:solidFill>
                  <a:srgbClr val="3A3838"/>
                </a:solidFill>
                <a:latin typeface="Calibri"/>
                <a:cs typeface="Calibri"/>
              </a:rPr>
              <a:t>es</a:t>
            </a:r>
            <a:r>
              <a:rPr sz="1400" spc="-10" dirty="0">
                <a:solidFill>
                  <a:srgbClr val="3A3838"/>
                </a:solidFill>
                <a:latin typeface="Calibri"/>
                <a:cs typeface="Calibri"/>
              </a:rPr>
              <a:t> </a:t>
            </a:r>
            <a:r>
              <a:rPr sz="1400" dirty="0">
                <a:solidFill>
                  <a:srgbClr val="3A3838"/>
                </a:solidFill>
                <a:latin typeface="Calibri"/>
                <a:cs typeface="Calibri"/>
              </a:rPr>
              <a:t>el</a:t>
            </a:r>
            <a:r>
              <a:rPr sz="1400" spc="-20" dirty="0">
                <a:solidFill>
                  <a:srgbClr val="3A3838"/>
                </a:solidFill>
                <a:latin typeface="Calibri"/>
                <a:cs typeface="Calibri"/>
              </a:rPr>
              <a:t> </a:t>
            </a:r>
            <a:r>
              <a:rPr sz="1400" b="1" spc="-5" dirty="0">
                <a:solidFill>
                  <a:srgbClr val="3A3838"/>
                </a:solidFill>
                <a:latin typeface="Calibri"/>
                <a:cs typeface="Calibri"/>
              </a:rPr>
              <a:t>27</a:t>
            </a:r>
            <a:r>
              <a:rPr sz="1400" b="1" spc="-15" dirty="0">
                <a:solidFill>
                  <a:srgbClr val="3A3838"/>
                </a:solidFill>
                <a:latin typeface="Calibri"/>
                <a:cs typeface="Calibri"/>
              </a:rPr>
              <a:t> </a:t>
            </a:r>
            <a:r>
              <a:rPr sz="1400" spc="-5" dirty="0">
                <a:solidFill>
                  <a:srgbClr val="3A3838"/>
                </a:solidFill>
                <a:latin typeface="Calibri"/>
                <a:cs typeface="Calibri"/>
              </a:rPr>
              <a:t>de </a:t>
            </a:r>
            <a:r>
              <a:rPr sz="1400" spc="-300" dirty="0">
                <a:solidFill>
                  <a:srgbClr val="3A3838"/>
                </a:solidFill>
                <a:latin typeface="Calibri"/>
                <a:cs typeface="Calibri"/>
              </a:rPr>
              <a:t> </a:t>
            </a:r>
            <a:r>
              <a:rPr sz="1400" b="1" spc="-5" dirty="0">
                <a:solidFill>
                  <a:srgbClr val="3A3838"/>
                </a:solidFill>
                <a:latin typeface="Calibri"/>
                <a:cs typeface="Calibri"/>
              </a:rPr>
              <a:t>noviembre</a:t>
            </a:r>
            <a:r>
              <a:rPr sz="1400" spc="-5" dirty="0">
                <a:solidFill>
                  <a:srgbClr val="3A3838"/>
                </a:solidFill>
                <a:latin typeface="Calibri"/>
                <a:cs typeface="Calibri"/>
              </a:rPr>
              <a:t>.</a:t>
            </a:r>
            <a:endParaRPr sz="1400" dirty="0">
              <a:latin typeface="Calibri"/>
              <a:cs typeface="Calibri"/>
            </a:endParaRPr>
          </a:p>
        </p:txBody>
      </p:sp>
      <p:pic>
        <p:nvPicPr>
          <p:cNvPr id="30" name="Picture 2" descr="Icono de Lgbt Basic Rounded Fla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0" y="3005943"/>
            <a:ext cx="867733" cy="8677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6166" y="709371"/>
            <a:ext cx="3354833" cy="443070"/>
          </a:xfrm>
          <a:prstGeom prst="rect">
            <a:avLst/>
          </a:prstGeom>
        </p:spPr>
        <p:txBody>
          <a:bodyPr vert="horz" wrap="square" lIns="0" tIns="12065" rIns="0" bIns="0" rtlCol="0">
            <a:spAutoFit/>
          </a:bodyPr>
          <a:lstStyle/>
          <a:p>
            <a:pPr marL="12700">
              <a:lnSpc>
                <a:spcPct val="100000"/>
              </a:lnSpc>
              <a:spcBef>
                <a:spcPts val="95"/>
              </a:spcBef>
            </a:pPr>
            <a:r>
              <a:rPr lang="es-ES" spc="-15" dirty="0" smtClean="0"/>
              <a:t>FASES DEL PROCESO</a:t>
            </a:r>
            <a:endParaRPr lang="es-ES" spc="-15" dirty="0"/>
          </a:p>
        </p:txBody>
      </p:sp>
      <p:grpSp>
        <p:nvGrpSpPr>
          <p:cNvPr id="3" name="object 3"/>
          <p:cNvGrpSpPr/>
          <p:nvPr/>
        </p:nvGrpSpPr>
        <p:grpSpPr>
          <a:xfrm>
            <a:off x="685800" y="1324489"/>
            <a:ext cx="10057131" cy="3941598"/>
            <a:chOff x="1124711" y="1821179"/>
            <a:chExt cx="9676131" cy="3461004"/>
          </a:xfrm>
          <a:solidFill>
            <a:schemeClr val="tx2">
              <a:lumMod val="60000"/>
              <a:lumOff val="40000"/>
            </a:schemeClr>
          </a:solidFill>
        </p:grpSpPr>
        <p:sp>
          <p:nvSpPr>
            <p:cNvPr id="4" name="object 4"/>
            <p:cNvSpPr/>
            <p:nvPr/>
          </p:nvSpPr>
          <p:spPr>
            <a:xfrm>
              <a:off x="1124711" y="2474975"/>
              <a:ext cx="9616440" cy="212090"/>
            </a:xfrm>
            <a:custGeom>
              <a:avLst/>
              <a:gdLst/>
              <a:ahLst/>
              <a:cxnLst/>
              <a:rect l="l" t="t" r="r" b="b"/>
              <a:pathLst>
                <a:path w="9616440" h="212089">
                  <a:moveTo>
                    <a:pt x="9581134" y="0"/>
                  </a:moveTo>
                  <a:lnTo>
                    <a:pt x="35306" y="0"/>
                  </a:lnTo>
                  <a:lnTo>
                    <a:pt x="21565" y="2766"/>
                  </a:lnTo>
                  <a:lnTo>
                    <a:pt x="10342" y="10318"/>
                  </a:lnTo>
                  <a:lnTo>
                    <a:pt x="2775" y="21538"/>
                  </a:lnTo>
                  <a:lnTo>
                    <a:pt x="0" y="35306"/>
                  </a:lnTo>
                  <a:lnTo>
                    <a:pt x="0" y="176529"/>
                  </a:lnTo>
                  <a:lnTo>
                    <a:pt x="2775" y="190297"/>
                  </a:lnTo>
                  <a:lnTo>
                    <a:pt x="10342" y="201517"/>
                  </a:lnTo>
                  <a:lnTo>
                    <a:pt x="21565" y="209069"/>
                  </a:lnTo>
                  <a:lnTo>
                    <a:pt x="35306" y="211836"/>
                  </a:lnTo>
                  <a:lnTo>
                    <a:pt x="9581134" y="211836"/>
                  </a:lnTo>
                  <a:lnTo>
                    <a:pt x="9594901" y="209069"/>
                  </a:lnTo>
                  <a:lnTo>
                    <a:pt x="9606121" y="201517"/>
                  </a:lnTo>
                  <a:lnTo>
                    <a:pt x="9613673" y="190297"/>
                  </a:lnTo>
                  <a:lnTo>
                    <a:pt x="9616440" y="176529"/>
                  </a:lnTo>
                  <a:lnTo>
                    <a:pt x="9616440" y="35306"/>
                  </a:lnTo>
                  <a:lnTo>
                    <a:pt x="9613673" y="21538"/>
                  </a:lnTo>
                  <a:lnTo>
                    <a:pt x="9606121" y="10318"/>
                  </a:lnTo>
                  <a:lnTo>
                    <a:pt x="9594901" y="2766"/>
                  </a:lnTo>
                  <a:lnTo>
                    <a:pt x="9581134" y="0"/>
                  </a:lnTo>
                  <a:close/>
                </a:path>
              </a:pathLst>
            </a:custGeom>
            <a:grpFill/>
          </p:spPr>
          <p:txBody>
            <a:bodyPr wrap="square" lIns="0" tIns="0" rIns="0" bIns="0" rtlCol="0"/>
            <a:lstStyle/>
            <a:p>
              <a:endParaRPr/>
            </a:p>
          </p:txBody>
        </p:sp>
        <p:sp>
          <p:nvSpPr>
            <p:cNvPr id="5" name="object 5"/>
            <p:cNvSpPr/>
            <p:nvPr/>
          </p:nvSpPr>
          <p:spPr>
            <a:xfrm>
              <a:off x="1411223" y="1836419"/>
              <a:ext cx="1948180" cy="1592580"/>
            </a:xfrm>
            <a:custGeom>
              <a:avLst/>
              <a:gdLst/>
              <a:ahLst/>
              <a:cxnLst/>
              <a:rect l="l" t="t" r="r" b="b"/>
              <a:pathLst>
                <a:path w="1948179" h="1592579">
                  <a:moveTo>
                    <a:pt x="1682242" y="0"/>
                  </a:moveTo>
                  <a:lnTo>
                    <a:pt x="265430" y="0"/>
                  </a:lnTo>
                  <a:lnTo>
                    <a:pt x="217727" y="4277"/>
                  </a:lnTo>
                  <a:lnTo>
                    <a:pt x="172826" y="16609"/>
                  </a:lnTo>
                  <a:lnTo>
                    <a:pt x="131477" y="36246"/>
                  </a:lnTo>
                  <a:lnTo>
                    <a:pt x="94431" y="62437"/>
                  </a:lnTo>
                  <a:lnTo>
                    <a:pt x="62437" y="94431"/>
                  </a:lnTo>
                  <a:lnTo>
                    <a:pt x="36246" y="131477"/>
                  </a:lnTo>
                  <a:lnTo>
                    <a:pt x="16609" y="172826"/>
                  </a:lnTo>
                  <a:lnTo>
                    <a:pt x="4277" y="217727"/>
                  </a:lnTo>
                  <a:lnTo>
                    <a:pt x="0" y="265429"/>
                  </a:lnTo>
                  <a:lnTo>
                    <a:pt x="0" y="1327150"/>
                  </a:lnTo>
                  <a:lnTo>
                    <a:pt x="4277" y="1374852"/>
                  </a:lnTo>
                  <a:lnTo>
                    <a:pt x="16609" y="1419753"/>
                  </a:lnTo>
                  <a:lnTo>
                    <a:pt x="36246" y="1461102"/>
                  </a:lnTo>
                  <a:lnTo>
                    <a:pt x="62437" y="1498148"/>
                  </a:lnTo>
                  <a:lnTo>
                    <a:pt x="94431" y="1530142"/>
                  </a:lnTo>
                  <a:lnTo>
                    <a:pt x="131477" y="1556333"/>
                  </a:lnTo>
                  <a:lnTo>
                    <a:pt x="172826" y="1575970"/>
                  </a:lnTo>
                  <a:lnTo>
                    <a:pt x="217727" y="1588302"/>
                  </a:lnTo>
                  <a:lnTo>
                    <a:pt x="265430" y="1592579"/>
                  </a:lnTo>
                  <a:lnTo>
                    <a:pt x="1682242" y="1592579"/>
                  </a:lnTo>
                  <a:lnTo>
                    <a:pt x="1729944" y="1588302"/>
                  </a:lnTo>
                  <a:lnTo>
                    <a:pt x="1774845" y="1575970"/>
                  </a:lnTo>
                  <a:lnTo>
                    <a:pt x="1816194" y="1556333"/>
                  </a:lnTo>
                  <a:lnTo>
                    <a:pt x="1853240" y="1530142"/>
                  </a:lnTo>
                  <a:lnTo>
                    <a:pt x="1885234" y="1498148"/>
                  </a:lnTo>
                  <a:lnTo>
                    <a:pt x="1911425" y="1461102"/>
                  </a:lnTo>
                  <a:lnTo>
                    <a:pt x="1931062" y="1419753"/>
                  </a:lnTo>
                  <a:lnTo>
                    <a:pt x="1943394" y="1374852"/>
                  </a:lnTo>
                  <a:lnTo>
                    <a:pt x="1947672" y="1327150"/>
                  </a:lnTo>
                  <a:lnTo>
                    <a:pt x="1947672" y="265429"/>
                  </a:lnTo>
                  <a:lnTo>
                    <a:pt x="1943394" y="217727"/>
                  </a:lnTo>
                  <a:lnTo>
                    <a:pt x="1931062" y="172826"/>
                  </a:lnTo>
                  <a:lnTo>
                    <a:pt x="1911425" y="131477"/>
                  </a:lnTo>
                  <a:lnTo>
                    <a:pt x="1885234" y="94431"/>
                  </a:lnTo>
                  <a:lnTo>
                    <a:pt x="1853240" y="62437"/>
                  </a:lnTo>
                  <a:lnTo>
                    <a:pt x="1816194" y="36246"/>
                  </a:lnTo>
                  <a:lnTo>
                    <a:pt x="1774845" y="16609"/>
                  </a:lnTo>
                  <a:lnTo>
                    <a:pt x="1729944" y="4277"/>
                  </a:lnTo>
                  <a:lnTo>
                    <a:pt x="1682242" y="0"/>
                  </a:lnTo>
                  <a:close/>
                </a:path>
              </a:pathLst>
            </a:custGeom>
            <a:grpFill/>
          </p:spPr>
          <p:txBody>
            <a:bodyPr wrap="square" lIns="0" tIns="0" rIns="0" bIns="0" rtlCol="0"/>
            <a:lstStyle/>
            <a:p>
              <a:endParaRPr/>
            </a:p>
          </p:txBody>
        </p:sp>
        <p:sp>
          <p:nvSpPr>
            <p:cNvPr id="6" name="object 6"/>
            <p:cNvSpPr/>
            <p:nvPr/>
          </p:nvSpPr>
          <p:spPr>
            <a:xfrm>
              <a:off x="10648188" y="2474975"/>
              <a:ext cx="152400" cy="2011680"/>
            </a:xfrm>
            <a:custGeom>
              <a:avLst/>
              <a:gdLst/>
              <a:ahLst/>
              <a:cxnLst/>
              <a:rect l="l" t="t" r="r" b="b"/>
              <a:pathLst>
                <a:path w="152400" h="2011679">
                  <a:moveTo>
                    <a:pt x="127000" y="0"/>
                  </a:moveTo>
                  <a:lnTo>
                    <a:pt x="25400" y="0"/>
                  </a:lnTo>
                  <a:lnTo>
                    <a:pt x="15537" y="2004"/>
                  </a:lnTo>
                  <a:lnTo>
                    <a:pt x="7461" y="7461"/>
                  </a:lnTo>
                  <a:lnTo>
                    <a:pt x="2004" y="15537"/>
                  </a:lnTo>
                  <a:lnTo>
                    <a:pt x="0" y="25400"/>
                  </a:lnTo>
                  <a:lnTo>
                    <a:pt x="0" y="1986280"/>
                  </a:lnTo>
                  <a:lnTo>
                    <a:pt x="2004" y="1996142"/>
                  </a:lnTo>
                  <a:lnTo>
                    <a:pt x="7461" y="2004218"/>
                  </a:lnTo>
                  <a:lnTo>
                    <a:pt x="15537" y="2009675"/>
                  </a:lnTo>
                  <a:lnTo>
                    <a:pt x="25400" y="2011680"/>
                  </a:lnTo>
                  <a:lnTo>
                    <a:pt x="127000" y="2011680"/>
                  </a:lnTo>
                  <a:lnTo>
                    <a:pt x="136862" y="2009675"/>
                  </a:lnTo>
                  <a:lnTo>
                    <a:pt x="144938" y="2004218"/>
                  </a:lnTo>
                  <a:lnTo>
                    <a:pt x="150395" y="1996142"/>
                  </a:lnTo>
                  <a:lnTo>
                    <a:pt x="152400" y="1986280"/>
                  </a:lnTo>
                  <a:lnTo>
                    <a:pt x="152400" y="25400"/>
                  </a:lnTo>
                  <a:lnTo>
                    <a:pt x="150395" y="15537"/>
                  </a:lnTo>
                  <a:lnTo>
                    <a:pt x="144938" y="7461"/>
                  </a:lnTo>
                  <a:lnTo>
                    <a:pt x="136862" y="2004"/>
                  </a:lnTo>
                  <a:lnTo>
                    <a:pt x="127000" y="0"/>
                  </a:lnTo>
                  <a:close/>
                </a:path>
              </a:pathLst>
            </a:custGeom>
            <a:grpFill/>
          </p:spPr>
          <p:txBody>
            <a:bodyPr wrap="square" lIns="0" tIns="0" rIns="0" bIns="0" rtlCol="0"/>
            <a:lstStyle/>
            <a:p>
              <a:endParaRPr/>
            </a:p>
          </p:txBody>
        </p:sp>
        <p:sp>
          <p:nvSpPr>
            <p:cNvPr id="7" name="object 7"/>
            <p:cNvSpPr/>
            <p:nvPr/>
          </p:nvSpPr>
          <p:spPr>
            <a:xfrm>
              <a:off x="3750564" y="1821179"/>
              <a:ext cx="6621780" cy="1607820"/>
            </a:xfrm>
            <a:custGeom>
              <a:avLst/>
              <a:gdLst/>
              <a:ahLst/>
              <a:cxnLst/>
              <a:rect l="l" t="t" r="r" b="b"/>
              <a:pathLst>
                <a:path w="6621780" h="1607820">
                  <a:moveTo>
                    <a:pt x="1946148" y="280670"/>
                  </a:moveTo>
                  <a:lnTo>
                    <a:pt x="1941868" y="232968"/>
                  </a:lnTo>
                  <a:lnTo>
                    <a:pt x="1929536" y="188074"/>
                  </a:lnTo>
                  <a:lnTo>
                    <a:pt x="1909889" y="146723"/>
                  </a:lnTo>
                  <a:lnTo>
                    <a:pt x="1883702" y="109677"/>
                  </a:lnTo>
                  <a:lnTo>
                    <a:pt x="1851710" y="77685"/>
                  </a:lnTo>
                  <a:lnTo>
                    <a:pt x="1814664" y="51498"/>
                  </a:lnTo>
                  <a:lnTo>
                    <a:pt x="1773313" y="31851"/>
                  </a:lnTo>
                  <a:lnTo>
                    <a:pt x="1728419" y="19519"/>
                  </a:lnTo>
                  <a:lnTo>
                    <a:pt x="1680718" y="15240"/>
                  </a:lnTo>
                  <a:lnTo>
                    <a:pt x="265430" y="15240"/>
                  </a:lnTo>
                  <a:lnTo>
                    <a:pt x="217716" y="19519"/>
                  </a:lnTo>
                  <a:lnTo>
                    <a:pt x="172821" y="31851"/>
                  </a:lnTo>
                  <a:lnTo>
                    <a:pt x="131470" y="51498"/>
                  </a:lnTo>
                  <a:lnTo>
                    <a:pt x="94424" y="77685"/>
                  </a:lnTo>
                  <a:lnTo>
                    <a:pt x="62433" y="109677"/>
                  </a:lnTo>
                  <a:lnTo>
                    <a:pt x="36245" y="146723"/>
                  </a:lnTo>
                  <a:lnTo>
                    <a:pt x="16598" y="188074"/>
                  </a:lnTo>
                  <a:lnTo>
                    <a:pt x="4267" y="232968"/>
                  </a:lnTo>
                  <a:lnTo>
                    <a:pt x="0" y="280670"/>
                  </a:lnTo>
                  <a:lnTo>
                    <a:pt x="0" y="1342390"/>
                  </a:lnTo>
                  <a:lnTo>
                    <a:pt x="4267" y="1390103"/>
                  </a:lnTo>
                  <a:lnTo>
                    <a:pt x="16598" y="1434998"/>
                  </a:lnTo>
                  <a:lnTo>
                    <a:pt x="36245" y="1476349"/>
                  </a:lnTo>
                  <a:lnTo>
                    <a:pt x="62433" y="1513395"/>
                  </a:lnTo>
                  <a:lnTo>
                    <a:pt x="94424" y="1545386"/>
                  </a:lnTo>
                  <a:lnTo>
                    <a:pt x="131470" y="1571574"/>
                  </a:lnTo>
                  <a:lnTo>
                    <a:pt x="172821" y="1591221"/>
                  </a:lnTo>
                  <a:lnTo>
                    <a:pt x="217716" y="1603552"/>
                  </a:lnTo>
                  <a:lnTo>
                    <a:pt x="265430" y="1607820"/>
                  </a:lnTo>
                  <a:lnTo>
                    <a:pt x="1680718" y="1607820"/>
                  </a:lnTo>
                  <a:lnTo>
                    <a:pt x="1728419" y="1603552"/>
                  </a:lnTo>
                  <a:lnTo>
                    <a:pt x="1773313" y="1591221"/>
                  </a:lnTo>
                  <a:lnTo>
                    <a:pt x="1814664" y="1571574"/>
                  </a:lnTo>
                  <a:lnTo>
                    <a:pt x="1851710" y="1545386"/>
                  </a:lnTo>
                  <a:lnTo>
                    <a:pt x="1883702" y="1513395"/>
                  </a:lnTo>
                  <a:lnTo>
                    <a:pt x="1909889" y="1476349"/>
                  </a:lnTo>
                  <a:lnTo>
                    <a:pt x="1929536" y="1434998"/>
                  </a:lnTo>
                  <a:lnTo>
                    <a:pt x="1941868" y="1390103"/>
                  </a:lnTo>
                  <a:lnTo>
                    <a:pt x="1946148" y="1342390"/>
                  </a:lnTo>
                  <a:lnTo>
                    <a:pt x="1946148" y="280670"/>
                  </a:lnTo>
                  <a:close/>
                </a:path>
                <a:path w="6621780" h="1607820">
                  <a:moveTo>
                    <a:pt x="4283964" y="280670"/>
                  </a:moveTo>
                  <a:lnTo>
                    <a:pt x="4279684" y="232968"/>
                  </a:lnTo>
                  <a:lnTo>
                    <a:pt x="4267352" y="188074"/>
                  </a:lnTo>
                  <a:lnTo>
                    <a:pt x="4247705" y="146723"/>
                  </a:lnTo>
                  <a:lnTo>
                    <a:pt x="4221518" y="109677"/>
                  </a:lnTo>
                  <a:lnTo>
                    <a:pt x="4189526" y="77685"/>
                  </a:lnTo>
                  <a:lnTo>
                    <a:pt x="4152481" y="51498"/>
                  </a:lnTo>
                  <a:lnTo>
                    <a:pt x="4111129" y="31851"/>
                  </a:lnTo>
                  <a:lnTo>
                    <a:pt x="4066235" y="19519"/>
                  </a:lnTo>
                  <a:lnTo>
                    <a:pt x="4018534" y="15240"/>
                  </a:lnTo>
                  <a:lnTo>
                    <a:pt x="2603246" y="15240"/>
                  </a:lnTo>
                  <a:lnTo>
                    <a:pt x="2555532" y="19519"/>
                  </a:lnTo>
                  <a:lnTo>
                    <a:pt x="2510637" y="31851"/>
                  </a:lnTo>
                  <a:lnTo>
                    <a:pt x="2469286" y="51498"/>
                  </a:lnTo>
                  <a:lnTo>
                    <a:pt x="2432240" y="77685"/>
                  </a:lnTo>
                  <a:lnTo>
                    <a:pt x="2400249" y="109677"/>
                  </a:lnTo>
                  <a:lnTo>
                    <a:pt x="2374061" y="146723"/>
                  </a:lnTo>
                  <a:lnTo>
                    <a:pt x="2354415" y="188074"/>
                  </a:lnTo>
                  <a:lnTo>
                    <a:pt x="2342083" y="232968"/>
                  </a:lnTo>
                  <a:lnTo>
                    <a:pt x="2337816" y="280670"/>
                  </a:lnTo>
                  <a:lnTo>
                    <a:pt x="2337816" y="1342390"/>
                  </a:lnTo>
                  <a:lnTo>
                    <a:pt x="2342083" y="1390103"/>
                  </a:lnTo>
                  <a:lnTo>
                    <a:pt x="2354415" y="1434998"/>
                  </a:lnTo>
                  <a:lnTo>
                    <a:pt x="2374061" y="1476349"/>
                  </a:lnTo>
                  <a:lnTo>
                    <a:pt x="2400249" y="1513395"/>
                  </a:lnTo>
                  <a:lnTo>
                    <a:pt x="2432240" y="1545386"/>
                  </a:lnTo>
                  <a:lnTo>
                    <a:pt x="2469286" y="1571574"/>
                  </a:lnTo>
                  <a:lnTo>
                    <a:pt x="2510637" y="1591221"/>
                  </a:lnTo>
                  <a:lnTo>
                    <a:pt x="2555532" y="1603552"/>
                  </a:lnTo>
                  <a:lnTo>
                    <a:pt x="2603246" y="1607820"/>
                  </a:lnTo>
                  <a:lnTo>
                    <a:pt x="4018534" y="1607820"/>
                  </a:lnTo>
                  <a:lnTo>
                    <a:pt x="4066235" y="1603552"/>
                  </a:lnTo>
                  <a:lnTo>
                    <a:pt x="4111129" y="1591221"/>
                  </a:lnTo>
                  <a:lnTo>
                    <a:pt x="4152481" y="1571574"/>
                  </a:lnTo>
                  <a:lnTo>
                    <a:pt x="4189526" y="1545386"/>
                  </a:lnTo>
                  <a:lnTo>
                    <a:pt x="4221518" y="1513395"/>
                  </a:lnTo>
                  <a:lnTo>
                    <a:pt x="4247705" y="1476349"/>
                  </a:lnTo>
                  <a:lnTo>
                    <a:pt x="4267352" y="1434998"/>
                  </a:lnTo>
                  <a:lnTo>
                    <a:pt x="4279684" y="1390103"/>
                  </a:lnTo>
                  <a:lnTo>
                    <a:pt x="4283964" y="1342390"/>
                  </a:lnTo>
                  <a:lnTo>
                    <a:pt x="4283964" y="280670"/>
                  </a:lnTo>
                  <a:close/>
                </a:path>
                <a:path w="6621780" h="1607820">
                  <a:moveTo>
                    <a:pt x="6621780" y="265430"/>
                  </a:moveTo>
                  <a:lnTo>
                    <a:pt x="6617500" y="217728"/>
                  </a:lnTo>
                  <a:lnTo>
                    <a:pt x="6605168" y="172834"/>
                  </a:lnTo>
                  <a:lnTo>
                    <a:pt x="6585521" y="131483"/>
                  </a:lnTo>
                  <a:lnTo>
                    <a:pt x="6559334" y="94437"/>
                  </a:lnTo>
                  <a:lnTo>
                    <a:pt x="6527343" y="62445"/>
                  </a:lnTo>
                  <a:lnTo>
                    <a:pt x="6490297" y="36258"/>
                  </a:lnTo>
                  <a:lnTo>
                    <a:pt x="6448946" y="16611"/>
                  </a:lnTo>
                  <a:lnTo>
                    <a:pt x="6404051" y="4279"/>
                  </a:lnTo>
                  <a:lnTo>
                    <a:pt x="6356350" y="0"/>
                  </a:lnTo>
                  <a:lnTo>
                    <a:pt x="4941062" y="0"/>
                  </a:lnTo>
                  <a:lnTo>
                    <a:pt x="4893348" y="4279"/>
                  </a:lnTo>
                  <a:lnTo>
                    <a:pt x="4848453" y="16611"/>
                  </a:lnTo>
                  <a:lnTo>
                    <a:pt x="4807102" y="36258"/>
                  </a:lnTo>
                  <a:lnTo>
                    <a:pt x="4770056" y="62445"/>
                  </a:lnTo>
                  <a:lnTo>
                    <a:pt x="4738065" y="94437"/>
                  </a:lnTo>
                  <a:lnTo>
                    <a:pt x="4711878" y="131483"/>
                  </a:lnTo>
                  <a:lnTo>
                    <a:pt x="4692231" y="172834"/>
                  </a:lnTo>
                  <a:lnTo>
                    <a:pt x="4679899" y="217728"/>
                  </a:lnTo>
                  <a:lnTo>
                    <a:pt x="4675632" y="265430"/>
                  </a:lnTo>
                  <a:lnTo>
                    <a:pt x="4675632" y="1327150"/>
                  </a:lnTo>
                  <a:lnTo>
                    <a:pt x="4679899" y="1374863"/>
                  </a:lnTo>
                  <a:lnTo>
                    <a:pt x="4692231" y="1419758"/>
                  </a:lnTo>
                  <a:lnTo>
                    <a:pt x="4711878" y="1461109"/>
                  </a:lnTo>
                  <a:lnTo>
                    <a:pt x="4738065" y="1498155"/>
                  </a:lnTo>
                  <a:lnTo>
                    <a:pt x="4770056" y="1530146"/>
                  </a:lnTo>
                  <a:lnTo>
                    <a:pt x="4807102" y="1556334"/>
                  </a:lnTo>
                  <a:lnTo>
                    <a:pt x="4848453" y="1575981"/>
                  </a:lnTo>
                  <a:lnTo>
                    <a:pt x="4893348" y="1588312"/>
                  </a:lnTo>
                  <a:lnTo>
                    <a:pt x="4941062" y="1592580"/>
                  </a:lnTo>
                  <a:lnTo>
                    <a:pt x="6356350" y="1592580"/>
                  </a:lnTo>
                  <a:lnTo>
                    <a:pt x="6404051" y="1588312"/>
                  </a:lnTo>
                  <a:lnTo>
                    <a:pt x="6448946" y="1575981"/>
                  </a:lnTo>
                  <a:lnTo>
                    <a:pt x="6490297" y="1556334"/>
                  </a:lnTo>
                  <a:lnTo>
                    <a:pt x="6527343" y="1530146"/>
                  </a:lnTo>
                  <a:lnTo>
                    <a:pt x="6559334" y="1498155"/>
                  </a:lnTo>
                  <a:lnTo>
                    <a:pt x="6585521" y="1461109"/>
                  </a:lnTo>
                  <a:lnTo>
                    <a:pt x="6605168" y="1419758"/>
                  </a:lnTo>
                  <a:lnTo>
                    <a:pt x="6617500" y="1374863"/>
                  </a:lnTo>
                  <a:lnTo>
                    <a:pt x="6621780" y="1327150"/>
                  </a:lnTo>
                  <a:lnTo>
                    <a:pt x="6621780" y="265430"/>
                  </a:lnTo>
                  <a:close/>
                </a:path>
              </a:pathLst>
            </a:custGeom>
            <a:grpFill/>
          </p:spPr>
          <p:txBody>
            <a:bodyPr wrap="square" lIns="0" tIns="0" rIns="0" bIns="0" rtlCol="0"/>
            <a:lstStyle/>
            <a:p>
              <a:endParaRPr dirty="0"/>
            </a:p>
          </p:txBody>
        </p:sp>
        <p:sp>
          <p:nvSpPr>
            <p:cNvPr id="8" name="object 8"/>
            <p:cNvSpPr/>
            <p:nvPr/>
          </p:nvSpPr>
          <p:spPr>
            <a:xfrm>
              <a:off x="4416552" y="4381500"/>
              <a:ext cx="6384290" cy="167640"/>
            </a:xfrm>
            <a:custGeom>
              <a:avLst/>
              <a:gdLst/>
              <a:ahLst/>
              <a:cxnLst/>
              <a:rect l="l" t="t" r="r" b="b"/>
              <a:pathLst>
                <a:path w="6384290" h="167639">
                  <a:moveTo>
                    <a:pt x="6356096" y="0"/>
                  </a:moveTo>
                  <a:lnTo>
                    <a:pt x="27939" y="0"/>
                  </a:lnTo>
                  <a:lnTo>
                    <a:pt x="17037" y="2186"/>
                  </a:lnTo>
                  <a:lnTo>
                    <a:pt x="8159" y="8159"/>
                  </a:lnTo>
                  <a:lnTo>
                    <a:pt x="2186" y="17037"/>
                  </a:lnTo>
                  <a:lnTo>
                    <a:pt x="0" y="27939"/>
                  </a:lnTo>
                  <a:lnTo>
                    <a:pt x="0" y="139700"/>
                  </a:lnTo>
                  <a:lnTo>
                    <a:pt x="2186" y="150548"/>
                  </a:lnTo>
                  <a:lnTo>
                    <a:pt x="8159" y="159432"/>
                  </a:lnTo>
                  <a:lnTo>
                    <a:pt x="17037" y="165435"/>
                  </a:lnTo>
                  <a:lnTo>
                    <a:pt x="27939" y="167639"/>
                  </a:lnTo>
                  <a:lnTo>
                    <a:pt x="6356096" y="167639"/>
                  </a:lnTo>
                  <a:lnTo>
                    <a:pt x="6366944" y="165435"/>
                  </a:lnTo>
                  <a:lnTo>
                    <a:pt x="6375828" y="159432"/>
                  </a:lnTo>
                  <a:lnTo>
                    <a:pt x="6381831" y="150548"/>
                  </a:lnTo>
                  <a:lnTo>
                    <a:pt x="6384036" y="139700"/>
                  </a:lnTo>
                  <a:lnTo>
                    <a:pt x="6384036" y="27939"/>
                  </a:lnTo>
                  <a:lnTo>
                    <a:pt x="6381831" y="17037"/>
                  </a:lnTo>
                  <a:lnTo>
                    <a:pt x="6375828" y="8159"/>
                  </a:lnTo>
                  <a:lnTo>
                    <a:pt x="6366944" y="2186"/>
                  </a:lnTo>
                  <a:lnTo>
                    <a:pt x="6356096" y="0"/>
                  </a:lnTo>
                  <a:close/>
                </a:path>
              </a:pathLst>
            </a:custGeom>
            <a:grpFill/>
          </p:spPr>
          <p:txBody>
            <a:bodyPr wrap="square" lIns="0" tIns="0" rIns="0" bIns="0" rtlCol="0"/>
            <a:lstStyle/>
            <a:p>
              <a:endParaRPr/>
            </a:p>
          </p:txBody>
        </p:sp>
        <p:sp>
          <p:nvSpPr>
            <p:cNvPr id="9" name="object 9"/>
            <p:cNvSpPr/>
            <p:nvPr/>
          </p:nvSpPr>
          <p:spPr>
            <a:xfrm>
              <a:off x="6014853" y="3689603"/>
              <a:ext cx="4357745" cy="1592580"/>
            </a:xfrm>
            <a:custGeom>
              <a:avLst/>
              <a:gdLst/>
              <a:ahLst/>
              <a:cxnLst/>
              <a:rect l="l" t="t" r="r" b="b"/>
              <a:pathLst>
                <a:path w="4799330" h="1592579">
                  <a:moveTo>
                    <a:pt x="2461260" y="265430"/>
                  </a:moveTo>
                  <a:lnTo>
                    <a:pt x="2456980" y="217728"/>
                  </a:lnTo>
                  <a:lnTo>
                    <a:pt x="2444648" y="172834"/>
                  </a:lnTo>
                  <a:lnTo>
                    <a:pt x="2425001" y="131483"/>
                  </a:lnTo>
                  <a:lnTo>
                    <a:pt x="2398814" y="94437"/>
                  </a:lnTo>
                  <a:lnTo>
                    <a:pt x="2366822" y="62445"/>
                  </a:lnTo>
                  <a:lnTo>
                    <a:pt x="2329777" y="36258"/>
                  </a:lnTo>
                  <a:lnTo>
                    <a:pt x="2288425" y="16611"/>
                  </a:lnTo>
                  <a:lnTo>
                    <a:pt x="2243531" y="4279"/>
                  </a:lnTo>
                  <a:lnTo>
                    <a:pt x="2195830" y="0"/>
                  </a:lnTo>
                  <a:lnTo>
                    <a:pt x="265430" y="0"/>
                  </a:lnTo>
                  <a:lnTo>
                    <a:pt x="217716" y="4279"/>
                  </a:lnTo>
                  <a:lnTo>
                    <a:pt x="172821" y="16611"/>
                  </a:lnTo>
                  <a:lnTo>
                    <a:pt x="131470" y="36258"/>
                  </a:lnTo>
                  <a:lnTo>
                    <a:pt x="94424" y="62445"/>
                  </a:lnTo>
                  <a:lnTo>
                    <a:pt x="62433" y="94437"/>
                  </a:lnTo>
                  <a:lnTo>
                    <a:pt x="36245" y="131483"/>
                  </a:lnTo>
                  <a:lnTo>
                    <a:pt x="16598" y="172834"/>
                  </a:lnTo>
                  <a:lnTo>
                    <a:pt x="4267" y="217728"/>
                  </a:lnTo>
                  <a:lnTo>
                    <a:pt x="0" y="265430"/>
                  </a:lnTo>
                  <a:lnTo>
                    <a:pt x="0" y="1327150"/>
                  </a:lnTo>
                  <a:lnTo>
                    <a:pt x="4267" y="1374863"/>
                  </a:lnTo>
                  <a:lnTo>
                    <a:pt x="16598" y="1419758"/>
                  </a:lnTo>
                  <a:lnTo>
                    <a:pt x="36245" y="1461109"/>
                  </a:lnTo>
                  <a:lnTo>
                    <a:pt x="62433" y="1498155"/>
                  </a:lnTo>
                  <a:lnTo>
                    <a:pt x="94424" y="1530146"/>
                  </a:lnTo>
                  <a:lnTo>
                    <a:pt x="131470" y="1556334"/>
                  </a:lnTo>
                  <a:lnTo>
                    <a:pt x="172821" y="1575981"/>
                  </a:lnTo>
                  <a:lnTo>
                    <a:pt x="217716" y="1588312"/>
                  </a:lnTo>
                  <a:lnTo>
                    <a:pt x="265430" y="1592580"/>
                  </a:lnTo>
                  <a:lnTo>
                    <a:pt x="2195830" y="1592580"/>
                  </a:lnTo>
                  <a:lnTo>
                    <a:pt x="2243531" y="1588312"/>
                  </a:lnTo>
                  <a:lnTo>
                    <a:pt x="2288425" y="1575981"/>
                  </a:lnTo>
                  <a:lnTo>
                    <a:pt x="2329777" y="1556334"/>
                  </a:lnTo>
                  <a:lnTo>
                    <a:pt x="2366822" y="1530146"/>
                  </a:lnTo>
                  <a:lnTo>
                    <a:pt x="2398814" y="1498155"/>
                  </a:lnTo>
                  <a:lnTo>
                    <a:pt x="2425001" y="1461109"/>
                  </a:lnTo>
                  <a:lnTo>
                    <a:pt x="2444648" y="1419758"/>
                  </a:lnTo>
                  <a:lnTo>
                    <a:pt x="2456980" y="1374863"/>
                  </a:lnTo>
                  <a:lnTo>
                    <a:pt x="2461260" y="1327150"/>
                  </a:lnTo>
                  <a:lnTo>
                    <a:pt x="2461260" y="265430"/>
                  </a:lnTo>
                  <a:close/>
                </a:path>
                <a:path w="4799330" h="1592579">
                  <a:moveTo>
                    <a:pt x="4799076" y="265430"/>
                  </a:moveTo>
                  <a:lnTo>
                    <a:pt x="4794796" y="217728"/>
                  </a:lnTo>
                  <a:lnTo>
                    <a:pt x="4782464" y="172834"/>
                  </a:lnTo>
                  <a:lnTo>
                    <a:pt x="4762817" y="131483"/>
                  </a:lnTo>
                  <a:lnTo>
                    <a:pt x="4736630" y="94437"/>
                  </a:lnTo>
                  <a:lnTo>
                    <a:pt x="4704639" y="62445"/>
                  </a:lnTo>
                  <a:lnTo>
                    <a:pt x="4667593" y="36258"/>
                  </a:lnTo>
                  <a:lnTo>
                    <a:pt x="4626241" y="16611"/>
                  </a:lnTo>
                  <a:lnTo>
                    <a:pt x="4581347" y="4279"/>
                  </a:lnTo>
                  <a:lnTo>
                    <a:pt x="4533646" y="0"/>
                  </a:lnTo>
                  <a:lnTo>
                    <a:pt x="3118358" y="0"/>
                  </a:lnTo>
                  <a:lnTo>
                    <a:pt x="3070644" y="4279"/>
                  </a:lnTo>
                  <a:lnTo>
                    <a:pt x="3025749" y="16611"/>
                  </a:lnTo>
                  <a:lnTo>
                    <a:pt x="2984398" y="36258"/>
                  </a:lnTo>
                  <a:lnTo>
                    <a:pt x="2947352" y="62445"/>
                  </a:lnTo>
                  <a:lnTo>
                    <a:pt x="2915361" y="94437"/>
                  </a:lnTo>
                  <a:lnTo>
                    <a:pt x="2889173" y="131483"/>
                  </a:lnTo>
                  <a:lnTo>
                    <a:pt x="2869527" y="172834"/>
                  </a:lnTo>
                  <a:lnTo>
                    <a:pt x="2857195" y="217728"/>
                  </a:lnTo>
                  <a:lnTo>
                    <a:pt x="2852928" y="265430"/>
                  </a:lnTo>
                  <a:lnTo>
                    <a:pt x="2852928" y="1327150"/>
                  </a:lnTo>
                  <a:lnTo>
                    <a:pt x="2857195" y="1374863"/>
                  </a:lnTo>
                  <a:lnTo>
                    <a:pt x="2869527" y="1419758"/>
                  </a:lnTo>
                  <a:lnTo>
                    <a:pt x="2889173" y="1461109"/>
                  </a:lnTo>
                  <a:lnTo>
                    <a:pt x="2915361" y="1498155"/>
                  </a:lnTo>
                  <a:lnTo>
                    <a:pt x="2947352" y="1530146"/>
                  </a:lnTo>
                  <a:lnTo>
                    <a:pt x="2984398" y="1556334"/>
                  </a:lnTo>
                  <a:lnTo>
                    <a:pt x="3025749" y="1575981"/>
                  </a:lnTo>
                  <a:lnTo>
                    <a:pt x="3070644" y="1588312"/>
                  </a:lnTo>
                  <a:lnTo>
                    <a:pt x="3118358" y="1592580"/>
                  </a:lnTo>
                  <a:lnTo>
                    <a:pt x="4533646" y="1592580"/>
                  </a:lnTo>
                  <a:lnTo>
                    <a:pt x="4581347" y="1588312"/>
                  </a:lnTo>
                  <a:lnTo>
                    <a:pt x="4626241" y="1575981"/>
                  </a:lnTo>
                  <a:lnTo>
                    <a:pt x="4667593" y="1556334"/>
                  </a:lnTo>
                  <a:lnTo>
                    <a:pt x="4704639" y="1530146"/>
                  </a:lnTo>
                  <a:lnTo>
                    <a:pt x="4736630" y="1498155"/>
                  </a:lnTo>
                  <a:lnTo>
                    <a:pt x="4762817" y="1461109"/>
                  </a:lnTo>
                  <a:lnTo>
                    <a:pt x="4782464" y="1419758"/>
                  </a:lnTo>
                  <a:lnTo>
                    <a:pt x="4794796" y="1374863"/>
                  </a:lnTo>
                  <a:lnTo>
                    <a:pt x="4799076" y="1327150"/>
                  </a:lnTo>
                  <a:lnTo>
                    <a:pt x="4799076" y="265430"/>
                  </a:lnTo>
                  <a:close/>
                </a:path>
              </a:pathLst>
            </a:custGeom>
            <a:grpFill/>
          </p:spPr>
          <p:txBody>
            <a:bodyPr wrap="square" lIns="0" tIns="0" rIns="0" bIns="0" rtlCol="0"/>
            <a:lstStyle/>
            <a:p>
              <a:endParaRPr dirty="0"/>
            </a:p>
          </p:txBody>
        </p:sp>
      </p:grpSp>
      <p:sp>
        <p:nvSpPr>
          <p:cNvPr id="10" name="object 10"/>
          <p:cNvSpPr txBox="1"/>
          <p:nvPr/>
        </p:nvSpPr>
        <p:spPr>
          <a:xfrm>
            <a:off x="1098529" y="1600994"/>
            <a:ext cx="1795017" cy="936154"/>
          </a:xfrm>
          <a:prstGeom prst="rect">
            <a:avLst/>
          </a:prstGeom>
        </p:spPr>
        <p:txBody>
          <a:bodyPr vert="horz" wrap="square" lIns="0" tIns="12700" rIns="0" bIns="0" rtlCol="0">
            <a:spAutoFit/>
          </a:bodyPr>
          <a:lstStyle/>
          <a:p>
            <a:pPr marL="12700" marR="5080">
              <a:lnSpc>
                <a:spcPct val="100000"/>
              </a:lnSpc>
              <a:spcBef>
                <a:spcPts val="100"/>
              </a:spcBef>
            </a:pPr>
            <a:r>
              <a:rPr lang="es-ES" sz="1500" b="1" spc="-10" dirty="0" smtClean="0">
                <a:solidFill>
                  <a:srgbClr val="FFFFFF"/>
                </a:solidFill>
                <a:latin typeface="Calibri"/>
                <a:cs typeface="Calibri"/>
              </a:rPr>
              <a:t> FASE DE EXPECTATIVA</a:t>
            </a:r>
            <a:r>
              <a:rPr sz="1500" b="1" spc="-10" dirty="0" smtClean="0">
                <a:solidFill>
                  <a:srgbClr val="FFFFFF"/>
                </a:solidFill>
                <a:latin typeface="Calibri"/>
                <a:cs typeface="Calibri"/>
              </a:rPr>
              <a:t> </a:t>
            </a:r>
            <a:r>
              <a:rPr sz="1500" b="1" spc="-5" dirty="0" smtClean="0">
                <a:solidFill>
                  <a:srgbClr val="FFFFFF"/>
                </a:solidFill>
                <a:latin typeface="Calibri"/>
                <a:cs typeface="Calibri"/>
              </a:rPr>
              <a:t> </a:t>
            </a:r>
            <a:r>
              <a:rPr lang="es-ES" sz="1500" spc="-5" dirty="0" smtClean="0">
                <a:solidFill>
                  <a:srgbClr val="FFFFFF"/>
                </a:solidFill>
                <a:latin typeface="Calibri"/>
                <a:cs typeface="Calibri"/>
              </a:rPr>
              <a:t>Del 12 al 19 de septiembre, en canales oficiales de la SIS </a:t>
            </a:r>
            <a:endParaRPr sz="1500" dirty="0">
              <a:latin typeface="Calibri"/>
              <a:cs typeface="Calibri"/>
            </a:endParaRPr>
          </a:p>
        </p:txBody>
      </p:sp>
      <p:sp>
        <p:nvSpPr>
          <p:cNvPr id="11" name="object 11"/>
          <p:cNvSpPr txBox="1"/>
          <p:nvPr/>
        </p:nvSpPr>
        <p:spPr>
          <a:xfrm>
            <a:off x="3707721" y="1513980"/>
            <a:ext cx="1800607" cy="1410643"/>
          </a:xfrm>
          <a:prstGeom prst="rect">
            <a:avLst/>
          </a:prstGeom>
        </p:spPr>
        <p:txBody>
          <a:bodyPr vert="horz" wrap="square" lIns="0" tIns="12700" rIns="0" bIns="0" rtlCol="0">
            <a:spAutoFit/>
          </a:bodyPr>
          <a:lstStyle/>
          <a:p>
            <a:pPr marL="12700" marR="5080">
              <a:lnSpc>
                <a:spcPct val="100000"/>
              </a:lnSpc>
              <a:spcBef>
                <a:spcPts val="100"/>
              </a:spcBef>
            </a:pPr>
            <a:r>
              <a:rPr lang="es-ES" sz="1500" b="1" spc="-5" dirty="0" smtClean="0">
                <a:solidFill>
                  <a:srgbClr val="FFFFFF"/>
                </a:solidFill>
                <a:latin typeface="Calibri"/>
                <a:cs typeface="Calibri"/>
              </a:rPr>
              <a:t>FASE DE POSTULACIÓN</a:t>
            </a:r>
          </a:p>
          <a:p>
            <a:pPr marL="12700" marR="5080">
              <a:lnSpc>
                <a:spcPct val="100000"/>
              </a:lnSpc>
              <a:spcBef>
                <a:spcPts val="100"/>
              </a:spcBef>
            </a:pPr>
            <a:r>
              <a:rPr lang="es-ES" sz="1500" spc="-5" dirty="0" smtClean="0">
                <a:solidFill>
                  <a:srgbClr val="FFFFFF"/>
                </a:solidFill>
                <a:latin typeface="Calibri"/>
                <a:cs typeface="Calibri"/>
              </a:rPr>
              <a:t>Convocatoria al público del 17 de septiembre al 0</a:t>
            </a:r>
            <a:r>
              <a:rPr lang="es-ES" sz="1500" spc="-5" dirty="0">
                <a:solidFill>
                  <a:schemeClr val="bg1"/>
                </a:solidFill>
                <a:latin typeface="Calibri"/>
                <a:cs typeface="Calibri"/>
              </a:rPr>
              <a:t>4 </a:t>
            </a:r>
            <a:r>
              <a:rPr lang="es-ES" sz="1500" spc="-5" dirty="0" smtClean="0">
                <a:solidFill>
                  <a:srgbClr val="FFFFFF"/>
                </a:solidFill>
                <a:latin typeface="Calibri"/>
                <a:cs typeface="Calibri"/>
              </a:rPr>
              <a:t>de octubre</a:t>
            </a:r>
            <a:endParaRPr sz="1500" dirty="0">
              <a:latin typeface="Calibri"/>
              <a:cs typeface="Calibri"/>
            </a:endParaRPr>
          </a:p>
        </p:txBody>
      </p:sp>
      <p:sp>
        <p:nvSpPr>
          <p:cNvPr id="12" name="object 12"/>
          <p:cNvSpPr txBox="1"/>
          <p:nvPr/>
        </p:nvSpPr>
        <p:spPr>
          <a:xfrm>
            <a:off x="6036875" y="1336398"/>
            <a:ext cx="1860930" cy="1700466"/>
          </a:xfrm>
          <a:prstGeom prst="rect">
            <a:avLst/>
          </a:prstGeom>
        </p:spPr>
        <p:txBody>
          <a:bodyPr vert="horz" wrap="square" lIns="0" tIns="12700" rIns="0" bIns="0" rtlCol="0">
            <a:spAutoFit/>
          </a:bodyPr>
          <a:lstStyle/>
          <a:p>
            <a:pPr marL="12700" marR="5080">
              <a:spcBef>
                <a:spcPts val="100"/>
              </a:spcBef>
              <a:tabLst>
                <a:tab pos="1174115" algn="l"/>
              </a:tabLst>
            </a:pPr>
            <a:r>
              <a:rPr lang="es-ES" sz="1500" b="1" spc="-5" dirty="0">
                <a:solidFill>
                  <a:srgbClr val="FFFFFF"/>
                </a:solidFill>
                <a:cs typeface="Calibri"/>
              </a:rPr>
              <a:t>FASE DE </a:t>
            </a:r>
            <a:r>
              <a:rPr lang="es-ES" sz="1500" b="1" spc="-5" dirty="0" smtClean="0">
                <a:solidFill>
                  <a:srgbClr val="FFFFFF"/>
                </a:solidFill>
                <a:cs typeface="Calibri"/>
              </a:rPr>
              <a:t>PRECALIFICACIÓN</a:t>
            </a:r>
          </a:p>
          <a:p>
            <a:pPr marL="12700" marR="5080">
              <a:spcBef>
                <a:spcPts val="100"/>
              </a:spcBef>
              <a:tabLst>
                <a:tab pos="1174115" algn="l"/>
              </a:tabLst>
            </a:pPr>
            <a:r>
              <a:rPr lang="es-ES" sz="1300" spc="-5" dirty="0" smtClean="0">
                <a:solidFill>
                  <a:srgbClr val="FFFFFF"/>
                </a:solidFill>
                <a:cs typeface="Calibri"/>
              </a:rPr>
              <a:t>Recepción de documentos</a:t>
            </a:r>
            <a:endParaRPr lang="es-ES" sz="1300" spc="-5" dirty="0">
              <a:solidFill>
                <a:srgbClr val="FFFFFF"/>
              </a:solidFill>
              <a:cs typeface="Calibri"/>
            </a:endParaRPr>
          </a:p>
          <a:p>
            <a:pPr marL="12700" marR="5080">
              <a:lnSpc>
                <a:spcPct val="100000"/>
              </a:lnSpc>
              <a:spcBef>
                <a:spcPts val="100"/>
              </a:spcBef>
              <a:tabLst>
                <a:tab pos="1174115" algn="l"/>
              </a:tabLst>
            </a:pPr>
            <a:r>
              <a:rPr lang="es-ES" sz="1300" spc="-5" dirty="0" smtClean="0">
                <a:solidFill>
                  <a:srgbClr val="FFFFFF"/>
                </a:solidFill>
                <a:latin typeface="Calibri"/>
                <a:cs typeface="Calibri"/>
              </a:rPr>
              <a:t>1.-  </a:t>
            </a:r>
            <a:r>
              <a:rPr lang="es-ES" sz="1300" spc="-5" dirty="0">
                <a:solidFill>
                  <a:srgbClr val="FFFFFF"/>
                </a:solidFill>
                <a:latin typeface="Calibri"/>
                <a:cs typeface="Calibri"/>
              </a:rPr>
              <a:t>V</a:t>
            </a:r>
            <a:r>
              <a:rPr lang="es-ES" sz="1300" spc="-5" dirty="0" smtClean="0">
                <a:solidFill>
                  <a:srgbClr val="FFFFFF"/>
                </a:solidFill>
                <a:latin typeface="Calibri"/>
                <a:cs typeface="Calibri"/>
              </a:rPr>
              <a:t>ía On line </a:t>
            </a:r>
            <a:r>
              <a:rPr lang="es-ES" sz="1300" spc="-5" dirty="0" smtClean="0">
                <a:solidFill>
                  <a:schemeClr val="bg1"/>
                </a:solidFill>
                <a:latin typeface="Calibri"/>
                <a:cs typeface="Calibri"/>
                <a:hlinkClick r:id="rId2"/>
              </a:rPr>
              <a:t>premiobrabomalo@quito.gob.ec</a:t>
            </a:r>
            <a:r>
              <a:rPr lang="es-ES" sz="1300" spc="-5" dirty="0" smtClean="0">
                <a:solidFill>
                  <a:schemeClr val="bg1"/>
                </a:solidFill>
                <a:latin typeface="Calibri"/>
                <a:cs typeface="Calibri"/>
              </a:rPr>
              <a:t> y con copia a correo Gmail creado para el premio</a:t>
            </a:r>
            <a:endParaRPr sz="1300" dirty="0">
              <a:latin typeface="Calibri"/>
              <a:cs typeface="Calibri"/>
            </a:endParaRPr>
          </a:p>
        </p:txBody>
      </p:sp>
      <p:sp>
        <p:nvSpPr>
          <p:cNvPr id="13" name="object 13"/>
          <p:cNvSpPr txBox="1"/>
          <p:nvPr/>
        </p:nvSpPr>
        <p:spPr>
          <a:xfrm>
            <a:off x="8534484" y="1658802"/>
            <a:ext cx="1607120" cy="1102866"/>
          </a:xfrm>
          <a:prstGeom prst="rect">
            <a:avLst/>
          </a:prstGeom>
        </p:spPr>
        <p:txBody>
          <a:bodyPr vert="horz" wrap="square" lIns="0" tIns="12700" rIns="0" bIns="0" rtlCol="0">
            <a:spAutoFit/>
          </a:bodyPr>
          <a:lstStyle/>
          <a:p>
            <a:pPr marL="12700" marR="5080">
              <a:spcBef>
                <a:spcPts val="100"/>
              </a:spcBef>
              <a:tabLst>
                <a:tab pos="1161415" algn="l"/>
              </a:tabLst>
            </a:pPr>
            <a:r>
              <a:rPr lang="es-ES" sz="1400" spc="-5" dirty="0" smtClean="0">
                <a:solidFill>
                  <a:schemeClr val="bg1"/>
                </a:solidFill>
                <a:cs typeface="Calibri"/>
              </a:rPr>
              <a:t>2.- Física </a:t>
            </a:r>
          </a:p>
          <a:p>
            <a:pPr marL="12700" marR="5080">
              <a:spcBef>
                <a:spcPts val="100"/>
              </a:spcBef>
              <a:tabLst>
                <a:tab pos="1161415" algn="l"/>
              </a:tabLst>
            </a:pPr>
            <a:r>
              <a:rPr lang="es-ES" sz="1400" spc="-5" dirty="0">
                <a:solidFill>
                  <a:schemeClr val="bg1"/>
                </a:solidFill>
                <a:cs typeface="Calibri"/>
              </a:rPr>
              <a:t>E</a:t>
            </a:r>
            <a:r>
              <a:rPr lang="es-ES" sz="1400" spc="-5" dirty="0" smtClean="0">
                <a:solidFill>
                  <a:schemeClr val="bg1"/>
                </a:solidFill>
                <a:cs typeface="Calibri"/>
              </a:rPr>
              <a:t>n la Secretaría de Inclusión Social </a:t>
            </a:r>
            <a:r>
              <a:rPr lang="es-ES" sz="1400" spc="-5" dirty="0">
                <a:solidFill>
                  <a:schemeClr val="bg1"/>
                </a:solidFill>
                <a:cs typeface="Calibri"/>
              </a:rPr>
              <a:t>y </a:t>
            </a:r>
            <a:r>
              <a:rPr lang="es-ES" sz="1400" spc="-5" dirty="0" smtClean="0">
                <a:solidFill>
                  <a:schemeClr val="bg1"/>
                </a:solidFill>
                <a:cs typeface="Calibri"/>
              </a:rPr>
              <a:t>10 Administraciones </a:t>
            </a:r>
            <a:r>
              <a:rPr lang="es-ES" sz="1400" spc="-5" dirty="0">
                <a:solidFill>
                  <a:schemeClr val="bg1"/>
                </a:solidFill>
                <a:cs typeface="Calibri"/>
              </a:rPr>
              <a:t>Zonales</a:t>
            </a:r>
            <a:r>
              <a:rPr lang="es-ES" sz="1400" spc="-5" dirty="0">
                <a:solidFill>
                  <a:srgbClr val="FFFFFF"/>
                </a:solidFill>
                <a:cs typeface="Calibri"/>
              </a:rPr>
              <a:t> </a:t>
            </a:r>
            <a:endParaRPr lang="es-ES" sz="1400" dirty="0">
              <a:cs typeface="Calibri"/>
            </a:endParaRPr>
          </a:p>
        </p:txBody>
      </p:sp>
      <p:sp>
        <p:nvSpPr>
          <p:cNvPr id="14" name="object 14"/>
          <p:cNvSpPr txBox="1"/>
          <p:nvPr/>
        </p:nvSpPr>
        <p:spPr>
          <a:xfrm>
            <a:off x="8576044" y="3508644"/>
            <a:ext cx="1524000" cy="1779974"/>
          </a:xfrm>
          <a:prstGeom prst="rect">
            <a:avLst/>
          </a:prstGeom>
        </p:spPr>
        <p:txBody>
          <a:bodyPr vert="horz" wrap="square" lIns="0" tIns="12700" rIns="0" bIns="0" rtlCol="0">
            <a:spAutoFit/>
          </a:bodyPr>
          <a:lstStyle/>
          <a:p>
            <a:pPr marL="12700" marR="5080" algn="just">
              <a:lnSpc>
                <a:spcPct val="100000"/>
              </a:lnSpc>
              <a:spcBef>
                <a:spcPts val="100"/>
              </a:spcBef>
            </a:pPr>
            <a:r>
              <a:rPr lang="es-ES" sz="1500" b="1" spc="-5" dirty="0" smtClean="0">
                <a:solidFill>
                  <a:srgbClr val="FFFFFF"/>
                </a:solidFill>
                <a:latin typeface="Calibri"/>
                <a:cs typeface="Calibri"/>
              </a:rPr>
              <a:t>FASE DE CALIFICACIÓN</a:t>
            </a:r>
          </a:p>
          <a:p>
            <a:pPr marL="12700" marR="5080" algn="just">
              <a:lnSpc>
                <a:spcPct val="100000"/>
              </a:lnSpc>
              <a:spcBef>
                <a:spcPts val="100"/>
              </a:spcBef>
            </a:pPr>
            <a:r>
              <a:rPr lang="es-ES" sz="1400" spc="-5" dirty="0" smtClean="0">
                <a:solidFill>
                  <a:srgbClr val="FFFFFF"/>
                </a:solidFill>
                <a:latin typeface="Calibri"/>
                <a:cs typeface="Calibri"/>
              </a:rPr>
              <a:t>El Comité Evaluador de Postulaciones calificará cada postulación que paso a la fase de pre- calificación</a:t>
            </a:r>
            <a:endParaRPr lang="es-ES" sz="1400" spc="-5" dirty="0">
              <a:solidFill>
                <a:srgbClr val="FFFFFF"/>
              </a:solidFill>
              <a:latin typeface="Calibri"/>
              <a:cs typeface="Calibri"/>
            </a:endParaRPr>
          </a:p>
        </p:txBody>
      </p:sp>
      <p:sp>
        <p:nvSpPr>
          <p:cNvPr id="15" name="object 15"/>
          <p:cNvSpPr txBox="1"/>
          <p:nvPr/>
        </p:nvSpPr>
        <p:spPr>
          <a:xfrm>
            <a:off x="5920416" y="3558403"/>
            <a:ext cx="1977389" cy="1410643"/>
          </a:xfrm>
          <a:prstGeom prst="rect">
            <a:avLst/>
          </a:prstGeom>
        </p:spPr>
        <p:txBody>
          <a:bodyPr vert="horz" wrap="square" lIns="0" tIns="12700" rIns="0" bIns="0" rtlCol="0">
            <a:spAutoFit/>
          </a:bodyPr>
          <a:lstStyle/>
          <a:p>
            <a:pPr marL="12700" marR="5080" algn="just">
              <a:lnSpc>
                <a:spcPct val="100000"/>
              </a:lnSpc>
              <a:spcBef>
                <a:spcPts val="100"/>
              </a:spcBef>
            </a:pPr>
            <a:r>
              <a:rPr lang="es-ES" sz="1500" b="1" spc="-15" dirty="0" smtClean="0">
                <a:solidFill>
                  <a:srgbClr val="FFFFFF"/>
                </a:solidFill>
                <a:latin typeface="Calibri"/>
                <a:cs typeface="Calibri"/>
              </a:rPr>
              <a:t>FASE </a:t>
            </a:r>
            <a:r>
              <a:rPr lang="es-EC" sz="1500" b="1" spc="-15" dirty="0" smtClean="0">
                <a:solidFill>
                  <a:srgbClr val="FFFFFF"/>
                </a:solidFill>
                <a:latin typeface="Calibri"/>
                <a:cs typeface="Calibri"/>
              </a:rPr>
              <a:t>ENTREGA</a:t>
            </a:r>
            <a:r>
              <a:rPr lang="es-EC" sz="1500" b="1" spc="-10" dirty="0" smtClean="0">
                <a:solidFill>
                  <a:srgbClr val="FFFFFF"/>
                </a:solidFill>
                <a:latin typeface="Calibri"/>
                <a:cs typeface="Calibri"/>
              </a:rPr>
              <a:t> </a:t>
            </a:r>
            <a:r>
              <a:rPr lang="es-EC" sz="1500" b="1" dirty="0" smtClean="0">
                <a:solidFill>
                  <a:srgbClr val="FFFFFF"/>
                </a:solidFill>
                <a:latin typeface="Calibri"/>
                <a:cs typeface="Calibri"/>
              </a:rPr>
              <a:t>DEL</a:t>
            </a:r>
            <a:r>
              <a:rPr lang="es-EC" sz="1500" b="1" spc="5" dirty="0" smtClean="0">
                <a:solidFill>
                  <a:srgbClr val="FFFFFF"/>
                </a:solidFill>
                <a:latin typeface="Calibri"/>
                <a:cs typeface="Calibri"/>
              </a:rPr>
              <a:t> </a:t>
            </a:r>
            <a:r>
              <a:rPr lang="es-EC" sz="1500" b="1" spc="-10" dirty="0" smtClean="0">
                <a:solidFill>
                  <a:srgbClr val="FFFFFF"/>
                </a:solidFill>
                <a:latin typeface="Calibri"/>
                <a:cs typeface="Calibri"/>
              </a:rPr>
              <a:t>PREMIO</a:t>
            </a:r>
            <a:r>
              <a:rPr lang="es-EC" sz="1500" b="1" spc="315" dirty="0" smtClean="0">
                <a:solidFill>
                  <a:srgbClr val="FFFFFF"/>
                </a:solidFill>
                <a:latin typeface="Calibri"/>
                <a:cs typeface="Calibri"/>
              </a:rPr>
              <a:t> </a:t>
            </a:r>
          </a:p>
          <a:p>
            <a:pPr marL="12700" marR="5080" algn="just">
              <a:lnSpc>
                <a:spcPct val="100000"/>
              </a:lnSpc>
              <a:spcBef>
                <a:spcPts val="100"/>
              </a:spcBef>
            </a:pPr>
            <a:r>
              <a:rPr lang="es-ES" sz="1500" spc="-5" dirty="0" smtClean="0">
                <a:solidFill>
                  <a:srgbClr val="FFFFFF"/>
                </a:solidFill>
                <a:latin typeface="Calibri"/>
                <a:cs typeface="Calibri"/>
              </a:rPr>
              <a:t>E</a:t>
            </a:r>
            <a:r>
              <a:rPr sz="1500" spc="-5" dirty="0" smtClean="0">
                <a:solidFill>
                  <a:srgbClr val="FFFFFF"/>
                </a:solidFill>
                <a:latin typeface="Calibri"/>
                <a:cs typeface="Calibri"/>
              </a:rPr>
              <a:t>n </a:t>
            </a:r>
            <a:r>
              <a:rPr sz="1500" dirty="0" smtClean="0">
                <a:solidFill>
                  <a:srgbClr val="FFFFFF"/>
                </a:solidFill>
                <a:latin typeface="Calibri"/>
                <a:cs typeface="Calibri"/>
              </a:rPr>
              <a:t> </a:t>
            </a:r>
            <a:r>
              <a:rPr sz="1500" dirty="0">
                <a:solidFill>
                  <a:srgbClr val="FFFFFF"/>
                </a:solidFill>
                <a:latin typeface="Calibri"/>
                <a:cs typeface="Calibri"/>
              </a:rPr>
              <a:t>un</a:t>
            </a:r>
            <a:r>
              <a:rPr sz="1500" spc="5" dirty="0">
                <a:solidFill>
                  <a:srgbClr val="FFFFFF"/>
                </a:solidFill>
                <a:latin typeface="Calibri"/>
                <a:cs typeface="Calibri"/>
              </a:rPr>
              <a:t> </a:t>
            </a:r>
            <a:r>
              <a:rPr sz="1500" spc="-10" dirty="0">
                <a:solidFill>
                  <a:srgbClr val="FFFFFF"/>
                </a:solidFill>
                <a:latin typeface="Calibri"/>
                <a:cs typeface="Calibri"/>
              </a:rPr>
              <a:t>acto</a:t>
            </a:r>
            <a:r>
              <a:rPr sz="1500" spc="-5" dirty="0">
                <a:solidFill>
                  <a:srgbClr val="FFFFFF"/>
                </a:solidFill>
                <a:latin typeface="Calibri"/>
                <a:cs typeface="Calibri"/>
              </a:rPr>
              <a:t> </a:t>
            </a:r>
            <a:r>
              <a:rPr sz="1500" dirty="0">
                <a:solidFill>
                  <a:srgbClr val="FFFFFF"/>
                </a:solidFill>
                <a:latin typeface="Calibri"/>
                <a:cs typeface="Calibri"/>
              </a:rPr>
              <a:t>especial,</a:t>
            </a:r>
            <a:r>
              <a:rPr sz="1500" spc="5" dirty="0">
                <a:solidFill>
                  <a:srgbClr val="FFFFFF"/>
                </a:solidFill>
                <a:latin typeface="Calibri"/>
                <a:cs typeface="Calibri"/>
              </a:rPr>
              <a:t> </a:t>
            </a:r>
            <a:r>
              <a:rPr lang="es-ES" sz="1500" spc="-5" dirty="0" smtClean="0">
                <a:solidFill>
                  <a:srgbClr val="FFFFFF"/>
                </a:solidFill>
                <a:latin typeface="Calibri"/>
                <a:cs typeface="Calibri"/>
              </a:rPr>
              <a:t>organizado por la SIS entrega el premio</a:t>
            </a:r>
            <a:r>
              <a:rPr sz="1500" spc="-5" dirty="0" smtClean="0">
                <a:solidFill>
                  <a:srgbClr val="FFFFFF"/>
                </a:solidFill>
                <a:latin typeface="Calibri"/>
                <a:cs typeface="Calibri"/>
              </a:rPr>
              <a:t> </a:t>
            </a:r>
            <a:r>
              <a:rPr sz="1500" spc="-5" dirty="0">
                <a:solidFill>
                  <a:srgbClr val="FFFFFF"/>
                </a:solidFill>
                <a:latin typeface="Calibri"/>
                <a:cs typeface="Calibri"/>
              </a:rPr>
              <a:t>el</a:t>
            </a:r>
            <a:r>
              <a:rPr sz="1500" dirty="0">
                <a:solidFill>
                  <a:srgbClr val="FFFFFF"/>
                </a:solidFill>
                <a:latin typeface="Calibri"/>
                <a:cs typeface="Calibri"/>
              </a:rPr>
              <a:t> </a:t>
            </a:r>
            <a:r>
              <a:rPr sz="1500" spc="-5" dirty="0">
                <a:solidFill>
                  <a:srgbClr val="FFFFFF"/>
                </a:solidFill>
                <a:latin typeface="Calibri"/>
                <a:cs typeface="Calibri"/>
              </a:rPr>
              <a:t>27</a:t>
            </a:r>
            <a:r>
              <a:rPr sz="1500" dirty="0">
                <a:solidFill>
                  <a:srgbClr val="FFFFFF"/>
                </a:solidFill>
                <a:latin typeface="Calibri"/>
                <a:cs typeface="Calibri"/>
              </a:rPr>
              <a:t> de </a:t>
            </a:r>
            <a:r>
              <a:rPr sz="1500" spc="5" dirty="0">
                <a:solidFill>
                  <a:srgbClr val="FFFFFF"/>
                </a:solidFill>
                <a:latin typeface="Calibri"/>
                <a:cs typeface="Calibri"/>
              </a:rPr>
              <a:t> </a:t>
            </a:r>
            <a:r>
              <a:rPr sz="1500" spc="-5" dirty="0">
                <a:solidFill>
                  <a:srgbClr val="FFFFFF"/>
                </a:solidFill>
                <a:latin typeface="Calibri"/>
                <a:cs typeface="Calibri"/>
              </a:rPr>
              <a:t>noviembre 2023</a:t>
            </a:r>
            <a:endParaRPr sz="1500" dirty="0">
              <a:latin typeface="Calibri"/>
              <a:cs typeface="Calibri"/>
            </a:endParaRPr>
          </a:p>
        </p:txBody>
      </p:sp>
      <p:sp>
        <p:nvSpPr>
          <p:cNvPr id="18" name="object 9"/>
          <p:cNvSpPr/>
          <p:nvPr/>
        </p:nvSpPr>
        <p:spPr>
          <a:xfrm>
            <a:off x="128198" y="3452361"/>
            <a:ext cx="5248470" cy="1813725"/>
          </a:xfrm>
          <a:custGeom>
            <a:avLst/>
            <a:gdLst/>
            <a:ahLst/>
            <a:cxnLst/>
            <a:rect l="l" t="t" r="r" b="b"/>
            <a:pathLst>
              <a:path w="4799330" h="1592579">
                <a:moveTo>
                  <a:pt x="2461260" y="265430"/>
                </a:moveTo>
                <a:lnTo>
                  <a:pt x="2456980" y="217728"/>
                </a:lnTo>
                <a:lnTo>
                  <a:pt x="2444648" y="172834"/>
                </a:lnTo>
                <a:lnTo>
                  <a:pt x="2425001" y="131483"/>
                </a:lnTo>
                <a:lnTo>
                  <a:pt x="2398814" y="94437"/>
                </a:lnTo>
                <a:lnTo>
                  <a:pt x="2366822" y="62445"/>
                </a:lnTo>
                <a:lnTo>
                  <a:pt x="2329777" y="36258"/>
                </a:lnTo>
                <a:lnTo>
                  <a:pt x="2288425" y="16611"/>
                </a:lnTo>
                <a:lnTo>
                  <a:pt x="2243531" y="4279"/>
                </a:lnTo>
                <a:lnTo>
                  <a:pt x="2195830" y="0"/>
                </a:lnTo>
                <a:lnTo>
                  <a:pt x="265430" y="0"/>
                </a:lnTo>
                <a:lnTo>
                  <a:pt x="217716" y="4279"/>
                </a:lnTo>
                <a:lnTo>
                  <a:pt x="172821" y="16611"/>
                </a:lnTo>
                <a:lnTo>
                  <a:pt x="131470" y="36258"/>
                </a:lnTo>
                <a:lnTo>
                  <a:pt x="94424" y="62445"/>
                </a:lnTo>
                <a:lnTo>
                  <a:pt x="62433" y="94437"/>
                </a:lnTo>
                <a:lnTo>
                  <a:pt x="36245" y="131483"/>
                </a:lnTo>
                <a:lnTo>
                  <a:pt x="16598" y="172834"/>
                </a:lnTo>
                <a:lnTo>
                  <a:pt x="4267" y="217728"/>
                </a:lnTo>
                <a:lnTo>
                  <a:pt x="0" y="265430"/>
                </a:lnTo>
                <a:lnTo>
                  <a:pt x="0" y="1327150"/>
                </a:lnTo>
                <a:lnTo>
                  <a:pt x="4267" y="1374863"/>
                </a:lnTo>
                <a:lnTo>
                  <a:pt x="16598" y="1419758"/>
                </a:lnTo>
                <a:lnTo>
                  <a:pt x="36245" y="1461109"/>
                </a:lnTo>
                <a:lnTo>
                  <a:pt x="62433" y="1498155"/>
                </a:lnTo>
                <a:lnTo>
                  <a:pt x="94424" y="1530146"/>
                </a:lnTo>
                <a:lnTo>
                  <a:pt x="131470" y="1556334"/>
                </a:lnTo>
                <a:lnTo>
                  <a:pt x="172821" y="1575981"/>
                </a:lnTo>
                <a:lnTo>
                  <a:pt x="217716" y="1588312"/>
                </a:lnTo>
                <a:lnTo>
                  <a:pt x="265430" y="1592580"/>
                </a:lnTo>
                <a:lnTo>
                  <a:pt x="2195830" y="1592580"/>
                </a:lnTo>
                <a:lnTo>
                  <a:pt x="2243531" y="1588312"/>
                </a:lnTo>
                <a:lnTo>
                  <a:pt x="2288425" y="1575981"/>
                </a:lnTo>
                <a:lnTo>
                  <a:pt x="2329777" y="1556334"/>
                </a:lnTo>
                <a:lnTo>
                  <a:pt x="2366822" y="1530146"/>
                </a:lnTo>
                <a:lnTo>
                  <a:pt x="2398814" y="1498155"/>
                </a:lnTo>
                <a:lnTo>
                  <a:pt x="2425001" y="1461109"/>
                </a:lnTo>
                <a:lnTo>
                  <a:pt x="2444648" y="1419758"/>
                </a:lnTo>
                <a:lnTo>
                  <a:pt x="2456980" y="1374863"/>
                </a:lnTo>
                <a:lnTo>
                  <a:pt x="2461260" y="1327150"/>
                </a:lnTo>
                <a:lnTo>
                  <a:pt x="2461260" y="265430"/>
                </a:lnTo>
                <a:close/>
              </a:path>
              <a:path w="4799330" h="1592579">
                <a:moveTo>
                  <a:pt x="4799076" y="265430"/>
                </a:moveTo>
                <a:lnTo>
                  <a:pt x="4794796" y="217728"/>
                </a:lnTo>
                <a:lnTo>
                  <a:pt x="4782464" y="172834"/>
                </a:lnTo>
                <a:lnTo>
                  <a:pt x="4762817" y="131483"/>
                </a:lnTo>
                <a:lnTo>
                  <a:pt x="4736630" y="94437"/>
                </a:lnTo>
                <a:lnTo>
                  <a:pt x="4704639" y="62445"/>
                </a:lnTo>
                <a:lnTo>
                  <a:pt x="4667593" y="36258"/>
                </a:lnTo>
                <a:lnTo>
                  <a:pt x="4626241" y="16611"/>
                </a:lnTo>
                <a:lnTo>
                  <a:pt x="4581347" y="4279"/>
                </a:lnTo>
                <a:lnTo>
                  <a:pt x="4533646" y="0"/>
                </a:lnTo>
                <a:lnTo>
                  <a:pt x="3118358" y="0"/>
                </a:lnTo>
                <a:lnTo>
                  <a:pt x="3070644" y="4279"/>
                </a:lnTo>
                <a:lnTo>
                  <a:pt x="3025749" y="16611"/>
                </a:lnTo>
                <a:lnTo>
                  <a:pt x="2984398" y="36258"/>
                </a:lnTo>
                <a:lnTo>
                  <a:pt x="2947352" y="62445"/>
                </a:lnTo>
                <a:lnTo>
                  <a:pt x="2915361" y="94437"/>
                </a:lnTo>
                <a:lnTo>
                  <a:pt x="2889173" y="131483"/>
                </a:lnTo>
                <a:lnTo>
                  <a:pt x="2869527" y="172834"/>
                </a:lnTo>
                <a:lnTo>
                  <a:pt x="2857195" y="217728"/>
                </a:lnTo>
                <a:lnTo>
                  <a:pt x="2852928" y="265430"/>
                </a:lnTo>
                <a:lnTo>
                  <a:pt x="2852928" y="1327150"/>
                </a:lnTo>
                <a:lnTo>
                  <a:pt x="2857195" y="1374863"/>
                </a:lnTo>
                <a:lnTo>
                  <a:pt x="2869527" y="1419758"/>
                </a:lnTo>
                <a:lnTo>
                  <a:pt x="2889173" y="1461109"/>
                </a:lnTo>
                <a:lnTo>
                  <a:pt x="2915361" y="1498155"/>
                </a:lnTo>
                <a:lnTo>
                  <a:pt x="2947352" y="1530146"/>
                </a:lnTo>
                <a:lnTo>
                  <a:pt x="2984398" y="1556334"/>
                </a:lnTo>
                <a:lnTo>
                  <a:pt x="3025749" y="1575981"/>
                </a:lnTo>
                <a:lnTo>
                  <a:pt x="3070644" y="1588312"/>
                </a:lnTo>
                <a:lnTo>
                  <a:pt x="3118358" y="1592580"/>
                </a:lnTo>
                <a:lnTo>
                  <a:pt x="4533646" y="1592580"/>
                </a:lnTo>
                <a:lnTo>
                  <a:pt x="4581347" y="1588312"/>
                </a:lnTo>
                <a:lnTo>
                  <a:pt x="4626241" y="1575981"/>
                </a:lnTo>
                <a:lnTo>
                  <a:pt x="4667593" y="1556334"/>
                </a:lnTo>
                <a:lnTo>
                  <a:pt x="4704639" y="1530146"/>
                </a:lnTo>
                <a:lnTo>
                  <a:pt x="4736630" y="1498155"/>
                </a:lnTo>
                <a:lnTo>
                  <a:pt x="4762817" y="1461109"/>
                </a:lnTo>
                <a:lnTo>
                  <a:pt x="4782464" y="1419758"/>
                </a:lnTo>
                <a:lnTo>
                  <a:pt x="4794796" y="1374863"/>
                </a:lnTo>
                <a:lnTo>
                  <a:pt x="4799076" y="1327150"/>
                </a:lnTo>
                <a:lnTo>
                  <a:pt x="4799076" y="265430"/>
                </a:lnTo>
                <a:close/>
              </a:path>
            </a:pathLst>
          </a:custGeom>
          <a:solidFill>
            <a:schemeClr val="tx2">
              <a:lumMod val="60000"/>
              <a:lumOff val="40000"/>
            </a:schemeClr>
          </a:solidFill>
        </p:spPr>
        <p:txBody>
          <a:bodyPr wrap="square" lIns="0" tIns="0" rIns="0" bIns="0" rtlCol="0"/>
          <a:lstStyle/>
          <a:p>
            <a:endParaRPr dirty="0"/>
          </a:p>
        </p:txBody>
      </p:sp>
      <p:pic>
        <p:nvPicPr>
          <p:cNvPr id="17" name="object 17"/>
          <p:cNvPicPr/>
          <p:nvPr/>
        </p:nvPicPr>
        <p:blipFill>
          <a:blip r:embed="rId3" cstate="print"/>
          <a:stretch>
            <a:fillRect/>
          </a:stretch>
        </p:blipFill>
        <p:spPr>
          <a:xfrm>
            <a:off x="-20729" y="2839418"/>
            <a:ext cx="3090672" cy="2970276"/>
          </a:xfrm>
          <a:prstGeom prst="rect">
            <a:avLst/>
          </a:prstGeom>
        </p:spPr>
      </p:pic>
      <p:sp>
        <p:nvSpPr>
          <p:cNvPr id="19" name="object 15"/>
          <p:cNvSpPr txBox="1"/>
          <p:nvPr/>
        </p:nvSpPr>
        <p:spPr>
          <a:xfrm>
            <a:off x="3345998" y="3510231"/>
            <a:ext cx="1977389" cy="1628651"/>
          </a:xfrm>
          <a:prstGeom prst="rect">
            <a:avLst/>
          </a:prstGeom>
        </p:spPr>
        <p:txBody>
          <a:bodyPr vert="horz" wrap="square" lIns="0" tIns="12700" rIns="0" bIns="0" rtlCol="0">
            <a:spAutoFit/>
          </a:bodyPr>
          <a:lstStyle/>
          <a:p>
            <a:pPr marL="12700" marR="5080" algn="just">
              <a:lnSpc>
                <a:spcPct val="100000"/>
              </a:lnSpc>
              <a:spcBef>
                <a:spcPts val="100"/>
              </a:spcBef>
            </a:pPr>
            <a:r>
              <a:rPr lang="es-ES" sz="1500" b="1" spc="-15" dirty="0" smtClean="0">
                <a:solidFill>
                  <a:srgbClr val="FFFFFF"/>
                </a:solidFill>
                <a:latin typeface="Calibri"/>
                <a:cs typeface="Calibri"/>
              </a:rPr>
              <a:t>FASE </a:t>
            </a:r>
            <a:r>
              <a:rPr lang="es-EC" sz="1500" b="1" spc="-15" dirty="0" smtClean="0">
                <a:solidFill>
                  <a:srgbClr val="FFFFFF"/>
                </a:solidFill>
                <a:latin typeface="Calibri"/>
                <a:cs typeface="Calibri"/>
              </a:rPr>
              <a:t>DE EVALUACIÓN </a:t>
            </a:r>
          </a:p>
          <a:p>
            <a:pPr marL="12700" marR="5080" algn="just">
              <a:lnSpc>
                <a:spcPct val="100000"/>
              </a:lnSpc>
              <a:spcBef>
                <a:spcPts val="100"/>
              </a:spcBef>
            </a:pPr>
            <a:r>
              <a:rPr lang="es-ES" sz="1500" spc="-5" dirty="0">
                <a:solidFill>
                  <a:srgbClr val="FFFFFF"/>
                </a:solidFill>
                <a:latin typeface="Calibri"/>
                <a:cs typeface="Calibri"/>
              </a:rPr>
              <a:t>L</a:t>
            </a:r>
            <a:r>
              <a:rPr lang="es-ES" sz="1500" spc="-5" dirty="0" smtClean="0">
                <a:solidFill>
                  <a:srgbClr val="FFFFFF"/>
                </a:solidFill>
                <a:latin typeface="Calibri"/>
                <a:cs typeface="Calibri"/>
              </a:rPr>
              <a:t>a SIS realizará un informe del proceso en el conste todas las fases para conocimiento de la Comisión de Igualdad, Género e Inclusión Social</a:t>
            </a:r>
            <a:endParaRPr sz="1500" dirty="0">
              <a:latin typeface="Calibri"/>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91000" y="325105"/>
            <a:ext cx="3842511" cy="443070"/>
          </a:xfrm>
          <a:prstGeom prst="rect">
            <a:avLst/>
          </a:prstGeom>
        </p:spPr>
        <p:txBody>
          <a:bodyPr vert="horz" wrap="square" lIns="0" tIns="12065" rIns="0" bIns="0" rtlCol="0">
            <a:spAutoFit/>
          </a:bodyPr>
          <a:lstStyle/>
          <a:p>
            <a:pPr marL="12700">
              <a:lnSpc>
                <a:spcPct val="100000"/>
              </a:lnSpc>
              <a:spcBef>
                <a:spcPts val="95"/>
              </a:spcBef>
            </a:pPr>
            <a:r>
              <a:rPr spc="-10" dirty="0" smtClean="0"/>
              <a:t>¿</a:t>
            </a:r>
            <a:r>
              <a:rPr lang="es-EC" spc="-10" dirty="0" smtClean="0"/>
              <a:t>CÓMO</a:t>
            </a:r>
            <a:r>
              <a:rPr lang="es-EC" spc="-50" dirty="0" smtClean="0"/>
              <a:t> </a:t>
            </a:r>
            <a:r>
              <a:rPr lang="es-EC" spc="-10" dirty="0" smtClean="0"/>
              <a:t>POSTULAR</a:t>
            </a:r>
            <a:r>
              <a:rPr spc="-10" dirty="0" smtClean="0"/>
              <a:t>?</a:t>
            </a:r>
            <a:endParaRPr spc="-10" dirty="0"/>
          </a:p>
        </p:txBody>
      </p:sp>
      <p:sp>
        <p:nvSpPr>
          <p:cNvPr id="3" name="object 3"/>
          <p:cNvSpPr/>
          <p:nvPr/>
        </p:nvSpPr>
        <p:spPr>
          <a:xfrm>
            <a:off x="691895" y="1510283"/>
            <a:ext cx="2437130" cy="3708400"/>
          </a:xfrm>
          <a:custGeom>
            <a:avLst/>
            <a:gdLst/>
            <a:ahLst/>
            <a:cxnLst/>
            <a:rect l="l" t="t" r="r" b="b"/>
            <a:pathLst>
              <a:path w="2437130" h="3708400">
                <a:moveTo>
                  <a:pt x="2030730" y="0"/>
                </a:moveTo>
                <a:lnTo>
                  <a:pt x="406158" y="0"/>
                </a:lnTo>
                <a:lnTo>
                  <a:pt x="358791" y="2732"/>
                </a:lnTo>
                <a:lnTo>
                  <a:pt x="313028" y="10727"/>
                </a:lnTo>
                <a:lnTo>
                  <a:pt x="269176" y="23680"/>
                </a:lnTo>
                <a:lnTo>
                  <a:pt x="227538" y="41285"/>
                </a:lnTo>
                <a:lnTo>
                  <a:pt x="188419" y="63238"/>
                </a:lnTo>
                <a:lnTo>
                  <a:pt x="152125" y="89233"/>
                </a:lnTo>
                <a:lnTo>
                  <a:pt x="118959" y="118967"/>
                </a:lnTo>
                <a:lnTo>
                  <a:pt x="89226" y="152133"/>
                </a:lnTo>
                <a:lnTo>
                  <a:pt x="63232" y="188427"/>
                </a:lnTo>
                <a:lnTo>
                  <a:pt x="41281" y="227544"/>
                </a:lnTo>
                <a:lnTo>
                  <a:pt x="23677" y="269180"/>
                </a:lnTo>
                <a:lnTo>
                  <a:pt x="10726" y="313028"/>
                </a:lnTo>
                <a:lnTo>
                  <a:pt x="2732" y="358785"/>
                </a:lnTo>
                <a:lnTo>
                  <a:pt x="0" y="406145"/>
                </a:lnTo>
                <a:lnTo>
                  <a:pt x="0" y="3301746"/>
                </a:lnTo>
                <a:lnTo>
                  <a:pt x="2732" y="3349106"/>
                </a:lnTo>
                <a:lnTo>
                  <a:pt x="10726" y="3394863"/>
                </a:lnTo>
                <a:lnTo>
                  <a:pt x="23677" y="3438711"/>
                </a:lnTo>
                <a:lnTo>
                  <a:pt x="41281" y="3480347"/>
                </a:lnTo>
                <a:lnTo>
                  <a:pt x="63232" y="3519464"/>
                </a:lnTo>
                <a:lnTo>
                  <a:pt x="89226" y="3555758"/>
                </a:lnTo>
                <a:lnTo>
                  <a:pt x="118959" y="3588924"/>
                </a:lnTo>
                <a:lnTo>
                  <a:pt x="152125" y="3618658"/>
                </a:lnTo>
                <a:lnTo>
                  <a:pt x="188419" y="3644653"/>
                </a:lnTo>
                <a:lnTo>
                  <a:pt x="227538" y="3666606"/>
                </a:lnTo>
                <a:lnTo>
                  <a:pt x="269176" y="3684211"/>
                </a:lnTo>
                <a:lnTo>
                  <a:pt x="313028" y="3697164"/>
                </a:lnTo>
                <a:lnTo>
                  <a:pt x="358791" y="3705159"/>
                </a:lnTo>
                <a:lnTo>
                  <a:pt x="406158" y="3707891"/>
                </a:lnTo>
                <a:lnTo>
                  <a:pt x="2030730" y="3707891"/>
                </a:lnTo>
                <a:lnTo>
                  <a:pt x="2078090" y="3705159"/>
                </a:lnTo>
                <a:lnTo>
                  <a:pt x="2123847" y="3697164"/>
                </a:lnTo>
                <a:lnTo>
                  <a:pt x="2167695" y="3684211"/>
                </a:lnTo>
                <a:lnTo>
                  <a:pt x="2209331" y="3666606"/>
                </a:lnTo>
                <a:lnTo>
                  <a:pt x="2248448" y="3644653"/>
                </a:lnTo>
                <a:lnTo>
                  <a:pt x="2284742" y="3618658"/>
                </a:lnTo>
                <a:lnTo>
                  <a:pt x="2317908" y="3588924"/>
                </a:lnTo>
                <a:lnTo>
                  <a:pt x="2347642" y="3555758"/>
                </a:lnTo>
                <a:lnTo>
                  <a:pt x="2373637" y="3519464"/>
                </a:lnTo>
                <a:lnTo>
                  <a:pt x="2395590" y="3480347"/>
                </a:lnTo>
                <a:lnTo>
                  <a:pt x="2413195" y="3438711"/>
                </a:lnTo>
                <a:lnTo>
                  <a:pt x="2426148" y="3394863"/>
                </a:lnTo>
                <a:lnTo>
                  <a:pt x="2434143" y="3349106"/>
                </a:lnTo>
                <a:lnTo>
                  <a:pt x="2436876" y="3301746"/>
                </a:lnTo>
                <a:lnTo>
                  <a:pt x="2436876" y="406145"/>
                </a:lnTo>
                <a:lnTo>
                  <a:pt x="2434143" y="358785"/>
                </a:lnTo>
                <a:lnTo>
                  <a:pt x="2426148" y="313028"/>
                </a:lnTo>
                <a:lnTo>
                  <a:pt x="2413195" y="269180"/>
                </a:lnTo>
                <a:lnTo>
                  <a:pt x="2395590" y="227544"/>
                </a:lnTo>
                <a:lnTo>
                  <a:pt x="2373637" y="188427"/>
                </a:lnTo>
                <a:lnTo>
                  <a:pt x="2347642" y="152133"/>
                </a:lnTo>
                <a:lnTo>
                  <a:pt x="2317908" y="118967"/>
                </a:lnTo>
                <a:lnTo>
                  <a:pt x="2284742" y="89233"/>
                </a:lnTo>
                <a:lnTo>
                  <a:pt x="2248448" y="63238"/>
                </a:lnTo>
                <a:lnTo>
                  <a:pt x="2209331" y="41285"/>
                </a:lnTo>
                <a:lnTo>
                  <a:pt x="2167695" y="23680"/>
                </a:lnTo>
                <a:lnTo>
                  <a:pt x="2123847" y="10727"/>
                </a:lnTo>
                <a:lnTo>
                  <a:pt x="2078090" y="2732"/>
                </a:lnTo>
                <a:lnTo>
                  <a:pt x="2030730" y="0"/>
                </a:lnTo>
                <a:close/>
              </a:path>
            </a:pathLst>
          </a:custGeom>
          <a:solidFill>
            <a:schemeClr val="tx2">
              <a:lumMod val="60000"/>
              <a:lumOff val="40000"/>
            </a:schemeClr>
          </a:solidFill>
        </p:spPr>
        <p:txBody>
          <a:bodyPr wrap="square" lIns="0" tIns="0" rIns="0" bIns="0" rtlCol="0"/>
          <a:lstStyle/>
          <a:p>
            <a:endParaRPr/>
          </a:p>
        </p:txBody>
      </p:sp>
      <p:sp>
        <p:nvSpPr>
          <p:cNvPr id="4" name="object 4"/>
          <p:cNvSpPr/>
          <p:nvPr/>
        </p:nvSpPr>
        <p:spPr>
          <a:xfrm>
            <a:off x="4663440" y="1510283"/>
            <a:ext cx="2437130" cy="3708400"/>
          </a:xfrm>
          <a:custGeom>
            <a:avLst/>
            <a:gdLst/>
            <a:ahLst/>
            <a:cxnLst/>
            <a:rect l="l" t="t" r="r" b="b"/>
            <a:pathLst>
              <a:path w="2437129" h="3708400">
                <a:moveTo>
                  <a:pt x="2030730" y="0"/>
                </a:moveTo>
                <a:lnTo>
                  <a:pt x="406146" y="0"/>
                </a:lnTo>
                <a:lnTo>
                  <a:pt x="358785" y="2732"/>
                </a:lnTo>
                <a:lnTo>
                  <a:pt x="313028" y="10727"/>
                </a:lnTo>
                <a:lnTo>
                  <a:pt x="269180" y="23680"/>
                </a:lnTo>
                <a:lnTo>
                  <a:pt x="227544" y="41285"/>
                </a:lnTo>
                <a:lnTo>
                  <a:pt x="188427" y="63238"/>
                </a:lnTo>
                <a:lnTo>
                  <a:pt x="152133" y="89233"/>
                </a:lnTo>
                <a:lnTo>
                  <a:pt x="118967" y="118967"/>
                </a:lnTo>
                <a:lnTo>
                  <a:pt x="89233" y="152133"/>
                </a:lnTo>
                <a:lnTo>
                  <a:pt x="63238" y="188427"/>
                </a:lnTo>
                <a:lnTo>
                  <a:pt x="41285" y="227544"/>
                </a:lnTo>
                <a:lnTo>
                  <a:pt x="23680" y="269180"/>
                </a:lnTo>
                <a:lnTo>
                  <a:pt x="10727" y="313028"/>
                </a:lnTo>
                <a:lnTo>
                  <a:pt x="2732" y="358785"/>
                </a:lnTo>
                <a:lnTo>
                  <a:pt x="0" y="406145"/>
                </a:lnTo>
                <a:lnTo>
                  <a:pt x="0" y="3301746"/>
                </a:lnTo>
                <a:lnTo>
                  <a:pt x="2732" y="3349106"/>
                </a:lnTo>
                <a:lnTo>
                  <a:pt x="10727" y="3394863"/>
                </a:lnTo>
                <a:lnTo>
                  <a:pt x="23680" y="3438711"/>
                </a:lnTo>
                <a:lnTo>
                  <a:pt x="41285" y="3480347"/>
                </a:lnTo>
                <a:lnTo>
                  <a:pt x="63238" y="3519464"/>
                </a:lnTo>
                <a:lnTo>
                  <a:pt x="89233" y="3555758"/>
                </a:lnTo>
                <a:lnTo>
                  <a:pt x="118967" y="3588924"/>
                </a:lnTo>
                <a:lnTo>
                  <a:pt x="152133" y="3618658"/>
                </a:lnTo>
                <a:lnTo>
                  <a:pt x="188427" y="3644653"/>
                </a:lnTo>
                <a:lnTo>
                  <a:pt x="227544" y="3666606"/>
                </a:lnTo>
                <a:lnTo>
                  <a:pt x="269180" y="3684211"/>
                </a:lnTo>
                <a:lnTo>
                  <a:pt x="313028" y="3697164"/>
                </a:lnTo>
                <a:lnTo>
                  <a:pt x="358785" y="3705159"/>
                </a:lnTo>
                <a:lnTo>
                  <a:pt x="406146" y="3707891"/>
                </a:lnTo>
                <a:lnTo>
                  <a:pt x="2030730" y="3707891"/>
                </a:lnTo>
                <a:lnTo>
                  <a:pt x="2078090" y="3705159"/>
                </a:lnTo>
                <a:lnTo>
                  <a:pt x="2123847" y="3697164"/>
                </a:lnTo>
                <a:lnTo>
                  <a:pt x="2167695" y="3684211"/>
                </a:lnTo>
                <a:lnTo>
                  <a:pt x="2209331" y="3666606"/>
                </a:lnTo>
                <a:lnTo>
                  <a:pt x="2248448" y="3644653"/>
                </a:lnTo>
                <a:lnTo>
                  <a:pt x="2284742" y="3618658"/>
                </a:lnTo>
                <a:lnTo>
                  <a:pt x="2317908" y="3588924"/>
                </a:lnTo>
                <a:lnTo>
                  <a:pt x="2347642" y="3555758"/>
                </a:lnTo>
                <a:lnTo>
                  <a:pt x="2373637" y="3519464"/>
                </a:lnTo>
                <a:lnTo>
                  <a:pt x="2395590" y="3480347"/>
                </a:lnTo>
                <a:lnTo>
                  <a:pt x="2413195" y="3438711"/>
                </a:lnTo>
                <a:lnTo>
                  <a:pt x="2426148" y="3394863"/>
                </a:lnTo>
                <a:lnTo>
                  <a:pt x="2434143" y="3349106"/>
                </a:lnTo>
                <a:lnTo>
                  <a:pt x="2436876" y="3301746"/>
                </a:lnTo>
                <a:lnTo>
                  <a:pt x="2436876" y="406145"/>
                </a:lnTo>
                <a:lnTo>
                  <a:pt x="2434143" y="358785"/>
                </a:lnTo>
                <a:lnTo>
                  <a:pt x="2426148" y="313028"/>
                </a:lnTo>
                <a:lnTo>
                  <a:pt x="2413195" y="269180"/>
                </a:lnTo>
                <a:lnTo>
                  <a:pt x="2395590" y="227544"/>
                </a:lnTo>
                <a:lnTo>
                  <a:pt x="2373637" y="188427"/>
                </a:lnTo>
                <a:lnTo>
                  <a:pt x="2347642" y="152133"/>
                </a:lnTo>
                <a:lnTo>
                  <a:pt x="2317908" y="118967"/>
                </a:lnTo>
                <a:lnTo>
                  <a:pt x="2284742" y="89233"/>
                </a:lnTo>
                <a:lnTo>
                  <a:pt x="2248448" y="63238"/>
                </a:lnTo>
                <a:lnTo>
                  <a:pt x="2209331" y="41285"/>
                </a:lnTo>
                <a:lnTo>
                  <a:pt x="2167695" y="23680"/>
                </a:lnTo>
                <a:lnTo>
                  <a:pt x="2123847" y="10727"/>
                </a:lnTo>
                <a:lnTo>
                  <a:pt x="2078090" y="2732"/>
                </a:lnTo>
                <a:lnTo>
                  <a:pt x="2030730" y="0"/>
                </a:lnTo>
                <a:close/>
              </a:path>
            </a:pathLst>
          </a:custGeom>
          <a:solidFill>
            <a:schemeClr val="tx2">
              <a:lumMod val="60000"/>
              <a:lumOff val="40000"/>
            </a:schemeClr>
          </a:solidFill>
        </p:spPr>
        <p:txBody>
          <a:bodyPr wrap="square" lIns="0" tIns="0" rIns="0" bIns="0" rtlCol="0"/>
          <a:lstStyle/>
          <a:p>
            <a:endParaRPr/>
          </a:p>
        </p:txBody>
      </p:sp>
      <p:sp>
        <p:nvSpPr>
          <p:cNvPr id="5" name="object 5"/>
          <p:cNvSpPr/>
          <p:nvPr/>
        </p:nvSpPr>
        <p:spPr>
          <a:xfrm>
            <a:off x="8650223" y="1510283"/>
            <a:ext cx="2437130" cy="3708400"/>
          </a:xfrm>
          <a:custGeom>
            <a:avLst/>
            <a:gdLst/>
            <a:ahLst/>
            <a:cxnLst/>
            <a:rect l="l" t="t" r="r" b="b"/>
            <a:pathLst>
              <a:path w="2437129" h="3708400">
                <a:moveTo>
                  <a:pt x="2030729" y="0"/>
                </a:moveTo>
                <a:lnTo>
                  <a:pt x="406146" y="0"/>
                </a:lnTo>
                <a:lnTo>
                  <a:pt x="358785" y="2732"/>
                </a:lnTo>
                <a:lnTo>
                  <a:pt x="313028" y="10727"/>
                </a:lnTo>
                <a:lnTo>
                  <a:pt x="269180" y="23680"/>
                </a:lnTo>
                <a:lnTo>
                  <a:pt x="227544" y="41285"/>
                </a:lnTo>
                <a:lnTo>
                  <a:pt x="188427" y="63238"/>
                </a:lnTo>
                <a:lnTo>
                  <a:pt x="152133" y="89233"/>
                </a:lnTo>
                <a:lnTo>
                  <a:pt x="118967" y="118967"/>
                </a:lnTo>
                <a:lnTo>
                  <a:pt x="89233" y="152133"/>
                </a:lnTo>
                <a:lnTo>
                  <a:pt x="63238" y="188427"/>
                </a:lnTo>
                <a:lnTo>
                  <a:pt x="41285" y="227544"/>
                </a:lnTo>
                <a:lnTo>
                  <a:pt x="23680" y="269180"/>
                </a:lnTo>
                <a:lnTo>
                  <a:pt x="10727" y="313028"/>
                </a:lnTo>
                <a:lnTo>
                  <a:pt x="2732" y="358785"/>
                </a:lnTo>
                <a:lnTo>
                  <a:pt x="0" y="406145"/>
                </a:lnTo>
                <a:lnTo>
                  <a:pt x="0" y="3301746"/>
                </a:lnTo>
                <a:lnTo>
                  <a:pt x="2732" y="3349106"/>
                </a:lnTo>
                <a:lnTo>
                  <a:pt x="10727" y="3394863"/>
                </a:lnTo>
                <a:lnTo>
                  <a:pt x="23680" y="3438711"/>
                </a:lnTo>
                <a:lnTo>
                  <a:pt x="41285" y="3480347"/>
                </a:lnTo>
                <a:lnTo>
                  <a:pt x="63238" y="3519464"/>
                </a:lnTo>
                <a:lnTo>
                  <a:pt x="89233" y="3555758"/>
                </a:lnTo>
                <a:lnTo>
                  <a:pt x="118967" y="3588924"/>
                </a:lnTo>
                <a:lnTo>
                  <a:pt x="152133" y="3618658"/>
                </a:lnTo>
                <a:lnTo>
                  <a:pt x="188427" y="3644653"/>
                </a:lnTo>
                <a:lnTo>
                  <a:pt x="227544" y="3666606"/>
                </a:lnTo>
                <a:lnTo>
                  <a:pt x="269180" y="3684211"/>
                </a:lnTo>
                <a:lnTo>
                  <a:pt x="313028" y="3697164"/>
                </a:lnTo>
                <a:lnTo>
                  <a:pt x="358785" y="3705159"/>
                </a:lnTo>
                <a:lnTo>
                  <a:pt x="406146" y="3707891"/>
                </a:lnTo>
                <a:lnTo>
                  <a:pt x="2030729" y="3707891"/>
                </a:lnTo>
                <a:lnTo>
                  <a:pt x="2078090" y="3705159"/>
                </a:lnTo>
                <a:lnTo>
                  <a:pt x="2123847" y="3697164"/>
                </a:lnTo>
                <a:lnTo>
                  <a:pt x="2167695" y="3684211"/>
                </a:lnTo>
                <a:lnTo>
                  <a:pt x="2209331" y="3666606"/>
                </a:lnTo>
                <a:lnTo>
                  <a:pt x="2248448" y="3644653"/>
                </a:lnTo>
                <a:lnTo>
                  <a:pt x="2284742" y="3618658"/>
                </a:lnTo>
                <a:lnTo>
                  <a:pt x="2317908" y="3588924"/>
                </a:lnTo>
                <a:lnTo>
                  <a:pt x="2347642" y="3555758"/>
                </a:lnTo>
                <a:lnTo>
                  <a:pt x="2373637" y="3519464"/>
                </a:lnTo>
                <a:lnTo>
                  <a:pt x="2395590" y="3480347"/>
                </a:lnTo>
                <a:lnTo>
                  <a:pt x="2413195" y="3438711"/>
                </a:lnTo>
                <a:lnTo>
                  <a:pt x="2426148" y="3394863"/>
                </a:lnTo>
                <a:lnTo>
                  <a:pt x="2434143" y="3349106"/>
                </a:lnTo>
                <a:lnTo>
                  <a:pt x="2436876" y="3301746"/>
                </a:lnTo>
                <a:lnTo>
                  <a:pt x="2436876" y="406145"/>
                </a:lnTo>
                <a:lnTo>
                  <a:pt x="2434143" y="358785"/>
                </a:lnTo>
                <a:lnTo>
                  <a:pt x="2426148" y="313028"/>
                </a:lnTo>
                <a:lnTo>
                  <a:pt x="2413195" y="269180"/>
                </a:lnTo>
                <a:lnTo>
                  <a:pt x="2395590" y="227544"/>
                </a:lnTo>
                <a:lnTo>
                  <a:pt x="2373637" y="188427"/>
                </a:lnTo>
                <a:lnTo>
                  <a:pt x="2347642" y="152133"/>
                </a:lnTo>
                <a:lnTo>
                  <a:pt x="2317908" y="118967"/>
                </a:lnTo>
                <a:lnTo>
                  <a:pt x="2284742" y="89233"/>
                </a:lnTo>
                <a:lnTo>
                  <a:pt x="2248448" y="63238"/>
                </a:lnTo>
                <a:lnTo>
                  <a:pt x="2209331" y="41285"/>
                </a:lnTo>
                <a:lnTo>
                  <a:pt x="2167695" y="23680"/>
                </a:lnTo>
                <a:lnTo>
                  <a:pt x="2123847" y="10727"/>
                </a:lnTo>
                <a:lnTo>
                  <a:pt x="2078090" y="2732"/>
                </a:lnTo>
                <a:lnTo>
                  <a:pt x="2030729" y="0"/>
                </a:lnTo>
                <a:close/>
              </a:path>
            </a:pathLst>
          </a:custGeom>
          <a:solidFill>
            <a:schemeClr val="tx2">
              <a:lumMod val="60000"/>
              <a:lumOff val="40000"/>
            </a:schemeClr>
          </a:solidFill>
        </p:spPr>
        <p:txBody>
          <a:bodyPr wrap="square" lIns="0" tIns="0" rIns="0" bIns="0" rtlCol="0"/>
          <a:lstStyle/>
          <a:p>
            <a:endParaRPr/>
          </a:p>
        </p:txBody>
      </p:sp>
      <p:sp>
        <p:nvSpPr>
          <p:cNvPr id="6" name="object 6"/>
          <p:cNvSpPr/>
          <p:nvPr/>
        </p:nvSpPr>
        <p:spPr>
          <a:xfrm>
            <a:off x="3614928" y="3083051"/>
            <a:ext cx="783590" cy="541020"/>
          </a:xfrm>
          <a:custGeom>
            <a:avLst/>
            <a:gdLst/>
            <a:ahLst/>
            <a:cxnLst/>
            <a:rect l="l" t="t" r="r" b="b"/>
            <a:pathLst>
              <a:path w="783589" h="541020">
                <a:moveTo>
                  <a:pt x="783336" y="270510"/>
                </a:moveTo>
                <a:lnTo>
                  <a:pt x="512826" y="0"/>
                </a:lnTo>
                <a:lnTo>
                  <a:pt x="512826" y="108204"/>
                </a:lnTo>
                <a:lnTo>
                  <a:pt x="0" y="108204"/>
                </a:lnTo>
                <a:lnTo>
                  <a:pt x="0" y="432816"/>
                </a:lnTo>
                <a:lnTo>
                  <a:pt x="512826" y="432816"/>
                </a:lnTo>
                <a:lnTo>
                  <a:pt x="512826" y="541020"/>
                </a:lnTo>
                <a:lnTo>
                  <a:pt x="783336" y="270510"/>
                </a:lnTo>
                <a:close/>
              </a:path>
            </a:pathLst>
          </a:custGeom>
          <a:solidFill>
            <a:schemeClr val="accent2">
              <a:lumMod val="60000"/>
              <a:lumOff val="40000"/>
            </a:schemeClr>
          </a:solidFill>
        </p:spPr>
        <p:txBody>
          <a:bodyPr wrap="square" lIns="0" tIns="0" rIns="0" bIns="0" rtlCol="0"/>
          <a:lstStyle/>
          <a:p>
            <a:endParaRPr/>
          </a:p>
        </p:txBody>
      </p:sp>
      <p:sp>
        <p:nvSpPr>
          <p:cNvPr id="7" name="object 7"/>
          <p:cNvSpPr txBox="1"/>
          <p:nvPr/>
        </p:nvSpPr>
        <p:spPr>
          <a:xfrm>
            <a:off x="934008" y="1755139"/>
            <a:ext cx="1888489" cy="2167901"/>
          </a:xfrm>
          <a:prstGeom prst="rect">
            <a:avLst/>
          </a:prstGeom>
        </p:spPr>
        <p:txBody>
          <a:bodyPr vert="horz" wrap="square" lIns="0" tIns="13335" rIns="0" bIns="0" rtlCol="0">
            <a:spAutoFit/>
          </a:bodyPr>
          <a:lstStyle/>
          <a:p>
            <a:pPr marL="12700" marR="5080">
              <a:lnSpc>
                <a:spcPct val="100000"/>
              </a:lnSpc>
              <a:spcBef>
                <a:spcPts val="105"/>
              </a:spcBef>
            </a:pPr>
            <a:r>
              <a:rPr sz="1400" spc="-5" dirty="0">
                <a:solidFill>
                  <a:srgbClr val="FFFFFF"/>
                </a:solidFill>
                <a:latin typeface="Calibri"/>
                <a:cs typeface="Calibri"/>
              </a:rPr>
              <a:t>Ingresar </a:t>
            </a:r>
            <a:r>
              <a:rPr sz="1400" dirty="0">
                <a:solidFill>
                  <a:srgbClr val="FFFFFF"/>
                </a:solidFill>
                <a:latin typeface="Calibri"/>
                <a:cs typeface="Calibri"/>
              </a:rPr>
              <a:t>en la </a:t>
            </a:r>
            <a:r>
              <a:rPr sz="1400" spc="-5" dirty="0">
                <a:solidFill>
                  <a:srgbClr val="FFFFFF"/>
                </a:solidFill>
                <a:latin typeface="Calibri"/>
                <a:cs typeface="Calibri"/>
              </a:rPr>
              <a:t>página web </a:t>
            </a:r>
            <a:r>
              <a:rPr sz="1400" spc="-305" dirty="0">
                <a:solidFill>
                  <a:srgbClr val="FFFFFF"/>
                </a:solidFill>
                <a:latin typeface="Calibri"/>
                <a:cs typeface="Calibri"/>
              </a:rPr>
              <a:t> </a:t>
            </a:r>
            <a:r>
              <a:rPr sz="1400" spc="-5" dirty="0">
                <a:solidFill>
                  <a:srgbClr val="FFFFFF"/>
                </a:solidFill>
                <a:latin typeface="Calibri"/>
                <a:cs typeface="Calibri"/>
              </a:rPr>
              <a:t>institucional </a:t>
            </a:r>
            <a:r>
              <a:rPr sz="1400" dirty="0">
                <a:solidFill>
                  <a:srgbClr val="FFFFFF"/>
                </a:solidFill>
                <a:latin typeface="Calibri"/>
                <a:cs typeface="Calibri"/>
              </a:rPr>
              <a:t> </a:t>
            </a:r>
            <a:r>
              <a:rPr sz="1400" b="1" spc="-10" dirty="0">
                <a:solidFill>
                  <a:srgbClr val="FFFFFF"/>
                </a:solidFill>
                <a:latin typeface="Calibri"/>
                <a:cs typeface="Calibri"/>
                <a:hlinkClick r:id="rId2"/>
              </a:rPr>
              <a:t>www.quito.gob.ec</a:t>
            </a:r>
            <a:r>
              <a:rPr sz="1400" spc="-10" dirty="0">
                <a:solidFill>
                  <a:srgbClr val="FFFFFF"/>
                </a:solidFill>
                <a:latin typeface="Calibri"/>
                <a:cs typeface="Calibri"/>
                <a:hlinkClick r:id="rId2"/>
              </a:rPr>
              <a:t>, </a:t>
            </a:r>
            <a:r>
              <a:rPr lang="es-ES" sz="1400" dirty="0" smtClean="0">
                <a:solidFill>
                  <a:srgbClr val="FFFFFF"/>
                </a:solidFill>
                <a:latin typeface="Calibri"/>
                <a:cs typeface="Calibri"/>
              </a:rPr>
              <a:t>o en la página de la Secretaría de Inclusión </a:t>
            </a:r>
            <a:r>
              <a:rPr lang="es-ES" sz="1400" dirty="0">
                <a:solidFill>
                  <a:srgbClr val="FFFFFF"/>
                </a:solidFill>
                <a:cs typeface="Calibri"/>
              </a:rPr>
              <a:t>Social </a:t>
            </a:r>
            <a:r>
              <a:rPr lang="es-ES" sz="1400" dirty="0">
                <a:solidFill>
                  <a:srgbClr val="FFFFFF"/>
                </a:solidFill>
                <a:cs typeface="Calibri"/>
                <a:hlinkClick r:id="rId3"/>
              </a:rPr>
              <a:t>https://inclusionsocial.quito.gob.ec</a:t>
            </a:r>
            <a:r>
              <a:rPr lang="es-ES" sz="1400" dirty="0" smtClean="0">
                <a:solidFill>
                  <a:srgbClr val="FFFFFF"/>
                </a:solidFill>
                <a:cs typeface="Calibri"/>
                <a:hlinkClick r:id="rId3"/>
              </a:rPr>
              <a:t>/</a:t>
            </a:r>
            <a:r>
              <a:rPr lang="es-ES" sz="1400" dirty="0" smtClean="0">
                <a:solidFill>
                  <a:srgbClr val="FFFFFF"/>
                </a:solidFill>
                <a:cs typeface="Calibri"/>
              </a:rPr>
              <a:t>   donde </a:t>
            </a:r>
            <a:r>
              <a:rPr lang="es-ES" sz="1400" dirty="0" smtClean="0">
                <a:solidFill>
                  <a:srgbClr val="FFFFFF"/>
                </a:solidFill>
                <a:latin typeface="Calibri"/>
                <a:cs typeface="Calibri"/>
              </a:rPr>
              <a:t>constará información del Premio Patricio Brabomalo</a:t>
            </a:r>
            <a:r>
              <a:rPr sz="1400" spc="-5" dirty="0" smtClean="0">
                <a:solidFill>
                  <a:srgbClr val="FFFFFF"/>
                </a:solidFill>
                <a:latin typeface="Calibri"/>
                <a:cs typeface="Calibri"/>
              </a:rPr>
              <a:t>”</a:t>
            </a:r>
            <a:endParaRPr sz="1400" dirty="0">
              <a:latin typeface="Calibri"/>
              <a:cs typeface="Calibri"/>
            </a:endParaRPr>
          </a:p>
        </p:txBody>
      </p:sp>
      <p:sp>
        <p:nvSpPr>
          <p:cNvPr id="8" name="object 8"/>
          <p:cNvSpPr txBox="1"/>
          <p:nvPr/>
        </p:nvSpPr>
        <p:spPr>
          <a:xfrm>
            <a:off x="5071109" y="1835276"/>
            <a:ext cx="1624965" cy="879475"/>
          </a:xfrm>
          <a:prstGeom prst="rect">
            <a:avLst/>
          </a:prstGeom>
        </p:spPr>
        <p:txBody>
          <a:bodyPr vert="horz" wrap="square" lIns="0" tIns="13335" rIns="0" bIns="0" rtlCol="0">
            <a:spAutoFit/>
          </a:bodyPr>
          <a:lstStyle/>
          <a:p>
            <a:pPr marL="12700" marR="5080">
              <a:lnSpc>
                <a:spcPct val="100000"/>
              </a:lnSpc>
              <a:spcBef>
                <a:spcPts val="105"/>
              </a:spcBef>
            </a:pPr>
            <a:r>
              <a:rPr sz="1400" spc="-5" dirty="0">
                <a:solidFill>
                  <a:srgbClr val="FFFFFF"/>
                </a:solidFill>
                <a:latin typeface="Calibri"/>
                <a:cs typeface="Calibri"/>
              </a:rPr>
              <a:t>Llenar </a:t>
            </a:r>
            <a:r>
              <a:rPr sz="1400" dirty="0">
                <a:solidFill>
                  <a:srgbClr val="FFFFFF"/>
                </a:solidFill>
                <a:latin typeface="Calibri"/>
                <a:cs typeface="Calibri"/>
              </a:rPr>
              <a:t>el </a:t>
            </a:r>
            <a:r>
              <a:rPr sz="1400" spc="-5" dirty="0">
                <a:solidFill>
                  <a:srgbClr val="FFFFFF"/>
                </a:solidFill>
                <a:latin typeface="Calibri"/>
                <a:cs typeface="Calibri"/>
              </a:rPr>
              <a:t>formulario </a:t>
            </a:r>
            <a:r>
              <a:rPr sz="1400" dirty="0">
                <a:solidFill>
                  <a:srgbClr val="FFFFFF"/>
                </a:solidFill>
                <a:latin typeface="Calibri"/>
                <a:cs typeface="Calibri"/>
              </a:rPr>
              <a:t> </a:t>
            </a:r>
            <a:r>
              <a:rPr sz="1400" spc="-5" dirty="0">
                <a:solidFill>
                  <a:srgbClr val="FFFFFF"/>
                </a:solidFill>
                <a:latin typeface="Calibri"/>
                <a:cs typeface="Calibri"/>
              </a:rPr>
              <a:t>que </a:t>
            </a:r>
            <a:r>
              <a:rPr sz="1400" dirty="0">
                <a:solidFill>
                  <a:srgbClr val="FFFFFF"/>
                </a:solidFill>
                <a:latin typeface="Calibri"/>
                <a:cs typeface="Calibri"/>
              </a:rPr>
              <a:t>se </a:t>
            </a:r>
            <a:r>
              <a:rPr sz="1400" spc="-10" dirty="0">
                <a:solidFill>
                  <a:srgbClr val="FFFFFF"/>
                </a:solidFill>
                <a:latin typeface="Calibri"/>
                <a:cs typeface="Calibri"/>
              </a:rPr>
              <a:t>publicará junto </a:t>
            </a:r>
            <a:r>
              <a:rPr sz="1400" spc="-305" dirty="0">
                <a:solidFill>
                  <a:srgbClr val="FFFFFF"/>
                </a:solidFill>
                <a:latin typeface="Calibri"/>
                <a:cs typeface="Calibri"/>
              </a:rPr>
              <a:t> </a:t>
            </a:r>
            <a:r>
              <a:rPr sz="1400" dirty="0">
                <a:solidFill>
                  <a:srgbClr val="FFFFFF"/>
                </a:solidFill>
                <a:latin typeface="Calibri"/>
                <a:cs typeface="Calibri"/>
              </a:rPr>
              <a:t>a la </a:t>
            </a:r>
            <a:r>
              <a:rPr sz="1400" spc="-10" dirty="0">
                <a:solidFill>
                  <a:srgbClr val="FFFFFF"/>
                </a:solidFill>
                <a:latin typeface="Calibri"/>
                <a:cs typeface="Calibri"/>
              </a:rPr>
              <a:t>convocatoria </a:t>
            </a:r>
            <a:r>
              <a:rPr sz="1400" dirty="0">
                <a:solidFill>
                  <a:srgbClr val="FFFFFF"/>
                </a:solidFill>
                <a:latin typeface="Calibri"/>
                <a:cs typeface="Calibri"/>
              </a:rPr>
              <a:t>y </a:t>
            </a:r>
            <a:r>
              <a:rPr sz="1400" spc="5" dirty="0">
                <a:solidFill>
                  <a:srgbClr val="FFFFFF"/>
                </a:solidFill>
                <a:latin typeface="Calibri"/>
                <a:cs typeface="Calibri"/>
              </a:rPr>
              <a:t> </a:t>
            </a:r>
            <a:r>
              <a:rPr sz="1400" spc="-5" dirty="0">
                <a:solidFill>
                  <a:srgbClr val="FFFFFF"/>
                </a:solidFill>
                <a:latin typeface="Calibri"/>
                <a:cs typeface="Calibri"/>
              </a:rPr>
              <a:t>bases del premio.</a:t>
            </a:r>
            <a:endParaRPr sz="1400" dirty="0">
              <a:latin typeface="Calibri"/>
              <a:cs typeface="Calibri"/>
            </a:endParaRPr>
          </a:p>
        </p:txBody>
      </p:sp>
      <p:sp>
        <p:nvSpPr>
          <p:cNvPr id="9" name="object 9"/>
          <p:cNvSpPr txBox="1"/>
          <p:nvPr/>
        </p:nvSpPr>
        <p:spPr>
          <a:xfrm>
            <a:off x="5071108" y="2902457"/>
            <a:ext cx="1710691" cy="444352"/>
          </a:xfrm>
          <a:prstGeom prst="rect">
            <a:avLst/>
          </a:prstGeom>
        </p:spPr>
        <p:txBody>
          <a:bodyPr vert="horz" wrap="square" lIns="0" tIns="13335" rIns="0" bIns="0" rtlCol="0">
            <a:spAutoFit/>
          </a:bodyPr>
          <a:lstStyle/>
          <a:p>
            <a:pPr marL="12700" marR="5080">
              <a:lnSpc>
                <a:spcPct val="100000"/>
              </a:lnSpc>
              <a:spcBef>
                <a:spcPts val="105"/>
              </a:spcBef>
            </a:pPr>
            <a:r>
              <a:rPr lang="es-ES" sz="1400" spc="-5" dirty="0" smtClean="0">
                <a:solidFill>
                  <a:srgbClr val="FFFFFF"/>
                </a:solidFill>
                <a:latin typeface="Calibri"/>
                <a:cs typeface="Calibri"/>
              </a:rPr>
              <a:t>Adjuntar documentos obligatorios</a:t>
            </a:r>
            <a:endParaRPr sz="1400" dirty="0">
              <a:latin typeface="Calibri"/>
              <a:cs typeface="Calibri"/>
            </a:endParaRPr>
          </a:p>
        </p:txBody>
      </p:sp>
      <p:sp>
        <p:nvSpPr>
          <p:cNvPr id="10" name="object 10"/>
          <p:cNvSpPr txBox="1"/>
          <p:nvPr/>
        </p:nvSpPr>
        <p:spPr>
          <a:xfrm>
            <a:off x="5071109" y="3755897"/>
            <a:ext cx="1710690" cy="880110"/>
          </a:xfrm>
          <a:prstGeom prst="rect">
            <a:avLst/>
          </a:prstGeom>
        </p:spPr>
        <p:txBody>
          <a:bodyPr vert="horz" wrap="square" lIns="0" tIns="12700" rIns="0" bIns="0" rtlCol="0">
            <a:spAutoFit/>
          </a:bodyPr>
          <a:lstStyle/>
          <a:p>
            <a:pPr marL="12700" marR="5080">
              <a:lnSpc>
                <a:spcPct val="100000"/>
              </a:lnSpc>
              <a:spcBef>
                <a:spcPts val="100"/>
              </a:spcBef>
            </a:pPr>
            <a:r>
              <a:rPr sz="1400" spc="-5" dirty="0">
                <a:solidFill>
                  <a:srgbClr val="FFFFFF"/>
                </a:solidFill>
                <a:latin typeface="Calibri"/>
                <a:cs typeface="Calibri"/>
              </a:rPr>
              <a:t>Adjuntar </a:t>
            </a:r>
            <a:r>
              <a:rPr sz="1400" spc="-10" dirty="0">
                <a:solidFill>
                  <a:srgbClr val="FFFFFF"/>
                </a:solidFill>
                <a:latin typeface="Calibri"/>
                <a:cs typeface="Calibri"/>
              </a:rPr>
              <a:t>archivo </a:t>
            </a:r>
            <a:r>
              <a:rPr sz="1400" spc="-5" dirty="0">
                <a:solidFill>
                  <a:srgbClr val="FFFFFF"/>
                </a:solidFill>
                <a:latin typeface="Calibri"/>
                <a:cs typeface="Calibri"/>
              </a:rPr>
              <a:t>en </a:t>
            </a:r>
            <a:r>
              <a:rPr sz="1400" dirty="0">
                <a:solidFill>
                  <a:srgbClr val="FFFFFF"/>
                </a:solidFill>
                <a:latin typeface="Calibri"/>
                <a:cs typeface="Calibri"/>
              </a:rPr>
              <a:t> </a:t>
            </a:r>
            <a:r>
              <a:rPr sz="1400" spc="-10" dirty="0">
                <a:solidFill>
                  <a:srgbClr val="FFFFFF"/>
                </a:solidFill>
                <a:latin typeface="Calibri"/>
                <a:cs typeface="Calibri"/>
              </a:rPr>
              <a:t>formato</a:t>
            </a:r>
            <a:r>
              <a:rPr sz="1400" spc="-55" dirty="0">
                <a:solidFill>
                  <a:srgbClr val="FFFFFF"/>
                </a:solidFill>
                <a:latin typeface="Calibri"/>
                <a:cs typeface="Calibri"/>
              </a:rPr>
              <a:t> </a:t>
            </a:r>
            <a:r>
              <a:rPr sz="1400" spc="-5" dirty="0">
                <a:solidFill>
                  <a:srgbClr val="FFFFFF"/>
                </a:solidFill>
                <a:latin typeface="Calibri"/>
                <a:cs typeface="Calibri"/>
              </a:rPr>
              <a:t>PDF</a:t>
            </a:r>
            <a:r>
              <a:rPr sz="1400" spc="-40" dirty="0">
                <a:solidFill>
                  <a:srgbClr val="FFFFFF"/>
                </a:solidFill>
                <a:latin typeface="Calibri"/>
                <a:cs typeface="Calibri"/>
              </a:rPr>
              <a:t> </a:t>
            </a:r>
            <a:r>
              <a:rPr sz="1400" spc="-5" dirty="0">
                <a:solidFill>
                  <a:srgbClr val="FFFFFF"/>
                </a:solidFill>
                <a:latin typeface="Calibri"/>
                <a:cs typeface="Calibri"/>
              </a:rPr>
              <a:t>medios </a:t>
            </a:r>
            <a:r>
              <a:rPr sz="1400" spc="-300" dirty="0">
                <a:solidFill>
                  <a:srgbClr val="FFFFFF"/>
                </a:solidFill>
                <a:latin typeface="Calibri"/>
                <a:cs typeface="Calibri"/>
              </a:rPr>
              <a:t> </a:t>
            </a:r>
            <a:r>
              <a:rPr sz="1400" spc="-5" dirty="0">
                <a:solidFill>
                  <a:srgbClr val="FFFFFF"/>
                </a:solidFill>
                <a:latin typeface="Calibri"/>
                <a:cs typeface="Calibri"/>
              </a:rPr>
              <a:t>de verificación </a:t>
            </a:r>
            <a:r>
              <a:rPr sz="1400" dirty="0">
                <a:solidFill>
                  <a:srgbClr val="FFFFFF"/>
                </a:solidFill>
                <a:latin typeface="Calibri"/>
                <a:cs typeface="Calibri"/>
              </a:rPr>
              <a:t> </a:t>
            </a:r>
            <a:r>
              <a:rPr sz="1400" spc="-5" dirty="0">
                <a:solidFill>
                  <a:srgbClr val="FFFFFF"/>
                </a:solidFill>
                <a:latin typeface="Calibri"/>
                <a:cs typeface="Calibri"/>
              </a:rPr>
              <a:t>acciones</a:t>
            </a:r>
            <a:r>
              <a:rPr sz="1400" spc="-35" dirty="0">
                <a:solidFill>
                  <a:srgbClr val="FFFFFF"/>
                </a:solidFill>
                <a:latin typeface="Calibri"/>
                <a:cs typeface="Calibri"/>
              </a:rPr>
              <a:t> </a:t>
            </a:r>
            <a:r>
              <a:rPr sz="1400" spc="-5" dirty="0">
                <a:solidFill>
                  <a:srgbClr val="FFFFFF"/>
                </a:solidFill>
                <a:latin typeface="Calibri"/>
                <a:cs typeface="Calibri"/>
              </a:rPr>
              <a:t>realizadas.</a:t>
            </a:r>
            <a:endParaRPr sz="1400" dirty="0">
              <a:latin typeface="Calibri"/>
              <a:cs typeface="Calibri"/>
            </a:endParaRPr>
          </a:p>
        </p:txBody>
      </p:sp>
      <p:sp>
        <p:nvSpPr>
          <p:cNvPr id="12" name="object 12"/>
          <p:cNvSpPr txBox="1"/>
          <p:nvPr/>
        </p:nvSpPr>
        <p:spPr>
          <a:xfrm>
            <a:off x="9026428" y="1906327"/>
            <a:ext cx="1872614" cy="1306127"/>
          </a:xfrm>
          <a:prstGeom prst="rect">
            <a:avLst/>
          </a:prstGeom>
        </p:spPr>
        <p:txBody>
          <a:bodyPr vert="horz" wrap="square" lIns="0" tIns="13335" rIns="0" bIns="0" rtlCol="0">
            <a:spAutoFit/>
          </a:bodyPr>
          <a:lstStyle/>
          <a:p>
            <a:pPr marL="12700" marR="5080">
              <a:lnSpc>
                <a:spcPct val="100000"/>
              </a:lnSpc>
              <a:spcBef>
                <a:spcPts val="105"/>
              </a:spcBef>
            </a:pPr>
            <a:r>
              <a:rPr lang="es-ES" sz="1400" spc="-10" dirty="0" smtClean="0">
                <a:solidFill>
                  <a:srgbClr val="FFFFFF"/>
                </a:solidFill>
                <a:latin typeface="Calibri"/>
                <a:cs typeface="Calibri"/>
              </a:rPr>
              <a:t>Cada postulante recibirá un mensaje digital de acuso recibido su postulación y de manera física se entregará anexo entrega- recepción</a:t>
            </a:r>
            <a:r>
              <a:rPr sz="1400" spc="-5" dirty="0" smtClean="0">
                <a:solidFill>
                  <a:srgbClr val="FFFFFF"/>
                </a:solidFill>
                <a:latin typeface="Calibri"/>
                <a:cs typeface="Calibri"/>
              </a:rPr>
              <a:t>.</a:t>
            </a:r>
            <a:endParaRPr sz="1400" dirty="0">
              <a:latin typeface="Calibri"/>
              <a:cs typeface="Calibri"/>
            </a:endParaRPr>
          </a:p>
        </p:txBody>
      </p:sp>
      <p:pic>
        <p:nvPicPr>
          <p:cNvPr id="13" name="object 13"/>
          <p:cNvPicPr/>
          <p:nvPr/>
        </p:nvPicPr>
        <p:blipFill>
          <a:blip r:embed="rId4" cstate="print"/>
          <a:stretch>
            <a:fillRect/>
          </a:stretch>
        </p:blipFill>
        <p:spPr>
          <a:xfrm>
            <a:off x="650748" y="3185160"/>
            <a:ext cx="2561844" cy="2563367"/>
          </a:xfrm>
          <a:prstGeom prst="rect">
            <a:avLst/>
          </a:prstGeom>
        </p:spPr>
      </p:pic>
      <p:pic>
        <p:nvPicPr>
          <p:cNvPr id="14" name="object 14"/>
          <p:cNvPicPr/>
          <p:nvPr/>
        </p:nvPicPr>
        <p:blipFill>
          <a:blip r:embed="rId5" cstate="print"/>
          <a:stretch>
            <a:fillRect/>
          </a:stretch>
        </p:blipFill>
        <p:spPr>
          <a:xfrm>
            <a:off x="9102852" y="3630167"/>
            <a:ext cx="1594103" cy="1594103"/>
          </a:xfrm>
          <a:prstGeom prst="rect">
            <a:avLst/>
          </a:prstGeom>
        </p:spPr>
      </p:pic>
      <p:sp>
        <p:nvSpPr>
          <p:cNvPr id="15" name="object 15"/>
          <p:cNvSpPr/>
          <p:nvPr/>
        </p:nvSpPr>
        <p:spPr>
          <a:xfrm>
            <a:off x="7479792" y="3099815"/>
            <a:ext cx="782320" cy="539750"/>
          </a:xfrm>
          <a:custGeom>
            <a:avLst/>
            <a:gdLst/>
            <a:ahLst/>
            <a:cxnLst/>
            <a:rect l="l" t="t" r="r" b="b"/>
            <a:pathLst>
              <a:path w="782320" h="539750">
                <a:moveTo>
                  <a:pt x="781812" y="269748"/>
                </a:moveTo>
                <a:lnTo>
                  <a:pt x="512064" y="0"/>
                </a:lnTo>
                <a:lnTo>
                  <a:pt x="512064" y="107950"/>
                </a:lnTo>
                <a:lnTo>
                  <a:pt x="0" y="107950"/>
                </a:lnTo>
                <a:lnTo>
                  <a:pt x="0" y="108204"/>
                </a:lnTo>
                <a:lnTo>
                  <a:pt x="0" y="431546"/>
                </a:lnTo>
                <a:lnTo>
                  <a:pt x="0" y="432828"/>
                </a:lnTo>
                <a:lnTo>
                  <a:pt x="512064" y="432828"/>
                </a:lnTo>
                <a:lnTo>
                  <a:pt x="512064" y="539496"/>
                </a:lnTo>
                <a:lnTo>
                  <a:pt x="781812" y="269748"/>
                </a:lnTo>
                <a:close/>
              </a:path>
            </a:pathLst>
          </a:custGeom>
          <a:solidFill>
            <a:schemeClr val="accent2">
              <a:lumMod val="60000"/>
              <a:lumOff val="40000"/>
            </a:schemeClr>
          </a:solidFill>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3913632" y="1615439"/>
            <a:ext cx="7550150" cy="3552825"/>
          </a:xfrm>
          <a:custGeom>
            <a:avLst/>
            <a:gdLst/>
            <a:ahLst/>
            <a:cxnLst/>
            <a:rect l="l" t="t" r="r" b="b"/>
            <a:pathLst>
              <a:path w="7550150" h="3552825">
                <a:moveTo>
                  <a:pt x="6957821" y="0"/>
                </a:moveTo>
                <a:lnTo>
                  <a:pt x="592073" y="0"/>
                </a:lnTo>
                <a:lnTo>
                  <a:pt x="543510" y="1962"/>
                </a:lnTo>
                <a:lnTo>
                  <a:pt x="496028" y="7748"/>
                </a:lnTo>
                <a:lnTo>
                  <a:pt x="449781" y="17205"/>
                </a:lnTo>
                <a:lnTo>
                  <a:pt x="404920" y="30181"/>
                </a:lnTo>
                <a:lnTo>
                  <a:pt x="361598" y="46523"/>
                </a:lnTo>
                <a:lnTo>
                  <a:pt x="319967" y="66080"/>
                </a:lnTo>
                <a:lnTo>
                  <a:pt x="280180" y="88698"/>
                </a:lnTo>
                <a:lnTo>
                  <a:pt x="242389" y="114226"/>
                </a:lnTo>
                <a:lnTo>
                  <a:pt x="206745" y="142512"/>
                </a:lnTo>
                <a:lnTo>
                  <a:pt x="173402" y="173402"/>
                </a:lnTo>
                <a:lnTo>
                  <a:pt x="142512" y="206745"/>
                </a:lnTo>
                <a:lnTo>
                  <a:pt x="114226" y="242389"/>
                </a:lnTo>
                <a:lnTo>
                  <a:pt x="88698" y="280180"/>
                </a:lnTo>
                <a:lnTo>
                  <a:pt x="66080" y="319967"/>
                </a:lnTo>
                <a:lnTo>
                  <a:pt x="46523" y="361598"/>
                </a:lnTo>
                <a:lnTo>
                  <a:pt x="30181" y="404920"/>
                </a:lnTo>
                <a:lnTo>
                  <a:pt x="17205" y="449781"/>
                </a:lnTo>
                <a:lnTo>
                  <a:pt x="7748" y="496028"/>
                </a:lnTo>
                <a:lnTo>
                  <a:pt x="1962" y="543510"/>
                </a:lnTo>
                <a:lnTo>
                  <a:pt x="0" y="592074"/>
                </a:lnTo>
                <a:lnTo>
                  <a:pt x="0" y="2960370"/>
                </a:lnTo>
                <a:lnTo>
                  <a:pt x="1962" y="3008933"/>
                </a:lnTo>
                <a:lnTo>
                  <a:pt x="7748" y="3056415"/>
                </a:lnTo>
                <a:lnTo>
                  <a:pt x="17205" y="3102662"/>
                </a:lnTo>
                <a:lnTo>
                  <a:pt x="30181" y="3147523"/>
                </a:lnTo>
                <a:lnTo>
                  <a:pt x="46523" y="3190845"/>
                </a:lnTo>
                <a:lnTo>
                  <a:pt x="66080" y="3232476"/>
                </a:lnTo>
                <a:lnTo>
                  <a:pt x="88698" y="3272263"/>
                </a:lnTo>
                <a:lnTo>
                  <a:pt x="114226" y="3310054"/>
                </a:lnTo>
                <a:lnTo>
                  <a:pt x="142512" y="3345698"/>
                </a:lnTo>
                <a:lnTo>
                  <a:pt x="173402" y="3379041"/>
                </a:lnTo>
                <a:lnTo>
                  <a:pt x="206745" y="3409931"/>
                </a:lnTo>
                <a:lnTo>
                  <a:pt x="242389" y="3438217"/>
                </a:lnTo>
                <a:lnTo>
                  <a:pt x="280180" y="3463745"/>
                </a:lnTo>
                <a:lnTo>
                  <a:pt x="319967" y="3486363"/>
                </a:lnTo>
                <a:lnTo>
                  <a:pt x="361598" y="3505920"/>
                </a:lnTo>
                <a:lnTo>
                  <a:pt x="404920" y="3522262"/>
                </a:lnTo>
                <a:lnTo>
                  <a:pt x="449781" y="3535238"/>
                </a:lnTo>
                <a:lnTo>
                  <a:pt x="496028" y="3544695"/>
                </a:lnTo>
                <a:lnTo>
                  <a:pt x="543510" y="3550481"/>
                </a:lnTo>
                <a:lnTo>
                  <a:pt x="592073" y="3552444"/>
                </a:lnTo>
                <a:lnTo>
                  <a:pt x="6957821" y="3552444"/>
                </a:lnTo>
                <a:lnTo>
                  <a:pt x="7006385" y="3550481"/>
                </a:lnTo>
                <a:lnTo>
                  <a:pt x="7053867" y="3544695"/>
                </a:lnTo>
                <a:lnTo>
                  <a:pt x="7100114" y="3535238"/>
                </a:lnTo>
                <a:lnTo>
                  <a:pt x="7144975" y="3522262"/>
                </a:lnTo>
                <a:lnTo>
                  <a:pt x="7188297" y="3505920"/>
                </a:lnTo>
                <a:lnTo>
                  <a:pt x="7229928" y="3486363"/>
                </a:lnTo>
                <a:lnTo>
                  <a:pt x="7269715" y="3463745"/>
                </a:lnTo>
                <a:lnTo>
                  <a:pt x="7307506" y="3438217"/>
                </a:lnTo>
                <a:lnTo>
                  <a:pt x="7343150" y="3409931"/>
                </a:lnTo>
                <a:lnTo>
                  <a:pt x="7376493" y="3379041"/>
                </a:lnTo>
                <a:lnTo>
                  <a:pt x="7407383" y="3345698"/>
                </a:lnTo>
                <a:lnTo>
                  <a:pt x="7435669" y="3310054"/>
                </a:lnTo>
                <a:lnTo>
                  <a:pt x="7461197" y="3272263"/>
                </a:lnTo>
                <a:lnTo>
                  <a:pt x="7483815" y="3232476"/>
                </a:lnTo>
                <a:lnTo>
                  <a:pt x="7503372" y="3190845"/>
                </a:lnTo>
                <a:lnTo>
                  <a:pt x="7519714" y="3147523"/>
                </a:lnTo>
                <a:lnTo>
                  <a:pt x="7532690" y="3102662"/>
                </a:lnTo>
                <a:lnTo>
                  <a:pt x="7542147" y="3056415"/>
                </a:lnTo>
                <a:lnTo>
                  <a:pt x="7547933" y="3008933"/>
                </a:lnTo>
                <a:lnTo>
                  <a:pt x="7549896" y="2960370"/>
                </a:lnTo>
                <a:lnTo>
                  <a:pt x="7549896" y="592074"/>
                </a:lnTo>
                <a:lnTo>
                  <a:pt x="7547933" y="543510"/>
                </a:lnTo>
                <a:lnTo>
                  <a:pt x="7542147" y="496028"/>
                </a:lnTo>
                <a:lnTo>
                  <a:pt x="7532690" y="449781"/>
                </a:lnTo>
                <a:lnTo>
                  <a:pt x="7519714" y="404920"/>
                </a:lnTo>
                <a:lnTo>
                  <a:pt x="7503372" y="361598"/>
                </a:lnTo>
                <a:lnTo>
                  <a:pt x="7483815" y="319967"/>
                </a:lnTo>
                <a:lnTo>
                  <a:pt x="7461197" y="280180"/>
                </a:lnTo>
                <a:lnTo>
                  <a:pt x="7435669" y="242389"/>
                </a:lnTo>
                <a:lnTo>
                  <a:pt x="7407383" y="206745"/>
                </a:lnTo>
                <a:lnTo>
                  <a:pt x="7376493" y="173402"/>
                </a:lnTo>
                <a:lnTo>
                  <a:pt x="7343150" y="142512"/>
                </a:lnTo>
                <a:lnTo>
                  <a:pt x="7307506" y="114226"/>
                </a:lnTo>
                <a:lnTo>
                  <a:pt x="7269715" y="88698"/>
                </a:lnTo>
                <a:lnTo>
                  <a:pt x="7229928" y="66080"/>
                </a:lnTo>
                <a:lnTo>
                  <a:pt x="7188297" y="46523"/>
                </a:lnTo>
                <a:lnTo>
                  <a:pt x="7144975" y="30181"/>
                </a:lnTo>
                <a:lnTo>
                  <a:pt x="7100114" y="17205"/>
                </a:lnTo>
                <a:lnTo>
                  <a:pt x="7053867" y="7748"/>
                </a:lnTo>
                <a:lnTo>
                  <a:pt x="7006385" y="1962"/>
                </a:lnTo>
                <a:lnTo>
                  <a:pt x="6957821" y="0"/>
                </a:lnTo>
                <a:close/>
              </a:path>
            </a:pathLst>
          </a:custGeom>
          <a:solidFill>
            <a:srgbClr val="003780"/>
          </a:solidFill>
        </p:spPr>
        <p:txBody>
          <a:bodyPr wrap="square" lIns="0" tIns="0" rIns="0" bIns="0" rtlCol="0"/>
          <a:lstStyle/>
          <a:p>
            <a:endParaRPr/>
          </a:p>
        </p:txBody>
      </p:sp>
      <p:sp>
        <p:nvSpPr>
          <p:cNvPr id="5" name="object 5"/>
          <p:cNvSpPr txBox="1">
            <a:spLocks noGrp="1"/>
          </p:cNvSpPr>
          <p:nvPr>
            <p:ph type="title"/>
          </p:nvPr>
        </p:nvSpPr>
        <p:spPr>
          <a:xfrm>
            <a:off x="3820268" y="457200"/>
            <a:ext cx="5793233" cy="443070"/>
          </a:xfrm>
          <a:prstGeom prst="rect">
            <a:avLst/>
          </a:prstGeom>
        </p:spPr>
        <p:txBody>
          <a:bodyPr vert="horz" wrap="square" lIns="0" tIns="12065" rIns="0" bIns="0" rtlCol="0">
            <a:spAutoFit/>
          </a:bodyPr>
          <a:lstStyle/>
          <a:p>
            <a:pPr marL="12700">
              <a:lnSpc>
                <a:spcPct val="100000"/>
              </a:lnSpc>
              <a:spcBef>
                <a:spcPts val="95"/>
              </a:spcBef>
            </a:pPr>
            <a:r>
              <a:rPr lang="es-ES" spc="-5" dirty="0"/>
              <a:t>A</a:t>
            </a:r>
            <a:r>
              <a:rPr spc="-5" dirty="0" smtClean="0"/>
              <a:t>)</a:t>
            </a:r>
            <a:r>
              <a:rPr spc="15" dirty="0" smtClean="0"/>
              <a:t> </a:t>
            </a:r>
            <a:r>
              <a:rPr lang="es-EC" spc="-15" dirty="0" smtClean="0"/>
              <a:t>REQUISITOS</a:t>
            </a:r>
            <a:r>
              <a:rPr lang="es-EC" dirty="0" smtClean="0"/>
              <a:t> </a:t>
            </a:r>
            <a:r>
              <a:rPr lang="es-EC" spc="-5" dirty="0" smtClean="0"/>
              <a:t>DE</a:t>
            </a:r>
            <a:r>
              <a:rPr lang="es-EC" spc="5" dirty="0" smtClean="0"/>
              <a:t> </a:t>
            </a:r>
            <a:r>
              <a:rPr lang="es-EC" spc="-5" dirty="0" smtClean="0"/>
              <a:t>LA</a:t>
            </a:r>
            <a:r>
              <a:rPr lang="es-EC" spc="5" dirty="0" smtClean="0"/>
              <a:t> </a:t>
            </a:r>
            <a:r>
              <a:rPr lang="es-EC" spc="-10" dirty="0" smtClean="0"/>
              <a:t>POSTULACIÓN</a:t>
            </a:r>
            <a:endParaRPr lang="es-EC" spc="-10" dirty="0"/>
          </a:p>
        </p:txBody>
      </p:sp>
      <p:sp>
        <p:nvSpPr>
          <p:cNvPr id="6" name="object 6"/>
          <p:cNvSpPr txBox="1"/>
          <p:nvPr/>
        </p:nvSpPr>
        <p:spPr>
          <a:xfrm>
            <a:off x="5029024" y="2008139"/>
            <a:ext cx="5850890" cy="2767424"/>
          </a:xfrm>
          <a:prstGeom prst="rect">
            <a:avLst/>
          </a:prstGeom>
        </p:spPr>
        <p:txBody>
          <a:bodyPr vert="horz" wrap="square" lIns="0" tIns="12700" rIns="0" bIns="0" rtlCol="0">
            <a:spAutoFit/>
          </a:bodyPr>
          <a:lstStyle/>
          <a:p>
            <a:pPr marL="12700">
              <a:lnSpc>
                <a:spcPct val="100000"/>
              </a:lnSpc>
              <a:spcBef>
                <a:spcPts val="100"/>
              </a:spcBef>
            </a:pPr>
            <a:r>
              <a:rPr sz="1500" spc="-5" dirty="0">
                <a:solidFill>
                  <a:srgbClr val="FFFFFF"/>
                </a:solidFill>
                <a:latin typeface="Calibri"/>
                <a:cs typeface="Calibri"/>
              </a:rPr>
              <a:t>Ser</a:t>
            </a:r>
            <a:r>
              <a:rPr sz="1500" spc="-10" dirty="0">
                <a:solidFill>
                  <a:srgbClr val="FFFFFF"/>
                </a:solidFill>
                <a:latin typeface="Calibri"/>
                <a:cs typeface="Calibri"/>
              </a:rPr>
              <a:t> mayor</a:t>
            </a:r>
            <a:r>
              <a:rPr sz="1500" spc="-50" dirty="0">
                <a:solidFill>
                  <a:srgbClr val="FFFFFF"/>
                </a:solidFill>
                <a:latin typeface="Calibri"/>
                <a:cs typeface="Calibri"/>
              </a:rPr>
              <a:t> </a:t>
            </a:r>
            <a:r>
              <a:rPr sz="1500" dirty="0">
                <a:solidFill>
                  <a:srgbClr val="FFFFFF"/>
                </a:solidFill>
                <a:latin typeface="Calibri"/>
                <a:cs typeface="Calibri"/>
              </a:rPr>
              <a:t>de</a:t>
            </a:r>
            <a:r>
              <a:rPr sz="1500" spc="-20" dirty="0">
                <a:solidFill>
                  <a:srgbClr val="FFFFFF"/>
                </a:solidFill>
                <a:latin typeface="Calibri"/>
                <a:cs typeface="Calibri"/>
              </a:rPr>
              <a:t> </a:t>
            </a:r>
            <a:r>
              <a:rPr sz="1500" spc="-5" dirty="0">
                <a:solidFill>
                  <a:srgbClr val="FFFFFF"/>
                </a:solidFill>
                <a:latin typeface="Calibri"/>
                <a:cs typeface="Calibri"/>
              </a:rPr>
              <a:t>18</a:t>
            </a:r>
            <a:r>
              <a:rPr sz="1500" spc="-15" dirty="0">
                <a:solidFill>
                  <a:srgbClr val="FFFFFF"/>
                </a:solidFill>
                <a:latin typeface="Calibri"/>
                <a:cs typeface="Calibri"/>
              </a:rPr>
              <a:t> </a:t>
            </a:r>
            <a:r>
              <a:rPr sz="1500" dirty="0">
                <a:solidFill>
                  <a:srgbClr val="FFFFFF"/>
                </a:solidFill>
                <a:latin typeface="Calibri"/>
                <a:cs typeface="Calibri"/>
              </a:rPr>
              <a:t>años.</a:t>
            </a:r>
            <a:endParaRPr sz="1500" dirty="0">
              <a:latin typeface="Calibri"/>
              <a:cs typeface="Calibri"/>
            </a:endParaRPr>
          </a:p>
          <a:p>
            <a:pPr>
              <a:lnSpc>
                <a:spcPct val="100000"/>
              </a:lnSpc>
              <a:spcBef>
                <a:spcPts val="30"/>
              </a:spcBef>
            </a:pPr>
            <a:endParaRPr sz="1450" dirty="0">
              <a:latin typeface="Calibri"/>
              <a:cs typeface="Calibri"/>
            </a:endParaRPr>
          </a:p>
          <a:p>
            <a:pPr marL="12700">
              <a:lnSpc>
                <a:spcPct val="100000"/>
              </a:lnSpc>
            </a:pPr>
            <a:r>
              <a:rPr sz="1500" spc="-5" dirty="0">
                <a:solidFill>
                  <a:srgbClr val="FFFFFF"/>
                </a:solidFill>
                <a:latin typeface="Calibri"/>
                <a:cs typeface="Calibri"/>
              </a:rPr>
              <a:t>Copia</a:t>
            </a:r>
            <a:r>
              <a:rPr sz="1500" spc="-20" dirty="0">
                <a:solidFill>
                  <a:srgbClr val="FFFFFF"/>
                </a:solidFill>
                <a:latin typeface="Calibri"/>
                <a:cs typeface="Calibri"/>
              </a:rPr>
              <a:t> </a:t>
            </a:r>
            <a:r>
              <a:rPr sz="1500" dirty="0">
                <a:solidFill>
                  <a:srgbClr val="FFFFFF"/>
                </a:solidFill>
                <a:latin typeface="Calibri"/>
                <a:cs typeface="Calibri"/>
              </a:rPr>
              <a:t>de</a:t>
            </a:r>
            <a:r>
              <a:rPr sz="1500" spc="-10" dirty="0">
                <a:solidFill>
                  <a:srgbClr val="FFFFFF"/>
                </a:solidFill>
                <a:latin typeface="Calibri"/>
                <a:cs typeface="Calibri"/>
              </a:rPr>
              <a:t> </a:t>
            </a:r>
            <a:r>
              <a:rPr sz="1500" dirty="0">
                <a:solidFill>
                  <a:srgbClr val="FFFFFF"/>
                </a:solidFill>
                <a:latin typeface="Calibri"/>
                <a:cs typeface="Calibri"/>
              </a:rPr>
              <a:t>la</a:t>
            </a:r>
            <a:r>
              <a:rPr sz="1500" spc="-20" dirty="0">
                <a:solidFill>
                  <a:srgbClr val="FFFFFF"/>
                </a:solidFill>
                <a:latin typeface="Calibri"/>
                <a:cs typeface="Calibri"/>
              </a:rPr>
              <a:t> </a:t>
            </a:r>
            <a:r>
              <a:rPr sz="1500" dirty="0">
                <a:solidFill>
                  <a:srgbClr val="FFFFFF"/>
                </a:solidFill>
                <a:latin typeface="Calibri"/>
                <a:cs typeface="Calibri"/>
              </a:rPr>
              <a:t>cédula</a:t>
            </a:r>
            <a:r>
              <a:rPr sz="1500" spc="-5" dirty="0">
                <a:solidFill>
                  <a:srgbClr val="FFFFFF"/>
                </a:solidFill>
                <a:latin typeface="Calibri"/>
                <a:cs typeface="Calibri"/>
              </a:rPr>
              <a:t> </a:t>
            </a:r>
            <a:r>
              <a:rPr sz="1500" dirty="0">
                <a:solidFill>
                  <a:srgbClr val="FFFFFF"/>
                </a:solidFill>
                <a:latin typeface="Calibri"/>
                <a:cs typeface="Calibri"/>
              </a:rPr>
              <a:t>o</a:t>
            </a:r>
            <a:r>
              <a:rPr sz="1500" spc="-15" dirty="0">
                <a:solidFill>
                  <a:srgbClr val="FFFFFF"/>
                </a:solidFill>
                <a:latin typeface="Calibri"/>
                <a:cs typeface="Calibri"/>
              </a:rPr>
              <a:t> </a:t>
            </a:r>
            <a:r>
              <a:rPr sz="1500" spc="-5" dirty="0">
                <a:solidFill>
                  <a:srgbClr val="FFFFFF"/>
                </a:solidFill>
                <a:latin typeface="Calibri"/>
                <a:cs typeface="Calibri"/>
              </a:rPr>
              <a:t>pasaporte</a:t>
            </a:r>
            <a:r>
              <a:rPr sz="1500" spc="-35" dirty="0">
                <a:solidFill>
                  <a:srgbClr val="FFFFFF"/>
                </a:solidFill>
                <a:latin typeface="Calibri"/>
                <a:cs typeface="Calibri"/>
              </a:rPr>
              <a:t> </a:t>
            </a:r>
            <a:r>
              <a:rPr sz="1500" dirty="0">
                <a:solidFill>
                  <a:srgbClr val="FFFFFF"/>
                </a:solidFill>
                <a:latin typeface="Calibri"/>
                <a:cs typeface="Calibri"/>
              </a:rPr>
              <a:t>en </a:t>
            </a:r>
            <a:r>
              <a:rPr sz="1500" spc="-10" dirty="0">
                <a:solidFill>
                  <a:srgbClr val="FFFFFF"/>
                </a:solidFill>
                <a:latin typeface="Calibri"/>
                <a:cs typeface="Calibri"/>
              </a:rPr>
              <a:t>formato</a:t>
            </a:r>
            <a:r>
              <a:rPr sz="1500" spc="-20" dirty="0">
                <a:solidFill>
                  <a:srgbClr val="FFFFFF"/>
                </a:solidFill>
                <a:latin typeface="Calibri"/>
                <a:cs typeface="Calibri"/>
              </a:rPr>
              <a:t> </a:t>
            </a:r>
            <a:r>
              <a:rPr sz="1500" spc="-5" dirty="0">
                <a:solidFill>
                  <a:srgbClr val="FFFFFF"/>
                </a:solidFill>
                <a:latin typeface="Calibri"/>
                <a:cs typeface="Calibri"/>
              </a:rPr>
              <a:t>digital</a:t>
            </a:r>
            <a:r>
              <a:rPr sz="1500" spc="-20" dirty="0">
                <a:solidFill>
                  <a:srgbClr val="FFFFFF"/>
                </a:solidFill>
                <a:latin typeface="Calibri"/>
                <a:cs typeface="Calibri"/>
              </a:rPr>
              <a:t> </a:t>
            </a:r>
            <a:r>
              <a:rPr sz="1500" dirty="0">
                <a:solidFill>
                  <a:srgbClr val="FFFFFF"/>
                </a:solidFill>
                <a:latin typeface="Calibri"/>
                <a:cs typeface="Calibri"/>
              </a:rPr>
              <a:t>(legibles)</a:t>
            </a:r>
            <a:endParaRPr sz="1500" dirty="0">
              <a:latin typeface="Calibri"/>
              <a:cs typeface="Calibri"/>
            </a:endParaRPr>
          </a:p>
          <a:p>
            <a:pPr>
              <a:lnSpc>
                <a:spcPct val="100000"/>
              </a:lnSpc>
              <a:spcBef>
                <a:spcPts val="30"/>
              </a:spcBef>
            </a:pPr>
            <a:endParaRPr sz="1450" dirty="0">
              <a:latin typeface="Calibri"/>
              <a:cs typeface="Calibri"/>
            </a:endParaRPr>
          </a:p>
          <a:p>
            <a:pPr marL="12700" marR="705485">
              <a:lnSpc>
                <a:spcPct val="100000"/>
              </a:lnSpc>
            </a:pPr>
            <a:r>
              <a:rPr sz="1500" dirty="0">
                <a:solidFill>
                  <a:srgbClr val="FFFFFF"/>
                </a:solidFill>
                <a:latin typeface="Calibri"/>
                <a:cs typeface="Calibri"/>
              </a:rPr>
              <a:t>Llenar el </a:t>
            </a:r>
            <a:r>
              <a:rPr sz="1500" spc="-5" dirty="0">
                <a:solidFill>
                  <a:srgbClr val="FFFFFF"/>
                </a:solidFill>
                <a:latin typeface="Calibri"/>
                <a:cs typeface="Calibri"/>
              </a:rPr>
              <a:t>formulario de postulación publicado </a:t>
            </a:r>
            <a:r>
              <a:rPr sz="1500" dirty="0">
                <a:solidFill>
                  <a:srgbClr val="FFFFFF"/>
                </a:solidFill>
                <a:latin typeface="Calibri"/>
                <a:cs typeface="Calibri"/>
              </a:rPr>
              <a:t>en la </a:t>
            </a:r>
            <a:r>
              <a:rPr sz="1500" spc="-5" dirty="0">
                <a:solidFill>
                  <a:srgbClr val="FFFFFF"/>
                </a:solidFill>
                <a:latin typeface="Calibri"/>
                <a:cs typeface="Calibri"/>
              </a:rPr>
              <a:t>página </a:t>
            </a:r>
            <a:r>
              <a:rPr sz="1500" spc="-10" dirty="0">
                <a:solidFill>
                  <a:srgbClr val="FFFFFF"/>
                </a:solidFill>
                <a:latin typeface="Calibri"/>
                <a:cs typeface="Calibri"/>
              </a:rPr>
              <a:t>web </a:t>
            </a:r>
            <a:r>
              <a:rPr lang="es-ES" sz="1500" spc="-5" dirty="0" smtClean="0">
                <a:solidFill>
                  <a:srgbClr val="FFFFFF"/>
                </a:solidFill>
                <a:latin typeface="Calibri"/>
                <a:cs typeface="Calibri"/>
              </a:rPr>
              <a:t>de la Secretaría de Inclusión Social</a:t>
            </a:r>
            <a:r>
              <a:rPr sz="1500" dirty="0" smtClean="0">
                <a:solidFill>
                  <a:srgbClr val="FFFFFF"/>
                </a:solidFill>
                <a:latin typeface="Calibri"/>
                <a:cs typeface="Calibri"/>
              </a:rPr>
              <a:t>.</a:t>
            </a:r>
            <a:endParaRPr lang="es-ES" sz="1500" dirty="0" smtClean="0">
              <a:solidFill>
                <a:srgbClr val="FFFFFF"/>
              </a:solidFill>
              <a:latin typeface="Calibri"/>
              <a:cs typeface="Calibri"/>
            </a:endParaRPr>
          </a:p>
          <a:p>
            <a:pPr marL="12700" marR="705485">
              <a:lnSpc>
                <a:spcPct val="100000"/>
              </a:lnSpc>
            </a:pPr>
            <a:endParaRPr lang="es-ES" sz="1500" dirty="0" smtClean="0">
              <a:solidFill>
                <a:srgbClr val="FFFFFF"/>
              </a:solidFill>
              <a:latin typeface="Calibri"/>
              <a:cs typeface="Calibri"/>
            </a:endParaRPr>
          </a:p>
          <a:p>
            <a:pPr marL="12700" marR="705485">
              <a:lnSpc>
                <a:spcPct val="100000"/>
              </a:lnSpc>
            </a:pPr>
            <a:r>
              <a:rPr lang="es-ES" sz="1500" dirty="0" smtClean="0">
                <a:solidFill>
                  <a:srgbClr val="FFFFFF"/>
                </a:solidFill>
                <a:latin typeface="Calibri"/>
                <a:cs typeface="Calibri"/>
              </a:rPr>
              <a:t>Hoja de vida en formato PDF</a:t>
            </a:r>
          </a:p>
          <a:p>
            <a:pPr marL="12700" marR="705485">
              <a:lnSpc>
                <a:spcPct val="100000"/>
              </a:lnSpc>
            </a:pPr>
            <a:endParaRPr sz="1500" dirty="0">
              <a:latin typeface="Calibri"/>
              <a:cs typeface="Calibri"/>
            </a:endParaRPr>
          </a:p>
          <a:p>
            <a:pPr marL="12700" marR="5080">
              <a:lnSpc>
                <a:spcPct val="100000"/>
              </a:lnSpc>
            </a:pPr>
            <a:r>
              <a:rPr sz="1500" spc="-5" dirty="0" smtClean="0">
                <a:solidFill>
                  <a:srgbClr val="FFFFFF"/>
                </a:solidFill>
                <a:latin typeface="Calibri"/>
                <a:cs typeface="Calibri"/>
              </a:rPr>
              <a:t>Haber </a:t>
            </a:r>
            <a:r>
              <a:rPr sz="1500" dirty="0">
                <a:solidFill>
                  <a:srgbClr val="FFFFFF"/>
                </a:solidFill>
                <a:latin typeface="Calibri"/>
                <a:cs typeface="Calibri"/>
              </a:rPr>
              <a:t>nacido en </a:t>
            </a:r>
            <a:r>
              <a:rPr sz="1500" spc="-5" dirty="0">
                <a:solidFill>
                  <a:srgbClr val="FFFFFF"/>
                </a:solidFill>
                <a:latin typeface="Calibri"/>
                <a:cs typeface="Calibri"/>
              </a:rPr>
              <a:t>el Distrito </a:t>
            </a:r>
            <a:r>
              <a:rPr sz="1500" spc="-10" dirty="0">
                <a:solidFill>
                  <a:srgbClr val="FFFFFF"/>
                </a:solidFill>
                <a:latin typeface="Calibri"/>
                <a:cs typeface="Calibri"/>
              </a:rPr>
              <a:t>Metropolitano </a:t>
            </a:r>
            <a:r>
              <a:rPr sz="1500" dirty="0">
                <a:solidFill>
                  <a:srgbClr val="FFFFFF"/>
                </a:solidFill>
                <a:latin typeface="Calibri"/>
                <a:cs typeface="Calibri"/>
              </a:rPr>
              <a:t>de </a:t>
            </a:r>
            <a:r>
              <a:rPr sz="1500" spc="-10" dirty="0">
                <a:solidFill>
                  <a:srgbClr val="FFFFFF"/>
                </a:solidFill>
                <a:latin typeface="Calibri"/>
                <a:cs typeface="Calibri"/>
              </a:rPr>
              <a:t>Quito, </a:t>
            </a:r>
            <a:r>
              <a:rPr sz="1500" dirty="0">
                <a:solidFill>
                  <a:srgbClr val="FFFFFF"/>
                </a:solidFill>
                <a:latin typeface="Calibri"/>
                <a:cs typeface="Calibri"/>
              </a:rPr>
              <a:t>o </a:t>
            </a:r>
            <a:r>
              <a:rPr sz="1500" spc="-5" dirty="0">
                <a:solidFill>
                  <a:srgbClr val="FFFFFF"/>
                </a:solidFill>
                <a:latin typeface="Calibri"/>
                <a:cs typeface="Calibri"/>
              </a:rPr>
              <a:t>acreditar </a:t>
            </a:r>
            <a:r>
              <a:rPr sz="1500" dirty="0">
                <a:solidFill>
                  <a:srgbClr val="FFFFFF"/>
                </a:solidFill>
                <a:latin typeface="Calibri"/>
                <a:cs typeface="Calibri"/>
              </a:rPr>
              <a:t> </a:t>
            </a:r>
            <a:r>
              <a:rPr sz="1500" spc="-5" dirty="0">
                <a:solidFill>
                  <a:srgbClr val="FFFFFF"/>
                </a:solidFill>
                <a:latin typeface="Calibri"/>
                <a:cs typeface="Calibri"/>
              </a:rPr>
              <a:t>documentación </a:t>
            </a:r>
            <a:r>
              <a:rPr sz="1500" dirty="0">
                <a:solidFill>
                  <a:srgbClr val="FFFFFF"/>
                </a:solidFill>
                <a:latin typeface="Calibri"/>
                <a:cs typeface="Calibri"/>
              </a:rPr>
              <a:t>que </a:t>
            </a:r>
            <a:r>
              <a:rPr sz="1500" spc="-5" dirty="0">
                <a:solidFill>
                  <a:srgbClr val="FFFFFF"/>
                </a:solidFill>
                <a:latin typeface="Calibri"/>
                <a:cs typeface="Calibri"/>
              </a:rPr>
              <a:t>compruebe ser residente </a:t>
            </a:r>
            <a:r>
              <a:rPr sz="1500" dirty="0">
                <a:solidFill>
                  <a:srgbClr val="FFFFFF"/>
                </a:solidFill>
                <a:latin typeface="Calibri"/>
                <a:cs typeface="Calibri"/>
              </a:rPr>
              <a:t>del </a:t>
            </a:r>
            <a:r>
              <a:rPr sz="1500" spc="-5" dirty="0">
                <a:solidFill>
                  <a:srgbClr val="FFFFFF"/>
                </a:solidFill>
                <a:latin typeface="Calibri"/>
                <a:cs typeface="Calibri"/>
              </a:rPr>
              <a:t>Distrito </a:t>
            </a:r>
            <a:r>
              <a:rPr sz="1500" spc="-10" dirty="0">
                <a:solidFill>
                  <a:srgbClr val="FFFFFF"/>
                </a:solidFill>
                <a:latin typeface="Calibri"/>
                <a:cs typeface="Calibri"/>
              </a:rPr>
              <a:t>Metropolitano </a:t>
            </a:r>
            <a:r>
              <a:rPr sz="1500" dirty="0">
                <a:solidFill>
                  <a:srgbClr val="FFFFFF"/>
                </a:solidFill>
                <a:latin typeface="Calibri"/>
                <a:cs typeface="Calibri"/>
              </a:rPr>
              <a:t>de </a:t>
            </a:r>
            <a:r>
              <a:rPr sz="1500" spc="-325" dirty="0">
                <a:solidFill>
                  <a:srgbClr val="FFFFFF"/>
                </a:solidFill>
                <a:latin typeface="Calibri"/>
                <a:cs typeface="Calibri"/>
              </a:rPr>
              <a:t> </a:t>
            </a:r>
            <a:r>
              <a:rPr sz="1500" spc="-5" dirty="0">
                <a:solidFill>
                  <a:srgbClr val="FFFFFF"/>
                </a:solidFill>
                <a:latin typeface="Calibri"/>
                <a:cs typeface="Calibri"/>
              </a:rPr>
              <a:t>Quito</a:t>
            </a:r>
            <a:r>
              <a:rPr sz="1500" spc="-20" dirty="0">
                <a:solidFill>
                  <a:srgbClr val="FFFFFF"/>
                </a:solidFill>
                <a:latin typeface="Calibri"/>
                <a:cs typeface="Calibri"/>
              </a:rPr>
              <a:t> </a:t>
            </a:r>
            <a:r>
              <a:rPr sz="1500" spc="-5" dirty="0">
                <a:solidFill>
                  <a:srgbClr val="FFFFFF"/>
                </a:solidFill>
                <a:latin typeface="Calibri"/>
                <a:cs typeface="Calibri"/>
              </a:rPr>
              <a:t>por</a:t>
            </a:r>
            <a:r>
              <a:rPr sz="1500" spc="-15" dirty="0">
                <a:solidFill>
                  <a:srgbClr val="FFFFFF"/>
                </a:solidFill>
                <a:latin typeface="Calibri"/>
                <a:cs typeface="Calibri"/>
              </a:rPr>
              <a:t> </a:t>
            </a:r>
            <a:r>
              <a:rPr sz="1500" dirty="0">
                <a:solidFill>
                  <a:srgbClr val="FFFFFF"/>
                </a:solidFill>
                <a:latin typeface="Calibri"/>
                <a:cs typeface="Calibri"/>
              </a:rPr>
              <a:t>un </a:t>
            </a:r>
            <a:r>
              <a:rPr sz="1500" spc="-5" dirty="0">
                <a:solidFill>
                  <a:srgbClr val="FFFFFF"/>
                </a:solidFill>
                <a:latin typeface="Calibri"/>
                <a:cs typeface="Calibri"/>
              </a:rPr>
              <a:t>período</a:t>
            </a:r>
            <a:r>
              <a:rPr sz="1500" spc="-15" dirty="0">
                <a:solidFill>
                  <a:srgbClr val="FFFFFF"/>
                </a:solidFill>
                <a:latin typeface="Calibri"/>
                <a:cs typeface="Calibri"/>
              </a:rPr>
              <a:t> </a:t>
            </a:r>
            <a:r>
              <a:rPr sz="1500" dirty="0">
                <a:solidFill>
                  <a:srgbClr val="FFFFFF"/>
                </a:solidFill>
                <a:latin typeface="Calibri"/>
                <a:cs typeface="Calibri"/>
              </a:rPr>
              <a:t>mínimo</a:t>
            </a:r>
            <a:r>
              <a:rPr sz="1500" spc="-5" dirty="0">
                <a:solidFill>
                  <a:srgbClr val="FFFFFF"/>
                </a:solidFill>
                <a:latin typeface="Calibri"/>
                <a:cs typeface="Calibri"/>
              </a:rPr>
              <a:t> de </a:t>
            </a:r>
            <a:r>
              <a:rPr sz="1500" dirty="0">
                <a:solidFill>
                  <a:srgbClr val="FFFFFF"/>
                </a:solidFill>
                <a:latin typeface="Calibri"/>
                <a:cs typeface="Calibri"/>
              </a:rPr>
              <a:t>3 </a:t>
            </a:r>
            <a:r>
              <a:rPr sz="1500" spc="-5" dirty="0">
                <a:solidFill>
                  <a:srgbClr val="FFFFFF"/>
                </a:solidFill>
                <a:latin typeface="Calibri"/>
                <a:cs typeface="Calibri"/>
              </a:rPr>
              <a:t>años.</a:t>
            </a:r>
            <a:endParaRPr sz="1500" dirty="0">
              <a:latin typeface="Calibri"/>
              <a:cs typeface="Calibri"/>
            </a:endParaRPr>
          </a:p>
        </p:txBody>
      </p:sp>
      <p:grpSp>
        <p:nvGrpSpPr>
          <p:cNvPr id="7" name="object 7"/>
          <p:cNvGrpSpPr/>
          <p:nvPr/>
        </p:nvGrpSpPr>
        <p:grpSpPr>
          <a:xfrm>
            <a:off x="4575175" y="1752600"/>
            <a:ext cx="408940" cy="2667000"/>
            <a:chOff x="4328159" y="2170176"/>
            <a:chExt cx="408940" cy="2019300"/>
          </a:xfrm>
        </p:grpSpPr>
        <p:pic>
          <p:nvPicPr>
            <p:cNvPr id="8" name="object 8"/>
            <p:cNvPicPr/>
            <p:nvPr/>
          </p:nvPicPr>
          <p:blipFill>
            <a:blip r:embed="rId2" cstate="print"/>
            <a:stretch>
              <a:fillRect/>
            </a:stretch>
          </p:blipFill>
          <p:spPr>
            <a:xfrm>
              <a:off x="4328159" y="2170176"/>
              <a:ext cx="408432" cy="408432"/>
            </a:xfrm>
            <a:prstGeom prst="rect">
              <a:avLst/>
            </a:prstGeom>
          </p:spPr>
        </p:pic>
        <p:pic>
          <p:nvPicPr>
            <p:cNvPr id="9" name="object 9"/>
            <p:cNvPicPr/>
            <p:nvPr/>
          </p:nvPicPr>
          <p:blipFill>
            <a:blip r:embed="rId2" cstate="print"/>
            <a:stretch>
              <a:fillRect/>
            </a:stretch>
          </p:blipFill>
          <p:spPr>
            <a:xfrm>
              <a:off x="4328159" y="2630424"/>
              <a:ext cx="408432" cy="406908"/>
            </a:xfrm>
            <a:prstGeom prst="rect">
              <a:avLst/>
            </a:prstGeom>
          </p:spPr>
        </p:pic>
        <p:pic>
          <p:nvPicPr>
            <p:cNvPr id="10" name="object 10"/>
            <p:cNvPicPr/>
            <p:nvPr/>
          </p:nvPicPr>
          <p:blipFill>
            <a:blip r:embed="rId2" cstate="print"/>
            <a:stretch>
              <a:fillRect/>
            </a:stretch>
          </p:blipFill>
          <p:spPr>
            <a:xfrm>
              <a:off x="4328159" y="3089148"/>
              <a:ext cx="408432" cy="406908"/>
            </a:xfrm>
            <a:prstGeom prst="rect">
              <a:avLst/>
            </a:prstGeom>
          </p:spPr>
        </p:pic>
        <p:pic>
          <p:nvPicPr>
            <p:cNvPr id="11" name="object 11"/>
            <p:cNvPicPr/>
            <p:nvPr/>
          </p:nvPicPr>
          <p:blipFill>
            <a:blip r:embed="rId2" cstate="print"/>
            <a:stretch>
              <a:fillRect/>
            </a:stretch>
          </p:blipFill>
          <p:spPr>
            <a:xfrm>
              <a:off x="4328159" y="3781044"/>
              <a:ext cx="408432" cy="408431"/>
            </a:xfrm>
            <a:prstGeom prst="rect">
              <a:avLst/>
            </a:prstGeom>
          </p:spPr>
        </p:pic>
      </p:grpSp>
      <p:pic>
        <p:nvPicPr>
          <p:cNvPr id="12" name="object 10"/>
          <p:cNvPicPr/>
          <p:nvPr/>
        </p:nvPicPr>
        <p:blipFill>
          <a:blip r:embed="rId2" cstate="print"/>
          <a:stretch>
            <a:fillRect/>
          </a:stretch>
        </p:blipFill>
        <p:spPr>
          <a:xfrm>
            <a:off x="4597884" y="3488509"/>
            <a:ext cx="385723" cy="448760"/>
          </a:xfrm>
          <a:prstGeom prst="rect">
            <a:avLst/>
          </a:prstGeom>
        </p:spPr>
      </p:pic>
      <p:pic>
        <p:nvPicPr>
          <p:cNvPr id="13" name="Imagen 12"/>
          <p:cNvPicPr>
            <a:picLocks noChangeAspect="1"/>
          </p:cNvPicPr>
          <p:nvPr/>
        </p:nvPicPr>
        <p:blipFill rotWithShape="1">
          <a:blip r:embed="rId3"/>
          <a:srcRect l="60531" t="21356" r="5842" b="49297"/>
          <a:stretch/>
        </p:blipFill>
        <p:spPr>
          <a:xfrm>
            <a:off x="53740" y="2313754"/>
            <a:ext cx="3787043" cy="185909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95600" y="685800"/>
            <a:ext cx="7241033" cy="443070"/>
          </a:xfrm>
          <a:prstGeom prst="rect">
            <a:avLst/>
          </a:prstGeom>
        </p:spPr>
        <p:txBody>
          <a:bodyPr vert="horz" wrap="square" lIns="0" tIns="12065" rIns="0" bIns="0" rtlCol="0">
            <a:spAutoFit/>
          </a:bodyPr>
          <a:lstStyle/>
          <a:p>
            <a:pPr marL="12700">
              <a:lnSpc>
                <a:spcPct val="100000"/>
              </a:lnSpc>
              <a:spcBef>
                <a:spcPts val="95"/>
              </a:spcBef>
            </a:pPr>
            <a:r>
              <a:rPr lang="es-ES" spc="-5" dirty="0" smtClean="0"/>
              <a:t>B) </a:t>
            </a:r>
            <a:r>
              <a:rPr lang="es-ES" spc="-10" dirty="0" smtClean="0"/>
              <a:t>CONSIDERACIONES</a:t>
            </a:r>
            <a:r>
              <a:rPr lang="es-ES" spc="25" dirty="0" smtClean="0"/>
              <a:t> </a:t>
            </a:r>
            <a:r>
              <a:rPr lang="es-ES" spc="-20" dirty="0" smtClean="0"/>
              <a:t>PARA</a:t>
            </a:r>
            <a:r>
              <a:rPr lang="es-ES" spc="15" dirty="0" smtClean="0"/>
              <a:t> </a:t>
            </a:r>
            <a:r>
              <a:rPr lang="es-ES" spc="-5" dirty="0" smtClean="0"/>
              <a:t>LA</a:t>
            </a:r>
            <a:r>
              <a:rPr lang="es-ES" dirty="0" smtClean="0"/>
              <a:t> </a:t>
            </a:r>
            <a:r>
              <a:rPr lang="es-ES" spc="-10" dirty="0" smtClean="0"/>
              <a:t>POSTULACIÓN</a:t>
            </a:r>
            <a:endParaRPr lang="es-ES" spc="-10" dirty="0"/>
          </a:p>
        </p:txBody>
      </p:sp>
      <p:sp>
        <p:nvSpPr>
          <p:cNvPr id="3" name="object 3"/>
          <p:cNvSpPr/>
          <p:nvPr/>
        </p:nvSpPr>
        <p:spPr>
          <a:xfrm>
            <a:off x="757427" y="1615439"/>
            <a:ext cx="10706100" cy="3552825"/>
          </a:xfrm>
          <a:custGeom>
            <a:avLst/>
            <a:gdLst/>
            <a:ahLst/>
            <a:cxnLst/>
            <a:rect l="l" t="t" r="r" b="b"/>
            <a:pathLst>
              <a:path w="10706100" h="3552825">
                <a:moveTo>
                  <a:pt x="10114026" y="0"/>
                </a:moveTo>
                <a:lnTo>
                  <a:pt x="592074" y="0"/>
                </a:lnTo>
                <a:lnTo>
                  <a:pt x="543515" y="1962"/>
                </a:lnTo>
                <a:lnTo>
                  <a:pt x="496038" y="7748"/>
                </a:lnTo>
                <a:lnTo>
                  <a:pt x="449793" y="17205"/>
                </a:lnTo>
                <a:lnTo>
                  <a:pt x="404935" y="30181"/>
                </a:lnTo>
                <a:lnTo>
                  <a:pt x="361614" y="46523"/>
                </a:lnTo>
                <a:lnTo>
                  <a:pt x="319984" y="66080"/>
                </a:lnTo>
                <a:lnTo>
                  <a:pt x="280197" y="88698"/>
                </a:lnTo>
                <a:lnTo>
                  <a:pt x="242405" y="114226"/>
                </a:lnTo>
                <a:lnTo>
                  <a:pt x="206761" y="142512"/>
                </a:lnTo>
                <a:lnTo>
                  <a:pt x="173416" y="173402"/>
                </a:lnTo>
                <a:lnTo>
                  <a:pt x="142524" y="206745"/>
                </a:lnTo>
                <a:lnTo>
                  <a:pt x="114237" y="242389"/>
                </a:lnTo>
                <a:lnTo>
                  <a:pt x="88707" y="280180"/>
                </a:lnTo>
                <a:lnTo>
                  <a:pt x="66087" y="319967"/>
                </a:lnTo>
                <a:lnTo>
                  <a:pt x="46529" y="361598"/>
                </a:lnTo>
                <a:lnTo>
                  <a:pt x="30184" y="404920"/>
                </a:lnTo>
                <a:lnTo>
                  <a:pt x="17207" y="449781"/>
                </a:lnTo>
                <a:lnTo>
                  <a:pt x="7749" y="496028"/>
                </a:lnTo>
                <a:lnTo>
                  <a:pt x="1962" y="543510"/>
                </a:lnTo>
                <a:lnTo>
                  <a:pt x="0" y="592074"/>
                </a:lnTo>
                <a:lnTo>
                  <a:pt x="0" y="2960370"/>
                </a:lnTo>
                <a:lnTo>
                  <a:pt x="1962" y="3008933"/>
                </a:lnTo>
                <a:lnTo>
                  <a:pt x="7749" y="3056415"/>
                </a:lnTo>
                <a:lnTo>
                  <a:pt x="17207" y="3102662"/>
                </a:lnTo>
                <a:lnTo>
                  <a:pt x="30184" y="3147523"/>
                </a:lnTo>
                <a:lnTo>
                  <a:pt x="46529" y="3190845"/>
                </a:lnTo>
                <a:lnTo>
                  <a:pt x="66087" y="3232476"/>
                </a:lnTo>
                <a:lnTo>
                  <a:pt x="88707" y="3272263"/>
                </a:lnTo>
                <a:lnTo>
                  <a:pt x="114237" y="3310054"/>
                </a:lnTo>
                <a:lnTo>
                  <a:pt x="142524" y="3345698"/>
                </a:lnTo>
                <a:lnTo>
                  <a:pt x="173416" y="3379041"/>
                </a:lnTo>
                <a:lnTo>
                  <a:pt x="206761" y="3409931"/>
                </a:lnTo>
                <a:lnTo>
                  <a:pt x="242405" y="3438217"/>
                </a:lnTo>
                <a:lnTo>
                  <a:pt x="280197" y="3463745"/>
                </a:lnTo>
                <a:lnTo>
                  <a:pt x="319984" y="3486363"/>
                </a:lnTo>
                <a:lnTo>
                  <a:pt x="361614" y="3505920"/>
                </a:lnTo>
                <a:lnTo>
                  <a:pt x="404935" y="3522262"/>
                </a:lnTo>
                <a:lnTo>
                  <a:pt x="449793" y="3535238"/>
                </a:lnTo>
                <a:lnTo>
                  <a:pt x="496038" y="3544695"/>
                </a:lnTo>
                <a:lnTo>
                  <a:pt x="543515" y="3550481"/>
                </a:lnTo>
                <a:lnTo>
                  <a:pt x="592074" y="3552444"/>
                </a:lnTo>
                <a:lnTo>
                  <a:pt x="10114026" y="3552444"/>
                </a:lnTo>
                <a:lnTo>
                  <a:pt x="10162589" y="3550481"/>
                </a:lnTo>
                <a:lnTo>
                  <a:pt x="10210071" y="3544695"/>
                </a:lnTo>
                <a:lnTo>
                  <a:pt x="10256318" y="3535238"/>
                </a:lnTo>
                <a:lnTo>
                  <a:pt x="10301179" y="3522262"/>
                </a:lnTo>
                <a:lnTo>
                  <a:pt x="10344501" y="3505920"/>
                </a:lnTo>
                <a:lnTo>
                  <a:pt x="10386132" y="3486363"/>
                </a:lnTo>
                <a:lnTo>
                  <a:pt x="10425919" y="3463745"/>
                </a:lnTo>
                <a:lnTo>
                  <a:pt x="10463710" y="3438217"/>
                </a:lnTo>
                <a:lnTo>
                  <a:pt x="10499354" y="3409931"/>
                </a:lnTo>
                <a:lnTo>
                  <a:pt x="10532697" y="3379041"/>
                </a:lnTo>
                <a:lnTo>
                  <a:pt x="10563587" y="3345698"/>
                </a:lnTo>
                <a:lnTo>
                  <a:pt x="10591873" y="3310054"/>
                </a:lnTo>
                <a:lnTo>
                  <a:pt x="10617401" y="3272263"/>
                </a:lnTo>
                <a:lnTo>
                  <a:pt x="10640019" y="3232476"/>
                </a:lnTo>
                <a:lnTo>
                  <a:pt x="10659576" y="3190845"/>
                </a:lnTo>
                <a:lnTo>
                  <a:pt x="10675918" y="3147523"/>
                </a:lnTo>
                <a:lnTo>
                  <a:pt x="10688894" y="3102662"/>
                </a:lnTo>
                <a:lnTo>
                  <a:pt x="10698351" y="3056415"/>
                </a:lnTo>
                <a:lnTo>
                  <a:pt x="10704137" y="3008933"/>
                </a:lnTo>
                <a:lnTo>
                  <a:pt x="10706100" y="2960370"/>
                </a:lnTo>
                <a:lnTo>
                  <a:pt x="10706100" y="592074"/>
                </a:lnTo>
                <a:lnTo>
                  <a:pt x="10704137" y="543510"/>
                </a:lnTo>
                <a:lnTo>
                  <a:pt x="10698351" y="496028"/>
                </a:lnTo>
                <a:lnTo>
                  <a:pt x="10688894" y="449781"/>
                </a:lnTo>
                <a:lnTo>
                  <a:pt x="10675918" y="404920"/>
                </a:lnTo>
                <a:lnTo>
                  <a:pt x="10659576" y="361598"/>
                </a:lnTo>
                <a:lnTo>
                  <a:pt x="10640019" y="319967"/>
                </a:lnTo>
                <a:lnTo>
                  <a:pt x="10617401" y="280180"/>
                </a:lnTo>
                <a:lnTo>
                  <a:pt x="10591873" y="242389"/>
                </a:lnTo>
                <a:lnTo>
                  <a:pt x="10563587" y="206745"/>
                </a:lnTo>
                <a:lnTo>
                  <a:pt x="10532697" y="173402"/>
                </a:lnTo>
                <a:lnTo>
                  <a:pt x="10499354" y="142512"/>
                </a:lnTo>
                <a:lnTo>
                  <a:pt x="10463710" y="114226"/>
                </a:lnTo>
                <a:lnTo>
                  <a:pt x="10425919" y="88698"/>
                </a:lnTo>
                <a:lnTo>
                  <a:pt x="10386132" y="66080"/>
                </a:lnTo>
                <a:lnTo>
                  <a:pt x="10344501" y="46523"/>
                </a:lnTo>
                <a:lnTo>
                  <a:pt x="10301179" y="30181"/>
                </a:lnTo>
                <a:lnTo>
                  <a:pt x="10256318" y="17205"/>
                </a:lnTo>
                <a:lnTo>
                  <a:pt x="10210071" y="7748"/>
                </a:lnTo>
                <a:lnTo>
                  <a:pt x="10162589" y="1962"/>
                </a:lnTo>
                <a:lnTo>
                  <a:pt x="10114026" y="0"/>
                </a:lnTo>
                <a:close/>
              </a:path>
            </a:pathLst>
          </a:custGeom>
          <a:solidFill>
            <a:srgbClr val="003780"/>
          </a:solidFill>
        </p:spPr>
        <p:txBody>
          <a:bodyPr wrap="square" lIns="0" tIns="0" rIns="0" bIns="0" rtlCol="0"/>
          <a:lstStyle/>
          <a:p>
            <a:endParaRPr/>
          </a:p>
        </p:txBody>
      </p:sp>
      <p:sp>
        <p:nvSpPr>
          <p:cNvPr id="4" name="object 4"/>
          <p:cNvSpPr txBox="1"/>
          <p:nvPr/>
        </p:nvSpPr>
        <p:spPr>
          <a:xfrm>
            <a:off x="2121789" y="1899920"/>
            <a:ext cx="8596630" cy="2067233"/>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Calibri"/>
                <a:cs typeface="Calibri"/>
              </a:rPr>
              <a:t>A</a:t>
            </a:r>
            <a:r>
              <a:rPr sz="1500" spc="-15" dirty="0">
                <a:solidFill>
                  <a:srgbClr val="FFFFFF"/>
                </a:solidFill>
                <a:latin typeface="Calibri"/>
                <a:cs typeface="Calibri"/>
              </a:rPr>
              <a:t> </a:t>
            </a:r>
            <a:r>
              <a:rPr sz="1500" spc="-5" dirty="0">
                <a:solidFill>
                  <a:srgbClr val="FFFFFF"/>
                </a:solidFill>
                <a:latin typeface="Calibri"/>
                <a:cs typeface="Calibri"/>
              </a:rPr>
              <a:t>nombre</a:t>
            </a:r>
            <a:r>
              <a:rPr sz="1500" spc="-15" dirty="0">
                <a:solidFill>
                  <a:srgbClr val="FFFFFF"/>
                </a:solidFill>
                <a:latin typeface="Calibri"/>
                <a:cs typeface="Calibri"/>
              </a:rPr>
              <a:t> </a:t>
            </a:r>
            <a:r>
              <a:rPr sz="1500" spc="-5" dirty="0">
                <a:solidFill>
                  <a:srgbClr val="FFFFFF"/>
                </a:solidFill>
                <a:latin typeface="Calibri"/>
                <a:cs typeface="Calibri"/>
              </a:rPr>
              <a:t>personal</a:t>
            </a:r>
            <a:r>
              <a:rPr sz="1500" spc="-30" dirty="0">
                <a:solidFill>
                  <a:srgbClr val="FFFFFF"/>
                </a:solidFill>
                <a:latin typeface="Calibri"/>
                <a:cs typeface="Calibri"/>
              </a:rPr>
              <a:t> </a:t>
            </a:r>
            <a:r>
              <a:rPr sz="1500" dirty="0">
                <a:solidFill>
                  <a:srgbClr val="FFFFFF"/>
                </a:solidFill>
                <a:latin typeface="Calibri"/>
                <a:cs typeface="Calibri"/>
              </a:rPr>
              <a:t>o</a:t>
            </a:r>
            <a:r>
              <a:rPr sz="1500" spc="-15" dirty="0">
                <a:solidFill>
                  <a:srgbClr val="FFFFFF"/>
                </a:solidFill>
                <a:latin typeface="Calibri"/>
                <a:cs typeface="Calibri"/>
              </a:rPr>
              <a:t> </a:t>
            </a:r>
            <a:r>
              <a:rPr sz="1500" dirty="0">
                <a:solidFill>
                  <a:srgbClr val="FFFFFF"/>
                </a:solidFill>
                <a:latin typeface="Calibri"/>
                <a:cs typeface="Calibri"/>
              </a:rPr>
              <a:t>a</a:t>
            </a:r>
            <a:r>
              <a:rPr sz="1500" spc="-25" dirty="0">
                <a:solidFill>
                  <a:srgbClr val="FFFFFF"/>
                </a:solidFill>
                <a:latin typeface="Calibri"/>
                <a:cs typeface="Calibri"/>
              </a:rPr>
              <a:t> </a:t>
            </a:r>
            <a:r>
              <a:rPr sz="1500" spc="-15" dirty="0">
                <a:solidFill>
                  <a:srgbClr val="FFFFFF"/>
                </a:solidFill>
                <a:latin typeface="Calibri"/>
                <a:cs typeface="Calibri"/>
              </a:rPr>
              <a:t>través </a:t>
            </a:r>
            <a:r>
              <a:rPr sz="1500" dirty="0">
                <a:solidFill>
                  <a:srgbClr val="FFFFFF"/>
                </a:solidFill>
                <a:latin typeface="Calibri"/>
                <a:cs typeface="Calibri"/>
              </a:rPr>
              <a:t>de</a:t>
            </a:r>
            <a:r>
              <a:rPr sz="1500" spc="-10" dirty="0">
                <a:solidFill>
                  <a:srgbClr val="FFFFFF"/>
                </a:solidFill>
                <a:latin typeface="Calibri"/>
                <a:cs typeface="Calibri"/>
              </a:rPr>
              <a:t> terceros.</a:t>
            </a:r>
            <a:endParaRPr sz="1500" dirty="0">
              <a:latin typeface="Calibri"/>
              <a:cs typeface="Calibri"/>
            </a:endParaRPr>
          </a:p>
          <a:p>
            <a:pPr>
              <a:lnSpc>
                <a:spcPct val="100000"/>
              </a:lnSpc>
              <a:spcBef>
                <a:spcPts val="30"/>
              </a:spcBef>
            </a:pPr>
            <a:endParaRPr sz="1450" dirty="0">
              <a:latin typeface="Calibri"/>
              <a:cs typeface="Calibri"/>
            </a:endParaRPr>
          </a:p>
          <a:p>
            <a:pPr marL="12700">
              <a:lnSpc>
                <a:spcPct val="100000"/>
              </a:lnSpc>
            </a:pPr>
            <a:r>
              <a:rPr lang="es-ES" sz="1500" spc="-5" dirty="0" smtClean="0">
                <a:solidFill>
                  <a:srgbClr val="FFFFFF"/>
                </a:solidFill>
                <a:latin typeface="Calibri"/>
                <a:cs typeface="Calibri"/>
              </a:rPr>
              <a:t>Remitir documentación obligatoria para pasar a siguiente fase del proceso</a:t>
            </a:r>
          </a:p>
          <a:p>
            <a:pPr marL="12700">
              <a:lnSpc>
                <a:spcPct val="100000"/>
              </a:lnSpc>
            </a:pPr>
            <a:endParaRPr sz="1450" dirty="0">
              <a:latin typeface="Calibri"/>
              <a:cs typeface="Calibri"/>
            </a:endParaRPr>
          </a:p>
          <a:p>
            <a:pPr marL="12700">
              <a:lnSpc>
                <a:spcPct val="100000"/>
              </a:lnSpc>
            </a:pPr>
            <a:r>
              <a:rPr sz="1500" spc="-10" dirty="0">
                <a:solidFill>
                  <a:srgbClr val="FFFFFF"/>
                </a:solidFill>
                <a:latin typeface="Calibri"/>
                <a:cs typeface="Calibri"/>
              </a:rPr>
              <a:t>Presentar </a:t>
            </a:r>
            <a:r>
              <a:rPr sz="1500" dirty="0">
                <a:solidFill>
                  <a:srgbClr val="FFFFFF"/>
                </a:solidFill>
                <a:latin typeface="Calibri"/>
                <a:cs typeface="Calibri"/>
              </a:rPr>
              <a:t>los</a:t>
            </a:r>
            <a:r>
              <a:rPr sz="1500" spc="10" dirty="0">
                <a:solidFill>
                  <a:srgbClr val="FFFFFF"/>
                </a:solidFill>
                <a:latin typeface="Calibri"/>
                <a:cs typeface="Calibri"/>
              </a:rPr>
              <a:t> </a:t>
            </a:r>
            <a:r>
              <a:rPr sz="1500" spc="-5" dirty="0">
                <a:solidFill>
                  <a:srgbClr val="FFFFFF"/>
                </a:solidFill>
                <a:latin typeface="Calibri"/>
                <a:cs typeface="Calibri"/>
              </a:rPr>
              <a:t>documentos</a:t>
            </a:r>
            <a:r>
              <a:rPr sz="1500" spc="-20" dirty="0">
                <a:solidFill>
                  <a:srgbClr val="FFFFFF"/>
                </a:solidFill>
                <a:latin typeface="Calibri"/>
                <a:cs typeface="Calibri"/>
              </a:rPr>
              <a:t> </a:t>
            </a:r>
            <a:r>
              <a:rPr sz="1500" spc="-5" dirty="0">
                <a:solidFill>
                  <a:srgbClr val="FFFFFF"/>
                </a:solidFill>
                <a:latin typeface="Calibri"/>
                <a:cs typeface="Calibri"/>
              </a:rPr>
              <a:t>de</a:t>
            </a:r>
            <a:r>
              <a:rPr sz="1500" spc="15" dirty="0">
                <a:solidFill>
                  <a:srgbClr val="FFFFFF"/>
                </a:solidFill>
                <a:latin typeface="Calibri"/>
                <a:cs typeface="Calibri"/>
              </a:rPr>
              <a:t> </a:t>
            </a:r>
            <a:r>
              <a:rPr sz="1500" spc="-5" dirty="0">
                <a:solidFill>
                  <a:srgbClr val="FFFFFF"/>
                </a:solidFill>
                <a:latin typeface="Calibri"/>
                <a:cs typeface="Calibri"/>
              </a:rPr>
              <a:t>respaldo</a:t>
            </a:r>
            <a:r>
              <a:rPr sz="1500" spc="-15" dirty="0">
                <a:solidFill>
                  <a:srgbClr val="FFFFFF"/>
                </a:solidFill>
                <a:latin typeface="Calibri"/>
                <a:cs typeface="Calibri"/>
              </a:rPr>
              <a:t> </a:t>
            </a:r>
            <a:r>
              <a:rPr sz="1500" dirty="0">
                <a:solidFill>
                  <a:srgbClr val="FFFFFF"/>
                </a:solidFill>
                <a:latin typeface="Calibri"/>
                <a:cs typeface="Calibri"/>
              </a:rPr>
              <a:t>en</a:t>
            </a:r>
            <a:r>
              <a:rPr sz="1500" spc="10" dirty="0">
                <a:solidFill>
                  <a:srgbClr val="FFFFFF"/>
                </a:solidFill>
                <a:latin typeface="Calibri"/>
                <a:cs typeface="Calibri"/>
              </a:rPr>
              <a:t> </a:t>
            </a:r>
            <a:r>
              <a:rPr sz="1500" spc="-5" dirty="0" smtClean="0">
                <a:solidFill>
                  <a:srgbClr val="FFFFFF"/>
                </a:solidFill>
                <a:latin typeface="Calibri"/>
                <a:cs typeface="Calibri"/>
              </a:rPr>
              <a:t>archivo</a:t>
            </a:r>
            <a:r>
              <a:rPr sz="1500" spc="-15" dirty="0" smtClean="0">
                <a:solidFill>
                  <a:srgbClr val="FFFFFF"/>
                </a:solidFill>
                <a:latin typeface="Calibri"/>
                <a:cs typeface="Calibri"/>
              </a:rPr>
              <a:t> </a:t>
            </a:r>
            <a:r>
              <a:rPr sz="1500" dirty="0">
                <a:solidFill>
                  <a:srgbClr val="FFFFFF"/>
                </a:solidFill>
                <a:latin typeface="Calibri"/>
                <a:cs typeface="Calibri"/>
              </a:rPr>
              <a:t>en</a:t>
            </a:r>
            <a:r>
              <a:rPr sz="1500" spc="10" dirty="0">
                <a:solidFill>
                  <a:srgbClr val="FFFFFF"/>
                </a:solidFill>
                <a:latin typeface="Calibri"/>
                <a:cs typeface="Calibri"/>
              </a:rPr>
              <a:t> </a:t>
            </a:r>
            <a:r>
              <a:rPr sz="1500" spc="-15" dirty="0">
                <a:solidFill>
                  <a:srgbClr val="FFFFFF"/>
                </a:solidFill>
                <a:latin typeface="Calibri"/>
                <a:cs typeface="Calibri"/>
              </a:rPr>
              <a:t>formato</a:t>
            </a:r>
            <a:r>
              <a:rPr sz="1500" spc="-10" dirty="0">
                <a:solidFill>
                  <a:srgbClr val="FFFFFF"/>
                </a:solidFill>
                <a:latin typeface="Calibri"/>
                <a:cs typeface="Calibri"/>
              </a:rPr>
              <a:t> </a:t>
            </a:r>
            <a:r>
              <a:rPr sz="1500" dirty="0">
                <a:solidFill>
                  <a:srgbClr val="FFFFFF"/>
                </a:solidFill>
                <a:latin typeface="Calibri"/>
                <a:cs typeface="Calibri"/>
              </a:rPr>
              <a:t>PDF: </a:t>
            </a:r>
            <a:r>
              <a:rPr sz="1500" spc="-5" dirty="0">
                <a:solidFill>
                  <a:srgbClr val="FFFFFF"/>
                </a:solidFill>
                <a:latin typeface="Calibri"/>
                <a:cs typeface="Calibri"/>
              </a:rPr>
              <a:t>activismo, publicaciones,</a:t>
            </a:r>
            <a:r>
              <a:rPr sz="1500" spc="-15" dirty="0">
                <a:solidFill>
                  <a:srgbClr val="FFFFFF"/>
                </a:solidFill>
                <a:latin typeface="Calibri"/>
                <a:cs typeface="Calibri"/>
              </a:rPr>
              <a:t> </a:t>
            </a:r>
            <a:r>
              <a:rPr sz="1500" spc="-5" dirty="0">
                <a:solidFill>
                  <a:srgbClr val="FFFFFF"/>
                </a:solidFill>
                <a:latin typeface="Calibri"/>
                <a:cs typeface="Calibri"/>
              </a:rPr>
              <a:t>libros,</a:t>
            </a:r>
            <a:endParaRPr sz="1500" dirty="0">
              <a:latin typeface="Calibri"/>
              <a:cs typeface="Calibri"/>
            </a:endParaRPr>
          </a:p>
          <a:p>
            <a:pPr marL="12700">
              <a:lnSpc>
                <a:spcPct val="100000"/>
              </a:lnSpc>
            </a:pPr>
            <a:r>
              <a:rPr sz="1500" spc="-10" dirty="0">
                <a:solidFill>
                  <a:srgbClr val="FFFFFF"/>
                </a:solidFill>
                <a:latin typeface="Calibri"/>
                <a:cs typeface="Calibri"/>
              </a:rPr>
              <a:t>folletos,</a:t>
            </a:r>
            <a:r>
              <a:rPr sz="1500" spc="5" dirty="0">
                <a:solidFill>
                  <a:srgbClr val="FFFFFF"/>
                </a:solidFill>
                <a:latin typeface="Calibri"/>
                <a:cs typeface="Calibri"/>
              </a:rPr>
              <a:t> </a:t>
            </a:r>
            <a:r>
              <a:rPr sz="1500" spc="-10" dirty="0">
                <a:solidFill>
                  <a:srgbClr val="FFFFFF"/>
                </a:solidFill>
                <a:latin typeface="Calibri"/>
                <a:cs typeface="Calibri"/>
              </a:rPr>
              <a:t>recortes</a:t>
            </a:r>
            <a:r>
              <a:rPr sz="1500" spc="-5" dirty="0">
                <a:solidFill>
                  <a:srgbClr val="FFFFFF"/>
                </a:solidFill>
                <a:latin typeface="Calibri"/>
                <a:cs typeface="Calibri"/>
              </a:rPr>
              <a:t> </a:t>
            </a:r>
            <a:r>
              <a:rPr sz="1500" dirty="0">
                <a:solidFill>
                  <a:srgbClr val="FFFFFF"/>
                </a:solidFill>
                <a:latin typeface="Calibri"/>
                <a:cs typeface="Calibri"/>
              </a:rPr>
              <a:t>de</a:t>
            </a:r>
            <a:r>
              <a:rPr sz="1500" spc="-5" dirty="0">
                <a:solidFill>
                  <a:srgbClr val="FFFFFF"/>
                </a:solidFill>
                <a:latin typeface="Calibri"/>
                <a:cs typeface="Calibri"/>
              </a:rPr>
              <a:t> prensa,</a:t>
            </a:r>
            <a:r>
              <a:rPr sz="1500" spc="5" dirty="0">
                <a:solidFill>
                  <a:srgbClr val="FFFFFF"/>
                </a:solidFill>
                <a:latin typeface="Calibri"/>
                <a:cs typeface="Calibri"/>
              </a:rPr>
              <a:t> </a:t>
            </a:r>
            <a:r>
              <a:rPr sz="1500" spc="-15" dirty="0">
                <a:solidFill>
                  <a:srgbClr val="FFFFFF"/>
                </a:solidFill>
                <a:latin typeface="Calibri"/>
                <a:cs typeface="Calibri"/>
              </a:rPr>
              <a:t>fotografías, </a:t>
            </a:r>
            <a:r>
              <a:rPr sz="1500" spc="-10" dirty="0" err="1">
                <a:solidFill>
                  <a:srgbClr val="FFFFFF"/>
                </a:solidFill>
                <a:latin typeface="Calibri"/>
                <a:cs typeface="Calibri"/>
              </a:rPr>
              <a:t>otros</a:t>
            </a:r>
            <a:r>
              <a:rPr sz="1500" spc="-10" dirty="0" smtClean="0">
                <a:solidFill>
                  <a:srgbClr val="FFFFFF"/>
                </a:solidFill>
                <a:latin typeface="Calibri"/>
                <a:cs typeface="Calibri"/>
              </a:rPr>
              <a:t>.</a:t>
            </a:r>
            <a:r>
              <a:rPr lang="es-ES" sz="1500" spc="-10" dirty="0" smtClean="0">
                <a:solidFill>
                  <a:srgbClr val="FFFFFF"/>
                </a:solidFill>
                <a:latin typeface="Calibri"/>
                <a:cs typeface="Calibri"/>
              </a:rPr>
              <a:t> En caso de archivos con peso límite remitir CD con anexos.</a:t>
            </a:r>
            <a:endParaRPr sz="1500" dirty="0">
              <a:latin typeface="Calibri"/>
              <a:cs typeface="Calibri"/>
            </a:endParaRPr>
          </a:p>
          <a:p>
            <a:pPr>
              <a:lnSpc>
                <a:spcPct val="100000"/>
              </a:lnSpc>
              <a:spcBef>
                <a:spcPts val="30"/>
              </a:spcBef>
            </a:pPr>
            <a:endParaRPr sz="1450" dirty="0">
              <a:latin typeface="Calibri"/>
              <a:cs typeface="Calibri"/>
            </a:endParaRPr>
          </a:p>
          <a:p>
            <a:pPr marL="12700">
              <a:lnSpc>
                <a:spcPct val="100000"/>
              </a:lnSpc>
            </a:pPr>
            <a:r>
              <a:rPr sz="1500" dirty="0">
                <a:solidFill>
                  <a:srgbClr val="FFFFFF"/>
                </a:solidFill>
                <a:latin typeface="Calibri"/>
                <a:cs typeface="Calibri"/>
              </a:rPr>
              <a:t>Llenar</a:t>
            </a:r>
            <a:r>
              <a:rPr sz="1500" spc="-15" dirty="0">
                <a:solidFill>
                  <a:srgbClr val="FFFFFF"/>
                </a:solidFill>
                <a:latin typeface="Calibri"/>
                <a:cs typeface="Calibri"/>
              </a:rPr>
              <a:t> </a:t>
            </a:r>
            <a:r>
              <a:rPr sz="1500" spc="-5" dirty="0">
                <a:solidFill>
                  <a:srgbClr val="FFFFFF"/>
                </a:solidFill>
                <a:latin typeface="Calibri"/>
                <a:cs typeface="Calibri"/>
              </a:rPr>
              <a:t>el</a:t>
            </a:r>
            <a:r>
              <a:rPr sz="1500" dirty="0">
                <a:solidFill>
                  <a:srgbClr val="FFFFFF"/>
                </a:solidFill>
                <a:latin typeface="Calibri"/>
                <a:cs typeface="Calibri"/>
              </a:rPr>
              <a:t> </a:t>
            </a:r>
            <a:r>
              <a:rPr sz="1500" spc="-5" dirty="0">
                <a:solidFill>
                  <a:srgbClr val="FFFFFF"/>
                </a:solidFill>
                <a:latin typeface="Calibri"/>
                <a:cs typeface="Calibri"/>
              </a:rPr>
              <a:t>formulario</a:t>
            </a:r>
            <a:r>
              <a:rPr sz="1500" dirty="0">
                <a:solidFill>
                  <a:srgbClr val="FFFFFF"/>
                </a:solidFill>
                <a:latin typeface="Calibri"/>
                <a:cs typeface="Calibri"/>
              </a:rPr>
              <a:t> de</a:t>
            </a:r>
            <a:r>
              <a:rPr sz="1500" spc="-5" dirty="0">
                <a:solidFill>
                  <a:srgbClr val="FFFFFF"/>
                </a:solidFill>
                <a:latin typeface="Calibri"/>
                <a:cs typeface="Calibri"/>
              </a:rPr>
              <a:t> </a:t>
            </a:r>
            <a:r>
              <a:rPr sz="1500" dirty="0">
                <a:solidFill>
                  <a:srgbClr val="FFFFFF"/>
                </a:solidFill>
                <a:latin typeface="Calibri"/>
                <a:cs typeface="Calibri"/>
              </a:rPr>
              <a:t>inscripción</a:t>
            </a:r>
            <a:r>
              <a:rPr sz="1500" spc="-10" dirty="0">
                <a:solidFill>
                  <a:srgbClr val="FFFFFF"/>
                </a:solidFill>
                <a:latin typeface="Calibri"/>
                <a:cs typeface="Calibri"/>
              </a:rPr>
              <a:t> </a:t>
            </a:r>
            <a:r>
              <a:rPr sz="1500" spc="-5" dirty="0">
                <a:solidFill>
                  <a:srgbClr val="FFFFFF"/>
                </a:solidFill>
                <a:latin typeface="Calibri"/>
                <a:cs typeface="Calibri"/>
              </a:rPr>
              <a:t>publicado</a:t>
            </a:r>
            <a:r>
              <a:rPr sz="1500" spc="-20" dirty="0">
                <a:solidFill>
                  <a:srgbClr val="FFFFFF"/>
                </a:solidFill>
                <a:latin typeface="Calibri"/>
                <a:cs typeface="Calibri"/>
              </a:rPr>
              <a:t> </a:t>
            </a:r>
            <a:r>
              <a:rPr sz="1500" dirty="0">
                <a:solidFill>
                  <a:srgbClr val="FFFFFF"/>
                </a:solidFill>
                <a:latin typeface="Calibri"/>
                <a:cs typeface="Calibri"/>
              </a:rPr>
              <a:t>y</a:t>
            </a:r>
            <a:r>
              <a:rPr sz="1500" spc="-20" dirty="0">
                <a:solidFill>
                  <a:srgbClr val="FFFFFF"/>
                </a:solidFill>
                <a:latin typeface="Calibri"/>
                <a:cs typeface="Calibri"/>
              </a:rPr>
              <a:t> </a:t>
            </a:r>
            <a:r>
              <a:rPr sz="1500" spc="-5" dirty="0">
                <a:solidFill>
                  <a:srgbClr val="FFFFFF"/>
                </a:solidFill>
                <a:latin typeface="Calibri"/>
                <a:cs typeface="Calibri"/>
              </a:rPr>
              <a:t>adjuntar</a:t>
            </a:r>
            <a:r>
              <a:rPr sz="1500" spc="-20" dirty="0">
                <a:solidFill>
                  <a:srgbClr val="FFFFFF"/>
                </a:solidFill>
                <a:latin typeface="Calibri"/>
                <a:cs typeface="Calibri"/>
              </a:rPr>
              <a:t> </a:t>
            </a:r>
            <a:r>
              <a:rPr sz="1500" spc="-5" dirty="0">
                <a:solidFill>
                  <a:srgbClr val="FFFFFF"/>
                </a:solidFill>
                <a:latin typeface="Calibri"/>
                <a:cs typeface="Calibri"/>
              </a:rPr>
              <a:t>archivo</a:t>
            </a:r>
            <a:r>
              <a:rPr sz="1500" spc="-15" dirty="0">
                <a:solidFill>
                  <a:srgbClr val="FFFFFF"/>
                </a:solidFill>
                <a:latin typeface="Calibri"/>
                <a:cs typeface="Calibri"/>
              </a:rPr>
              <a:t> </a:t>
            </a:r>
            <a:r>
              <a:rPr sz="1500" spc="-5" dirty="0" smtClean="0">
                <a:solidFill>
                  <a:srgbClr val="FFFFFF"/>
                </a:solidFill>
                <a:latin typeface="Calibri"/>
                <a:cs typeface="Calibri"/>
              </a:rPr>
              <a:t>en</a:t>
            </a:r>
            <a:r>
              <a:rPr sz="1500" spc="10" dirty="0" smtClean="0">
                <a:solidFill>
                  <a:srgbClr val="FFFFFF"/>
                </a:solidFill>
                <a:latin typeface="Calibri"/>
                <a:cs typeface="Calibri"/>
              </a:rPr>
              <a:t> </a:t>
            </a:r>
            <a:r>
              <a:rPr sz="1500" spc="-10" dirty="0">
                <a:solidFill>
                  <a:srgbClr val="FFFFFF"/>
                </a:solidFill>
                <a:latin typeface="Calibri"/>
                <a:cs typeface="Calibri"/>
              </a:rPr>
              <a:t>formato</a:t>
            </a:r>
            <a:r>
              <a:rPr sz="1500" spc="-25" dirty="0">
                <a:solidFill>
                  <a:srgbClr val="FFFFFF"/>
                </a:solidFill>
                <a:latin typeface="Calibri"/>
                <a:cs typeface="Calibri"/>
              </a:rPr>
              <a:t> </a:t>
            </a:r>
            <a:r>
              <a:rPr sz="1500" spc="-40" dirty="0" smtClean="0">
                <a:solidFill>
                  <a:srgbClr val="FFFFFF"/>
                </a:solidFill>
                <a:latin typeface="Calibri"/>
                <a:cs typeface="Calibri"/>
              </a:rPr>
              <a:t>PDF</a:t>
            </a:r>
            <a:r>
              <a:rPr lang="es-ES" sz="1500" spc="-40" dirty="0" smtClean="0">
                <a:solidFill>
                  <a:srgbClr val="FFFFFF"/>
                </a:solidFill>
                <a:latin typeface="Calibri"/>
                <a:cs typeface="Calibri"/>
              </a:rPr>
              <a:t> o dejar de manera física en sobre manila con datos de la persona postulante</a:t>
            </a:r>
            <a:r>
              <a:rPr sz="1500" spc="-40" dirty="0" smtClean="0">
                <a:solidFill>
                  <a:srgbClr val="FFFFFF"/>
                </a:solidFill>
                <a:latin typeface="Calibri"/>
                <a:cs typeface="Calibri"/>
              </a:rPr>
              <a:t>.</a:t>
            </a:r>
            <a:endParaRPr sz="1500" dirty="0">
              <a:latin typeface="Calibri"/>
              <a:cs typeface="Calibri"/>
            </a:endParaRPr>
          </a:p>
        </p:txBody>
      </p:sp>
      <p:grpSp>
        <p:nvGrpSpPr>
          <p:cNvPr id="5" name="object 5"/>
          <p:cNvGrpSpPr/>
          <p:nvPr/>
        </p:nvGrpSpPr>
        <p:grpSpPr>
          <a:xfrm>
            <a:off x="1406652" y="1851660"/>
            <a:ext cx="8467725" cy="3200400"/>
            <a:chOff x="1406652" y="1851660"/>
            <a:chExt cx="8467725" cy="3200400"/>
          </a:xfrm>
        </p:grpSpPr>
        <p:pic>
          <p:nvPicPr>
            <p:cNvPr id="6" name="object 6"/>
            <p:cNvPicPr/>
            <p:nvPr/>
          </p:nvPicPr>
          <p:blipFill>
            <a:blip r:embed="rId2" cstate="print"/>
            <a:stretch>
              <a:fillRect/>
            </a:stretch>
          </p:blipFill>
          <p:spPr>
            <a:xfrm>
              <a:off x="1406652" y="1851660"/>
              <a:ext cx="406908" cy="406908"/>
            </a:xfrm>
            <a:prstGeom prst="rect">
              <a:avLst/>
            </a:prstGeom>
          </p:spPr>
        </p:pic>
        <p:pic>
          <p:nvPicPr>
            <p:cNvPr id="7" name="object 7"/>
            <p:cNvPicPr/>
            <p:nvPr/>
          </p:nvPicPr>
          <p:blipFill>
            <a:blip r:embed="rId2" cstate="print"/>
            <a:stretch>
              <a:fillRect/>
            </a:stretch>
          </p:blipFill>
          <p:spPr>
            <a:xfrm>
              <a:off x="1406652" y="2310384"/>
              <a:ext cx="406908" cy="406908"/>
            </a:xfrm>
            <a:prstGeom prst="rect">
              <a:avLst/>
            </a:prstGeom>
          </p:spPr>
        </p:pic>
        <p:pic>
          <p:nvPicPr>
            <p:cNvPr id="8" name="object 8"/>
            <p:cNvPicPr/>
            <p:nvPr/>
          </p:nvPicPr>
          <p:blipFill>
            <a:blip r:embed="rId2" cstate="print"/>
            <a:stretch>
              <a:fillRect/>
            </a:stretch>
          </p:blipFill>
          <p:spPr>
            <a:xfrm>
              <a:off x="1406652" y="2769108"/>
              <a:ext cx="406908" cy="408432"/>
            </a:xfrm>
            <a:prstGeom prst="rect">
              <a:avLst/>
            </a:prstGeom>
          </p:spPr>
        </p:pic>
        <p:pic>
          <p:nvPicPr>
            <p:cNvPr id="9" name="object 9"/>
            <p:cNvPicPr/>
            <p:nvPr/>
          </p:nvPicPr>
          <p:blipFill>
            <a:blip r:embed="rId2" cstate="print"/>
            <a:stretch>
              <a:fillRect/>
            </a:stretch>
          </p:blipFill>
          <p:spPr>
            <a:xfrm>
              <a:off x="1406652" y="3410712"/>
              <a:ext cx="406908" cy="406907"/>
            </a:xfrm>
            <a:prstGeom prst="rect">
              <a:avLst/>
            </a:prstGeom>
          </p:spPr>
        </p:pic>
        <p:sp>
          <p:nvSpPr>
            <p:cNvPr id="10" name="object 10"/>
            <p:cNvSpPr/>
            <p:nvPr/>
          </p:nvSpPr>
          <p:spPr>
            <a:xfrm>
              <a:off x="2346960" y="4024883"/>
              <a:ext cx="7527290" cy="1027430"/>
            </a:xfrm>
            <a:custGeom>
              <a:avLst/>
              <a:gdLst/>
              <a:ahLst/>
              <a:cxnLst/>
              <a:rect l="l" t="t" r="r" b="b"/>
              <a:pathLst>
                <a:path w="7527290" h="1027429">
                  <a:moveTo>
                    <a:pt x="7355840" y="0"/>
                  </a:moveTo>
                  <a:lnTo>
                    <a:pt x="171195" y="0"/>
                  </a:lnTo>
                  <a:lnTo>
                    <a:pt x="125706" y="6119"/>
                  </a:lnTo>
                  <a:lnTo>
                    <a:pt x="84817" y="23386"/>
                  </a:lnTo>
                  <a:lnTo>
                    <a:pt x="50164" y="50165"/>
                  </a:lnTo>
                  <a:lnTo>
                    <a:pt x="23386" y="84817"/>
                  </a:lnTo>
                  <a:lnTo>
                    <a:pt x="6119" y="125706"/>
                  </a:lnTo>
                  <a:lnTo>
                    <a:pt x="0" y="171196"/>
                  </a:lnTo>
                  <a:lnTo>
                    <a:pt x="0" y="855980"/>
                  </a:lnTo>
                  <a:lnTo>
                    <a:pt x="6119" y="901469"/>
                  </a:lnTo>
                  <a:lnTo>
                    <a:pt x="23386" y="942358"/>
                  </a:lnTo>
                  <a:lnTo>
                    <a:pt x="50165" y="977011"/>
                  </a:lnTo>
                  <a:lnTo>
                    <a:pt x="84817" y="1003789"/>
                  </a:lnTo>
                  <a:lnTo>
                    <a:pt x="125706" y="1021056"/>
                  </a:lnTo>
                  <a:lnTo>
                    <a:pt x="171195" y="1027176"/>
                  </a:lnTo>
                  <a:lnTo>
                    <a:pt x="7355840" y="1027176"/>
                  </a:lnTo>
                  <a:lnTo>
                    <a:pt x="7401329" y="1021056"/>
                  </a:lnTo>
                  <a:lnTo>
                    <a:pt x="7442218" y="1003789"/>
                  </a:lnTo>
                  <a:lnTo>
                    <a:pt x="7476871" y="977011"/>
                  </a:lnTo>
                  <a:lnTo>
                    <a:pt x="7503649" y="942358"/>
                  </a:lnTo>
                  <a:lnTo>
                    <a:pt x="7520916" y="901469"/>
                  </a:lnTo>
                  <a:lnTo>
                    <a:pt x="7527036" y="855980"/>
                  </a:lnTo>
                  <a:lnTo>
                    <a:pt x="7527036" y="171196"/>
                  </a:lnTo>
                  <a:lnTo>
                    <a:pt x="7520916" y="125706"/>
                  </a:lnTo>
                  <a:lnTo>
                    <a:pt x="7503649" y="84817"/>
                  </a:lnTo>
                  <a:lnTo>
                    <a:pt x="7476871" y="50165"/>
                  </a:lnTo>
                  <a:lnTo>
                    <a:pt x="7442218" y="23386"/>
                  </a:lnTo>
                  <a:lnTo>
                    <a:pt x="7401329" y="6119"/>
                  </a:lnTo>
                  <a:lnTo>
                    <a:pt x="7355840" y="0"/>
                  </a:lnTo>
                  <a:close/>
                </a:path>
              </a:pathLst>
            </a:custGeom>
            <a:solidFill>
              <a:srgbClr val="FFFFFF"/>
            </a:solidFill>
          </p:spPr>
          <p:txBody>
            <a:bodyPr wrap="square" lIns="0" tIns="0" rIns="0" bIns="0" rtlCol="0"/>
            <a:lstStyle/>
            <a:p>
              <a:endParaRPr/>
            </a:p>
          </p:txBody>
        </p:sp>
      </p:grpSp>
      <p:sp>
        <p:nvSpPr>
          <p:cNvPr id="11" name="object 11"/>
          <p:cNvSpPr txBox="1"/>
          <p:nvPr/>
        </p:nvSpPr>
        <p:spPr>
          <a:xfrm>
            <a:off x="3961638" y="4268215"/>
            <a:ext cx="5398770" cy="513080"/>
          </a:xfrm>
          <a:prstGeom prst="rect">
            <a:avLst/>
          </a:prstGeom>
        </p:spPr>
        <p:txBody>
          <a:bodyPr vert="horz" wrap="square" lIns="0" tIns="12065" rIns="0" bIns="0" rtlCol="0">
            <a:spAutoFit/>
          </a:bodyPr>
          <a:lstStyle/>
          <a:p>
            <a:pPr marL="12700" marR="5080">
              <a:lnSpc>
                <a:spcPct val="100000"/>
              </a:lnSpc>
              <a:spcBef>
                <a:spcPts val="95"/>
              </a:spcBef>
            </a:pPr>
            <a:r>
              <a:rPr sz="1600" spc="-10" dirty="0" smtClean="0">
                <a:solidFill>
                  <a:srgbClr val="3A3838"/>
                </a:solidFill>
                <a:latin typeface="Calibri"/>
                <a:cs typeface="Calibri"/>
              </a:rPr>
              <a:t>Únicamente</a:t>
            </a:r>
            <a:r>
              <a:rPr sz="1600" spc="10" dirty="0" smtClean="0">
                <a:solidFill>
                  <a:srgbClr val="3A3838"/>
                </a:solidFill>
                <a:latin typeface="Calibri"/>
                <a:cs typeface="Calibri"/>
              </a:rPr>
              <a:t> </a:t>
            </a:r>
            <a:r>
              <a:rPr sz="1600" spc="-5" dirty="0" smtClean="0">
                <a:solidFill>
                  <a:srgbClr val="3A3838"/>
                </a:solidFill>
                <a:latin typeface="Calibri"/>
                <a:cs typeface="Calibri"/>
              </a:rPr>
              <a:t>los</a:t>
            </a:r>
            <a:r>
              <a:rPr sz="1600" spc="10" dirty="0" smtClean="0">
                <a:solidFill>
                  <a:srgbClr val="3A3838"/>
                </a:solidFill>
                <a:latin typeface="Calibri"/>
                <a:cs typeface="Calibri"/>
              </a:rPr>
              <a:t> </a:t>
            </a:r>
            <a:r>
              <a:rPr sz="1600" spc="-10" dirty="0" smtClean="0">
                <a:solidFill>
                  <a:srgbClr val="3A3838"/>
                </a:solidFill>
                <a:latin typeface="Calibri"/>
                <a:cs typeface="Calibri"/>
              </a:rPr>
              <a:t>postulantes que</a:t>
            </a:r>
            <a:r>
              <a:rPr sz="1600" spc="5" dirty="0" smtClean="0">
                <a:solidFill>
                  <a:srgbClr val="3A3838"/>
                </a:solidFill>
                <a:latin typeface="Calibri"/>
                <a:cs typeface="Calibri"/>
              </a:rPr>
              <a:t> </a:t>
            </a:r>
            <a:r>
              <a:rPr sz="1600" spc="-5" dirty="0" err="1" smtClean="0">
                <a:solidFill>
                  <a:srgbClr val="3A3838"/>
                </a:solidFill>
                <a:latin typeface="Calibri"/>
                <a:cs typeface="Calibri"/>
              </a:rPr>
              <a:t>cumplan</a:t>
            </a:r>
            <a:r>
              <a:rPr sz="1600" spc="-5" dirty="0" smtClean="0">
                <a:solidFill>
                  <a:srgbClr val="3A3838"/>
                </a:solidFill>
                <a:latin typeface="Calibri"/>
                <a:cs typeface="Calibri"/>
              </a:rPr>
              <a:t> </a:t>
            </a:r>
            <a:r>
              <a:rPr sz="1600" spc="-10" dirty="0" smtClean="0">
                <a:solidFill>
                  <a:srgbClr val="3A3838"/>
                </a:solidFill>
                <a:latin typeface="Calibri"/>
                <a:cs typeface="Calibri"/>
              </a:rPr>
              <a:t>con</a:t>
            </a:r>
            <a:r>
              <a:rPr sz="1600" spc="20" dirty="0" smtClean="0">
                <a:solidFill>
                  <a:srgbClr val="3A3838"/>
                </a:solidFill>
                <a:latin typeface="Calibri"/>
                <a:cs typeface="Calibri"/>
              </a:rPr>
              <a:t> </a:t>
            </a:r>
            <a:r>
              <a:rPr sz="1600" spc="-5" dirty="0" smtClean="0">
                <a:solidFill>
                  <a:srgbClr val="3A3838"/>
                </a:solidFill>
                <a:latin typeface="Calibri"/>
                <a:cs typeface="Calibri"/>
              </a:rPr>
              <a:t>los</a:t>
            </a:r>
            <a:r>
              <a:rPr sz="1600" spc="5" dirty="0" smtClean="0">
                <a:solidFill>
                  <a:srgbClr val="3A3838"/>
                </a:solidFill>
                <a:latin typeface="Calibri"/>
                <a:cs typeface="Calibri"/>
              </a:rPr>
              <a:t> </a:t>
            </a:r>
            <a:r>
              <a:rPr sz="1600" spc="-10" dirty="0" smtClean="0">
                <a:solidFill>
                  <a:srgbClr val="3A3838"/>
                </a:solidFill>
                <a:latin typeface="Calibri"/>
                <a:cs typeface="Calibri"/>
              </a:rPr>
              <a:t>requisitos</a:t>
            </a:r>
            <a:r>
              <a:rPr sz="1600" spc="15" dirty="0" smtClean="0">
                <a:solidFill>
                  <a:srgbClr val="3A3838"/>
                </a:solidFill>
                <a:latin typeface="Calibri"/>
                <a:cs typeface="Calibri"/>
              </a:rPr>
              <a:t> </a:t>
            </a:r>
            <a:r>
              <a:rPr sz="1600" spc="-15" dirty="0" smtClean="0">
                <a:solidFill>
                  <a:srgbClr val="3A3838"/>
                </a:solidFill>
                <a:latin typeface="Calibri"/>
                <a:cs typeface="Calibri"/>
              </a:rPr>
              <a:t>serán </a:t>
            </a:r>
            <a:r>
              <a:rPr sz="1600" spc="-345" dirty="0" smtClean="0">
                <a:solidFill>
                  <a:srgbClr val="3A3838"/>
                </a:solidFill>
                <a:latin typeface="Calibri"/>
                <a:cs typeface="Calibri"/>
              </a:rPr>
              <a:t> </a:t>
            </a:r>
            <a:r>
              <a:rPr sz="1600" spc="-10" dirty="0" err="1" smtClean="0">
                <a:solidFill>
                  <a:srgbClr val="3A3838"/>
                </a:solidFill>
                <a:latin typeface="Calibri"/>
                <a:cs typeface="Calibri"/>
              </a:rPr>
              <a:t>calificados</a:t>
            </a:r>
            <a:r>
              <a:rPr sz="1600" spc="-30" dirty="0" smtClean="0">
                <a:solidFill>
                  <a:srgbClr val="3A3838"/>
                </a:solidFill>
                <a:latin typeface="Calibri"/>
                <a:cs typeface="Calibri"/>
              </a:rPr>
              <a:t> </a:t>
            </a:r>
            <a:r>
              <a:rPr sz="1600" spc="-5" dirty="0" smtClean="0">
                <a:solidFill>
                  <a:srgbClr val="3A3838"/>
                </a:solidFill>
                <a:latin typeface="Calibri"/>
                <a:cs typeface="Calibri"/>
              </a:rPr>
              <a:t>en</a:t>
            </a:r>
            <a:r>
              <a:rPr sz="1600" spc="10" dirty="0" smtClean="0">
                <a:solidFill>
                  <a:srgbClr val="3A3838"/>
                </a:solidFill>
                <a:latin typeface="Calibri"/>
                <a:cs typeface="Calibri"/>
              </a:rPr>
              <a:t> </a:t>
            </a:r>
            <a:r>
              <a:rPr sz="1600" spc="-5" dirty="0" smtClean="0">
                <a:solidFill>
                  <a:srgbClr val="3A3838"/>
                </a:solidFill>
                <a:latin typeface="Calibri"/>
                <a:cs typeface="Calibri"/>
              </a:rPr>
              <a:t>la</a:t>
            </a:r>
            <a:r>
              <a:rPr sz="1600" spc="-15" dirty="0" smtClean="0">
                <a:solidFill>
                  <a:srgbClr val="3A3838"/>
                </a:solidFill>
                <a:latin typeface="Calibri"/>
                <a:cs typeface="Calibri"/>
              </a:rPr>
              <a:t> </a:t>
            </a:r>
            <a:r>
              <a:rPr sz="1600" spc="-15" dirty="0" err="1" smtClean="0">
                <a:solidFill>
                  <a:srgbClr val="3A3838"/>
                </a:solidFill>
                <a:latin typeface="Calibri"/>
                <a:cs typeface="Calibri"/>
              </a:rPr>
              <a:t>fase</a:t>
            </a:r>
            <a:r>
              <a:rPr sz="1600" spc="15" dirty="0" smtClean="0">
                <a:solidFill>
                  <a:srgbClr val="3A3838"/>
                </a:solidFill>
                <a:latin typeface="Calibri"/>
                <a:cs typeface="Calibri"/>
              </a:rPr>
              <a:t> </a:t>
            </a:r>
            <a:r>
              <a:rPr sz="1600" spc="-5" dirty="0" smtClean="0">
                <a:solidFill>
                  <a:srgbClr val="3A3838"/>
                </a:solidFill>
                <a:latin typeface="Calibri"/>
                <a:cs typeface="Calibri"/>
              </a:rPr>
              <a:t>de </a:t>
            </a:r>
            <a:r>
              <a:rPr lang="es-ES" sz="1600" spc="-10" dirty="0" smtClean="0">
                <a:solidFill>
                  <a:srgbClr val="3A3838"/>
                </a:solidFill>
                <a:latin typeface="Calibri"/>
                <a:cs typeface="Calibri"/>
              </a:rPr>
              <a:t>pre- calificación</a:t>
            </a:r>
            <a:endParaRPr sz="1600" dirty="0">
              <a:latin typeface="Calibri"/>
              <a:cs typeface="Calibri"/>
            </a:endParaRPr>
          </a:p>
        </p:txBody>
      </p:sp>
      <p:pic>
        <p:nvPicPr>
          <p:cNvPr id="12" name="object 12"/>
          <p:cNvPicPr/>
          <p:nvPr/>
        </p:nvPicPr>
        <p:blipFill>
          <a:blip r:embed="rId3" cstate="print"/>
          <a:stretch>
            <a:fillRect/>
          </a:stretch>
        </p:blipFill>
        <p:spPr>
          <a:xfrm>
            <a:off x="2369820" y="3896867"/>
            <a:ext cx="1490471" cy="149047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0" y="152400"/>
            <a:ext cx="6477000" cy="443070"/>
          </a:xfrm>
          <a:prstGeom prst="rect">
            <a:avLst/>
          </a:prstGeom>
        </p:spPr>
        <p:txBody>
          <a:bodyPr vert="horz" wrap="square" lIns="0" tIns="12065" rIns="0" bIns="0" rtlCol="0">
            <a:spAutoFit/>
          </a:bodyPr>
          <a:lstStyle/>
          <a:p>
            <a:pPr marL="12700">
              <a:lnSpc>
                <a:spcPct val="100000"/>
              </a:lnSpc>
              <a:spcBef>
                <a:spcPts val="95"/>
              </a:spcBef>
            </a:pPr>
            <a:r>
              <a:rPr lang="es-ES" spc="-5" dirty="0" smtClean="0"/>
              <a:t>ANEXO 1. FORMULARIO PARA POSTULAR</a:t>
            </a:r>
            <a:endParaRPr lang="es-ES" spc="-10" dirty="0"/>
          </a:p>
        </p:txBody>
      </p:sp>
      <p:pic>
        <p:nvPicPr>
          <p:cNvPr id="9" name="Imagen 8"/>
          <p:cNvPicPr>
            <a:picLocks noChangeAspect="1"/>
          </p:cNvPicPr>
          <p:nvPr/>
        </p:nvPicPr>
        <p:blipFill rotWithShape="1">
          <a:blip r:embed="rId2"/>
          <a:srcRect l="17308" t="8790" r="2954" b="12088"/>
          <a:stretch/>
        </p:blipFill>
        <p:spPr>
          <a:xfrm>
            <a:off x="5943599" y="901959"/>
            <a:ext cx="6248401" cy="3971386"/>
          </a:xfrm>
          <a:prstGeom prst="rect">
            <a:avLst/>
          </a:prstGeom>
        </p:spPr>
      </p:pic>
      <p:pic>
        <p:nvPicPr>
          <p:cNvPr id="3" name="Imagen 2"/>
          <p:cNvPicPr>
            <a:picLocks noChangeAspect="1"/>
          </p:cNvPicPr>
          <p:nvPr/>
        </p:nvPicPr>
        <p:blipFill rotWithShape="1">
          <a:blip r:embed="rId3"/>
          <a:srcRect l="29454" t="17455" r="14091" b="17091"/>
          <a:stretch/>
        </p:blipFill>
        <p:spPr>
          <a:xfrm>
            <a:off x="419100" y="901959"/>
            <a:ext cx="5257800" cy="397138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1000" y="1924326"/>
            <a:ext cx="5984113" cy="3943073"/>
          </a:xfrm>
          <a:custGeom>
            <a:avLst/>
            <a:gdLst/>
            <a:ahLst/>
            <a:cxnLst/>
            <a:rect l="l" t="t" r="r" b="b"/>
            <a:pathLst>
              <a:path w="10171430" h="3456940">
                <a:moveTo>
                  <a:pt x="9595104" y="0"/>
                </a:moveTo>
                <a:lnTo>
                  <a:pt x="576072" y="0"/>
                </a:lnTo>
                <a:lnTo>
                  <a:pt x="528826" y="1909"/>
                </a:lnTo>
                <a:lnTo>
                  <a:pt x="482632" y="7540"/>
                </a:lnTo>
                <a:lnTo>
                  <a:pt x="437637" y="16743"/>
                </a:lnTo>
                <a:lnTo>
                  <a:pt x="393991" y="29370"/>
                </a:lnTo>
                <a:lnTo>
                  <a:pt x="351842" y="45273"/>
                </a:lnTo>
                <a:lnTo>
                  <a:pt x="311337" y="64304"/>
                </a:lnTo>
                <a:lnTo>
                  <a:pt x="272625" y="86313"/>
                </a:lnTo>
                <a:lnTo>
                  <a:pt x="235854" y="111154"/>
                </a:lnTo>
                <a:lnTo>
                  <a:pt x="201173" y="138677"/>
                </a:lnTo>
                <a:lnTo>
                  <a:pt x="168730" y="168735"/>
                </a:lnTo>
                <a:lnTo>
                  <a:pt x="138673" y="201179"/>
                </a:lnTo>
                <a:lnTo>
                  <a:pt x="111150" y="235860"/>
                </a:lnTo>
                <a:lnTo>
                  <a:pt x="86310" y="272631"/>
                </a:lnTo>
                <a:lnTo>
                  <a:pt x="64301" y="311342"/>
                </a:lnTo>
                <a:lnTo>
                  <a:pt x="45271" y="351847"/>
                </a:lnTo>
                <a:lnTo>
                  <a:pt x="29369" y="393996"/>
                </a:lnTo>
                <a:lnTo>
                  <a:pt x="16742" y="437641"/>
                </a:lnTo>
                <a:lnTo>
                  <a:pt x="7540" y="482635"/>
                </a:lnTo>
                <a:lnTo>
                  <a:pt x="1909" y="528827"/>
                </a:lnTo>
                <a:lnTo>
                  <a:pt x="0" y="576071"/>
                </a:lnTo>
                <a:lnTo>
                  <a:pt x="0" y="2880360"/>
                </a:lnTo>
                <a:lnTo>
                  <a:pt x="1909" y="2927604"/>
                </a:lnTo>
                <a:lnTo>
                  <a:pt x="7540" y="2973796"/>
                </a:lnTo>
                <a:lnTo>
                  <a:pt x="16742" y="3018790"/>
                </a:lnTo>
                <a:lnTo>
                  <a:pt x="29369" y="3062435"/>
                </a:lnTo>
                <a:lnTo>
                  <a:pt x="45271" y="3104584"/>
                </a:lnTo>
                <a:lnTo>
                  <a:pt x="64301" y="3145089"/>
                </a:lnTo>
                <a:lnTo>
                  <a:pt x="86310" y="3183800"/>
                </a:lnTo>
                <a:lnTo>
                  <a:pt x="111150" y="3220571"/>
                </a:lnTo>
                <a:lnTo>
                  <a:pt x="138673" y="3255252"/>
                </a:lnTo>
                <a:lnTo>
                  <a:pt x="168730" y="3287696"/>
                </a:lnTo>
                <a:lnTo>
                  <a:pt x="201173" y="3317754"/>
                </a:lnTo>
                <a:lnTo>
                  <a:pt x="235854" y="3345277"/>
                </a:lnTo>
                <a:lnTo>
                  <a:pt x="272625" y="3370118"/>
                </a:lnTo>
                <a:lnTo>
                  <a:pt x="311337" y="3392127"/>
                </a:lnTo>
                <a:lnTo>
                  <a:pt x="351842" y="3411158"/>
                </a:lnTo>
                <a:lnTo>
                  <a:pt x="393991" y="3427061"/>
                </a:lnTo>
                <a:lnTo>
                  <a:pt x="437637" y="3439688"/>
                </a:lnTo>
                <a:lnTo>
                  <a:pt x="482632" y="3448891"/>
                </a:lnTo>
                <a:lnTo>
                  <a:pt x="528826" y="3454522"/>
                </a:lnTo>
                <a:lnTo>
                  <a:pt x="576072" y="3456431"/>
                </a:lnTo>
                <a:lnTo>
                  <a:pt x="9595104" y="3456431"/>
                </a:lnTo>
                <a:lnTo>
                  <a:pt x="9642348" y="3454522"/>
                </a:lnTo>
                <a:lnTo>
                  <a:pt x="9688540" y="3448891"/>
                </a:lnTo>
                <a:lnTo>
                  <a:pt x="9733534" y="3439688"/>
                </a:lnTo>
                <a:lnTo>
                  <a:pt x="9777179" y="3427061"/>
                </a:lnTo>
                <a:lnTo>
                  <a:pt x="9819328" y="3411158"/>
                </a:lnTo>
                <a:lnTo>
                  <a:pt x="9859833" y="3392127"/>
                </a:lnTo>
                <a:lnTo>
                  <a:pt x="9898544" y="3370118"/>
                </a:lnTo>
                <a:lnTo>
                  <a:pt x="9935315" y="3345277"/>
                </a:lnTo>
                <a:lnTo>
                  <a:pt x="9969996" y="3317754"/>
                </a:lnTo>
                <a:lnTo>
                  <a:pt x="10002440" y="3287696"/>
                </a:lnTo>
                <a:lnTo>
                  <a:pt x="10032498" y="3255252"/>
                </a:lnTo>
                <a:lnTo>
                  <a:pt x="10060021" y="3220571"/>
                </a:lnTo>
                <a:lnTo>
                  <a:pt x="10084862" y="3183800"/>
                </a:lnTo>
                <a:lnTo>
                  <a:pt x="10106871" y="3145089"/>
                </a:lnTo>
                <a:lnTo>
                  <a:pt x="10125902" y="3104584"/>
                </a:lnTo>
                <a:lnTo>
                  <a:pt x="10141805" y="3062435"/>
                </a:lnTo>
                <a:lnTo>
                  <a:pt x="10154432" y="3018790"/>
                </a:lnTo>
                <a:lnTo>
                  <a:pt x="10163635" y="2973796"/>
                </a:lnTo>
                <a:lnTo>
                  <a:pt x="10169266" y="2927604"/>
                </a:lnTo>
                <a:lnTo>
                  <a:pt x="10171176" y="2880360"/>
                </a:lnTo>
                <a:lnTo>
                  <a:pt x="10171176" y="576071"/>
                </a:lnTo>
                <a:lnTo>
                  <a:pt x="10169266" y="528827"/>
                </a:lnTo>
                <a:lnTo>
                  <a:pt x="10163635" y="482635"/>
                </a:lnTo>
                <a:lnTo>
                  <a:pt x="10154432" y="437641"/>
                </a:lnTo>
                <a:lnTo>
                  <a:pt x="10141805" y="393996"/>
                </a:lnTo>
                <a:lnTo>
                  <a:pt x="10125902" y="351847"/>
                </a:lnTo>
                <a:lnTo>
                  <a:pt x="10106871" y="311342"/>
                </a:lnTo>
                <a:lnTo>
                  <a:pt x="10084862" y="272631"/>
                </a:lnTo>
                <a:lnTo>
                  <a:pt x="10060021" y="235860"/>
                </a:lnTo>
                <a:lnTo>
                  <a:pt x="10032498" y="201179"/>
                </a:lnTo>
                <a:lnTo>
                  <a:pt x="10002440" y="168735"/>
                </a:lnTo>
                <a:lnTo>
                  <a:pt x="9969996" y="138677"/>
                </a:lnTo>
                <a:lnTo>
                  <a:pt x="9935315" y="111154"/>
                </a:lnTo>
                <a:lnTo>
                  <a:pt x="9898544" y="86313"/>
                </a:lnTo>
                <a:lnTo>
                  <a:pt x="9859833" y="64304"/>
                </a:lnTo>
                <a:lnTo>
                  <a:pt x="9819328" y="45273"/>
                </a:lnTo>
                <a:lnTo>
                  <a:pt x="9777179" y="29370"/>
                </a:lnTo>
                <a:lnTo>
                  <a:pt x="9733534" y="16743"/>
                </a:lnTo>
                <a:lnTo>
                  <a:pt x="9688540" y="7540"/>
                </a:lnTo>
                <a:lnTo>
                  <a:pt x="9642348" y="1909"/>
                </a:lnTo>
                <a:lnTo>
                  <a:pt x="9595104" y="0"/>
                </a:lnTo>
                <a:close/>
              </a:path>
            </a:pathLst>
          </a:custGeom>
          <a:solidFill>
            <a:srgbClr val="003780"/>
          </a:solidFill>
        </p:spPr>
        <p:txBody>
          <a:bodyPr wrap="square" lIns="0" tIns="0" rIns="0" bIns="0" rtlCol="0"/>
          <a:lstStyle/>
          <a:p>
            <a:endParaRPr/>
          </a:p>
        </p:txBody>
      </p:sp>
      <p:sp>
        <p:nvSpPr>
          <p:cNvPr id="3" name="object 3"/>
          <p:cNvSpPr txBox="1">
            <a:spLocks noGrp="1"/>
          </p:cNvSpPr>
          <p:nvPr>
            <p:ph type="title"/>
          </p:nvPr>
        </p:nvSpPr>
        <p:spPr>
          <a:xfrm>
            <a:off x="381000" y="780010"/>
            <a:ext cx="7924800" cy="443070"/>
          </a:xfrm>
          <a:prstGeom prst="rect">
            <a:avLst/>
          </a:prstGeom>
        </p:spPr>
        <p:txBody>
          <a:bodyPr vert="horz" wrap="square" lIns="0" tIns="12065" rIns="0" bIns="0" rtlCol="0">
            <a:spAutoFit/>
          </a:bodyPr>
          <a:lstStyle/>
          <a:p>
            <a:pPr marL="12700">
              <a:lnSpc>
                <a:spcPct val="100000"/>
              </a:lnSpc>
              <a:spcBef>
                <a:spcPts val="95"/>
              </a:spcBef>
            </a:pPr>
            <a:r>
              <a:rPr lang="es-ES" spc="-10" dirty="0" smtClean="0"/>
              <a:t>PRE- CALIFICACIÓN Y PROCESO DE CALIFICACIÓN</a:t>
            </a:r>
            <a:endParaRPr lang="es-ES" spc="-10" dirty="0"/>
          </a:p>
        </p:txBody>
      </p:sp>
      <p:sp>
        <p:nvSpPr>
          <p:cNvPr id="4" name="object 4"/>
          <p:cNvSpPr txBox="1"/>
          <p:nvPr/>
        </p:nvSpPr>
        <p:spPr>
          <a:xfrm>
            <a:off x="1524000" y="2003650"/>
            <a:ext cx="4648200" cy="4282583"/>
          </a:xfrm>
          <a:prstGeom prst="rect">
            <a:avLst/>
          </a:prstGeom>
        </p:spPr>
        <p:txBody>
          <a:bodyPr vert="horz" wrap="square" lIns="0" tIns="12065" rIns="0" bIns="0" rtlCol="0">
            <a:spAutoFit/>
          </a:bodyPr>
          <a:lstStyle/>
          <a:p>
            <a:pPr marL="12700" algn="just">
              <a:lnSpc>
                <a:spcPct val="100000"/>
              </a:lnSpc>
              <a:spcBef>
                <a:spcPts val="95"/>
              </a:spcBef>
            </a:pPr>
            <a:r>
              <a:rPr sz="1600" spc="-10" dirty="0">
                <a:solidFill>
                  <a:srgbClr val="FFFFFF"/>
                </a:solidFill>
                <a:latin typeface="Calibri"/>
                <a:cs typeface="Calibri"/>
              </a:rPr>
              <a:t>Secretaria</a:t>
            </a:r>
            <a:r>
              <a:rPr sz="1600" spc="245" dirty="0">
                <a:solidFill>
                  <a:srgbClr val="FFFFFF"/>
                </a:solidFill>
                <a:latin typeface="Calibri"/>
                <a:cs typeface="Calibri"/>
              </a:rPr>
              <a:t> </a:t>
            </a:r>
            <a:r>
              <a:rPr sz="1600" spc="-5" dirty="0">
                <a:solidFill>
                  <a:srgbClr val="FFFFFF"/>
                </a:solidFill>
                <a:latin typeface="Calibri"/>
                <a:cs typeface="Calibri"/>
              </a:rPr>
              <a:t>de</a:t>
            </a:r>
            <a:r>
              <a:rPr sz="1600" spc="240" dirty="0">
                <a:solidFill>
                  <a:srgbClr val="FFFFFF"/>
                </a:solidFill>
                <a:latin typeface="Calibri"/>
                <a:cs typeface="Calibri"/>
              </a:rPr>
              <a:t> </a:t>
            </a:r>
            <a:r>
              <a:rPr sz="1600" spc="-5" dirty="0">
                <a:solidFill>
                  <a:srgbClr val="FFFFFF"/>
                </a:solidFill>
                <a:latin typeface="Calibri"/>
                <a:cs typeface="Calibri"/>
              </a:rPr>
              <a:t>Inclusión</a:t>
            </a:r>
            <a:r>
              <a:rPr sz="1600" spc="245" dirty="0">
                <a:solidFill>
                  <a:srgbClr val="FFFFFF"/>
                </a:solidFill>
                <a:latin typeface="Calibri"/>
                <a:cs typeface="Calibri"/>
              </a:rPr>
              <a:t> </a:t>
            </a:r>
            <a:r>
              <a:rPr sz="1600" dirty="0">
                <a:solidFill>
                  <a:srgbClr val="FFFFFF"/>
                </a:solidFill>
                <a:latin typeface="Calibri"/>
                <a:cs typeface="Calibri"/>
              </a:rPr>
              <a:t>Social</a:t>
            </a:r>
            <a:r>
              <a:rPr sz="1600" spc="245" dirty="0">
                <a:solidFill>
                  <a:srgbClr val="FFFFFF"/>
                </a:solidFill>
                <a:latin typeface="Calibri"/>
                <a:cs typeface="Calibri"/>
              </a:rPr>
              <a:t> </a:t>
            </a:r>
            <a:r>
              <a:rPr sz="1600" spc="-15" dirty="0">
                <a:solidFill>
                  <a:srgbClr val="FFFFFF"/>
                </a:solidFill>
                <a:latin typeface="Calibri"/>
                <a:cs typeface="Calibri"/>
              </a:rPr>
              <a:t>realizará</a:t>
            </a:r>
            <a:r>
              <a:rPr sz="1600" spc="250" dirty="0">
                <a:solidFill>
                  <a:srgbClr val="FFFFFF"/>
                </a:solidFill>
                <a:latin typeface="Calibri"/>
                <a:cs typeface="Calibri"/>
              </a:rPr>
              <a:t> </a:t>
            </a:r>
            <a:r>
              <a:rPr sz="1600" spc="-5" dirty="0">
                <a:solidFill>
                  <a:srgbClr val="FFFFFF"/>
                </a:solidFill>
                <a:latin typeface="Calibri"/>
                <a:cs typeface="Calibri"/>
              </a:rPr>
              <a:t>un</a:t>
            </a:r>
            <a:r>
              <a:rPr sz="1600" spc="240" dirty="0">
                <a:solidFill>
                  <a:srgbClr val="FFFFFF"/>
                </a:solidFill>
                <a:latin typeface="Calibri"/>
                <a:cs typeface="Calibri"/>
              </a:rPr>
              <a:t> </a:t>
            </a:r>
            <a:r>
              <a:rPr sz="1600" spc="-5" dirty="0">
                <a:solidFill>
                  <a:srgbClr val="FFFFFF"/>
                </a:solidFill>
                <a:latin typeface="Calibri"/>
                <a:cs typeface="Calibri"/>
              </a:rPr>
              <a:t>proceso</a:t>
            </a:r>
            <a:r>
              <a:rPr sz="1600" spc="245" dirty="0">
                <a:solidFill>
                  <a:srgbClr val="FFFFFF"/>
                </a:solidFill>
                <a:latin typeface="Calibri"/>
                <a:cs typeface="Calibri"/>
              </a:rPr>
              <a:t> </a:t>
            </a:r>
            <a:r>
              <a:rPr sz="1600" dirty="0">
                <a:solidFill>
                  <a:srgbClr val="FFFFFF"/>
                </a:solidFill>
                <a:latin typeface="Calibri"/>
                <a:cs typeface="Calibri"/>
              </a:rPr>
              <a:t>de</a:t>
            </a:r>
            <a:r>
              <a:rPr sz="1600" spc="235" dirty="0">
                <a:solidFill>
                  <a:srgbClr val="FFFFFF"/>
                </a:solidFill>
                <a:latin typeface="Calibri"/>
                <a:cs typeface="Calibri"/>
              </a:rPr>
              <a:t> </a:t>
            </a:r>
            <a:r>
              <a:rPr sz="1600" spc="-10" dirty="0">
                <a:solidFill>
                  <a:srgbClr val="FFFFFF"/>
                </a:solidFill>
                <a:latin typeface="Calibri"/>
                <a:cs typeface="Calibri"/>
              </a:rPr>
              <a:t>convalidación</a:t>
            </a:r>
            <a:r>
              <a:rPr sz="1600" spc="245" dirty="0">
                <a:solidFill>
                  <a:srgbClr val="FFFFFF"/>
                </a:solidFill>
                <a:latin typeface="Calibri"/>
                <a:cs typeface="Calibri"/>
              </a:rPr>
              <a:t> </a:t>
            </a:r>
            <a:r>
              <a:rPr sz="1600" spc="-5" dirty="0">
                <a:solidFill>
                  <a:srgbClr val="FFFFFF"/>
                </a:solidFill>
                <a:latin typeface="Calibri"/>
                <a:cs typeface="Calibri"/>
              </a:rPr>
              <a:t>a</a:t>
            </a:r>
            <a:r>
              <a:rPr sz="1600" spc="245" dirty="0">
                <a:solidFill>
                  <a:srgbClr val="FFFFFF"/>
                </a:solidFill>
                <a:latin typeface="Calibri"/>
                <a:cs typeface="Calibri"/>
              </a:rPr>
              <a:t> </a:t>
            </a:r>
            <a:r>
              <a:rPr sz="1600" dirty="0">
                <a:solidFill>
                  <a:srgbClr val="FFFFFF"/>
                </a:solidFill>
                <a:latin typeface="Calibri"/>
                <a:cs typeface="Calibri"/>
              </a:rPr>
              <a:t>las</a:t>
            </a:r>
            <a:r>
              <a:rPr sz="1600" spc="240" dirty="0">
                <a:solidFill>
                  <a:srgbClr val="FFFFFF"/>
                </a:solidFill>
                <a:latin typeface="Calibri"/>
                <a:cs typeface="Calibri"/>
              </a:rPr>
              <a:t> </a:t>
            </a:r>
            <a:r>
              <a:rPr sz="1600" spc="-5" dirty="0">
                <a:solidFill>
                  <a:srgbClr val="FFFFFF"/>
                </a:solidFill>
                <a:latin typeface="Calibri"/>
                <a:cs typeface="Calibri"/>
              </a:rPr>
              <a:t>postulaciones</a:t>
            </a:r>
            <a:endParaRPr sz="1600" dirty="0">
              <a:latin typeface="Calibri"/>
              <a:cs typeface="Calibri"/>
            </a:endParaRPr>
          </a:p>
          <a:p>
            <a:pPr marL="12700" algn="just">
              <a:lnSpc>
                <a:spcPct val="100000"/>
              </a:lnSpc>
              <a:spcBef>
                <a:spcPts val="5"/>
              </a:spcBef>
            </a:pPr>
            <a:r>
              <a:rPr sz="1600" spc="-5" dirty="0">
                <a:solidFill>
                  <a:srgbClr val="FFFFFF"/>
                </a:solidFill>
                <a:latin typeface="Calibri"/>
                <a:cs typeface="Calibri"/>
              </a:rPr>
              <a:t>que </a:t>
            </a:r>
            <a:r>
              <a:rPr sz="1600" spc="-10" dirty="0">
                <a:solidFill>
                  <a:srgbClr val="FFFFFF"/>
                </a:solidFill>
                <a:latin typeface="Calibri"/>
                <a:cs typeface="Calibri"/>
              </a:rPr>
              <a:t>requieran</a:t>
            </a:r>
            <a:r>
              <a:rPr sz="1600" spc="30" dirty="0">
                <a:solidFill>
                  <a:srgbClr val="FFFFFF"/>
                </a:solidFill>
                <a:latin typeface="Calibri"/>
                <a:cs typeface="Calibri"/>
              </a:rPr>
              <a:t> </a:t>
            </a:r>
            <a:r>
              <a:rPr sz="1600" spc="-10" dirty="0">
                <a:solidFill>
                  <a:srgbClr val="FFFFFF"/>
                </a:solidFill>
                <a:latin typeface="Calibri"/>
                <a:cs typeface="Calibri"/>
              </a:rPr>
              <a:t>aclaración</a:t>
            </a:r>
            <a:r>
              <a:rPr sz="1600" spc="5" dirty="0">
                <a:solidFill>
                  <a:srgbClr val="FFFFFF"/>
                </a:solidFill>
                <a:latin typeface="Calibri"/>
                <a:cs typeface="Calibri"/>
              </a:rPr>
              <a:t> </a:t>
            </a:r>
            <a:r>
              <a:rPr sz="1600" spc="-5" dirty="0">
                <a:solidFill>
                  <a:srgbClr val="FFFFFF"/>
                </a:solidFill>
                <a:latin typeface="Calibri"/>
                <a:cs typeface="Calibri"/>
              </a:rPr>
              <a:t>o</a:t>
            </a:r>
            <a:r>
              <a:rPr sz="1600" spc="10" dirty="0">
                <a:solidFill>
                  <a:srgbClr val="FFFFFF"/>
                </a:solidFill>
                <a:latin typeface="Calibri"/>
                <a:cs typeface="Calibri"/>
              </a:rPr>
              <a:t> </a:t>
            </a:r>
            <a:r>
              <a:rPr sz="1600" spc="-10" dirty="0">
                <a:solidFill>
                  <a:srgbClr val="FFFFFF"/>
                </a:solidFill>
                <a:latin typeface="Calibri"/>
                <a:cs typeface="Calibri"/>
              </a:rPr>
              <a:t>documentación</a:t>
            </a:r>
            <a:r>
              <a:rPr sz="1600" spc="15" dirty="0">
                <a:solidFill>
                  <a:srgbClr val="FFFFFF"/>
                </a:solidFill>
                <a:latin typeface="Calibri"/>
                <a:cs typeface="Calibri"/>
              </a:rPr>
              <a:t> </a:t>
            </a:r>
            <a:r>
              <a:rPr sz="1600" spc="-5" dirty="0">
                <a:solidFill>
                  <a:srgbClr val="FFFFFF"/>
                </a:solidFill>
                <a:latin typeface="Calibri"/>
                <a:cs typeface="Calibri"/>
              </a:rPr>
              <a:t>adicional</a:t>
            </a:r>
            <a:r>
              <a:rPr sz="1600" spc="-15" dirty="0">
                <a:solidFill>
                  <a:srgbClr val="FFFFFF"/>
                </a:solidFill>
                <a:latin typeface="Calibri"/>
                <a:cs typeface="Calibri"/>
              </a:rPr>
              <a:t> </a:t>
            </a:r>
            <a:r>
              <a:rPr sz="1600" spc="-5" dirty="0">
                <a:solidFill>
                  <a:srgbClr val="FFFFFF"/>
                </a:solidFill>
                <a:latin typeface="Calibri"/>
                <a:cs typeface="Calibri"/>
              </a:rPr>
              <a:t>(</a:t>
            </a:r>
            <a:r>
              <a:rPr sz="1600" b="1" spc="-5" dirty="0">
                <a:solidFill>
                  <a:srgbClr val="FFFFFF"/>
                </a:solidFill>
                <a:latin typeface="Calibri"/>
                <a:cs typeface="Calibri"/>
              </a:rPr>
              <a:t>plazo</a:t>
            </a:r>
            <a:r>
              <a:rPr sz="1600" b="1" dirty="0">
                <a:solidFill>
                  <a:srgbClr val="FFFFFF"/>
                </a:solidFill>
                <a:latin typeface="Calibri"/>
                <a:cs typeface="Calibri"/>
              </a:rPr>
              <a:t> </a:t>
            </a:r>
            <a:r>
              <a:rPr sz="1600" b="1" spc="-5" dirty="0">
                <a:solidFill>
                  <a:srgbClr val="FFFFFF"/>
                </a:solidFill>
                <a:latin typeface="Calibri"/>
                <a:cs typeface="Calibri"/>
              </a:rPr>
              <a:t>48</a:t>
            </a:r>
            <a:r>
              <a:rPr sz="1600" b="1" spc="20" dirty="0">
                <a:solidFill>
                  <a:srgbClr val="FFFFFF"/>
                </a:solidFill>
                <a:latin typeface="Calibri"/>
                <a:cs typeface="Calibri"/>
              </a:rPr>
              <a:t> </a:t>
            </a:r>
            <a:r>
              <a:rPr sz="1600" b="1" spc="-10" dirty="0">
                <a:solidFill>
                  <a:srgbClr val="FFFFFF"/>
                </a:solidFill>
                <a:latin typeface="Calibri"/>
                <a:cs typeface="Calibri"/>
              </a:rPr>
              <a:t>horas</a:t>
            </a:r>
            <a:r>
              <a:rPr sz="1600" spc="-10" dirty="0">
                <a:solidFill>
                  <a:srgbClr val="FFFFFF"/>
                </a:solidFill>
                <a:latin typeface="Calibri"/>
                <a:cs typeface="Calibri"/>
              </a:rPr>
              <a:t>)</a:t>
            </a:r>
            <a:endParaRPr sz="1600" dirty="0">
              <a:latin typeface="Calibri"/>
              <a:cs typeface="Calibri"/>
            </a:endParaRPr>
          </a:p>
          <a:p>
            <a:pPr algn="just">
              <a:lnSpc>
                <a:spcPct val="100000"/>
              </a:lnSpc>
            </a:pPr>
            <a:endParaRPr sz="1950" dirty="0">
              <a:latin typeface="Calibri"/>
              <a:cs typeface="Calibri"/>
            </a:endParaRPr>
          </a:p>
          <a:p>
            <a:pPr marL="12700" marR="180340" algn="just">
              <a:lnSpc>
                <a:spcPct val="100000"/>
              </a:lnSpc>
            </a:pPr>
            <a:r>
              <a:rPr sz="1600" spc="-10" dirty="0">
                <a:solidFill>
                  <a:srgbClr val="FFFFFF"/>
                </a:solidFill>
                <a:latin typeface="Calibri"/>
                <a:cs typeface="Calibri"/>
              </a:rPr>
              <a:t>Postulaciones</a:t>
            </a:r>
            <a:r>
              <a:rPr sz="1600" spc="135" dirty="0">
                <a:solidFill>
                  <a:srgbClr val="FFFFFF"/>
                </a:solidFill>
                <a:latin typeface="Calibri"/>
                <a:cs typeface="Calibri"/>
              </a:rPr>
              <a:t> </a:t>
            </a:r>
            <a:r>
              <a:rPr sz="1600" spc="-10" dirty="0">
                <a:solidFill>
                  <a:srgbClr val="FFFFFF"/>
                </a:solidFill>
                <a:latin typeface="Calibri"/>
                <a:cs typeface="Calibri"/>
              </a:rPr>
              <a:t>serán</a:t>
            </a:r>
            <a:r>
              <a:rPr sz="1600" spc="140" dirty="0">
                <a:solidFill>
                  <a:srgbClr val="FFFFFF"/>
                </a:solidFill>
                <a:latin typeface="Calibri"/>
                <a:cs typeface="Calibri"/>
              </a:rPr>
              <a:t> </a:t>
            </a:r>
            <a:r>
              <a:rPr sz="1600" spc="-10" dirty="0">
                <a:solidFill>
                  <a:srgbClr val="FFFFFF"/>
                </a:solidFill>
                <a:latin typeface="Calibri"/>
                <a:cs typeface="Calibri"/>
              </a:rPr>
              <a:t>verificadas</a:t>
            </a:r>
            <a:r>
              <a:rPr sz="1600" spc="140" dirty="0">
                <a:solidFill>
                  <a:srgbClr val="FFFFFF"/>
                </a:solidFill>
                <a:latin typeface="Calibri"/>
                <a:cs typeface="Calibri"/>
              </a:rPr>
              <a:t> </a:t>
            </a:r>
            <a:r>
              <a:rPr sz="1600" spc="-5" dirty="0">
                <a:solidFill>
                  <a:srgbClr val="FFFFFF"/>
                </a:solidFill>
                <a:latin typeface="Calibri"/>
                <a:cs typeface="Calibri"/>
              </a:rPr>
              <a:t>y</a:t>
            </a:r>
            <a:r>
              <a:rPr sz="1600" spc="125" dirty="0">
                <a:solidFill>
                  <a:srgbClr val="FFFFFF"/>
                </a:solidFill>
                <a:latin typeface="Calibri"/>
                <a:cs typeface="Calibri"/>
              </a:rPr>
              <a:t> </a:t>
            </a:r>
            <a:r>
              <a:rPr sz="1600" spc="-10" dirty="0">
                <a:solidFill>
                  <a:srgbClr val="FFFFFF"/>
                </a:solidFill>
                <a:latin typeface="Calibri"/>
                <a:cs typeface="Calibri"/>
              </a:rPr>
              <a:t>tabuladas</a:t>
            </a:r>
            <a:r>
              <a:rPr sz="1600" spc="135" dirty="0">
                <a:solidFill>
                  <a:srgbClr val="FFFFFF"/>
                </a:solidFill>
                <a:latin typeface="Calibri"/>
                <a:cs typeface="Calibri"/>
              </a:rPr>
              <a:t> </a:t>
            </a:r>
            <a:r>
              <a:rPr sz="1600" spc="-5" dirty="0">
                <a:solidFill>
                  <a:srgbClr val="FFFFFF"/>
                </a:solidFill>
                <a:latin typeface="Calibri"/>
                <a:cs typeface="Calibri"/>
              </a:rPr>
              <a:t>en</a:t>
            </a:r>
            <a:r>
              <a:rPr sz="1600" spc="130" dirty="0">
                <a:solidFill>
                  <a:srgbClr val="FFFFFF"/>
                </a:solidFill>
                <a:latin typeface="Calibri"/>
                <a:cs typeface="Calibri"/>
              </a:rPr>
              <a:t> </a:t>
            </a:r>
            <a:r>
              <a:rPr sz="1600" dirty="0">
                <a:solidFill>
                  <a:srgbClr val="FFFFFF"/>
                </a:solidFill>
                <a:latin typeface="Calibri"/>
                <a:cs typeface="Calibri"/>
              </a:rPr>
              <a:t>la</a:t>
            </a:r>
            <a:r>
              <a:rPr sz="1600" spc="130" dirty="0">
                <a:solidFill>
                  <a:srgbClr val="FFFFFF"/>
                </a:solidFill>
                <a:latin typeface="Calibri"/>
                <a:cs typeface="Calibri"/>
              </a:rPr>
              <a:t> </a:t>
            </a:r>
            <a:r>
              <a:rPr sz="1600" spc="-10" dirty="0">
                <a:solidFill>
                  <a:srgbClr val="FFFFFF"/>
                </a:solidFill>
                <a:latin typeface="Calibri"/>
                <a:cs typeface="Calibri"/>
              </a:rPr>
              <a:t>Matriz</a:t>
            </a:r>
            <a:r>
              <a:rPr sz="1600" spc="140" dirty="0">
                <a:solidFill>
                  <a:srgbClr val="FFFFFF"/>
                </a:solidFill>
                <a:latin typeface="Calibri"/>
                <a:cs typeface="Calibri"/>
              </a:rPr>
              <a:t> </a:t>
            </a:r>
            <a:r>
              <a:rPr sz="1600" spc="-5" dirty="0">
                <a:solidFill>
                  <a:srgbClr val="FFFFFF"/>
                </a:solidFill>
                <a:latin typeface="Calibri"/>
                <a:cs typeface="Calibri"/>
              </a:rPr>
              <a:t>de</a:t>
            </a:r>
            <a:r>
              <a:rPr sz="1600" spc="140" dirty="0">
                <a:solidFill>
                  <a:srgbClr val="FFFFFF"/>
                </a:solidFill>
                <a:latin typeface="Calibri"/>
                <a:cs typeface="Calibri"/>
              </a:rPr>
              <a:t> </a:t>
            </a:r>
            <a:r>
              <a:rPr sz="1600" spc="-10" dirty="0">
                <a:solidFill>
                  <a:srgbClr val="FFFFFF"/>
                </a:solidFill>
                <a:latin typeface="Calibri"/>
                <a:cs typeface="Calibri"/>
              </a:rPr>
              <a:t>Precalificación.</a:t>
            </a:r>
            <a:r>
              <a:rPr sz="1600" spc="130" dirty="0">
                <a:solidFill>
                  <a:srgbClr val="FFFFFF"/>
                </a:solidFill>
                <a:latin typeface="Calibri"/>
                <a:cs typeface="Calibri"/>
              </a:rPr>
              <a:t> </a:t>
            </a:r>
            <a:r>
              <a:rPr sz="1600" spc="-10" dirty="0">
                <a:solidFill>
                  <a:srgbClr val="FFFFFF"/>
                </a:solidFill>
                <a:latin typeface="Calibri"/>
                <a:cs typeface="Calibri"/>
              </a:rPr>
              <a:t>Después</a:t>
            </a:r>
            <a:r>
              <a:rPr sz="1600" spc="145" dirty="0">
                <a:solidFill>
                  <a:srgbClr val="FFFFFF"/>
                </a:solidFill>
                <a:latin typeface="Calibri"/>
                <a:cs typeface="Calibri"/>
              </a:rPr>
              <a:t> </a:t>
            </a:r>
            <a:r>
              <a:rPr sz="1600" spc="-5" dirty="0">
                <a:solidFill>
                  <a:srgbClr val="FFFFFF"/>
                </a:solidFill>
                <a:latin typeface="Calibri"/>
                <a:cs typeface="Calibri"/>
              </a:rPr>
              <a:t>de </a:t>
            </a:r>
            <a:r>
              <a:rPr sz="1600" spc="-345" dirty="0">
                <a:solidFill>
                  <a:srgbClr val="FFFFFF"/>
                </a:solidFill>
                <a:latin typeface="Calibri"/>
                <a:cs typeface="Calibri"/>
              </a:rPr>
              <a:t> </a:t>
            </a:r>
            <a:r>
              <a:rPr sz="1600" spc="-5" dirty="0">
                <a:solidFill>
                  <a:srgbClr val="FFFFFF"/>
                </a:solidFill>
                <a:latin typeface="Calibri"/>
                <a:cs typeface="Calibri"/>
              </a:rPr>
              <a:t>cumplir</a:t>
            </a:r>
            <a:r>
              <a:rPr sz="1600" spc="-15" dirty="0">
                <a:solidFill>
                  <a:srgbClr val="FFFFFF"/>
                </a:solidFill>
                <a:latin typeface="Calibri"/>
                <a:cs typeface="Calibri"/>
              </a:rPr>
              <a:t> </a:t>
            </a:r>
            <a:r>
              <a:rPr sz="1600" spc="-10" dirty="0">
                <a:solidFill>
                  <a:srgbClr val="FFFFFF"/>
                </a:solidFill>
                <a:latin typeface="Calibri"/>
                <a:cs typeface="Calibri"/>
              </a:rPr>
              <a:t>requisitos</a:t>
            </a:r>
            <a:r>
              <a:rPr sz="1600" spc="-10" dirty="0" smtClean="0">
                <a:solidFill>
                  <a:srgbClr val="FFFFFF"/>
                </a:solidFill>
                <a:latin typeface="Calibri"/>
                <a:cs typeface="Calibri"/>
              </a:rPr>
              <a:t>.</a:t>
            </a:r>
            <a:endParaRPr lang="es-ES" sz="1600" spc="-10" dirty="0" smtClean="0">
              <a:solidFill>
                <a:srgbClr val="FFFFFF"/>
              </a:solidFill>
              <a:latin typeface="Calibri"/>
              <a:cs typeface="Calibri"/>
            </a:endParaRPr>
          </a:p>
          <a:p>
            <a:pPr marL="12700" marR="180340" algn="just">
              <a:lnSpc>
                <a:spcPct val="100000"/>
              </a:lnSpc>
            </a:pPr>
            <a:endParaRPr lang="es-ES" sz="1600" spc="-10" dirty="0">
              <a:solidFill>
                <a:srgbClr val="FFFFFF"/>
              </a:solidFill>
              <a:latin typeface="Calibri"/>
              <a:cs typeface="Calibri"/>
            </a:endParaRPr>
          </a:p>
          <a:p>
            <a:pPr marL="12700" marR="180340" algn="just">
              <a:lnSpc>
                <a:spcPct val="100000"/>
              </a:lnSpc>
            </a:pPr>
            <a:r>
              <a:rPr lang="es-ES" sz="1600" spc="-10" dirty="0" smtClean="0">
                <a:solidFill>
                  <a:srgbClr val="FFFFFF"/>
                </a:solidFill>
                <a:latin typeface="Calibri"/>
                <a:cs typeface="Calibri"/>
              </a:rPr>
              <a:t>El plazo de subsanar son dos días término proceso entre </a:t>
            </a:r>
            <a:r>
              <a:rPr lang="es-ES" sz="1600" b="1" spc="-10" dirty="0" smtClean="0">
                <a:solidFill>
                  <a:srgbClr val="FFFFFF"/>
                </a:solidFill>
                <a:latin typeface="Calibri"/>
                <a:cs typeface="Calibri"/>
              </a:rPr>
              <a:t>el 18 de septiembre al 08 de octubre</a:t>
            </a:r>
          </a:p>
          <a:p>
            <a:pPr marL="12700" marR="180340" algn="just">
              <a:lnSpc>
                <a:spcPct val="100000"/>
              </a:lnSpc>
            </a:pPr>
            <a:endParaRPr lang="es-ES" sz="1600" b="1" spc="-10" dirty="0">
              <a:solidFill>
                <a:srgbClr val="FFFFFF"/>
              </a:solidFill>
              <a:latin typeface="Calibri"/>
              <a:cs typeface="Calibri"/>
            </a:endParaRPr>
          </a:p>
          <a:p>
            <a:pPr marL="12700" marR="180340" algn="just">
              <a:lnSpc>
                <a:spcPct val="100000"/>
              </a:lnSpc>
            </a:pPr>
            <a:r>
              <a:rPr lang="es-ES" sz="1600" b="1" spc="-10" dirty="0" smtClean="0">
                <a:solidFill>
                  <a:srgbClr val="FFFFFF"/>
                </a:solidFill>
                <a:latin typeface="Calibri"/>
                <a:cs typeface="Calibri"/>
              </a:rPr>
              <a:t>Se procede al registro de calificaciones promediando cada ámbito por el Comité Evaluador de Postulaciones</a:t>
            </a:r>
          </a:p>
          <a:p>
            <a:pPr marL="12700" marR="180340">
              <a:lnSpc>
                <a:spcPct val="100000"/>
              </a:lnSpc>
            </a:pPr>
            <a:endParaRPr sz="1600" dirty="0">
              <a:latin typeface="Calibri"/>
              <a:cs typeface="Calibri"/>
            </a:endParaRPr>
          </a:p>
          <a:p>
            <a:pPr>
              <a:lnSpc>
                <a:spcPct val="100000"/>
              </a:lnSpc>
              <a:spcBef>
                <a:spcPts val="5"/>
              </a:spcBef>
            </a:pPr>
            <a:endParaRPr sz="1800" dirty="0">
              <a:latin typeface="Calibri"/>
              <a:cs typeface="Calibri"/>
            </a:endParaRPr>
          </a:p>
        </p:txBody>
      </p:sp>
      <p:pic>
        <p:nvPicPr>
          <p:cNvPr id="5" name="object 5"/>
          <p:cNvPicPr/>
          <p:nvPr/>
        </p:nvPicPr>
        <p:blipFill>
          <a:blip r:embed="rId2" cstate="print"/>
          <a:stretch>
            <a:fillRect/>
          </a:stretch>
        </p:blipFill>
        <p:spPr>
          <a:xfrm>
            <a:off x="457200" y="2071914"/>
            <a:ext cx="1257300" cy="3647895"/>
          </a:xfrm>
          <a:prstGeom prst="rect">
            <a:avLst/>
          </a:prstGeom>
        </p:spPr>
      </p:pic>
      <p:sp>
        <p:nvSpPr>
          <p:cNvPr id="6" name="Rectángulo 5"/>
          <p:cNvSpPr/>
          <p:nvPr/>
        </p:nvSpPr>
        <p:spPr>
          <a:xfrm>
            <a:off x="6781800" y="1752600"/>
            <a:ext cx="4800600" cy="3877985"/>
          </a:xfrm>
          <a:prstGeom prst="rect">
            <a:avLst/>
          </a:prstGeom>
        </p:spPr>
        <p:txBody>
          <a:bodyPr wrap="square">
            <a:spAutoFit/>
          </a:bodyPr>
          <a:lstStyle/>
          <a:p>
            <a:pPr algn="just"/>
            <a:r>
              <a:rPr lang="es-ES" sz="2400" spc="-10" dirty="0" smtClean="0"/>
              <a:t>El Comité Evaluador de Postulaciones consta de:</a:t>
            </a:r>
            <a:endParaRPr lang="es-ES" sz="2400" spc="-10" dirty="0"/>
          </a:p>
          <a:p>
            <a:pPr algn="just"/>
            <a:r>
              <a:rPr lang="es-PA" sz="1600" dirty="0"/>
              <a:t>1) La Secretaria/o de la entidad rectora de la Inclusión Social, su delegado (a), quien presidirá. </a:t>
            </a:r>
            <a:endParaRPr lang="es-EC" sz="1600" dirty="0"/>
          </a:p>
          <a:p>
            <a:pPr algn="just"/>
            <a:r>
              <a:rPr lang="es-PA" sz="1600" dirty="0"/>
              <a:t>2) El Secretario/a General de Coordinación Territorial, Gobernabilidad y Participación Ciudadana o su delegada/o.</a:t>
            </a:r>
            <a:endParaRPr lang="es-EC" sz="1600" dirty="0"/>
          </a:p>
          <a:p>
            <a:pPr algn="just"/>
            <a:r>
              <a:rPr lang="es-PA" sz="1600" dirty="0"/>
              <a:t>3) Presidente/a del Consejo Consultivo de las diversidades o su delegado/a del Consejo de Protección de Derechos del DMQ. </a:t>
            </a:r>
            <a:endParaRPr lang="es-PA" sz="1600" dirty="0" smtClean="0"/>
          </a:p>
          <a:p>
            <a:pPr algn="just"/>
            <a:endParaRPr lang="es-EC" sz="1600" dirty="0"/>
          </a:p>
          <a:p>
            <a:pPr algn="just"/>
            <a:r>
              <a:rPr lang="es-ES" b="1" spc="-10" dirty="0" smtClean="0"/>
              <a:t>Realizarán un informe general de subsanaciones y registra las calificaciones de postulantes en el formato respectivo</a:t>
            </a:r>
            <a:endParaRPr lang="es-EC" b="1" dirty="0"/>
          </a:p>
        </p:txBody>
      </p:sp>
      <p:pic>
        <p:nvPicPr>
          <p:cNvPr id="7" name="object 5"/>
          <p:cNvPicPr/>
          <p:nvPr/>
        </p:nvPicPr>
        <p:blipFill>
          <a:blip r:embed="rId3" cstate="print"/>
          <a:stretch>
            <a:fillRect/>
          </a:stretch>
        </p:blipFill>
        <p:spPr>
          <a:xfrm>
            <a:off x="8305800" y="63523"/>
            <a:ext cx="1877568" cy="187604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180</TotalTime>
  <Words>3250</Words>
  <Application>Microsoft Office PowerPoint</Application>
  <PresentationFormat>Panorámica</PresentationFormat>
  <Paragraphs>675</Paragraphs>
  <Slides>23</Slides>
  <Notes>1</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23</vt:i4>
      </vt:variant>
    </vt:vector>
  </HeadingPairs>
  <TitlesOfParts>
    <vt:vector size="27" baseType="lpstr">
      <vt:lpstr>Arial MT</vt:lpstr>
      <vt:lpstr>Calibri</vt:lpstr>
      <vt:lpstr>Times New Roman</vt:lpstr>
      <vt:lpstr>Office Theme</vt:lpstr>
      <vt:lpstr>Presentación de PowerPoint</vt:lpstr>
      <vt:lpstr>PREMIO PATRICIO BRABOMALO MOLINA Para la población de las Diversidades Sexo-Genéricas</vt:lpstr>
      <vt:lpstr>Premio Patricio Brabomalo Molina 2024</vt:lpstr>
      <vt:lpstr>FASES DEL PROCESO</vt:lpstr>
      <vt:lpstr>¿CÓMO POSTULAR?</vt:lpstr>
      <vt:lpstr>A) REQUISITOS DE LA POSTULACIÓN</vt:lpstr>
      <vt:lpstr>B) CONSIDERACIONES PARA LA POSTULACIÓN</vt:lpstr>
      <vt:lpstr>ANEXO 1. FORMULARIO PARA POSTULAR</vt:lpstr>
      <vt:lpstr>PRE- CALIFICACIÓN Y PROCESO DE CALIFICACIÓN</vt:lpstr>
      <vt:lpstr>Presentación de PowerPoint</vt:lpstr>
      <vt:lpstr>Presentación de PowerPoint</vt:lpstr>
      <vt:lpstr>Acciones afirmativas</vt:lpstr>
      <vt:lpstr>Presentación de PowerPoint</vt:lpstr>
      <vt:lpstr>ENTREGA DEL PREMIO PATRICIO BRABOMALO MOLINA 2024</vt:lpstr>
      <vt:lpstr>CALIFICACIÓN FINAL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Andrea</dc:creator>
  <cp:lastModifiedBy>Karen Dayana Quirola Banio</cp:lastModifiedBy>
  <cp:revision>29</cp:revision>
  <dcterms:created xsi:type="dcterms:W3CDTF">2024-09-04T16:59:25Z</dcterms:created>
  <dcterms:modified xsi:type="dcterms:W3CDTF">2024-09-04T22:57:16Z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2023-09-15T00:00:00Z</vt:filetime>
  </property>
  <property fmtid="{D5CDD505-2E9C-101B-9397-08002B2CF9AE}" pid="3" name="Creator">
    <vt:lpwstr>Microsoft® PowerPoint® 2016</vt:lpwstr>
  </property>
  <property fmtid="{D5CDD505-2E9C-101B-9397-08002B2CF9AE}" pid="4" name="LastSaved">
    <vt:filetime>2024-09-04T00:00:00Z</vt:filetime>
  </property>
</Properties>
</file>