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mithen" panose="02000506000000020003" charset="0"/>
      <p:regular r:id="rId23"/>
    </p:embeddedFont>
    <p:embeddedFont>
      <p:font typeface="Montserrat" panose="00000500000000000000" pitchFamily="2" charset="0"/>
      <p:regular r:id="rId24"/>
      <p:bold r:id="rId25"/>
      <p:italic r:id="rId26"/>
      <p:boldItalic r:id="rId27"/>
    </p:embeddedFont>
    <p:embeddedFont>
      <p:font typeface="Montserrat Bold" panose="00000800000000000000" pitchFamily="2" charset="0"/>
      <p:regular r:id="rId28"/>
      <p:bold r:id="rId29"/>
    </p:embeddedFont>
    <p:embeddedFont>
      <p:font typeface="Montserrat Semi-Bold" panose="020B0604020202020204" charset="0"/>
      <p:regular r:id="rId30"/>
    </p:embeddedFont>
    <p:embeddedFont>
      <p:font typeface="Montserrat Ultra-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sv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3.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997705">
            <a:off x="-1801710" y="7199521"/>
            <a:ext cx="5226508" cy="5226508"/>
          </a:xfrm>
          <a:custGeom>
            <a:avLst/>
            <a:gdLst/>
            <a:ahLst/>
            <a:cxnLst/>
            <a:rect l="l" t="t" r="r" b="b"/>
            <a:pathLst>
              <a:path w="5226508" h="5226508">
                <a:moveTo>
                  <a:pt x="0" y="0"/>
                </a:moveTo>
                <a:lnTo>
                  <a:pt x="5226508" y="0"/>
                </a:lnTo>
                <a:lnTo>
                  <a:pt x="5226508" y="5226509"/>
                </a:lnTo>
                <a:lnTo>
                  <a:pt x="0" y="5226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4348" r="-5960" b="-88388"/>
            </a:stretch>
          </a:blipFill>
        </p:spPr>
        <p:txBody>
          <a:bodyPr/>
          <a:lstStyle/>
          <a:p>
            <a:endParaRPr lang="es-EC"/>
          </a:p>
        </p:txBody>
      </p:sp>
      <p:sp>
        <p:nvSpPr>
          <p:cNvPr id="4" name="Freeform 4"/>
          <p:cNvSpPr/>
          <p:nvPr/>
        </p:nvSpPr>
        <p:spPr>
          <a:xfrm>
            <a:off x="1028700" y="1597851"/>
            <a:ext cx="3046461" cy="603753"/>
          </a:xfrm>
          <a:custGeom>
            <a:avLst/>
            <a:gdLst/>
            <a:ahLst/>
            <a:cxnLst/>
            <a:rect l="l" t="t" r="r" b="b"/>
            <a:pathLst>
              <a:path w="3046461" h="603753">
                <a:moveTo>
                  <a:pt x="0" y="0"/>
                </a:moveTo>
                <a:lnTo>
                  <a:pt x="3046461" y="0"/>
                </a:lnTo>
                <a:lnTo>
                  <a:pt x="3046461" y="603753"/>
                </a:lnTo>
                <a:lnTo>
                  <a:pt x="0" y="603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C"/>
          </a:p>
        </p:txBody>
      </p:sp>
      <p:sp>
        <p:nvSpPr>
          <p:cNvPr id="5" name="TextBox 5"/>
          <p:cNvSpPr txBox="1"/>
          <p:nvPr/>
        </p:nvSpPr>
        <p:spPr>
          <a:xfrm>
            <a:off x="1857966" y="1681130"/>
            <a:ext cx="2217194" cy="389569"/>
          </a:xfrm>
          <a:prstGeom prst="rect">
            <a:avLst/>
          </a:prstGeom>
        </p:spPr>
        <p:txBody>
          <a:bodyPr lIns="0" tIns="0" rIns="0" bIns="0" rtlCol="0" anchor="t">
            <a:spAutoFit/>
          </a:bodyPr>
          <a:lstStyle/>
          <a:p>
            <a:pPr marL="0" lvl="0" indent="0" algn="l">
              <a:lnSpc>
                <a:spcPts val="3160"/>
              </a:lnSpc>
              <a:spcBef>
                <a:spcPct val="0"/>
              </a:spcBef>
            </a:pPr>
            <a:r>
              <a:rPr lang="en-US" sz="2257">
                <a:solidFill>
                  <a:srgbClr val="FFFFFF"/>
                </a:solidFill>
                <a:latin typeface="Montserrat Bold"/>
              </a:rPr>
              <a:t>2023 - 2024</a:t>
            </a:r>
          </a:p>
        </p:txBody>
      </p:sp>
      <p:sp>
        <p:nvSpPr>
          <p:cNvPr id="6" name="Freeform 6"/>
          <p:cNvSpPr/>
          <p:nvPr/>
        </p:nvSpPr>
        <p:spPr>
          <a:xfrm>
            <a:off x="14320914" y="167115"/>
            <a:ext cx="3123279" cy="3123279"/>
          </a:xfrm>
          <a:custGeom>
            <a:avLst/>
            <a:gdLst/>
            <a:ahLst/>
            <a:cxnLst/>
            <a:rect l="l" t="t" r="r" b="b"/>
            <a:pathLst>
              <a:path w="3123279" h="3123279">
                <a:moveTo>
                  <a:pt x="0" y="0"/>
                </a:moveTo>
                <a:lnTo>
                  <a:pt x="3123279" y="0"/>
                </a:lnTo>
                <a:lnTo>
                  <a:pt x="3123279" y="3123280"/>
                </a:lnTo>
                <a:lnTo>
                  <a:pt x="0" y="3123280"/>
                </a:lnTo>
                <a:lnTo>
                  <a:pt x="0" y="0"/>
                </a:lnTo>
                <a:close/>
              </a:path>
            </a:pathLst>
          </a:custGeom>
          <a:blipFill>
            <a:blip r:embed="rId7"/>
            <a:stretch>
              <a:fillRect/>
            </a:stretch>
          </a:blipFill>
        </p:spPr>
        <p:txBody>
          <a:bodyPr/>
          <a:lstStyle/>
          <a:p>
            <a:endParaRPr lang="es-EC"/>
          </a:p>
        </p:txBody>
      </p:sp>
      <p:sp>
        <p:nvSpPr>
          <p:cNvPr id="7" name="TextBox 7"/>
          <p:cNvSpPr txBox="1"/>
          <p:nvPr/>
        </p:nvSpPr>
        <p:spPr>
          <a:xfrm>
            <a:off x="3132509" y="3291977"/>
            <a:ext cx="12022981" cy="2513509"/>
          </a:xfrm>
          <a:prstGeom prst="rect">
            <a:avLst/>
          </a:prstGeom>
        </p:spPr>
        <p:txBody>
          <a:bodyPr wrap="square" lIns="0" tIns="0" rIns="0" bIns="0" rtlCol="0" anchor="t">
            <a:spAutoFit/>
          </a:bodyPr>
          <a:lstStyle/>
          <a:p>
            <a:pPr algn="ctr">
              <a:lnSpc>
                <a:spcPts val="19600"/>
              </a:lnSpc>
            </a:pPr>
            <a:r>
              <a:rPr lang="en-US" sz="14000" dirty="0">
                <a:solidFill>
                  <a:srgbClr val="FDB03B"/>
                </a:solidFill>
                <a:latin typeface="Amithen"/>
              </a:rPr>
              <a:t>Informe </a:t>
            </a:r>
            <a:r>
              <a:rPr lang="en-US" sz="14000" dirty="0" err="1">
                <a:solidFill>
                  <a:srgbClr val="FDB03B"/>
                </a:solidFill>
                <a:latin typeface="Amithen"/>
              </a:rPr>
              <a:t>Anual</a:t>
            </a:r>
            <a:endParaRPr lang="en-US" sz="14000" dirty="0">
              <a:solidFill>
                <a:srgbClr val="FDB03B"/>
              </a:solidFill>
              <a:latin typeface="Amithen"/>
            </a:endParaRPr>
          </a:p>
        </p:txBody>
      </p:sp>
      <p:sp>
        <p:nvSpPr>
          <p:cNvPr id="8" name="TextBox 8"/>
          <p:cNvSpPr txBox="1"/>
          <p:nvPr/>
        </p:nvSpPr>
        <p:spPr>
          <a:xfrm>
            <a:off x="4195075" y="5480048"/>
            <a:ext cx="9897850" cy="1562100"/>
          </a:xfrm>
          <a:prstGeom prst="rect">
            <a:avLst/>
          </a:prstGeom>
        </p:spPr>
        <p:txBody>
          <a:bodyPr lIns="0" tIns="0" rIns="0" bIns="0" rtlCol="0" anchor="t">
            <a:spAutoFit/>
          </a:bodyPr>
          <a:lstStyle/>
          <a:p>
            <a:pPr marL="0" lvl="0" indent="0" algn="ctr">
              <a:lnSpc>
                <a:spcPts val="6000"/>
              </a:lnSpc>
            </a:pPr>
            <a:r>
              <a:rPr lang="en-US" sz="6000">
                <a:solidFill>
                  <a:srgbClr val="593EA1"/>
                </a:solidFill>
                <a:latin typeface="Montserrat Bold"/>
              </a:rPr>
              <a:t>Comisión de igualdad, género e inclusión social </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93EA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4348" r="-5960" b="-88388"/>
            </a:stretch>
          </a:blipFill>
        </p:spPr>
        <p:txBody>
          <a:bodyPr/>
          <a:lstStyle/>
          <a:p>
            <a:endParaRPr lang="es-EC"/>
          </a:p>
        </p:txBody>
      </p:sp>
      <p:graphicFrame>
        <p:nvGraphicFramePr>
          <p:cNvPr id="3" name="Table 3"/>
          <p:cNvGraphicFramePr>
            <a:graphicFrameLocks noGrp="1"/>
          </p:cNvGraphicFramePr>
          <p:nvPr/>
        </p:nvGraphicFramePr>
        <p:xfrm>
          <a:off x="1028700" y="2717736"/>
          <a:ext cx="16230600" cy="4851528"/>
        </p:xfrm>
        <a:graphic>
          <a:graphicData uri="http://schemas.openxmlformats.org/drawingml/2006/table">
            <a:tbl>
              <a:tblPr/>
              <a:tblGrid>
                <a:gridCol w="7127586">
                  <a:extLst>
                    <a:ext uri="{9D8B030D-6E8A-4147-A177-3AD203B41FA5}">
                      <a16:colId xmlns:a16="http://schemas.microsoft.com/office/drawing/2014/main" val="20000"/>
                    </a:ext>
                  </a:extLst>
                </a:gridCol>
                <a:gridCol w="1938224">
                  <a:extLst>
                    <a:ext uri="{9D8B030D-6E8A-4147-A177-3AD203B41FA5}">
                      <a16:colId xmlns:a16="http://schemas.microsoft.com/office/drawing/2014/main" val="20001"/>
                    </a:ext>
                  </a:extLst>
                </a:gridCol>
                <a:gridCol w="1294479">
                  <a:extLst>
                    <a:ext uri="{9D8B030D-6E8A-4147-A177-3AD203B41FA5}">
                      <a16:colId xmlns:a16="http://schemas.microsoft.com/office/drawing/2014/main" val="20002"/>
                    </a:ext>
                  </a:extLst>
                </a:gridCol>
                <a:gridCol w="3009424">
                  <a:extLst>
                    <a:ext uri="{9D8B030D-6E8A-4147-A177-3AD203B41FA5}">
                      <a16:colId xmlns:a16="http://schemas.microsoft.com/office/drawing/2014/main" val="20003"/>
                    </a:ext>
                  </a:extLst>
                </a:gridCol>
                <a:gridCol w="2860888">
                  <a:extLst>
                    <a:ext uri="{9D8B030D-6E8A-4147-A177-3AD203B41FA5}">
                      <a16:colId xmlns:a16="http://schemas.microsoft.com/office/drawing/2014/main" val="20004"/>
                    </a:ext>
                  </a:extLst>
                </a:gridCol>
              </a:tblGrid>
              <a:tr h="1251380">
                <a:tc>
                  <a:txBody>
                    <a:bodyPr/>
                    <a:lstStyle/>
                    <a:p>
                      <a:pPr algn="ctr">
                        <a:lnSpc>
                          <a:spcPts val="2600"/>
                        </a:lnSpc>
                        <a:defRPr/>
                      </a:pPr>
                      <a:r>
                        <a:rPr lang="en-US" sz="2000">
                          <a:solidFill>
                            <a:srgbClr val="FFFFFF"/>
                          </a:solidFill>
                          <a:latin typeface="Montserrat Bold"/>
                        </a:rPr>
                        <a:t>Proyecto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a:txBody>
                    <a:bodyPr/>
                    <a:lstStyle/>
                    <a:p>
                      <a:pPr algn="ctr">
                        <a:lnSpc>
                          <a:spcPts val="2600"/>
                        </a:lnSpc>
                        <a:defRPr/>
                      </a:pPr>
                      <a:r>
                        <a:rPr lang="en-US" sz="2000">
                          <a:solidFill>
                            <a:srgbClr val="FFFFFF"/>
                          </a:solidFill>
                          <a:latin typeface="Montserrat Bold"/>
                        </a:rPr>
                        <a:t>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a:txBody>
                    <a:bodyPr/>
                    <a:lstStyle/>
                    <a:p>
                      <a:pPr algn="ctr">
                        <a:lnSpc>
                          <a:spcPts val="2600"/>
                        </a:lnSpc>
                        <a:defRPr/>
                      </a:pPr>
                      <a:r>
                        <a:rPr lang="en-US" sz="2000">
                          <a:solidFill>
                            <a:srgbClr val="FFFFFF"/>
                          </a:solidFill>
                          <a:latin typeface="Montserrat Bold"/>
                        </a:rPr>
                        <a:t>Estado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extLst>
                  <a:ext uri="{0D108BD9-81ED-4DB2-BD59-A6C34878D82A}">
                    <a16:rowId xmlns:a16="http://schemas.microsoft.com/office/drawing/2014/main" val="10000"/>
                  </a:ext>
                </a:extLst>
              </a:tr>
              <a:tr h="3600148">
                <a:tc>
                  <a:txBody>
                    <a:bodyPr/>
                    <a:lstStyle/>
                    <a:p>
                      <a:pPr algn="just">
                        <a:lnSpc>
                          <a:spcPts val="2519"/>
                        </a:lnSpc>
                        <a:defRPr/>
                      </a:pPr>
                      <a:r>
                        <a:rPr lang="en-US" sz="1799">
                          <a:solidFill>
                            <a:srgbClr val="000000"/>
                          </a:solidFill>
                          <a:latin typeface="Montserrat Bold"/>
                        </a:rPr>
                        <a:t>Proyecto de resolución derogatoria de las Resoluciones del Concejo C-0098 de 2009 y reformada con la Resolución C-0182 de 22 de junio de 2017.</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Comisión de Igualdad, Género e Inclusión Social</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Comisión de Igualdad, Género e Inclusión Social</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No aplica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Comisión se encuentra trabajando en una propuesta de modificatoria, luego de que mediante informes técnicos se determinan que no es suficiente su derogatoria.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93EA1"/>
        </a:solidFill>
        <a:effectLst/>
      </p:bgPr>
    </p:bg>
    <p:spTree>
      <p:nvGrpSpPr>
        <p:cNvPr id="1" name=""/>
        <p:cNvGrpSpPr/>
        <p:nvPr/>
      </p:nvGrpSpPr>
      <p:grpSpPr>
        <a:xfrm>
          <a:off x="0" y="0"/>
          <a:ext cx="0" cy="0"/>
          <a:chOff x="0" y="0"/>
          <a:chExt cx="0" cy="0"/>
        </a:xfrm>
      </p:grpSpPr>
      <p:sp>
        <p:nvSpPr>
          <p:cNvPr id="2" name="Freeform 2"/>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80000"/>
            </a:blip>
            <a:stretch>
              <a:fillRect t="-94348" r="-5960" b="-88388"/>
            </a:stretch>
          </a:blipFill>
        </p:spPr>
        <p:txBody>
          <a:bodyPr/>
          <a:lstStyle/>
          <a:p>
            <a:endParaRPr lang="es-EC"/>
          </a:p>
        </p:txBody>
      </p:sp>
      <p:sp>
        <p:nvSpPr>
          <p:cNvPr id="4" name="TextBox 4"/>
          <p:cNvSpPr txBox="1"/>
          <p:nvPr/>
        </p:nvSpPr>
        <p:spPr>
          <a:xfrm>
            <a:off x="1028700" y="1660434"/>
            <a:ext cx="11474508" cy="1312545"/>
          </a:xfrm>
          <a:prstGeom prst="rect">
            <a:avLst/>
          </a:prstGeom>
        </p:spPr>
        <p:txBody>
          <a:bodyPr lIns="0" tIns="0" rIns="0" bIns="0" rtlCol="0" anchor="t">
            <a:spAutoFit/>
          </a:bodyPr>
          <a:lstStyle/>
          <a:p>
            <a:pPr algn="just">
              <a:lnSpc>
                <a:spcPts val="2699"/>
              </a:lnSpc>
            </a:pPr>
            <a:r>
              <a:rPr lang="en-US" sz="1799" spc="26">
                <a:solidFill>
                  <a:srgbClr val="FFFFFF"/>
                </a:solidFill>
                <a:latin typeface="Montserrat"/>
              </a:rPr>
              <a:t>Adicionalmente, durante el periodo 31 de mayo de 2023 hasta el 31 de mayo de 2024, se tramito por iniciativa de la Comisión las siguientes propuestas de resolución o acuerdos del Concejo Metropolitano, los cuales me permito detallar a continuación:</a:t>
            </a:r>
          </a:p>
          <a:p>
            <a:pPr algn="just">
              <a:lnSpc>
                <a:spcPts val="2699"/>
              </a:lnSpc>
            </a:pPr>
            <a:endParaRPr lang="en-US" sz="1799" spc="26">
              <a:solidFill>
                <a:srgbClr val="FFFFFF"/>
              </a:solidFill>
              <a:latin typeface="Montserrat"/>
            </a:endParaRPr>
          </a:p>
        </p:txBody>
      </p:sp>
      <p:sp>
        <p:nvSpPr>
          <p:cNvPr id="5" name="TextBox 5"/>
          <p:cNvSpPr txBox="1"/>
          <p:nvPr/>
        </p:nvSpPr>
        <p:spPr>
          <a:xfrm>
            <a:off x="1778319" y="6372730"/>
            <a:ext cx="3406175" cy="1017270"/>
          </a:xfrm>
          <a:prstGeom prst="rect">
            <a:avLst/>
          </a:prstGeom>
        </p:spPr>
        <p:txBody>
          <a:bodyPr lIns="0" tIns="0" rIns="0" bIns="0" rtlCol="0" anchor="t">
            <a:spAutoFit/>
          </a:bodyPr>
          <a:lstStyle/>
          <a:p>
            <a:pPr algn="ctr">
              <a:lnSpc>
                <a:spcPts val="2700"/>
              </a:lnSpc>
            </a:pPr>
            <a:r>
              <a:rPr lang="en-US" sz="1800" spc="36">
                <a:solidFill>
                  <a:srgbClr val="FFFFFF"/>
                </a:solidFill>
                <a:latin typeface="Montserrat"/>
              </a:rPr>
              <a:t>Resolución premio </a:t>
            </a:r>
            <a:r>
              <a:rPr lang="en-US" sz="1800" spc="36">
                <a:solidFill>
                  <a:srgbClr val="FFFFFF"/>
                </a:solidFill>
                <a:latin typeface="Montserrat Bold"/>
              </a:rPr>
              <a:t>“Dolores Veintimilla de Galindo”</a:t>
            </a:r>
            <a:r>
              <a:rPr lang="en-US" sz="1800" spc="36">
                <a:solidFill>
                  <a:srgbClr val="FFFFFF"/>
                </a:solidFill>
                <a:latin typeface="Montserrat"/>
              </a:rPr>
              <a:t> correspondiente al año 2023</a:t>
            </a:r>
          </a:p>
        </p:txBody>
      </p:sp>
      <p:sp>
        <p:nvSpPr>
          <p:cNvPr id="6" name="TextBox 6"/>
          <p:cNvSpPr txBox="1"/>
          <p:nvPr/>
        </p:nvSpPr>
        <p:spPr>
          <a:xfrm>
            <a:off x="5878736" y="6372730"/>
            <a:ext cx="2755465" cy="2731770"/>
          </a:xfrm>
          <a:prstGeom prst="rect">
            <a:avLst/>
          </a:prstGeom>
        </p:spPr>
        <p:txBody>
          <a:bodyPr lIns="0" tIns="0" rIns="0" bIns="0" rtlCol="0" anchor="t">
            <a:spAutoFit/>
          </a:bodyPr>
          <a:lstStyle/>
          <a:p>
            <a:pPr algn="ctr">
              <a:lnSpc>
                <a:spcPts val="2700"/>
              </a:lnSpc>
            </a:pPr>
            <a:r>
              <a:rPr lang="en-US" sz="1800" spc="36">
                <a:solidFill>
                  <a:srgbClr val="FFFFFF"/>
                </a:solidFill>
                <a:latin typeface="Montserrat"/>
              </a:rPr>
              <a:t>Acuerdo premio </a:t>
            </a:r>
            <a:r>
              <a:rPr lang="en-US" sz="1800" spc="36">
                <a:solidFill>
                  <a:srgbClr val="FFFFFF"/>
                </a:solidFill>
                <a:latin typeface="Montserrat Bold"/>
              </a:rPr>
              <a:t>“Patricio Brabomalo Molina para la población de las diversidades sexo genéricas "</a:t>
            </a:r>
            <a:r>
              <a:rPr lang="en-US" sz="1800" spc="36">
                <a:solidFill>
                  <a:srgbClr val="FFFFFF"/>
                </a:solidFill>
                <a:latin typeface="Montserrat"/>
              </a:rPr>
              <a:t>, correspondiente al año 2023</a:t>
            </a:r>
          </a:p>
        </p:txBody>
      </p:sp>
      <p:sp>
        <p:nvSpPr>
          <p:cNvPr id="7" name="TextBox 7"/>
          <p:cNvSpPr txBox="1"/>
          <p:nvPr/>
        </p:nvSpPr>
        <p:spPr>
          <a:xfrm>
            <a:off x="9328444" y="6372730"/>
            <a:ext cx="3406175" cy="1017270"/>
          </a:xfrm>
          <a:prstGeom prst="rect">
            <a:avLst/>
          </a:prstGeom>
        </p:spPr>
        <p:txBody>
          <a:bodyPr lIns="0" tIns="0" rIns="0" bIns="0" rtlCol="0" anchor="t">
            <a:spAutoFit/>
          </a:bodyPr>
          <a:lstStyle/>
          <a:p>
            <a:pPr algn="ctr">
              <a:lnSpc>
                <a:spcPts val="2700"/>
              </a:lnSpc>
            </a:pPr>
            <a:r>
              <a:rPr lang="en-US" sz="1800" spc="36">
                <a:solidFill>
                  <a:srgbClr val="FFFFFF"/>
                </a:solidFill>
                <a:latin typeface="Montserrat"/>
              </a:rPr>
              <a:t>Acuerdo premio </a:t>
            </a:r>
            <a:r>
              <a:rPr lang="en-US" sz="1800" spc="36">
                <a:solidFill>
                  <a:srgbClr val="FFFFFF"/>
                </a:solidFill>
                <a:latin typeface="Montserrat Bold"/>
              </a:rPr>
              <a:t>"Manuela Espejo”</a:t>
            </a:r>
            <a:r>
              <a:rPr lang="en-US" sz="1800" spc="36">
                <a:solidFill>
                  <a:srgbClr val="FFFFFF"/>
                </a:solidFill>
                <a:latin typeface="Montserrat"/>
              </a:rPr>
              <a:t>, correspondiente al año 2023</a:t>
            </a:r>
          </a:p>
        </p:txBody>
      </p:sp>
      <p:sp>
        <p:nvSpPr>
          <p:cNvPr id="8" name="TextBox 8"/>
          <p:cNvSpPr txBox="1"/>
          <p:nvPr/>
        </p:nvSpPr>
        <p:spPr>
          <a:xfrm>
            <a:off x="13103507" y="6372730"/>
            <a:ext cx="3406175" cy="1017270"/>
          </a:xfrm>
          <a:prstGeom prst="rect">
            <a:avLst/>
          </a:prstGeom>
        </p:spPr>
        <p:txBody>
          <a:bodyPr lIns="0" tIns="0" rIns="0" bIns="0" rtlCol="0" anchor="t">
            <a:spAutoFit/>
          </a:bodyPr>
          <a:lstStyle/>
          <a:p>
            <a:pPr algn="ctr">
              <a:lnSpc>
                <a:spcPts val="2700"/>
              </a:lnSpc>
            </a:pPr>
            <a:r>
              <a:rPr lang="en-US" sz="1800" spc="36">
                <a:solidFill>
                  <a:srgbClr val="FFFFFF"/>
                </a:solidFill>
                <a:latin typeface="Montserrat"/>
              </a:rPr>
              <a:t>Acuerdo premio </a:t>
            </a:r>
            <a:r>
              <a:rPr lang="en-US" sz="1800" spc="36">
                <a:solidFill>
                  <a:srgbClr val="FFFFFF"/>
                </a:solidFill>
                <a:latin typeface="Montserrat Bold"/>
              </a:rPr>
              <a:t>"Manuela Espejo”</a:t>
            </a:r>
            <a:r>
              <a:rPr lang="en-US" sz="1800" spc="36">
                <a:solidFill>
                  <a:srgbClr val="FFFFFF"/>
                </a:solidFill>
                <a:latin typeface="Montserrat"/>
              </a:rPr>
              <a:t>, correspondiente al año 2024</a:t>
            </a:r>
          </a:p>
        </p:txBody>
      </p:sp>
      <p:grpSp>
        <p:nvGrpSpPr>
          <p:cNvPr id="9" name="Group 9"/>
          <p:cNvGrpSpPr/>
          <p:nvPr/>
        </p:nvGrpSpPr>
        <p:grpSpPr>
          <a:xfrm>
            <a:off x="1778319" y="3706404"/>
            <a:ext cx="3406175" cy="1991884"/>
            <a:chOff x="0" y="0"/>
            <a:chExt cx="5638478" cy="3230880"/>
          </a:xfrm>
        </p:grpSpPr>
        <p:sp>
          <p:nvSpPr>
            <p:cNvPr id="10" name="Freeform 10"/>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FCB913"/>
            </a:solidFill>
          </p:spPr>
          <p:txBody>
            <a:bodyPr/>
            <a:lstStyle/>
            <a:p>
              <a:endParaRPr lang="es-EC"/>
            </a:p>
          </p:txBody>
        </p:sp>
      </p:grpSp>
      <p:sp>
        <p:nvSpPr>
          <p:cNvPr id="11" name="Freeform 11"/>
          <p:cNvSpPr/>
          <p:nvPr/>
        </p:nvSpPr>
        <p:spPr>
          <a:xfrm>
            <a:off x="3065906" y="4286846"/>
            <a:ext cx="831000" cy="831000"/>
          </a:xfrm>
          <a:custGeom>
            <a:avLst/>
            <a:gdLst/>
            <a:ahLst/>
            <a:cxnLst/>
            <a:rect l="l" t="t" r="r" b="b"/>
            <a:pathLst>
              <a:path w="831000" h="831000">
                <a:moveTo>
                  <a:pt x="0" y="0"/>
                </a:moveTo>
                <a:lnTo>
                  <a:pt x="831000" y="0"/>
                </a:lnTo>
                <a:lnTo>
                  <a:pt x="831000" y="831000"/>
                </a:lnTo>
                <a:lnTo>
                  <a:pt x="0" y="83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C"/>
          </a:p>
        </p:txBody>
      </p:sp>
      <p:grpSp>
        <p:nvGrpSpPr>
          <p:cNvPr id="12" name="Group 12"/>
          <p:cNvGrpSpPr/>
          <p:nvPr/>
        </p:nvGrpSpPr>
        <p:grpSpPr>
          <a:xfrm>
            <a:off x="5553381" y="3706404"/>
            <a:ext cx="3406175" cy="1991884"/>
            <a:chOff x="0" y="0"/>
            <a:chExt cx="5638478" cy="3230880"/>
          </a:xfrm>
        </p:grpSpPr>
        <p:sp>
          <p:nvSpPr>
            <p:cNvPr id="13" name="Freeform 13"/>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C397D6"/>
            </a:solidFill>
          </p:spPr>
          <p:txBody>
            <a:bodyPr/>
            <a:lstStyle/>
            <a:p>
              <a:endParaRPr lang="es-EC"/>
            </a:p>
          </p:txBody>
        </p:sp>
      </p:grpSp>
      <p:grpSp>
        <p:nvGrpSpPr>
          <p:cNvPr id="14" name="Group 14"/>
          <p:cNvGrpSpPr/>
          <p:nvPr/>
        </p:nvGrpSpPr>
        <p:grpSpPr>
          <a:xfrm>
            <a:off x="9328444" y="3706404"/>
            <a:ext cx="3406175" cy="1991884"/>
            <a:chOff x="0" y="0"/>
            <a:chExt cx="5638478" cy="3230880"/>
          </a:xfrm>
        </p:grpSpPr>
        <p:sp>
          <p:nvSpPr>
            <p:cNvPr id="15" name="Freeform 15"/>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FCB913"/>
            </a:solidFill>
          </p:spPr>
          <p:txBody>
            <a:bodyPr/>
            <a:lstStyle/>
            <a:p>
              <a:endParaRPr lang="es-EC"/>
            </a:p>
          </p:txBody>
        </p:sp>
      </p:grpSp>
      <p:grpSp>
        <p:nvGrpSpPr>
          <p:cNvPr id="16" name="Group 16"/>
          <p:cNvGrpSpPr/>
          <p:nvPr/>
        </p:nvGrpSpPr>
        <p:grpSpPr>
          <a:xfrm>
            <a:off x="13103507" y="3706404"/>
            <a:ext cx="3406175" cy="1991884"/>
            <a:chOff x="0" y="0"/>
            <a:chExt cx="5638478" cy="3230880"/>
          </a:xfrm>
        </p:grpSpPr>
        <p:sp>
          <p:nvSpPr>
            <p:cNvPr id="17" name="Freeform 17"/>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C397D6"/>
            </a:solidFill>
          </p:spPr>
          <p:txBody>
            <a:bodyPr/>
            <a:lstStyle/>
            <a:p>
              <a:endParaRPr lang="es-EC"/>
            </a:p>
          </p:txBody>
        </p:sp>
      </p:grpSp>
      <p:sp>
        <p:nvSpPr>
          <p:cNvPr id="18" name="Freeform 18"/>
          <p:cNvSpPr/>
          <p:nvPr/>
        </p:nvSpPr>
        <p:spPr>
          <a:xfrm>
            <a:off x="6762174" y="4208052"/>
            <a:ext cx="988589" cy="988589"/>
          </a:xfrm>
          <a:custGeom>
            <a:avLst/>
            <a:gdLst/>
            <a:ahLst/>
            <a:cxnLst/>
            <a:rect l="l" t="t" r="r" b="b"/>
            <a:pathLst>
              <a:path w="988589" h="988589">
                <a:moveTo>
                  <a:pt x="0" y="0"/>
                </a:moveTo>
                <a:lnTo>
                  <a:pt x="988589" y="0"/>
                </a:lnTo>
                <a:lnTo>
                  <a:pt x="988589" y="988589"/>
                </a:lnTo>
                <a:lnTo>
                  <a:pt x="0" y="9885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C"/>
          </a:p>
        </p:txBody>
      </p:sp>
      <p:sp>
        <p:nvSpPr>
          <p:cNvPr id="19" name="Freeform 19"/>
          <p:cNvSpPr/>
          <p:nvPr/>
        </p:nvSpPr>
        <p:spPr>
          <a:xfrm>
            <a:off x="10579974" y="4250789"/>
            <a:ext cx="903114" cy="903114"/>
          </a:xfrm>
          <a:custGeom>
            <a:avLst/>
            <a:gdLst/>
            <a:ahLst/>
            <a:cxnLst/>
            <a:rect l="l" t="t" r="r" b="b"/>
            <a:pathLst>
              <a:path w="903114" h="903114">
                <a:moveTo>
                  <a:pt x="0" y="0"/>
                </a:moveTo>
                <a:lnTo>
                  <a:pt x="903114" y="0"/>
                </a:lnTo>
                <a:lnTo>
                  <a:pt x="903114" y="903114"/>
                </a:lnTo>
                <a:lnTo>
                  <a:pt x="0" y="9031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C"/>
          </a:p>
        </p:txBody>
      </p:sp>
      <p:sp>
        <p:nvSpPr>
          <p:cNvPr id="20" name="Freeform 20"/>
          <p:cNvSpPr/>
          <p:nvPr/>
        </p:nvSpPr>
        <p:spPr>
          <a:xfrm>
            <a:off x="14370023" y="4265776"/>
            <a:ext cx="873141" cy="873141"/>
          </a:xfrm>
          <a:custGeom>
            <a:avLst/>
            <a:gdLst/>
            <a:ahLst/>
            <a:cxnLst/>
            <a:rect l="l" t="t" r="r" b="b"/>
            <a:pathLst>
              <a:path w="873141" h="873141">
                <a:moveTo>
                  <a:pt x="0" y="0"/>
                </a:moveTo>
                <a:lnTo>
                  <a:pt x="873141" y="0"/>
                </a:lnTo>
                <a:lnTo>
                  <a:pt x="873141" y="873141"/>
                </a:lnTo>
                <a:lnTo>
                  <a:pt x="0" y="8731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C"/>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80000"/>
            </a:blip>
            <a:stretch>
              <a:fillRect t="-94348" r="-5960" b="-88388"/>
            </a:stretch>
          </a:blipFill>
        </p:spPr>
        <p:txBody>
          <a:bodyPr/>
          <a:lstStyle/>
          <a:p>
            <a:endParaRPr lang="es-EC"/>
          </a:p>
        </p:txBody>
      </p:sp>
      <p:sp>
        <p:nvSpPr>
          <p:cNvPr id="4" name="TextBox 4"/>
          <p:cNvSpPr txBox="1"/>
          <p:nvPr/>
        </p:nvSpPr>
        <p:spPr>
          <a:xfrm>
            <a:off x="1028700" y="3662489"/>
            <a:ext cx="11474508" cy="645795"/>
          </a:xfrm>
          <a:prstGeom prst="rect">
            <a:avLst/>
          </a:prstGeom>
        </p:spPr>
        <p:txBody>
          <a:bodyPr lIns="0" tIns="0" rIns="0" bIns="0" rtlCol="0" anchor="t">
            <a:spAutoFit/>
          </a:bodyPr>
          <a:lstStyle/>
          <a:p>
            <a:pPr algn="just">
              <a:lnSpc>
                <a:spcPts val="2699"/>
              </a:lnSpc>
            </a:pPr>
            <a:r>
              <a:rPr lang="en-US" sz="1799" spc="26">
                <a:solidFill>
                  <a:srgbClr val="000000"/>
                </a:solidFill>
                <a:latin typeface="Montserrat"/>
              </a:rPr>
              <a:t>En uso de las atribuciones conferidas a la Comisión, y, en el marco de la fiscalización que ejercen sus integrantes, se solicitó y conocieron los siguientes informes de las siguientes entidades:</a:t>
            </a:r>
          </a:p>
        </p:txBody>
      </p:sp>
      <p:sp>
        <p:nvSpPr>
          <p:cNvPr id="5" name="TextBox 5"/>
          <p:cNvSpPr txBox="1"/>
          <p:nvPr/>
        </p:nvSpPr>
        <p:spPr>
          <a:xfrm>
            <a:off x="1028700" y="1524000"/>
            <a:ext cx="12079728" cy="1562100"/>
          </a:xfrm>
          <a:prstGeom prst="rect">
            <a:avLst/>
          </a:prstGeom>
        </p:spPr>
        <p:txBody>
          <a:bodyPr lIns="0" tIns="0" rIns="0" bIns="0" rtlCol="0" anchor="t">
            <a:spAutoFit/>
          </a:bodyPr>
          <a:lstStyle/>
          <a:p>
            <a:pPr algn="l">
              <a:lnSpc>
                <a:spcPts val="6000"/>
              </a:lnSpc>
            </a:pPr>
            <a:r>
              <a:rPr lang="en-US" sz="6000">
                <a:solidFill>
                  <a:srgbClr val="593EA1"/>
                </a:solidFill>
                <a:latin typeface="Montserrat Ultra-Bold"/>
              </a:rPr>
              <a:t>Informes recibidos</a:t>
            </a:r>
          </a:p>
          <a:p>
            <a:pPr marL="0" lvl="0" indent="0" algn="l">
              <a:lnSpc>
                <a:spcPts val="6000"/>
              </a:lnSpc>
            </a:pPr>
            <a:r>
              <a:rPr lang="en-US" sz="6000">
                <a:solidFill>
                  <a:srgbClr val="593EA1"/>
                </a:solidFill>
                <a:latin typeface="Montserrat Ultra-Bold"/>
              </a:rPr>
              <a:t>en la Comisión</a:t>
            </a:r>
          </a:p>
        </p:txBody>
      </p:sp>
      <p:graphicFrame>
        <p:nvGraphicFramePr>
          <p:cNvPr id="6" name="Table 6"/>
          <p:cNvGraphicFramePr>
            <a:graphicFrameLocks noGrp="1"/>
          </p:cNvGraphicFramePr>
          <p:nvPr/>
        </p:nvGraphicFramePr>
        <p:xfrm>
          <a:off x="1028700" y="4932298"/>
          <a:ext cx="16230600" cy="4326002"/>
        </p:xfrm>
        <a:graphic>
          <a:graphicData uri="http://schemas.openxmlformats.org/drawingml/2006/table">
            <a:tbl>
              <a:tblPr/>
              <a:tblGrid>
                <a:gridCol w="12827633">
                  <a:extLst>
                    <a:ext uri="{9D8B030D-6E8A-4147-A177-3AD203B41FA5}">
                      <a16:colId xmlns:a16="http://schemas.microsoft.com/office/drawing/2014/main" val="20000"/>
                    </a:ext>
                  </a:extLst>
                </a:gridCol>
                <a:gridCol w="2205735">
                  <a:extLst>
                    <a:ext uri="{9D8B030D-6E8A-4147-A177-3AD203B41FA5}">
                      <a16:colId xmlns:a16="http://schemas.microsoft.com/office/drawing/2014/main" val="20001"/>
                    </a:ext>
                  </a:extLst>
                </a:gridCol>
                <a:gridCol w="1197233">
                  <a:extLst>
                    <a:ext uri="{9D8B030D-6E8A-4147-A177-3AD203B41FA5}">
                      <a16:colId xmlns:a16="http://schemas.microsoft.com/office/drawing/2014/main" val="20002"/>
                    </a:ext>
                  </a:extLst>
                </a:gridCol>
              </a:tblGrid>
              <a:tr h="787990">
                <a:tc>
                  <a:txBody>
                    <a:bodyPr/>
                    <a:lstStyle/>
                    <a:p>
                      <a:pPr algn="ctr">
                        <a:lnSpc>
                          <a:spcPts val="2600"/>
                        </a:lnSpc>
                        <a:defRPr/>
                      </a:pPr>
                      <a:r>
                        <a:rPr lang="en-US" sz="2000">
                          <a:solidFill>
                            <a:srgbClr val="FFFFFF"/>
                          </a:solidFill>
                          <a:latin typeface="Montserrat Bold"/>
                        </a:rPr>
                        <a:t>Informe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extLst>
                  <a:ext uri="{0D108BD9-81ED-4DB2-BD59-A6C34878D82A}">
                    <a16:rowId xmlns:a16="http://schemas.microsoft.com/office/drawing/2014/main" val="10000"/>
                  </a:ext>
                </a:extLst>
              </a:tr>
              <a:tr h="2018023">
                <a:tc>
                  <a:txBody>
                    <a:bodyPr/>
                    <a:lstStyle/>
                    <a:p>
                      <a:pPr algn="just">
                        <a:lnSpc>
                          <a:spcPts val="2519"/>
                        </a:lnSpc>
                        <a:defRPr/>
                      </a:pPr>
                      <a:r>
                        <a:rPr lang="en-US" sz="1799">
                          <a:solidFill>
                            <a:srgbClr val="000000"/>
                          </a:solidFill>
                          <a:latin typeface="Montserrat"/>
                        </a:rPr>
                        <a:t>Presentación por parte de la Agencia Metropolitana de Control y de la Unidad de Bienestar Animal, en el ámbito de sus competencias, de las acciones efectuadas para garantizar a toda persona con discapacidad, y en especial las que se encuentre acompañada de un perro de asistencia, animales de soporte emocional y de intervenciones asistidas, el acceso a todos los lugares y establecimientos públicos o privados dentro del Distrito Metropolitano de Quito, y, las acciones de control efectuadas; y resolución al respecto.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29 de junio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29 de junio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19989">
                <a:tc>
                  <a:txBody>
                    <a:bodyPr/>
                    <a:lstStyle/>
                    <a:p>
                      <a:pPr algn="just">
                        <a:lnSpc>
                          <a:spcPts val="2519"/>
                        </a:lnSpc>
                        <a:defRPr/>
                      </a:pPr>
                      <a:r>
                        <a:rPr lang="en-US" sz="1799">
                          <a:solidFill>
                            <a:srgbClr val="000000"/>
                          </a:solidFill>
                          <a:latin typeface="Montserrat"/>
                        </a:rPr>
                        <a:t>Presentación por parte de la Secretaría de Inclusión Social; Secretaría de Coordinación Territorial y Participación Ciudadana; y, Agencia Metropolitana de Tránsito, de las actividades efectuadas y por desarrollarse en el Distrito Metropolitano de Quito, para la Marcha del Orgullo LGBTIQ+.</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19 de octubre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19 de octubre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4348" r="-5960" b="-88388"/>
            </a:stretch>
          </a:blipFill>
        </p:spPr>
        <p:txBody>
          <a:bodyPr/>
          <a:lstStyle/>
          <a:p>
            <a:endParaRPr lang="es-EC"/>
          </a:p>
        </p:txBody>
      </p:sp>
      <p:graphicFrame>
        <p:nvGraphicFramePr>
          <p:cNvPr id="3" name="Table 3"/>
          <p:cNvGraphicFramePr>
            <a:graphicFrameLocks noGrp="1"/>
          </p:cNvGraphicFramePr>
          <p:nvPr/>
        </p:nvGraphicFramePr>
        <p:xfrm>
          <a:off x="1028700" y="1353250"/>
          <a:ext cx="16230600" cy="7580501"/>
        </p:xfrm>
        <a:graphic>
          <a:graphicData uri="http://schemas.openxmlformats.org/drawingml/2006/table">
            <a:tbl>
              <a:tblPr/>
              <a:tblGrid>
                <a:gridCol w="12827633">
                  <a:extLst>
                    <a:ext uri="{9D8B030D-6E8A-4147-A177-3AD203B41FA5}">
                      <a16:colId xmlns:a16="http://schemas.microsoft.com/office/drawing/2014/main" val="20000"/>
                    </a:ext>
                  </a:extLst>
                </a:gridCol>
                <a:gridCol w="2205735">
                  <a:extLst>
                    <a:ext uri="{9D8B030D-6E8A-4147-A177-3AD203B41FA5}">
                      <a16:colId xmlns:a16="http://schemas.microsoft.com/office/drawing/2014/main" val="20001"/>
                    </a:ext>
                  </a:extLst>
                </a:gridCol>
                <a:gridCol w="1197233">
                  <a:extLst>
                    <a:ext uri="{9D8B030D-6E8A-4147-A177-3AD203B41FA5}">
                      <a16:colId xmlns:a16="http://schemas.microsoft.com/office/drawing/2014/main" val="20002"/>
                    </a:ext>
                  </a:extLst>
                </a:gridCol>
              </a:tblGrid>
              <a:tr h="784995">
                <a:tc>
                  <a:txBody>
                    <a:bodyPr/>
                    <a:lstStyle/>
                    <a:p>
                      <a:pPr algn="ctr">
                        <a:lnSpc>
                          <a:spcPts val="2600"/>
                        </a:lnSpc>
                        <a:defRPr/>
                      </a:pPr>
                      <a:r>
                        <a:rPr lang="en-US" sz="2000">
                          <a:solidFill>
                            <a:srgbClr val="FFFFFF"/>
                          </a:solidFill>
                          <a:latin typeface="Montserrat Bold"/>
                        </a:rPr>
                        <a:t>Informe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extLst>
                  <a:ext uri="{0D108BD9-81ED-4DB2-BD59-A6C34878D82A}">
                    <a16:rowId xmlns:a16="http://schemas.microsoft.com/office/drawing/2014/main" val="10000"/>
                  </a:ext>
                </a:extLst>
              </a:tr>
              <a:tr h="1378529">
                <a:tc>
                  <a:txBody>
                    <a:bodyPr/>
                    <a:lstStyle/>
                    <a:p>
                      <a:pPr algn="just">
                        <a:lnSpc>
                          <a:spcPts val="2519"/>
                        </a:lnSpc>
                        <a:defRPr/>
                      </a:pPr>
                      <a:r>
                        <a:rPr lang="en-US" sz="1799">
                          <a:solidFill>
                            <a:srgbClr val="000000"/>
                          </a:solidFill>
                          <a:latin typeface="Montserrat"/>
                        </a:rPr>
                        <a:t>Presentación por parte de la Unidad Patronato Municipal San José, respecto de todos los proyectos y programas que ejecuta la Institución, el cual incluya, situación financiera y presupuestaria de cada uno; y resolución al respecto.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27 de julio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27 de julio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81391">
                <a:tc>
                  <a:txBody>
                    <a:bodyPr/>
                    <a:lstStyle/>
                    <a:p>
                      <a:pPr algn="just">
                        <a:lnSpc>
                          <a:spcPts val="2519"/>
                        </a:lnSpc>
                        <a:defRPr/>
                      </a:pPr>
                      <a:r>
                        <a:rPr lang="en-US" sz="1799">
                          <a:solidFill>
                            <a:srgbClr val="000000"/>
                          </a:solidFill>
                          <a:latin typeface="Montserrat"/>
                        </a:rPr>
                        <a:t>Presentación por parte de la Unidad Patronato San José respecto del estado de los Centros de Desarrollo Infantil “Quito Cuna” ubicados en las parroquias de Tumbaco, Pifo, y, La Mena; y, resolución al respecto.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05 de octubre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05 de octubre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78529">
                <a:tc>
                  <a:txBody>
                    <a:bodyPr/>
                    <a:lstStyle/>
                    <a:p>
                      <a:pPr algn="just">
                        <a:lnSpc>
                          <a:spcPts val="2519"/>
                        </a:lnSpc>
                        <a:defRPr/>
                      </a:pPr>
                      <a:r>
                        <a:rPr lang="en-US" sz="1799">
                          <a:solidFill>
                            <a:srgbClr val="000000"/>
                          </a:solidFill>
                          <a:latin typeface="Montserrat"/>
                        </a:rPr>
                        <a:t>Presentación por parte de la Secretaría de Inclusión Social de las actividades programadas para conmemorar el Día de las Personas de Talla Baja en el Distrito Metropolitano de Quito, declarada mediante Resolución No. C 109-2022.</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19 de octubre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19 de octubre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78529">
                <a:tc>
                  <a:txBody>
                    <a:bodyPr/>
                    <a:lstStyle/>
                    <a:p>
                      <a:pPr algn="just">
                        <a:lnSpc>
                          <a:spcPts val="2519"/>
                        </a:lnSpc>
                        <a:defRPr/>
                      </a:pPr>
                      <a:r>
                        <a:rPr lang="en-US" sz="1799">
                          <a:solidFill>
                            <a:srgbClr val="000000"/>
                          </a:solidFill>
                          <a:latin typeface="Montserrat"/>
                        </a:rPr>
                        <a:t>Presentación por parte de la Secretaría de Movilidad de un plan de accesibilidad por parte de personas con capacidades espécieles a implementarse en el sistema de transporte público del Distrito Metropolitano de Quito.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19 de octubre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19 de octubre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378529">
                <a:tc>
                  <a:txBody>
                    <a:bodyPr/>
                    <a:lstStyle/>
                    <a:p>
                      <a:pPr algn="just">
                        <a:lnSpc>
                          <a:spcPts val="2519"/>
                        </a:lnSpc>
                        <a:defRPr/>
                      </a:pPr>
                      <a:r>
                        <a:rPr lang="en-US" sz="1799">
                          <a:solidFill>
                            <a:srgbClr val="000000"/>
                          </a:solidFill>
                          <a:latin typeface="Montserrat"/>
                        </a:rPr>
                        <a:t>Presentación por parte de la Secretaría de Inclusión Social de los planes, proyectos, actividades y tareas previstas en su POA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Extraordinaria, jueves 28 de diciembre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Extraordinaria, jueves 28 de diciembre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4348" r="-5960" b="-88388"/>
            </a:stretch>
          </a:blipFill>
        </p:spPr>
        <p:txBody>
          <a:bodyPr/>
          <a:lstStyle/>
          <a:p>
            <a:endParaRPr lang="es-EC"/>
          </a:p>
        </p:txBody>
      </p:sp>
      <p:graphicFrame>
        <p:nvGraphicFramePr>
          <p:cNvPr id="3" name="Table 3"/>
          <p:cNvGraphicFramePr>
            <a:graphicFrameLocks noGrp="1"/>
          </p:cNvGraphicFramePr>
          <p:nvPr/>
        </p:nvGraphicFramePr>
        <p:xfrm>
          <a:off x="1028700" y="1353250"/>
          <a:ext cx="16230600" cy="7670444"/>
        </p:xfrm>
        <a:graphic>
          <a:graphicData uri="http://schemas.openxmlformats.org/drawingml/2006/table">
            <a:tbl>
              <a:tblPr/>
              <a:tblGrid>
                <a:gridCol w="12827633">
                  <a:extLst>
                    <a:ext uri="{9D8B030D-6E8A-4147-A177-3AD203B41FA5}">
                      <a16:colId xmlns:a16="http://schemas.microsoft.com/office/drawing/2014/main" val="20000"/>
                    </a:ext>
                  </a:extLst>
                </a:gridCol>
                <a:gridCol w="2205735">
                  <a:extLst>
                    <a:ext uri="{9D8B030D-6E8A-4147-A177-3AD203B41FA5}">
                      <a16:colId xmlns:a16="http://schemas.microsoft.com/office/drawing/2014/main" val="20001"/>
                    </a:ext>
                  </a:extLst>
                </a:gridCol>
                <a:gridCol w="1197233">
                  <a:extLst>
                    <a:ext uri="{9D8B030D-6E8A-4147-A177-3AD203B41FA5}">
                      <a16:colId xmlns:a16="http://schemas.microsoft.com/office/drawing/2014/main" val="20002"/>
                    </a:ext>
                  </a:extLst>
                </a:gridCol>
              </a:tblGrid>
              <a:tr h="784949">
                <a:tc>
                  <a:txBody>
                    <a:bodyPr/>
                    <a:lstStyle/>
                    <a:p>
                      <a:pPr algn="ctr">
                        <a:lnSpc>
                          <a:spcPts val="2600"/>
                        </a:lnSpc>
                        <a:defRPr/>
                      </a:pPr>
                      <a:r>
                        <a:rPr lang="en-US" sz="2000">
                          <a:solidFill>
                            <a:srgbClr val="FFFFFF"/>
                          </a:solidFill>
                          <a:latin typeface="Montserrat Bold"/>
                        </a:rPr>
                        <a:t>Informe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extLst>
                  <a:ext uri="{0D108BD9-81ED-4DB2-BD59-A6C34878D82A}">
                    <a16:rowId xmlns:a16="http://schemas.microsoft.com/office/drawing/2014/main" val="10000"/>
                  </a:ext>
                </a:extLst>
              </a:tr>
              <a:tr h="1378447">
                <a:tc>
                  <a:txBody>
                    <a:bodyPr/>
                    <a:lstStyle/>
                    <a:p>
                      <a:pPr algn="just">
                        <a:lnSpc>
                          <a:spcPts val="2519"/>
                        </a:lnSpc>
                        <a:defRPr/>
                      </a:pPr>
                      <a:r>
                        <a:rPr lang="en-US" sz="1799">
                          <a:solidFill>
                            <a:srgbClr val="000000"/>
                          </a:solidFill>
                          <a:latin typeface="Montserrat"/>
                        </a:rPr>
                        <a:t>Presentación por parte de la Unidad Patronato Municipal San José de los planes, proyectos, actividades y tareas previstas en su POA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Extraordinaria, jueves 28 de diciembre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Extraordinaria, jueves 28 de diciembre de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78447">
                <a:tc>
                  <a:txBody>
                    <a:bodyPr/>
                    <a:lstStyle/>
                    <a:p>
                      <a:pPr algn="just">
                        <a:lnSpc>
                          <a:spcPts val="2519"/>
                        </a:lnSpc>
                        <a:defRPr/>
                      </a:pPr>
                      <a:r>
                        <a:rPr lang="en-US" sz="1799">
                          <a:solidFill>
                            <a:srgbClr val="000000"/>
                          </a:solidFill>
                          <a:latin typeface="Montserrat"/>
                        </a:rPr>
                        <a:t>Presentación por parte de la Secretaría de Inclusión Social de las acciones realizadas y planes en ejecución, en el marco del estado de excepción decretado por el Presidente de la Republica por la conmoción interna que vive el País.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8 de febrero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8 de febrero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78447">
                <a:tc>
                  <a:txBody>
                    <a:bodyPr/>
                    <a:lstStyle/>
                    <a:p>
                      <a:pPr algn="just">
                        <a:lnSpc>
                          <a:spcPts val="2519"/>
                        </a:lnSpc>
                        <a:defRPr/>
                      </a:pPr>
                      <a:r>
                        <a:rPr lang="en-US" sz="1799">
                          <a:solidFill>
                            <a:srgbClr val="000000"/>
                          </a:solidFill>
                          <a:latin typeface="Montserrat"/>
                        </a:rPr>
                        <a:t>Presentación por parte de la Unidad Patronato Municipal San José de las acciones realizadas y planes en ejecución, en el marco del estado de excepción decretado por el Presidente de la República por la conmoción interna que vive el País.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8 de febrero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8 de febrero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78447">
                <a:tc>
                  <a:txBody>
                    <a:bodyPr/>
                    <a:lstStyle/>
                    <a:p>
                      <a:pPr algn="just">
                        <a:lnSpc>
                          <a:spcPts val="2519"/>
                        </a:lnSpc>
                        <a:defRPr/>
                      </a:pPr>
                      <a:r>
                        <a:rPr lang="en-US" sz="1799">
                          <a:solidFill>
                            <a:srgbClr val="000000"/>
                          </a:solidFill>
                          <a:latin typeface="Montserrat"/>
                        </a:rPr>
                        <a:t>Presentación por parte de la Administración Zonal Eugenio Espejo y la Secretaría de Inclusión Social, respecto de los programas y acciones administrativas realizadas para el recorrido de la marcha y festival en relación al Orgullo LGBTIQ+.</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30 de mayo de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30 de mayo de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371708">
                <a:tc>
                  <a:txBody>
                    <a:bodyPr/>
                    <a:lstStyle/>
                    <a:p>
                      <a:pPr algn="just">
                        <a:lnSpc>
                          <a:spcPts val="2519"/>
                        </a:lnSpc>
                        <a:defRPr/>
                      </a:pPr>
                      <a:r>
                        <a:rPr lang="en-US" sz="1799">
                          <a:solidFill>
                            <a:srgbClr val="000000"/>
                          </a:solidFill>
                          <a:latin typeface="Montserrat"/>
                        </a:rPr>
                        <a:t>Presentación por parte de la Secretaría de Inclusión Social de las actividades programadas por el mes de la juventud.</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30 de mayo de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30 de mayo de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397D6"/>
        </a:solidFill>
        <a:effectLst/>
      </p:bgPr>
    </p:bg>
    <p:spTree>
      <p:nvGrpSpPr>
        <p:cNvPr id="1" name=""/>
        <p:cNvGrpSpPr/>
        <p:nvPr/>
      </p:nvGrpSpPr>
      <p:grpSpPr>
        <a:xfrm>
          <a:off x="0" y="0"/>
          <a:ext cx="0" cy="0"/>
          <a:chOff x="0" y="0"/>
          <a:chExt cx="0" cy="0"/>
        </a:xfrm>
      </p:grpSpPr>
      <p:sp>
        <p:nvSpPr>
          <p:cNvPr id="2" name="Freeform 2"/>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80000"/>
            </a:blip>
            <a:stretch>
              <a:fillRect t="-94348" r="-5960" b="-88388"/>
            </a:stretch>
          </a:blipFill>
        </p:spPr>
        <p:txBody>
          <a:bodyPr/>
          <a:lstStyle/>
          <a:p>
            <a:endParaRPr lang="es-EC"/>
          </a:p>
        </p:txBody>
      </p:sp>
      <p:sp>
        <p:nvSpPr>
          <p:cNvPr id="4" name="TextBox 4"/>
          <p:cNvSpPr txBox="1"/>
          <p:nvPr/>
        </p:nvSpPr>
        <p:spPr>
          <a:xfrm>
            <a:off x="1028700" y="3048972"/>
            <a:ext cx="12814336" cy="979170"/>
          </a:xfrm>
          <a:prstGeom prst="rect">
            <a:avLst/>
          </a:prstGeom>
        </p:spPr>
        <p:txBody>
          <a:bodyPr lIns="0" tIns="0" rIns="0" bIns="0" rtlCol="0" anchor="t">
            <a:spAutoFit/>
          </a:bodyPr>
          <a:lstStyle/>
          <a:p>
            <a:pPr algn="just">
              <a:lnSpc>
                <a:spcPts val="2699"/>
              </a:lnSpc>
            </a:pPr>
            <a:r>
              <a:rPr lang="en-US" sz="1799" spc="26">
                <a:solidFill>
                  <a:srgbClr val="FFFFFF"/>
                </a:solidFill>
                <a:latin typeface="Montserrat"/>
              </a:rPr>
              <a:t>De acuerdo con los pedidos ciudadanos que llegaron a la Comisión, y por iniciativa de la presidencia se recibieron a las siguientes personas y/o organizaciones en comisión general:</a:t>
            </a:r>
          </a:p>
          <a:p>
            <a:pPr algn="just">
              <a:lnSpc>
                <a:spcPts val="2699"/>
              </a:lnSpc>
            </a:pPr>
            <a:endParaRPr lang="en-US" sz="1799" spc="26">
              <a:solidFill>
                <a:srgbClr val="FFFFFF"/>
              </a:solidFill>
              <a:latin typeface="Montserrat"/>
            </a:endParaRPr>
          </a:p>
        </p:txBody>
      </p:sp>
      <p:sp>
        <p:nvSpPr>
          <p:cNvPr id="5" name="TextBox 5"/>
          <p:cNvSpPr txBox="1"/>
          <p:nvPr/>
        </p:nvSpPr>
        <p:spPr>
          <a:xfrm>
            <a:off x="1028700" y="1524000"/>
            <a:ext cx="9045411" cy="800100"/>
          </a:xfrm>
          <a:prstGeom prst="rect">
            <a:avLst/>
          </a:prstGeom>
        </p:spPr>
        <p:txBody>
          <a:bodyPr lIns="0" tIns="0" rIns="0" bIns="0" rtlCol="0" anchor="t">
            <a:spAutoFit/>
          </a:bodyPr>
          <a:lstStyle/>
          <a:p>
            <a:pPr marL="0" lvl="0" indent="0" algn="l">
              <a:lnSpc>
                <a:spcPts val="6000"/>
              </a:lnSpc>
            </a:pPr>
            <a:r>
              <a:rPr lang="en-US" sz="6000">
                <a:solidFill>
                  <a:srgbClr val="593EA1"/>
                </a:solidFill>
                <a:latin typeface="Montserrat Ultra-Bold"/>
              </a:rPr>
              <a:t>Comisión General </a:t>
            </a:r>
          </a:p>
        </p:txBody>
      </p:sp>
      <p:graphicFrame>
        <p:nvGraphicFramePr>
          <p:cNvPr id="6" name="Table 6"/>
          <p:cNvGraphicFramePr>
            <a:graphicFrameLocks noGrp="1"/>
          </p:cNvGraphicFramePr>
          <p:nvPr/>
        </p:nvGraphicFramePr>
        <p:xfrm>
          <a:off x="2501358" y="4799668"/>
          <a:ext cx="13285284" cy="3150764"/>
        </p:xfrm>
        <a:graphic>
          <a:graphicData uri="http://schemas.openxmlformats.org/drawingml/2006/table">
            <a:tbl>
              <a:tblPr/>
              <a:tblGrid>
                <a:gridCol w="6539603">
                  <a:extLst>
                    <a:ext uri="{9D8B030D-6E8A-4147-A177-3AD203B41FA5}">
                      <a16:colId xmlns:a16="http://schemas.microsoft.com/office/drawing/2014/main" val="20000"/>
                    </a:ext>
                  </a:extLst>
                </a:gridCol>
                <a:gridCol w="4564282">
                  <a:extLst>
                    <a:ext uri="{9D8B030D-6E8A-4147-A177-3AD203B41FA5}">
                      <a16:colId xmlns:a16="http://schemas.microsoft.com/office/drawing/2014/main" val="20001"/>
                    </a:ext>
                  </a:extLst>
                </a:gridCol>
                <a:gridCol w="2181399">
                  <a:extLst>
                    <a:ext uri="{9D8B030D-6E8A-4147-A177-3AD203B41FA5}">
                      <a16:colId xmlns:a16="http://schemas.microsoft.com/office/drawing/2014/main" val="20002"/>
                    </a:ext>
                  </a:extLst>
                </a:gridCol>
              </a:tblGrid>
              <a:tr h="790610">
                <a:tc>
                  <a:txBody>
                    <a:bodyPr/>
                    <a:lstStyle/>
                    <a:p>
                      <a:pPr algn="ctr">
                        <a:lnSpc>
                          <a:spcPts val="2600"/>
                        </a:lnSpc>
                        <a:defRPr/>
                      </a:pPr>
                      <a:r>
                        <a:rPr lang="en-US" sz="2000">
                          <a:solidFill>
                            <a:srgbClr val="FFFFFF"/>
                          </a:solidFill>
                          <a:latin typeface="Montserrat Bold"/>
                        </a:rPr>
                        <a:t>Comisión General</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593EA1"/>
                    </a:solidFill>
                  </a:tcPr>
                </a:tc>
                <a:tc hMerge="1">
                  <a:txBody>
                    <a:bodyPr/>
                    <a:lstStyle/>
                    <a:p>
                      <a:pPr algn="ctr">
                        <a:lnSpc>
                          <a:spcPts val="2600"/>
                        </a:lnSpc>
                        <a:defRPr/>
                      </a:pPr>
                      <a:r>
                        <a:rPr lang="en-US" sz="2000">
                          <a:solidFill>
                            <a:srgbClr val="FFFFFF"/>
                          </a:solidFill>
                          <a:latin typeface="Montserrat Bold"/>
                        </a:rPr>
                        <a:t>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593EA1"/>
                    </a:solidFill>
                  </a:tcPr>
                </a:tc>
                <a:extLst>
                  <a:ext uri="{0D108BD9-81ED-4DB2-BD59-A6C34878D82A}">
                    <a16:rowId xmlns:a16="http://schemas.microsoft.com/office/drawing/2014/main" val="10000"/>
                  </a:ext>
                </a:extLst>
              </a:tr>
              <a:tr h="1289938">
                <a:tc>
                  <a:txBody>
                    <a:bodyPr/>
                    <a:lstStyle/>
                    <a:p>
                      <a:pPr algn="just">
                        <a:lnSpc>
                          <a:spcPts val="2519"/>
                        </a:lnSpc>
                        <a:defRPr/>
                      </a:pPr>
                      <a:r>
                        <a:rPr lang="en-US" sz="1799">
                          <a:solidFill>
                            <a:srgbClr val="000000"/>
                          </a:solidFill>
                          <a:latin typeface="Montserrat"/>
                        </a:rPr>
                        <a:t>Representantes de la Fundación Dialogo Diverso.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30 de mayo de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30 de mayo de 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0216">
                <a:tc>
                  <a:txBody>
                    <a:bodyPr/>
                    <a:lstStyle/>
                    <a:p>
                      <a:pPr algn="just">
                        <a:lnSpc>
                          <a:spcPts val="2519"/>
                        </a:lnSpc>
                        <a:defRPr/>
                      </a:pPr>
                      <a:r>
                        <a:rPr lang="en-US" sz="1799">
                          <a:solidFill>
                            <a:srgbClr val="000000"/>
                          </a:solidFill>
                          <a:latin typeface="Montserrat"/>
                        </a:rPr>
                        <a:t>German Castillo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Sesión Ordinaria, jueves 30 de mayo de 2024</a:t>
                      </a:r>
                      <a:endParaRPr lang="en-US" sz="1100"/>
                    </a:p>
                    <a:p>
                      <a:pPr algn="ctr">
                        <a:lnSpc>
                          <a:spcPts val="2519"/>
                        </a:lnSpc>
                      </a:pP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Sesión Ordinaria, jueves 30 de mayo de 2024</a:t>
                      </a:r>
                      <a:endParaRPr lang="en-US" sz="1100"/>
                    </a:p>
                    <a:p>
                      <a:pPr algn="ctr">
                        <a:lnSpc>
                          <a:spcPts val="2519"/>
                        </a:lnSpc>
                      </a:pP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80000"/>
            </a:blip>
            <a:stretch>
              <a:fillRect t="-94348" r="-5960" b="-88388"/>
            </a:stretch>
          </a:blipFill>
        </p:spPr>
        <p:txBody>
          <a:bodyPr/>
          <a:lstStyle/>
          <a:p>
            <a:endParaRPr lang="es-EC"/>
          </a:p>
        </p:txBody>
      </p:sp>
      <p:sp>
        <p:nvSpPr>
          <p:cNvPr id="4" name="TextBox 4"/>
          <p:cNvSpPr txBox="1"/>
          <p:nvPr/>
        </p:nvSpPr>
        <p:spPr>
          <a:xfrm>
            <a:off x="1028700" y="3601402"/>
            <a:ext cx="15946507" cy="979170"/>
          </a:xfrm>
          <a:prstGeom prst="rect">
            <a:avLst/>
          </a:prstGeom>
        </p:spPr>
        <p:txBody>
          <a:bodyPr lIns="0" tIns="0" rIns="0" bIns="0" rtlCol="0" anchor="t">
            <a:spAutoFit/>
          </a:bodyPr>
          <a:lstStyle/>
          <a:p>
            <a:pPr algn="just">
              <a:lnSpc>
                <a:spcPts val="2699"/>
              </a:lnSpc>
            </a:pPr>
            <a:r>
              <a:rPr lang="en-US" sz="1799" spc="26">
                <a:solidFill>
                  <a:srgbClr val="000000"/>
                </a:solidFill>
                <a:latin typeface="Montserrat"/>
              </a:rPr>
              <a:t>En la mayoría de las sesiones de la Comisión, que se instalaron durante el tratamiento de los diversos puntos del orden del día se adoptaron diversas decisiones en aplicación del procedimiento parlamentario para continuar con el procesamiento de tramites legislativos o ampliación de informes.</a:t>
            </a:r>
          </a:p>
        </p:txBody>
      </p:sp>
      <p:sp>
        <p:nvSpPr>
          <p:cNvPr id="5" name="TextBox 5"/>
          <p:cNvSpPr txBox="1"/>
          <p:nvPr/>
        </p:nvSpPr>
        <p:spPr>
          <a:xfrm>
            <a:off x="1028700" y="1524000"/>
            <a:ext cx="12079728" cy="1562100"/>
          </a:xfrm>
          <a:prstGeom prst="rect">
            <a:avLst/>
          </a:prstGeom>
        </p:spPr>
        <p:txBody>
          <a:bodyPr lIns="0" tIns="0" rIns="0" bIns="0" rtlCol="0" anchor="t">
            <a:spAutoFit/>
          </a:bodyPr>
          <a:lstStyle/>
          <a:p>
            <a:pPr marL="0" lvl="0" indent="0" algn="l">
              <a:lnSpc>
                <a:spcPts val="6000"/>
              </a:lnSpc>
            </a:pPr>
            <a:r>
              <a:rPr lang="en-US" sz="6000">
                <a:solidFill>
                  <a:srgbClr val="593EA1"/>
                </a:solidFill>
                <a:latin typeface="Montserrat Ultra-Bold"/>
              </a:rPr>
              <a:t>Decisiones y votaciones adoptadas en la Comisión</a:t>
            </a:r>
          </a:p>
        </p:txBody>
      </p:sp>
      <p:pic>
        <p:nvPicPr>
          <p:cNvPr id="6" name="Picture 6"/>
          <p:cNvPicPr>
            <a:picLocks noChangeAspect="1"/>
          </p:cNvPicPr>
          <p:nvPr/>
        </p:nvPicPr>
        <p:blipFill>
          <a:blip r:embed="rId5"/>
          <a:stretch>
            <a:fillRect/>
          </a:stretch>
        </p:blipFill>
        <p:spPr>
          <a:xfrm>
            <a:off x="5305846" y="4502856"/>
            <a:ext cx="7676309" cy="5602406"/>
          </a:xfrm>
          <a:prstGeom prst="rect">
            <a:avLst/>
          </a:prstGeom>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80000"/>
            </a:blip>
            <a:stretch>
              <a:fillRect t="-94348" r="-5960" b="-88388"/>
            </a:stretch>
          </a:blipFill>
        </p:spPr>
        <p:txBody>
          <a:bodyPr/>
          <a:lstStyle/>
          <a:p>
            <a:endParaRPr lang="es-EC"/>
          </a:p>
        </p:txBody>
      </p:sp>
      <p:sp>
        <p:nvSpPr>
          <p:cNvPr id="4" name="TextBox 4"/>
          <p:cNvSpPr txBox="1"/>
          <p:nvPr/>
        </p:nvSpPr>
        <p:spPr>
          <a:xfrm>
            <a:off x="1028700" y="1143000"/>
            <a:ext cx="12079728" cy="2324100"/>
          </a:xfrm>
          <a:prstGeom prst="rect">
            <a:avLst/>
          </a:prstGeom>
        </p:spPr>
        <p:txBody>
          <a:bodyPr lIns="0" tIns="0" rIns="0" bIns="0" rtlCol="0" anchor="t">
            <a:spAutoFit/>
          </a:bodyPr>
          <a:lstStyle/>
          <a:p>
            <a:pPr marL="0" lvl="0" indent="0" algn="l">
              <a:lnSpc>
                <a:spcPts val="6000"/>
              </a:lnSpc>
            </a:pPr>
            <a:r>
              <a:rPr lang="en-US" sz="6000">
                <a:solidFill>
                  <a:srgbClr val="593EA1"/>
                </a:solidFill>
                <a:latin typeface="Montserrat Ultra-Bold"/>
              </a:rPr>
              <a:t>Informes emitidos para conocimiento del Concejo Metropolitano</a:t>
            </a:r>
          </a:p>
        </p:txBody>
      </p:sp>
      <p:sp>
        <p:nvSpPr>
          <p:cNvPr id="5" name="TextBox 5"/>
          <p:cNvSpPr txBox="1"/>
          <p:nvPr/>
        </p:nvSpPr>
        <p:spPr>
          <a:xfrm>
            <a:off x="1028700" y="4049688"/>
            <a:ext cx="11474508" cy="645795"/>
          </a:xfrm>
          <a:prstGeom prst="rect">
            <a:avLst/>
          </a:prstGeom>
        </p:spPr>
        <p:txBody>
          <a:bodyPr lIns="0" tIns="0" rIns="0" bIns="0" rtlCol="0" anchor="t">
            <a:spAutoFit/>
          </a:bodyPr>
          <a:lstStyle/>
          <a:p>
            <a:pPr algn="just">
              <a:lnSpc>
                <a:spcPts val="2699"/>
              </a:lnSpc>
            </a:pPr>
            <a:r>
              <a:rPr lang="en-US" sz="1799" spc="26">
                <a:solidFill>
                  <a:srgbClr val="000000"/>
                </a:solidFill>
                <a:latin typeface="Montserrat"/>
              </a:rPr>
              <a:t>Como resultado del tratamiento y análisis de la Comisión, y en ejercicio de las atribuciones determinadas en la normativa, se emitieron y aprobaron los siguientes informes de Comisión:</a:t>
            </a:r>
          </a:p>
        </p:txBody>
      </p:sp>
      <p:graphicFrame>
        <p:nvGraphicFramePr>
          <p:cNvPr id="6" name="Table 6"/>
          <p:cNvGraphicFramePr>
            <a:graphicFrameLocks noGrp="1"/>
          </p:cNvGraphicFramePr>
          <p:nvPr/>
        </p:nvGraphicFramePr>
        <p:xfrm>
          <a:off x="1028700" y="5325696"/>
          <a:ext cx="16230600" cy="3143250"/>
        </p:xfrm>
        <a:graphic>
          <a:graphicData uri="http://schemas.openxmlformats.org/drawingml/2006/table">
            <a:tbl>
              <a:tblPr/>
              <a:tblGrid>
                <a:gridCol w="3686931">
                  <a:extLst>
                    <a:ext uri="{9D8B030D-6E8A-4147-A177-3AD203B41FA5}">
                      <a16:colId xmlns:a16="http://schemas.microsoft.com/office/drawing/2014/main" val="20000"/>
                    </a:ext>
                  </a:extLst>
                </a:gridCol>
                <a:gridCol w="1268000">
                  <a:extLst>
                    <a:ext uri="{9D8B030D-6E8A-4147-A177-3AD203B41FA5}">
                      <a16:colId xmlns:a16="http://schemas.microsoft.com/office/drawing/2014/main" val="20001"/>
                    </a:ext>
                  </a:extLst>
                </a:gridCol>
                <a:gridCol w="496465">
                  <a:extLst>
                    <a:ext uri="{9D8B030D-6E8A-4147-A177-3AD203B41FA5}">
                      <a16:colId xmlns:a16="http://schemas.microsoft.com/office/drawing/2014/main" val="20002"/>
                    </a:ext>
                  </a:extLst>
                </a:gridCol>
                <a:gridCol w="10779203">
                  <a:extLst>
                    <a:ext uri="{9D8B030D-6E8A-4147-A177-3AD203B41FA5}">
                      <a16:colId xmlns:a16="http://schemas.microsoft.com/office/drawing/2014/main" val="20003"/>
                    </a:ext>
                  </a:extLst>
                </a:gridCol>
              </a:tblGrid>
              <a:tr h="1118457">
                <a:tc>
                  <a:txBody>
                    <a:bodyPr/>
                    <a:lstStyle/>
                    <a:p>
                      <a:pPr algn="ctr">
                        <a:lnSpc>
                          <a:spcPts val="2600"/>
                        </a:lnSpc>
                        <a:defRPr/>
                      </a:pPr>
                      <a:r>
                        <a:rPr lang="en-US" sz="2000">
                          <a:solidFill>
                            <a:srgbClr val="FFFFFF"/>
                          </a:solidFill>
                          <a:latin typeface="Montserrat Bold"/>
                        </a:rPr>
                        <a:t>No. Informe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Fecha 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Fecha 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a:txBody>
                    <a:bodyPr/>
                    <a:lstStyle/>
                    <a:p>
                      <a:pPr algn="ctr">
                        <a:lnSpc>
                          <a:spcPts val="2600"/>
                        </a:lnSpc>
                        <a:defRPr/>
                      </a:pPr>
                      <a:r>
                        <a:rPr lang="en-US" sz="2000">
                          <a:solidFill>
                            <a:srgbClr val="FFFFFF"/>
                          </a:solidFill>
                          <a:latin typeface="Montserrat Bold"/>
                        </a:rPr>
                        <a:t>Resolución de la Comisión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extLst>
                  <a:ext uri="{0D108BD9-81ED-4DB2-BD59-A6C34878D82A}">
                    <a16:rowId xmlns:a16="http://schemas.microsoft.com/office/drawing/2014/main" val="10000"/>
                  </a:ext>
                </a:extLst>
              </a:tr>
              <a:tr h="2024793">
                <a:tc>
                  <a:txBody>
                    <a:bodyPr/>
                    <a:lstStyle/>
                    <a:p>
                      <a:pPr algn="just">
                        <a:lnSpc>
                          <a:spcPts val="2519"/>
                        </a:lnSpc>
                        <a:defRPr/>
                      </a:pPr>
                      <a:r>
                        <a:rPr lang="en-US" sz="1799">
                          <a:solidFill>
                            <a:srgbClr val="000000"/>
                          </a:solidFill>
                          <a:latin typeface="Montserrat"/>
                        </a:rPr>
                        <a:t>Informe No. IC-CIG-2023-002</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8/6/2023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8/6/2023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just">
                        <a:lnSpc>
                          <a:spcPts val="2519"/>
                        </a:lnSpc>
                        <a:defRPr/>
                      </a:pPr>
                      <a:r>
                        <a:rPr lang="en-US" sz="1799">
                          <a:solidFill>
                            <a:srgbClr val="000000"/>
                          </a:solidFill>
                          <a:latin typeface="Montserrat"/>
                        </a:rPr>
                        <a:t>DICTAMEN FAVORABLE PARA QUE EL  CONCEJO METROPOLITANO DE QUITO CONOZCA EN PRIMER DEBATE EL PROYECTO DE ORDENANZA REFORMATORIA AL LIBRO  II.3 DE LA CULTURA, TÍTULO VII DE LAS CONDECORACIONES,  PREMIOS Y RECONOCIMIENTOS, CAPÍTULO III, SECCIÓN IV DE LOS  PREMIOS EN TEMAS DE GÉNERO Y JUVENTUD, DEL PREMIO PARA  LA POBLACIÓN DE LAS DIVERSIDADES SEXO GENÉRICAS.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4348" r="-5960" b="-88388"/>
            </a:stretch>
          </a:blipFill>
        </p:spPr>
        <p:txBody>
          <a:bodyPr/>
          <a:lstStyle/>
          <a:p>
            <a:endParaRPr lang="es-EC"/>
          </a:p>
        </p:txBody>
      </p:sp>
      <p:graphicFrame>
        <p:nvGraphicFramePr>
          <p:cNvPr id="3" name="Table 3"/>
          <p:cNvGraphicFramePr>
            <a:graphicFrameLocks noGrp="1"/>
          </p:cNvGraphicFramePr>
          <p:nvPr/>
        </p:nvGraphicFramePr>
        <p:xfrm>
          <a:off x="1028700" y="2180977"/>
          <a:ext cx="16230600" cy="5925045"/>
        </p:xfrm>
        <a:graphic>
          <a:graphicData uri="http://schemas.openxmlformats.org/drawingml/2006/table">
            <a:tbl>
              <a:tblPr/>
              <a:tblGrid>
                <a:gridCol w="3686931">
                  <a:extLst>
                    <a:ext uri="{9D8B030D-6E8A-4147-A177-3AD203B41FA5}">
                      <a16:colId xmlns:a16="http://schemas.microsoft.com/office/drawing/2014/main" val="20000"/>
                    </a:ext>
                  </a:extLst>
                </a:gridCol>
                <a:gridCol w="1268000">
                  <a:extLst>
                    <a:ext uri="{9D8B030D-6E8A-4147-A177-3AD203B41FA5}">
                      <a16:colId xmlns:a16="http://schemas.microsoft.com/office/drawing/2014/main" val="20001"/>
                    </a:ext>
                  </a:extLst>
                </a:gridCol>
                <a:gridCol w="496465">
                  <a:extLst>
                    <a:ext uri="{9D8B030D-6E8A-4147-A177-3AD203B41FA5}">
                      <a16:colId xmlns:a16="http://schemas.microsoft.com/office/drawing/2014/main" val="20002"/>
                    </a:ext>
                  </a:extLst>
                </a:gridCol>
                <a:gridCol w="10779203">
                  <a:extLst>
                    <a:ext uri="{9D8B030D-6E8A-4147-A177-3AD203B41FA5}">
                      <a16:colId xmlns:a16="http://schemas.microsoft.com/office/drawing/2014/main" val="20003"/>
                    </a:ext>
                  </a:extLst>
                </a:gridCol>
              </a:tblGrid>
              <a:tr h="1112051">
                <a:tc>
                  <a:txBody>
                    <a:bodyPr/>
                    <a:lstStyle/>
                    <a:p>
                      <a:pPr algn="ctr">
                        <a:lnSpc>
                          <a:spcPts val="2600"/>
                        </a:lnSpc>
                        <a:defRPr/>
                      </a:pPr>
                      <a:r>
                        <a:rPr lang="en-US" sz="2000">
                          <a:solidFill>
                            <a:srgbClr val="FFFFFF"/>
                          </a:solidFill>
                          <a:latin typeface="Montserrat Bold"/>
                        </a:rPr>
                        <a:t>No. Informe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Fecha 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Fecha 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a:txBody>
                    <a:bodyPr/>
                    <a:lstStyle/>
                    <a:p>
                      <a:pPr algn="ctr">
                        <a:lnSpc>
                          <a:spcPts val="2600"/>
                        </a:lnSpc>
                        <a:defRPr/>
                      </a:pPr>
                      <a:r>
                        <a:rPr lang="en-US" sz="2000">
                          <a:solidFill>
                            <a:srgbClr val="FFFFFF"/>
                          </a:solidFill>
                          <a:latin typeface="Montserrat Bold"/>
                        </a:rPr>
                        <a:t>Resolución de la Comisión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extLst>
                  <a:ext uri="{0D108BD9-81ED-4DB2-BD59-A6C34878D82A}">
                    <a16:rowId xmlns:a16="http://schemas.microsoft.com/office/drawing/2014/main" val="10000"/>
                  </a:ext>
                </a:extLst>
              </a:tr>
              <a:tr h="1696836">
                <a:tc>
                  <a:txBody>
                    <a:bodyPr/>
                    <a:lstStyle/>
                    <a:p>
                      <a:pPr algn="l">
                        <a:lnSpc>
                          <a:spcPts val="2519"/>
                        </a:lnSpc>
                        <a:defRPr/>
                      </a:pPr>
                      <a:r>
                        <a:rPr lang="en-US" sz="1799">
                          <a:solidFill>
                            <a:srgbClr val="000000"/>
                          </a:solidFill>
                          <a:latin typeface="Montserrat"/>
                        </a:rPr>
                        <a:t>Informe No. IC-CIG-2023-003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17/8/2023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17/8/2023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just">
                        <a:lnSpc>
                          <a:spcPts val="2519"/>
                        </a:lnSpc>
                        <a:defRPr/>
                      </a:pPr>
                      <a:r>
                        <a:rPr lang="en-US" sz="1799">
                          <a:solidFill>
                            <a:srgbClr val="000000"/>
                          </a:solidFill>
                          <a:latin typeface="Montserrat"/>
                        </a:rPr>
                        <a:t>DICTAMEN FAVORABLE para que el Concejo Metropolitano de Quito otorgue mediante el proyecto de resolución anexo al presente, el premio “Dolores Veintimilla de Galindo” del año 2023, de entre los postulantes mejor puntuados, de acuerdo al informe y ponderación remitido por la Secretaría de Inclusión Social.</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419322">
                <a:tc>
                  <a:txBody>
                    <a:bodyPr/>
                    <a:lstStyle/>
                    <a:p>
                      <a:pPr algn="l">
                        <a:lnSpc>
                          <a:spcPts val="2519"/>
                        </a:lnSpc>
                        <a:defRPr/>
                      </a:pPr>
                      <a:r>
                        <a:rPr lang="en-US" sz="1799">
                          <a:solidFill>
                            <a:srgbClr val="000000"/>
                          </a:solidFill>
                          <a:latin typeface="Montserrat"/>
                        </a:rPr>
                        <a:t>Informe No. IC-CIG-2023-004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22/11/2023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22/11/2023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just">
                        <a:lnSpc>
                          <a:spcPts val="2519"/>
                        </a:lnSpc>
                        <a:defRPr/>
                      </a:pPr>
                      <a:r>
                        <a:rPr lang="en-US" sz="1799">
                          <a:solidFill>
                            <a:srgbClr val="000000"/>
                          </a:solidFill>
                          <a:latin typeface="Montserrat"/>
                        </a:rPr>
                        <a:t>Aprobar el Informe No. IC-CIG-2023-004 de la Comisión de Igualdad, Género e Inclusión social el cual recomienda el otorgamiento del “Premio Patricio Brabomalo Molina para la población de las diversidades sexo genéricas correspondiente al año 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696836">
                <a:tc>
                  <a:txBody>
                    <a:bodyPr/>
                    <a:lstStyle/>
                    <a:p>
                      <a:pPr algn="l">
                        <a:lnSpc>
                          <a:spcPts val="2519"/>
                        </a:lnSpc>
                        <a:defRPr/>
                      </a:pPr>
                      <a:r>
                        <a:rPr lang="en-US" sz="1799">
                          <a:solidFill>
                            <a:srgbClr val="000000"/>
                          </a:solidFill>
                          <a:latin typeface="Montserrat"/>
                        </a:rPr>
                        <a:t>Informe No. IC-ORD-CIG-2023-005</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28/12/2023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28/12/2023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just">
                        <a:lnSpc>
                          <a:spcPts val="2519"/>
                        </a:lnSpc>
                        <a:defRPr/>
                      </a:pPr>
                      <a:r>
                        <a:rPr lang="en-US" sz="1799">
                          <a:solidFill>
                            <a:srgbClr val="000000"/>
                          </a:solidFill>
                          <a:latin typeface="Montserrat"/>
                        </a:rPr>
                        <a:t>Aprobar el Informe No. IC-ORD-CIG2023-005 que contiene el Proyecto de “ORDENANZA METROPOLITANA REFORMATORIA A LA SECCIÓN IV, CAPÍTULO III, TÍTULO VII, LIBRO II.3 DEL CÓDIGO MUNICIPAL PARA EL DISTRITO METROPOLITANO DE QUITO, REFERENTE A LOS PREMIOS EN TEMAS DE GÉNERO Y JUVENTUD.</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4348" r="-5960" b="-88388"/>
            </a:stretch>
          </a:blipFill>
        </p:spPr>
        <p:txBody>
          <a:bodyPr/>
          <a:lstStyle/>
          <a:p>
            <a:endParaRPr lang="es-EC"/>
          </a:p>
        </p:txBody>
      </p:sp>
      <p:graphicFrame>
        <p:nvGraphicFramePr>
          <p:cNvPr id="3" name="Table 3"/>
          <p:cNvGraphicFramePr>
            <a:graphicFrameLocks noGrp="1"/>
          </p:cNvGraphicFramePr>
          <p:nvPr/>
        </p:nvGraphicFramePr>
        <p:xfrm>
          <a:off x="1028700" y="625983"/>
          <a:ext cx="16230599" cy="9035034"/>
        </p:xfrm>
        <a:graphic>
          <a:graphicData uri="http://schemas.openxmlformats.org/drawingml/2006/table">
            <a:tbl>
              <a:tblPr/>
              <a:tblGrid>
                <a:gridCol w="3686931">
                  <a:extLst>
                    <a:ext uri="{9D8B030D-6E8A-4147-A177-3AD203B41FA5}">
                      <a16:colId xmlns:a16="http://schemas.microsoft.com/office/drawing/2014/main" val="20000"/>
                    </a:ext>
                  </a:extLst>
                </a:gridCol>
                <a:gridCol w="1268000">
                  <a:extLst>
                    <a:ext uri="{9D8B030D-6E8A-4147-A177-3AD203B41FA5}">
                      <a16:colId xmlns:a16="http://schemas.microsoft.com/office/drawing/2014/main" val="20001"/>
                    </a:ext>
                  </a:extLst>
                </a:gridCol>
                <a:gridCol w="496465">
                  <a:extLst>
                    <a:ext uri="{9D8B030D-6E8A-4147-A177-3AD203B41FA5}">
                      <a16:colId xmlns:a16="http://schemas.microsoft.com/office/drawing/2014/main" val="20002"/>
                    </a:ext>
                  </a:extLst>
                </a:gridCol>
                <a:gridCol w="10779203">
                  <a:extLst>
                    <a:ext uri="{9D8B030D-6E8A-4147-A177-3AD203B41FA5}">
                      <a16:colId xmlns:a16="http://schemas.microsoft.com/office/drawing/2014/main" val="20003"/>
                    </a:ext>
                  </a:extLst>
                </a:gridCol>
              </a:tblGrid>
              <a:tr h="1109579">
                <a:tc>
                  <a:txBody>
                    <a:bodyPr/>
                    <a:lstStyle/>
                    <a:p>
                      <a:pPr algn="ctr">
                        <a:lnSpc>
                          <a:spcPts val="2600"/>
                        </a:lnSpc>
                        <a:defRPr/>
                      </a:pPr>
                      <a:r>
                        <a:rPr lang="en-US" sz="2000">
                          <a:solidFill>
                            <a:srgbClr val="FFFFFF"/>
                          </a:solidFill>
                          <a:latin typeface="Montserrat Bold"/>
                        </a:rPr>
                        <a:t>No. Informe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Fecha 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Fecha Sesión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a:txBody>
                    <a:bodyPr/>
                    <a:lstStyle/>
                    <a:p>
                      <a:pPr algn="ctr">
                        <a:lnSpc>
                          <a:spcPts val="2600"/>
                        </a:lnSpc>
                        <a:defRPr/>
                      </a:pPr>
                      <a:r>
                        <a:rPr lang="en-US" sz="2000">
                          <a:solidFill>
                            <a:srgbClr val="FFFFFF"/>
                          </a:solidFill>
                          <a:latin typeface="Montserrat Bold"/>
                        </a:rPr>
                        <a:t>Resolución de la Comisión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extLst>
                  <a:ext uri="{0D108BD9-81ED-4DB2-BD59-A6C34878D82A}">
                    <a16:rowId xmlns:a16="http://schemas.microsoft.com/office/drawing/2014/main" val="10000"/>
                  </a:ext>
                </a:extLst>
              </a:tr>
              <a:tr h="2014077">
                <a:tc>
                  <a:txBody>
                    <a:bodyPr/>
                    <a:lstStyle/>
                    <a:p>
                      <a:pPr algn="l">
                        <a:lnSpc>
                          <a:spcPts val="2519"/>
                        </a:lnSpc>
                        <a:defRPr/>
                      </a:pPr>
                      <a:r>
                        <a:rPr lang="en-US" sz="1799">
                          <a:solidFill>
                            <a:srgbClr val="000000"/>
                          </a:solidFill>
                          <a:latin typeface="Montserrat"/>
                        </a:rPr>
                        <a:t>INFORME DE COMISIÓN NO. IC-CIG-2024-001</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26/2/2024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26/2/2024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just">
                        <a:lnSpc>
                          <a:spcPts val="2519"/>
                        </a:lnSpc>
                        <a:defRPr/>
                      </a:pPr>
                      <a:r>
                        <a:rPr lang="en-US" sz="1799">
                          <a:solidFill>
                            <a:srgbClr val="000000"/>
                          </a:solidFill>
                          <a:latin typeface="Montserrat"/>
                        </a:rPr>
                        <a:t>Recomienda de conformidad al artículo 757 del Código Municipal lo siguiente: Otorgar el Premio " Manuela Espejo", correspondiente al año 2024, a favor de LILIA DEL CARMEN RODRÍGUEZ, en reconocimiento a su notable trayectoria, esfuerzo y capacidad, demostrando su invaluable aporte en la defensa y promoción de los derechos de las mujeres.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587001">
                <a:tc>
                  <a:txBody>
                    <a:bodyPr/>
                    <a:lstStyle/>
                    <a:p>
                      <a:pPr algn="l">
                        <a:lnSpc>
                          <a:spcPts val="2519"/>
                        </a:lnSpc>
                        <a:defRPr/>
                      </a:pPr>
                      <a:r>
                        <a:rPr lang="en-US" sz="1799">
                          <a:solidFill>
                            <a:srgbClr val="000000"/>
                          </a:solidFill>
                          <a:latin typeface="Montserrat"/>
                        </a:rPr>
                        <a:t>INFORME DE COMISIÓN NRO. IC-ORD-CIG-2024-002</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2/5/2024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2/5/2024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just">
                        <a:lnSpc>
                          <a:spcPts val="2519"/>
                        </a:lnSpc>
                        <a:defRPr/>
                      </a:pPr>
                      <a:r>
                        <a:rPr lang="en-US" sz="1799">
                          <a:solidFill>
                            <a:srgbClr val="000000"/>
                          </a:solidFill>
                          <a:latin typeface="Montserrat"/>
                        </a:rPr>
                        <a:t>En el marco de sus competencias y atribuciones, la Comisión de Igualdad, Género e Inclusión Social, una vez revisado y analizado en su integralidad la documentación que reposa en el expediente, los criterios técnicos emitidos, y el texto del proyecto de “ORDENANZA METROPOLITANA DE PROTECCIÓN DE DERECHOS DE LAS PERSONAS CON DISCAPACIDAD DEL DISTRITO METROPOLITANO DE QUITO "CIUDAD INCLUSIVA"”; CONCLUYE que el presente proyecto de ordenanza no puede aprobarse, puesto que, su articulado no es jurídicamente viable, por lo que se RECOMIENDA el archivo del proyecto de Ordenanza durante el desarrollo del Primer Debate del Concejo Metropolitano de Quito, al amparo del artículo 67.68 del Código Municipal para el Distrito Metropolitano de Quito.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324377">
                <a:tc>
                  <a:txBody>
                    <a:bodyPr/>
                    <a:lstStyle/>
                    <a:p>
                      <a:pPr algn="l">
                        <a:lnSpc>
                          <a:spcPts val="2519"/>
                        </a:lnSpc>
                        <a:defRPr/>
                      </a:pPr>
                      <a:r>
                        <a:rPr lang="en-US" sz="1799">
                          <a:solidFill>
                            <a:srgbClr val="000000"/>
                          </a:solidFill>
                          <a:latin typeface="Montserrat"/>
                        </a:rPr>
                        <a:t>INFORME DE COMISIÓN NRO. IC-ORD-CIG-2024-003</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16/5/2024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16/5/2024</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just">
                        <a:lnSpc>
                          <a:spcPts val="2519"/>
                        </a:lnSpc>
                        <a:defRPr/>
                      </a:pPr>
                      <a:r>
                        <a:rPr lang="en-US" sz="1799">
                          <a:solidFill>
                            <a:srgbClr val="000000"/>
                          </a:solidFill>
                          <a:latin typeface="Montserrat"/>
                        </a:rPr>
                        <a:t>Aprobar el Informe No. IC-ORD-CIG-2024-003 de la Comisión de Igualdad, Género e Inclusión Social, para que el Concejo Metropolitano de Quito, conozca y apruebe en SEGUNDO DEBATE el proyecto de “ORDENANZA METROPOLITANA REFORMATORIA A LA SECCIÓN IV, CAPÍTULO III, TÍTULO VII, LIBRO II.3 DEL CÓDIGO MUNICIPAL PARA EL DISTRITO METROPOLITANO DE QUITO, REFERENTE A LOS PREMIOS EN TEMAS DE GÉNERO Y JUVENTUD”</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8750" y="7390784"/>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4348" r="-5960" b="-88388"/>
            </a:stretch>
          </a:blipFill>
        </p:spPr>
        <p:txBody>
          <a:bodyPr/>
          <a:lstStyle/>
          <a:p>
            <a:endParaRPr lang="es-EC"/>
          </a:p>
        </p:txBody>
      </p:sp>
      <p:sp>
        <p:nvSpPr>
          <p:cNvPr id="5" name="TextBox 5"/>
          <p:cNvSpPr txBox="1"/>
          <p:nvPr/>
        </p:nvSpPr>
        <p:spPr>
          <a:xfrm>
            <a:off x="1028700" y="1524000"/>
            <a:ext cx="10351874" cy="800100"/>
          </a:xfrm>
          <a:prstGeom prst="rect">
            <a:avLst/>
          </a:prstGeom>
        </p:spPr>
        <p:txBody>
          <a:bodyPr lIns="0" tIns="0" rIns="0" bIns="0" rtlCol="0" anchor="t">
            <a:spAutoFit/>
          </a:bodyPr>
          <a:lstStyle/>
          <a:p>
            <a:pPr marL="0" lvl="0" indent="0" algn="l">
              <a:lnSpc>
                <a:spcPts val="6000"/>
              </a:lnSpc>
            </a:pPr>
            <a:r>
              <a:rPr lang="en-US" sz="6000">
                <a:solidFill>
                  <a:srgbClr val="593EA1"/>
                </a:solidFill>
                <a:latin typeface="Montserrat Bold"/>
              </a:rPr>
              <a:t>Integrantes</a:t>
            </a:r>
          </a:p>
        </p:txBody>
      </p:sp>
      <p:grpSp>
        <p:nvGrpSpPr>
          <p:cNvPr id="6" name="Group 6"/>
          <p:cNvGrpSpPr/>
          <p:nvPr/>
        </p:nvGrpSpPr>
        <p:grpSpPr>
          <a:xfrm>
            <a:off x="11295221" y="7173535"/>
            <a:ext cx="3948242" cy="855091"/>
            <a:chOff x="0" y="0"/>
            <a:chExt cx="1039866" cy="225209"/>
          </a:xfrm>
        </p:grpSpPr>
        <p:sp>
          <p:nvSpPr>
            <p:cNvPr id="7" name="Freeform 7"/>
            <p:cNvSpPr/>
            <p:nvPr/>
          </p:nvSpPr>
          <p:spPr>
            <a:xfrm>
              <a:off x="0" y="0"/>
              <a:ext cx="1039866" cy="225209"/>
            </a:xfrm>
            <a:custGeom>
              <a:avLst/>
              <a:gdLst/>
              <a:ahLst/>
              <a:cxnLst/>
              <a:rect l="l" t="t" r="r" b="b"/>
              <a:pathLst>
                <a:path w="1039866" h="225209">
                  <a:moveTo>
                    <a:pt x="112605" y="0"/>
                  </a:moveTo>
                  <a:lnTo>
                    <a:pt x="927262" y="0"/>
                  </a:lnTo>
                  <a:cubicBezTo>
                    <a:pt x="989452" y="0"/>
                    <a:pt x="1039866" y="50415"/>
                    <a:pt x="1039866" y="112605"/>
                  </a:cubicBezTo>
                  <a:lnTo>
                    <a:pt x="1039866" y="112605"/>
                  </a:lnTo>
                  <a:cubicBezTo>
                    <a:pt x="1039866" y="174794"/>
                    <a:pt x="989452" y="225209"/>
                    <a:pt x="927262" y="225209"/>
                  </a:cubicBezTo>
                  <a:lnTo>
                    <a:pt x="112605" y="225209"/>
                  </a:lnTo>
                  <a:cubicBezTo>
                    <a:pt x="50415" y="225209"/>
                    <a:pt x="0" y="174794"/>
                    <a:pt x="0" y="112605"/>
                  </a:cubicBezTo>
                  <a:lnTo>
                    <a:pt x="0" y="112605"/>
                  </a:lnTo>
                  <a:cubicBezTo>
                    <a:pt x="0" y="50415"/>
                    <a:pt x="50415" y="0"/>
                    <a:pt x="112605" y="0"/>
                  </a:cubicBezTo>
                  <a:close/>
                </a:path>
              </a:pathLst>
            </a:custGeom>
            <a:solidFill>
              <a:srgbClr val="593EA1"/>
            </a:solidFill>
            <a:ln w="38100" cap="rnd">
              <a:solidFill>
                <a:srgbClr val="593EA1"/>
              </a:solidFill>
              <a:prstDash val="solid"/>
              <a:round/>
            </a:ln>
          </p:spPr>
          <p:txBody>
            <a:bodyPr/>
            <a:lstStyle/>
            <a:p>
              <a:endParaRPr lang="es-EC"/>
            </a:p>
          </p:txBody>
        </p:sp>
        <p:sp>
          <p:nvSpPr>
            <p:cNvPr id="8" name="TextBox 8"/>
            <p:cNvSpPr txBox="1"/>
            <p:nvPr/>
          </p:nvSpPr>
          <p:spPr>
            <a:xfrm>
              <a:off x="0" y="-28575"/>
              <a:ext cx="1039866" cy="253784"/>
            </a:xfrm>
            <a:prstGeom prst="rect">
              <a:avLst/>
            </a:prstGeom>
          </p:spPr>
          <p:txBody>
            <a:bodyPr lIns="254000" tIns="254000" rIns="254000" bIns="254000" rtlCol="0" anchor="ctr"/>
            <a:lstStyle/>
            <a:p>
              <a:pPr algn="ctr">
                <a:lnSpc>
                  <a:spcPts val="2799"/>
                </a:lnSpc>
              </a:pPr>
              <a:r>
                <a:rPr lang="en-US" sz="1999" spc="99">
                  <a:solidFill>
                    <a:srgbClr val="FFFFFF"/>
                  </a:solidFill>
                  <a:latin typeface="Montserrat Semi-Bold"/>
                </a:rPr>
                <a:t>Andrés Campaña</a:t>
              </a:r>
            </a:p>
          </p:txBody>
        </p:sp>
      </p:grpSp>
      <p:sp>
        <p:nvSpPr>
          <p:cNvPr id="9" name="TextBox 9"/>
          <p:cNvSpPr txBox="1"/>
          <p:nvPr/>
        </p:nvSpPr>
        <p:spPr>
          <a:xfrm>
            <a:off x="11295221" y="8223250"/>
            <a:ext cx="3948242" cy="330200"/>
          </a:xfrm>
          <a:prstGeom prst="rect">
            <a:avLst/>
          </a:prstGeom>
        </p:spPr>
        <p:txBody>
          <a:bodyPr lIns="0" tIns="0" rIns="0" bIns="0" rtlCol="0" anchor="t">
            <a:spAutoFit/>
          </a:bodyPr>
          <a:lstStyle/>
          <a:p>
            <a:pPr algn="ctr">
              <a:lnSpc>
                <a:spcPts val="2799"/>
              </a:lnSpc>
            </a:pPr>
            <a:r>
              <a:rPr lang="en-US" sz="1999" spc="99">
                <a:solidFill>
                  <a:srgbClr val="000000"/>
                </a:solidFill>
                <a:latin typeface="Montserrat"/>
              </a:rPr>
              <a:t>Participante</a:t>
            </a:r>
          </a:p>
        </p:txBody>
      </p:sp>
      <p:grpSp>
        <p:nvGrpSpPr>
          <p:cNvPr id="10" name="Group 10"/>
          <p:cNvGrpSpPr/>
          <p:nvPr/>
        </p:nvGrpSpPr>
        <p:grpSpPr>
          <a:xfrm>
            <a:off x="7169879" y="7173535"/>
            <a:ext cx="3948242" cy="855091"/>
            <a:chOff x="0" y="0"/>
            <a:chExt cx="1039866" cy="225209"/>
          </a:xfrm>
        </p:grpSpPr>
        <p:sp>
          <p:nvSpPr>
            <p:cNvPr id="11" name="Freeform 11"/>
            <p:cNvSpPr/>
            <p:nvPr/>
          </p:nvSpPr>
          <p:spPr>
            <a:xfrm>
              <a:off x="0" y="0"/>
              <a:ext cx="1039866" cy="225209"/>
            </a:xfrm>
            <a:custGeom>
              <a:avLst/>
              <a:gdLst/>
              <a:ahLst/>
              <a:cxnLst/>
              <a:rect l="l" t="t" r="r" b="b"/>
              <a:pathLst>
                <a:path w="1039866" h="225209">
                  <a:moveTo>
                    <a:pt x="112605" y="0"/>
                  </a:moveTo>
                  <a:lnTo>
                    <a:pt x="927262" y="0"/>
                  </a:lnTo>
                  <a:cubicBezTo>
                    <a:pt x="989452" y="0"/>
                    <a:pt x="1039866" y="50415"/>
                    <a:pt x="1039866" y="112605"/>
                  </a:cubicBezTo>
                  <a:lnTo>
                    <a:pt x="1039866" y="112605"/>
                  </a:lnTo>
                  <a:cubicBezTo>
                    <a:pt x="1039866" y="174794"/>
                    <a:pt x="989452" y="225209"/>
                    <a:pt x="927262" y="225209"/>
                  </a:cubicBezTo>
                  <a:lnTo>
                    <a:pt x="112605" y="225209"/>
                  </a:lnTo>
                  <a:cubicBezTo>
                    <a:pt x="50415" y="225209"/>
                    <a:pt x="0" y="174794"/>
                    <a:pt x="0" y="112605"/>
                  </a:cubicBezTo>
                  <a:lnTo>
                    <a:pt x="0" y="112605"/>
                  </a:lnTo>
                  <a:cubicBezTo>
                    <a:pt x="0" y="50415"/>
                    <a:pt x="50415" y="0"/>
                    <a:pt x="112605" y="0"/>
                  </a:cubicBezTo>
                  <a:close/>
                </a:path>
              </a:pathLst>
            </a:custGeom>
            <a:solidFill>
              <a:srgbClr val="593EA1"/>
            </a:solidFill>
            <a:ln w="38100" cap="rnd">
              <a:solidFill>
                <a:srgbClr val="593EA1"/>
              </a:solidFill>
              <a:prstDash val="solid"/>
              <a:round/>
            </a:ln>
          </p:spPr>
          <p:txBody>
            <a:bodyPr/>
            <a:lstStyle/>
            <a:p>
              <a:endParaRPr lang="es-EC"/>
            </a:p>
          </p:txBody>
        </p:sp>
        <p:sp>
          <p:nvSpPr>
            <p:cNvPr id="12" name="TextBox 12"/>
            <p:cNvSpPr txBox="1"/>
            <p:nvPr/>
          </p:nvSpPr>
          <p:spPr>
            <a:xfrm>
              <a:off x="0" y="-28575"/>
              <a:ext cx="1039866" cy="253784"/>
            </a:xfrm>
            <a:prstGeom prst="rect">
              <a:avLst/>
            </a:prstGeom>
          </p:spPr>
          <p:txBody>
            <a:bodyPr lIns="254000" tIns="254000" rIns="254000" bIns="254000" rtlCol="0" anchor="ctr"/>
            <a:lstStyle/>
            <a:p>
              <a:pPr algn="ctr">
                <a:lnSpc>
                  <a:spcPts val="2799"/>
                </a:lnSpc>
              </a:pPr>
              <a:r>
                <a:rPr lang="en-US" sz="1999" spc="99">
                  <a:solidFill>
                    <a:srgbClr val="FFFFFF"/>
                  </a:solidFill>
                  <a:latin typeface="Montserrat Semi-Bold"/>
                </a:rPr>
                <a:t>Fernanda Racines</a:t>
              </a:r>
            </a:p>
          </p:txBody>
        </p:sp>
      </p:grpSp>
      <p:sp>
        <p:nvSpPr>
          <p:cNvPr id="13" name="TextBox 13"/>
          <p:cNvSpPr txBox="1"/>
          <p:nvPr/>
        </p:nvSpPr>
        <p:spPr>
          <a:xfrm>
            <a:off x="7169879" y="8223250"/>
            <a:ext cx="3948242" cy="330200"/>
          </a:xfrm>
          <a:prstGeom prst="rect">
            <a:avLst/>
          </a:prstGeom>
        </p:spPr>
        <p:txBody>
          <a:bodyPr lIns="0" tIns="0" rIns="0" bIns="0" rtlCol="0" anchor="t">
            <a:spAutoFit/>
          </a:bodyPr>
          <a:lstStyle/>
          <a:p>
            <a:pPr algn="ctr">
              <a:lnSpc>
                <a:spcPts val="2799"/>
              </a:lnSpc>
            </a:pPr>
            <a:r>
              <a:rPr lang="en-US" sz="1999" spc="99">
                <a:solidFill>
                  <a:srgbClr val="000000"/>
                </a:solidFill>
                <a:latin typeface="Montserrat"/>
              </a:rPr>
              <a:t>Vicepresidenta</a:t>
            </a:r>
          </a:p>
        </p:txBody>
      </p:sp>
      <p:grpSp>
        <p:nvGrpSpPr>
          <p:cNvPr id="14" name="Group 14"/>
          <p:cNvGrpSpPr/>
          <p:nvPr/>
        </p:nvGrpSpPr>
        <p:grpSpPr>
          <a:xfrm>
            <a:off x="3044537" y="7173535"/>
            <a:ext cx="3948242" cy="855091"/>
            <a:chOff x="0" y="0"/>
            <a:chExt cx="1039866" cy="225209"/>
          </a:xfrm>
        </p:grpSpPr>
        <p:sp>
          <p:nvSpPr>
            <p:cNvPr id="15" name="Freeform 15"/>
            <p:cNvSpPr/>
            <p:nvPr/>
          </p:nvSpPr>
          <p:spPr>
            <a:xfrm>
              <a:off x="0" y="0"/>
              <a:ext cx="1039866" cy="225209"/>
            </a:xfrm>
            <a:custGeom>
              <a:avLst/>
              <a:gdLst/>
              <a:ahLst/>
              <a:cxnLst/>
              <a:rect l="l" t="t" r="r" b="b"/>
              <a:pathLst>
                <a:path w="1039866" h="225209">
                  <a:moveTo>
                    <a:pt x="112605" y="0"/>
                  </a:moveTo>
                  <a:lnTo>
                    <a:pt x="927262" y="0"/>
                  </a:lnTo>
                  <a:cubicBezTo>
                    <a:pt x="989452" y="0"/>
                    <a:pt x="1039866" y="50415"/>
                    <a:pt x="1039866" y="112605"/>
                  </a:cubicBezTo>
                  <a:lnTo>
                    <a:pt x="1039866" y="112605"/>
                  </a:lnTo>
                  <a:cubicBezTo>
                    <a:pt x="1039866" y="174794"/>
                    <a:pt x="989452" y="225209"/>
                    <a:pt x="927262" y="225209"/>
                  </a:cubicBezTo>
                  <a:lnTo>
                    <a:pt x="112605" y="225209"/>
                  </a:lnTo>
                  <a:cubicBezTo>
                    <a:pt x="50415" y="225209"/>
                    <a:pt x="0" y="174794"/>
                    <a:pt x="0" y="112605"/>
                  </a:cubicBezTo>
                  <a:lnTo>
                    <a:pt x="0" y="112605"/>
                  </a:lnTo>
                  <a:cubicBezTo>
                    <a:pt x="0" y="50415"/>
                    <a:pt x="50415" y="0"/>
                    <a:pt x="112605" y="0"/>
                  </a:cubicBezTo>
                  <a:close/>
                </a:path>
              </a:pathLst>
            </a:custGeom>
            <a:solidFill>
              <a:srgbClr val="FCB913"/>
            </a:solidFill>
            <a:ln w="38100" cap="rnd">
              <a:solidFill>
                <a:srgbClr val="FCB913"/>
              </a:solidFill>
              <a:prstDash val="solid"/>
              <a:round/>
            </a:ln>
          </p:spPr>
          <p:txBody>
            <a:bodyPr/>
            <a:lstStyle/>
            <a:p>
              <a:endParaRPr lang="es-EC"/>
            </a:p>
          </p:txBody>
        </p:sp>
        <p:sp>
          <p:nvSpPr>
            <p:cNvPr id="16" name="TextBox 16"/>
            <p:cNvSpPr txBox="1"/>
            <p:nvPr/>
          </p:nvSpPr>
          <p:spPr>
            <a:xfrm>
              <a:off x="0" y="-28575"/>
              <a:ext cx="1039866" cy="253784"/>
            </a:xfrm>
            <a:prstGeom prst="rect">
              <a:avLst/>
            </a:prstGeom>
          </p:spPr>
          <p:txBody>
            <a:bodyPr lIns="254000" tIns="254000" rIns="254000" bIns="254000" rtlCol="0" anchor="ctr"/>
            <a:lstStyle/>
            <a:p>
              <a:pPr algn="ctr">
                <a:lnSpc>
                  <a:spcPts val="2799"/>
                </a:lnSpc>
              </a:pPr>
              <a:r>
                <a:rPr lang="en-US" sz="1999" spc="99">
                  <a:solidFill>
                    <a:srgbClr val="FFFFFF"/>
                  </a:solidFill>
                  <a:latin typeface="Montserrat Bold"/>
                </a:rPr>
                <a:t>Joselyn Mayorga</a:t>
              </a:r>
            </a:p>
          </p:txBody>
        </p:sp>
      </p:grpSp>
      <p:sp>
        <p:nvSpPr>
          <p:cNvPr id="17" name="TextBox 17"/>
          <p:cNvSpPr txBox="1"/>
          <p:nvPr/>
        </p:nvSpPr>
        <p:spPr>
          <a:xfrm>
            <a:off x="3044537" y="8223250"/>
            <a:ext cx="3948242" cy="330200"/>
          </a:xfrm>
          <a:prstGeom prst="rect">
            <a:avLst/>
          </a:prstGeom>
        </p:spPr>
        <p:txBody>
          <a:bodyPr lIns="0" tIns="0" rIns="0" bIns="0" rtlCol="0" anchor="t">
            <a:spAutoFit/>
          </a:bodyPr>
          <a:lstStyle/>
          <a:p>
            <a:pPr algn="ctr">
              <a:lnSpc>
                <a:spcPts val="2799"/>
              </a:lnSpc>
            </a:pPr>
            <a:r>
              <a:rPr lang="en-US" sz="1999" spc="99">
                <a:solidFill>
                  <a:srgbClr val="000000"/>
                </a:solidFill>
                <a:latin typeface="Montserrat"/>
              </a:rPr>
              <a:t>Presidenta</a:t>
            </a:r>
          </a:p>
        </p:txBody>
      </p:sp>
      <p:grpSp>
        <p:nvGrpSpPr>
          <p:cNvPr id="18" name="Group 18"/>
          <p:cNvGrpSpPr/>
          <p:nvPr/>
        </p:nvGrpSpPr>
        <p:grpSpPr>
          <a:xfrm>
            <a:off x="3129890" y="2863327"/>
            <a:ext cx="3777536" cy="3777521"/>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1956" t="-56297" b="-26970"/>
              </a:stretch>
            </a:blipFill>
          </p:spPr>
          <p:txBody>
            <a:bodyPr/>
            <a:lstStyle/>
            <a:p>
              <a:endParaRPr lang="es-EC"/>
            </a:p>
          </p:txBody>
        </p:sp>
      </p:grpSp>
      <p:grpSp>
        <p:nvGrpSpPr>
          <p:cNvPr id="20" name="Group 20"/>
          <p:cNvGrpSpPr/>
          <p:nvPr/>
        </p:nvGrpSpPr>
        <p:grpSpPr>
          <a:xfrm>
            <a:off x="7255232" y="2863327"/>
            <a:ext cx="3777536" cy="3777521"/>
            <a:chOff x="0" y="0"/>
            <a:chExt cx="6350000" cy="6349975"/>
          </a:xfrm>
        </p:grpSpPr>
        <p:sp>
          <p:nvSpPr>
            <p:cNvPr id="21" name="Freeform 2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17879" t="-18796" r="-916"/>
              </a:stretch>
            </a:blipFill>
          </p:spPr>
          <p:txBody>
            <a:bodyPr/>
            <a:lstStyle/>
            <a:p>
              <a:endParaRPr lang="es-EC"/>
            </a:p>
          </p:txBody>
        </p:sp>
      </p:grpSp>
      <p:grpSp>
        <p:nvGrpSpPr>
          <p:cNvPr id="22" name="Group 22"/>
          <p:cNvGrpSpPr/>
          <p:nvPr/>
        </p:nvGrpSpPr>
        <p:grpSpPr>
          <a:xfrm>
            <a:off x="11380574" y="2863327"/>
            <a:ext cx="3777536" cy="3777521"/>
            <a:chOff x="0" y="0"/>
            <a:chExt cx="6350000" cy="6349975"/>
          </a:xfrm>
        </p:grpSpPr>
        <p:sp>
          <p:nvSpPr>
            <p:cNvPr id="23" name="Freeform 2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a:stretch>
            </a:blipFill>
          </p:spPr>
          <p:txBody>
            <a:bodyPr/>
            <a:lstStyle/>
            <a:p>
              <a:endParaRPr lang="es-EC"/>
            </a:p>
          </p:txBody>
        </p:sp>
      </p:gr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93EA1"/>
        </a:solidFill>
        <a:effectLst/>
      </p:bgPr>
    </p:bg>
    <p:spTree>
      <p:nvGrpSpPr>
        <p:cNvPr id="1" name=""/>
        <p:cNvGrpSpPr/>
        <p:nvPr/>
      </p:nvGrpSpPr>
      <p:grpSpPr>
        <a:xfrm>
          <a:off x="0" y="0"/>
          <a:ext cx="0" cy="0"/>
          <a:chOff x="0" y="0"/>
          <a:chExt cx="0" cy="0"/>
        </a:xfrm>
      </p:grpSpPr>
      <p:sp>
        <p:nvSpPr>
          <p:cNvPr id="2" name="Freeform 2"/>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rot="-4627350">
            <a:off x="14514353" y="-19351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C"/>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50000"/>
            </a:blip>
            <a:stretch>
              <a:fillRect t="-94348" r="-5960" b="-88388"/>
            </a:stretch>
          </a:blipFill>
        </p:spPr>
        <p:txBody>
          <a:bodyPr/>
          <a:lstStyle/>
          <a:p>
            <a:endParaRPr lang="es-EC"/>
          </a:p>
        </p:txBody>
      </p:sp>
      <p:sp>
        <p:nvSpPr>
          <p:cNvPr id="5" name="TextBox 5"/>
          <p:cNvSpPr txBox="1"/>
          <p:nvPr/>
        </p:nvSpPr>
        <p:spPr>
          <a:xfrm>
            <a:off x="1028700" y="2796540"/>
            <a:ext cx="11474508" cy="4646295"/>
          </a:xfrm>
          <a:prstGeom prst="rect">
            <a:avLst/>
          </a:prstGeom>
        </p:spPr>
        <p:txBody>
          <a:bodyPr lIns="0" tIns="0" rIns="0" bIns="0" rtlCol="0" anchor="t">
            <a:spAutoFit/>
          </a:bodyPr>
          <a:lstStyle/>
          <a:p>
            <a:pPr algn="l">
              <a:lnSpc>
                <a:spcPts val="2699"/>
              </a:lnSpc>
            </a:pPr>
            <a:r>
              <a:rPr lang="en-US" sz="1799" spc="26">
                <a:solidFill>
                  <a:srgbClr val="FFFFFF"/>
                </a:solidFill>
                <a:latin typeface="Montserrat"/>
              </a:rPr>
              <a:t>En virtud de lo expuesto, se concluye que:</a:t>
            </a:r>
          </a:p>
          <a:p>
            <a:pPr algn="l">
              <a:lnSpc>
                <a:spcPts val="2699"/>
              </a:lnSpc>
            </a:pPr>
            <a:endParaRPr lang="en-US" sz="1799" spc="26">
              <a:solidFill>
                <a:srgbClr val="FFFFFF"/>
              </a:solidFill>
              <a:latin typeface="Montserrat"/>
            </a:endParaRPr>
          </a:p>
          <a:p>
            <a:pPr algn="l">
              <a:lnSpc>
                <a:spcPts val="2699"/>
              </a:lnSpc>
            </a:pPr>
            <a:r>
              <a:rPr lang="en-US" sz="1799" spc="26">
                <a:solidFill>
                  <a:srgbClr val="FFFFFF"/>
                </a:solidFill>
                <a:latin typeface="Montserrat"/>
                <a:ea typeface="Montserrat"/>
              </a:rPr>
              <a:t>1.ㅤ</a:t>
            </a:r>
            <a:r>
              <a:rPr lang="en-US" sz="1799" spc="26">
                <a:solidFill>
                  <a:srgbClr val="FFFFFF"/>
                </a:solidFill>
                <a:latin typeface="Montserrat"/>
              </a:rPr>
              <a:t>Desde presidencia se cumplió con las responsabilidades encomendadas a la Comisión.</a:t>
            </a:r>
          </a:p>
          <a:p>
            <a:pPr algn="l">
              <a:lnSpc>
                <a:spcPts val="2699"/>
              </a:lnSpc>
            </a:pPr>
            <a:r>
              <a:rPr lang="en-US" sz="1799" spc="26">
                <a:solidFill>
                  <a:srgbClr val="FFFFFF"/>
                </a:solidFill>
                <a:latin typeface="Montserrat"/>
              </a:rPr>
              <a:t>2.   La Comisión ha tramitado oportunamente los tramites legislativos asignados a su cargo.</a:t>
            </a:r>
          </a:p>
          <a:p>
            <a:pPr algn="l">
              <a:lnSpc>
                <a:spcPts val="2699"/>
              </a:lnSpc>
            </a:pPr>
            <a:r>
              <a:rPr lang="en-US" sz="1799" spc="26">
                <a:solidFill>
                  <a:srgbClr val="FFFFFF"/>
                </a:solidFill>
                <a:latin typeface="Montserrat"/>
              </a:rPr>
              <a:t>3.   Como resultado de gestión, la Comisión ha podido entregar los siguientes premios:</a:t>
            </a:r>
          </a:p>
          <a:p>
            <a:pPr algn="l">
              <a:lnSpc>
                <a:spcPts val="2699"/>
              </a:lnSpc>
            </a:pPr>
            <a:endParaRPr lang="en-US" sz="1799" spc="26">
              <a:solidFill>
                <a:srgbClr val="FFFFFF"/>
              </a:solidFill>
              <a:latin typeface="Montserrat"/>
            </a:endParaRPr>
          </a:p>
          <a:p>
            <a:pPr marL="388618" lvl="1" indent="-194309" algn="l">
              <a:lnSpc>
                <a:spcPts val="2699"/>
              </a:lnSpc>
              <a:buFont typeface="Arial"/>
              <a:buChar char="•"/>
            </a:pPr>
            <a:r>
              <a:rPr lang="en-US" sz="1799" spc="26">
                <a:solidFill>
                  <a:srgbClr val="FFFFFF"/>
                </a:solidFill>
                <a:latin typeface="Montserrat"/>
              </a:rPr>
              <a:t>Resolución premio “Dolores Veintimilla de Galindo” correspondiente al año 2023;</a:t>
            </a:r>
          </a:p>
          <a:p>
            <a:pPr marL="388618" lvl="1" indent="-194309" algn="l">
              <a:lnSpc>
                <a:spcPts val="2699"/>
              </a:lnSpc>
              <a:buFont typeface="Arial"/>
              <a:buChar char="•"/>
            </a:pPr>
            <a:r>
              <a:rPr lang="en-US" sz="1799" spc="26">
                <a:solidFill>
                  <a:srgbClr val="FFFFFF"/>
                </a:solidFill>
                <a:latin typeface="Montserrat"/>
              </a:rPr>
              <a:t>Acuerdo premio “Patricio Brabomalo Molina para la población de las diversidades sexo genéricas ", correspondiente al año 2023;</a:t>
            </a:r>
          </a:p>
          <a:p>
            <a:pPr marL="388618" lvl="1" indent="-194309" algn="l">
              <a:lnSpc>
                <a:spcPts val="2699"/>
              </a:lnSpc>
              <a:buFont typeface="Arial"/>
              <a:buChar char="•"/>
            </a:pPr>
            <a:r>
              <a:rPr lang="en-US" sz="1799" spc="26">
                <a:solidFill>
                  <a:srgbClr val="FFFFFF"/>
                </a:solidFill>
                <a:latin typeface="Montserrat"/>
              </a:rPr>
              <a:t>Acuerdo premio "Manuela Espejo”, correspondiente al año 2024; y,</a:t>
            </a:r>
          </a:p>
          <a:p>
            <a:pPr marL="388618" lvl="1" indent="-194309" algn="l">
              <a:lnSpc>
                <a:spcPts val="2699"/>
              </a:lnSpc>
              <a:buFont typeface="Arial"/>
              <a:buChar char="•"/>
            </a:pPr>
            <a:r>
              <a:rPr lang="en-US" sz="1799" spc="26">
                <a:solidFill>
                  <a:srgbClr val="FFFFFF"/>
                </a:solidFill>
                <a:latin typeface="Montserrat"/>
              </a:rPr>
              <a:t>Acuerdo premio "Manuela Espejo”, correspondiente al año 2024.</a:t>
            </a:r>
          </a:p>
          <a:p>
            <a:pPr algn="l">
              <a:lnSpc>
                <a:spcPts val="2699"/>
              </a:lnSpc>
            </a:pPr>
            <a:endParaRPr lang="en-US" sz="1799" spc="26">
              <a:solidFill>
                <a:srgbClr val="FFFFFF"/>
              </a:solidFill>
              <a:latin typeface="Montserrat"/>
            </a:endParaRPr>
          </a:p>
          <a:p>
            <a:pPr algn="l">
              <a:lnSpc>
                <a:spcPts val="2699"/>
              </a:lnSpc>
            </a:pPr>
            <a:r>
              <a:rPr lang="en-US" sz="1799" spc="26">
                <a:solidFill>
                  <a:srgbClr val="FFFFFF"/>
                </a:solidFill>
                <a:latin typeface="Montserrat"/>
              </a:rPr>
              <a:t>4.   La Comisión ha emitidos dos informes para que el Concejo Metropolitano apruebe en segundo debate dos proyectos normativos. </a:t>
            </a:r>
          </a:p>
        </p:txBody>
      </p:sp>
      <p:sp>
        <p:nvSpPr>
          <p:cNvPr id="6" name="TextBox 6"/>
          <p:cNvSpPr txBox="1"/>
          <p:nvPr/>
        </p:nvSpPr>
        <p:spPr>
          <a:xfrm>
            <a:off x="1028700" y="1451231"/>
            <a:ext cx="12079728" cy="800100"/>
          </a:xfrm>
          <a:prstGeom prst="rect">
            <a:avLst/>
          </a:prstGeom>
        </p:spPr>
        <p:txBody>
          <a:bodyPr lIns="0" tIns="0" rIns="0" bIns="0" rtlCol="0" anchor="t">
            <a:spAutoFit/>
          </a:bodyPr>
          <a:lstStyle/>
          <a:p>
            <a:pPr marL="0" lvl="0" indent="0" algn="l">
              <a:lnSpc>
                <a:spcPts val="6000"/>
              </a:lnSpc>
            </a:pPr>
            <a:r>
              <a:rPr lang="en-US" sz="6000">
                <a:solidFill>
                  <a:srgbClr val="FFFFFF"/>
                </a:solidFill>
                <a:latin typeface="Montserrat Ultra-Bold"/>
              </a:rPr>
              <a:t>Conclusiones</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97D6"/>
        </a:solidFill>
        <a:effectLst/>
      </p:bgPr>
    </p:bg>
    <p:spTree>
      <p:nvGrpSpPr>
        <p:cNvPr id="1" name=""/>
        <p:cNvGrpSpPr/>
        <p:nvPr/>
      </p:nvGrpSpPr>
      <p:grpSpPr>
        <a:xfrm>
          <a:off x="0" y="0"/>
          <a:ext cx="0" cy="0"/>
          <a:chOff x="0" y="0"/>
          <a:chExt cx="0" cy="0"/>
        </a:xfrm>
      </p:grpSpPr>
      <p:sp>
        <p:nvSpPr>
          <p:cNvPr id="2" name="Freeform 2"/>
          <p:cNvSpPr/>
          <p:nvPr/>
        </p:nvSpPr>
        <p:spPr>
          <a:xfrm>
            <a:off x="-1428750" y="7390784"/>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50000"/>
            </a:blip>
            <a:stretch>
              <a:fillRect t="-83416" b="-83416"/>
            </a:stretch>
          </a:blipFill>
        </p:spPr>
        <p:txBody>
          <a:bodyPr/>
          <a:lstStyle/>
          <a:p>
            <a:endParaRPr lang="es-EC"/>
          </a:p>
        </p:txBody>
      </p:sp>
      <p:sp>
        <p:nvSpPr>
          <p:cNvPr id="4" name="Freeform 4"/>
          <p:cNvSpPr/>
          <p:nvPr/>
        </p:nvSpPr>
        <p:spPr>
          <a:xfrm>
            <a:off x="6206790" y="3145838"/>
            <a:ext cx="5874420" cy="3575550"/>
          </a:xfrm>
          <a:custGeom>
            <a:avLst/>
            <a:gdLst/>
            <a:ahLst/>
            <a:cxnLst/>
            <a:rect l="l" t="t" r="r" b="b"/>
            <a:pathLst>
              <a:path w="5874420" h="3575550">
                <a:moveTo>
                  <a:pt x="0" y="0"/>
                </a:moveTo>
                <a:lnTo>
                  <a:pt x="5874420" y="0"/>
                </a:lnTo>
                <a:lnTo>
                  <a:pt x="5874420" y="3575550"/>
                </a:lnTo>
                <a:lnTo>
                  <a:pt x="0" y="3575550"/>
                </a:lnTo>
                <a:lnTo>
                  <a:pt x="0" y="0"/>
                </a:lnTo>
                <a:close/>
              </a:path>
            </a:pathLst>
          </a:custGeom>
          <a:blipFill>
            <a:blip r:embed="rId5"/>
            <a:stretch>
              <a:fillRect t="-31620" b="-32674"/>
            </a:stretch>
          </a:blipFill>
        </p:spPr>
        <p:txBody>
          <a:bodyPr/>
          <a:lstStyle/>
          <a:p>
            <a:endParaRPr lang="es-EC"/>
          </a:p>
        </p:txBody>
      </p:sp>
      <p:sp>
        <p:nvSpPr>
          <p:cNvPr id="5" name="TextBox 5"/>
          <p:cNvSpPr txBox="1"/>
          <p:nvPr/>
        </p:nvSpPr>
        <p:spPr>
          <a:xfrm>
            <a:off x="5629210" y="6788063"/>
            <a:ext cx="7029580" cy="353099"/>
          </a:xfrm>
          <a:prstGeom prst="rect">
            <a:avLst/>
          </a:prstGeom>
        </p:spPr>
        <p:txBody>
          <a:bodyPr lIns="0" tIns="0" rIns="0" bIns="0" rtlCol="0" anchor="t">
            <a:spAutoFit/>
          </a:bodyPr>
          <a:lstStyle/>
          <a:p>
            <a:pPr marL="0" lvl="0" indent="0" algn="ctr">
              <a:lnSpc>
                <a:spcPts val="2799"/>
              </a:lnSpc>
            </a:pPr>
            <a:r>
              <a:rPr lang="en-US" sz="2799">
                <a:solidFill>
                  <a:srgbClr val="FFFFFF"/>
                </a:solidFill>
                <a:latin typeface="Montserrat Bold"/>
              </a:rPr>
              <a:t>Una gestión con todxs, para todxs.</a:t>
            </a:r>
          </a:p>
        </p:txBody>
      </p:sp>
      <p:sp>
        <p:nvSpPr>
          <p:cNvPr id="6" name="Freeform 6"/>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8750" y="7390784"/>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80000"/>
            </a:blip>
            <a:stretch>
              <a:fillRect t="-94348" r="-5960" b="-88388"/>
            </a:stretch>
          </a:blipFill>
        </p:spPr>
        <p:txBody>
          <a:bodyPr/>
          <a:lstStyle/>
          <a:p>
            <a:endParaRPr lang="es-EC"/>
          </a:p>
        </p:txBody>
      </p:sp>
      <p:pic>
        <p:nvPicPr>
          <p:cNvPr id="5" name="Picture 5"/>
          <p:cNvPicPr>
            <a:picLocks noChangeAspect="1"/>
          </p:cNvPicPr>
          <p:nvPr/>
        </p:nvPicPr>
        <p:blipFill>
          <a:blip r:embed="rId5"/>
          <a:stretch>
            <a:fillRect/>
          </a:stretch>
        </p:blipFill>
        <p:spPr>
          <a:xfrm>
            <a:off x="1005434" y="3416802"/>
            <a:ext cx="8878435" cy="6480420"/>
          </a:xfrm>
          <a:prstGeom prst="rect">
            <a:avLst/>
          </a:prstGeom>
        </p:spPr>
      </p:pic>
      <p:sp>
        <p:nvSpPr>
          <p:cNvPr id="6" name="Freeform 6"/>
          <p:cNvSpPr/>
          <p:nvPr/>
        </p:nvSpPr>
        <p:spPr>
          <a:xfrm>
            <a:off x="10624873" y="6351753"/>
            <a:ext cx="6980790" cy="2906547"/>
          </a:xfrm>
          <a:custGeom>
            <a:avLst/>
            <a:gdLst/>
            <a:ahLst/>
            <a:cxnLst/>
            <a:rect l="l" t="t" r="r" b="b"/>
            <a:pathLst>
              <a:path w="6980790" h="2906547">
                <a:moveTo>
                  <a:pt x="0" y="0"/>
                </a:moveTo>
                <a:lnTo>
                  <a:pt x="6980791" y="0"/>
                </a:lnTo>
                <a:lnTo>
                  <a:pt x="6980791" y="2906547"/>
                </a:lnTo>
                <a:lnTo>
                  <a:pt x="0" y="2906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C"/>
          </a:p>
        </p:txBody>
      </p:sp>
      <p:grpSp>
        <p:nvGrpSpPr>
          <p:cNvPr id="7" name="Group 7"/>
          <p:cNvGrpSpPr/>
          <p:nvPr/>
        </p:nvGrpSpPr>
        <p:grpSpPr>
          <a:xfrm>
            <a:off x="10790445" y="3300147"/>
            <a:ext cx="6649647" cy="3051606"/>
            <a:chOff x="-161290" y="232410"/>
            <a:chExt cx="12611100" cy="5787390"/>
          </a:xfrm>
        </p:grpSpPr>
        <p:sp>
          <p:nvSpPr>
            <p:cNvPr id="8" name="Freeform 8"/>
            <p:cNvSpPr/>
            <p:nvPr/>
          </p:nvSpPr>
          <p:spPr>
            <a:xfrm>
              <a:off x="0" y="0"/>
              <a:ext cx="12611100" cy="5787390"/>
            </a:xfrm>
            <a:custGeom>
              <a:avLst/>
              <a:gdLst/>
              <a:ahLst/>
              <a:cxnLst/>
              <a:rect l="l" t="t" r="r" b="b"/>
              <a:pathLst>
                <a:path w="12611100" h="5787390">
                  <a:moveTo>
                    <a:pt x="12551410" y="2688590"/>
                  </a:moveTo>
                  <a:cubicBezTo>
                    <a:pt x="12498070" y="2100580"/>
                    <a:pt x="12113260" y="1581150"/>
                    <a:pt x="11629389"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39" y="1280160"/>
                  </a:cubicBezTo>
                  <a:cubicBezTo>
                    <a:pt x="0" y="2223770"/>
                    <a:pt x="400050" y="3919220"/>
                    <a:pt x="1418589" y="4751070"/>
                  </a:cubicBezTo>
                  <a:cubicBezTo>
                    <a:pt x="2437130" y="5582920"/>
                    <a:pt x="3836669" y="5750560"/>
                    <a:pt x="5152389" y="5767070"/>
                  </a:cubicBezTo>
                  <a:cubicBezTo>
                    <a:pt x="6744970" y="5787390"/>
                    <a:pt x="8346439" y="5632450"/>
                    <a:pt x="9888220" y="5229860"/>
                  </a:cubicBezTo>
                  <a:cubicBezTo>
                    <a:pt x="10535920" y="5060950"/>
                    <a:pt x="11187430" y="4839970"/>
                    <a:pt x="11710670" y="4423410"/>
                  </a:cubicBezTo>
                  <a:cubicBezTo>
                    <a:pt x="12232639" y="4005580"/>
                    <a:pt x="12611099" y="3355340"/>
                    <a:pt x="12551409" y="2688590"/>
                  </a:cubicBezTo>
                  <a:close/>
                </a:path>
              </a:pathLst>
            </a:custGeom>
            <a:blipFill>
              <a:blip r:embed="rId8"/>
              <a:stretch>
                <a:fillRect t="-39529" b="-20406"/>
              </a:stretch>
            </a:blipFill>
          </p:spPr>
          <p:txBody>
            <a:bodyPr/>
            <a:lstStyle/>
            <a:p>
              <a:endParaRPr lang="es-EC"/>
            </a:p>
          </p:txBody>
        </p:sp>
      </p:grpSp>
      <p:sp>
        <p:nvSpPr>
          <p:cNvPr id="9" name="TextBox 9"/>
          <p:cNvSpPr txBox="1"/>
          <p:nvPr/>
        </p:nvSpPr>
        <p:spPr>
          <a:xfrm>
            <a:off x="1030935" y="2558376"/>
            <a:ext cx="8113065" cy="1312545"/>
          </a:xfrm>
          <a:prstGeom prst="rect">
            <a:avLst/>
          </a:prstGeom>
        </p:spPr>
        <p:txBody>
          <a:bodyPr lIns="0" tIns="0" rIns="0" bIns="0" rtlCol="0" anchor="t">
            <a:spAutoFit/>
          </a:bodyPr>
          <a:lstStyle/>
          <a:p>
            <a:pPr algn="just">
              <a:lnSpc>
                <a:spcPts val="2699"/>
              </a:lnSpc>
            </a:pPr>
            <a:r>
              <a:rPr lang="en-US" sz="1799" spc="26">
                <a:solidFill>
                  <a:srgbClr val="000000"/>
                </a:solidFill>
                <a:latin typeface="Montserrat"/>
              </a:rPr>
              <a:t>Durante el periodo del 31 de mayo de 2023 al 31 de mayo de 2024, se convocó un total de treinta y cinco (35) sesiones de la Comisión, divididas de la siguiente manera:</a:t>
            </a:r>
          </a:p>
          <a:p>
            <a:pPr algn="just">
              <a:lnSpc>
                <a:spcPts val="2699"/>
              </a:lnSpc>
            </a:pPr>
            <a:endParaRPr lang="en-US" sz="1799" spc="26">
              <a:solidFill>
                <a:srgbClr val="000000"/>
              </a:solidFill>
              <a:latin typeface="Montserrat"/>
            </a:endParaRPr>
          </a:p>
        </p:txBody>
      </p:sp>
      <p:sp>
        <p:nvSpPr>
          <p:cNvPr id="10" name="TextBox 10"/>
          <p:cNvSpPr txBox="1"/>
          <p:nvPr/>
        </p:nvSpPr>
        <p:spPr>
          <a:xfrm>
            <a:off x="1028700" y="1524000"/>
            <a:ext cx="9045411" cy="800100"/>
          </a:xfrm>
          <a:prstGeom prst="rect">
            <a:avLst/>
          </a:prstGeom>
        </p:spPr>
        <p:txBody>
          <a:bodyPr lIns="0" tIns="0" rIns="0" bIns="0" rtlCol="0" anchor="t">
            <a:spAutoFit/>
          </a:bodyPr>
          <a:lstStyle/>
          <a:p>
            <a:pPr marL="0" lvl="0" indent="0" algn="l">
              <a:lnSpc>
                <a:spcPts val="6000"/>
              </a:lnSpc>
            </a:pPr>
            <a:r>
              <a:rPr lang="en-US" sz="6000">
                <a:solidFill>
                  <a:srgbClr val="593EA1"/>
                </a:solidFill>
                <a:latin typeface="Montserrat Bold"/>
              </a:rPr>
              <a:t>Sesiones</a:t>
            </a:r>
          </a:p>
        </p:txBody>
      </p:sp>
      <p:sp>
        <p:nvSpPr>
          <p:cNvPr id="11" name="TextBox 11"/>
          <p:cNvSpPr txBox="1"/>
          <p:nvPr/>
        </p:nvSpPr>
        <p:spPr>
          <a:xfrm>
            <a:off x="11523596" y="7414381"/>
            <a:ext cx="5183345" cy="1312545"/>
          </a:xfrm>
          <a:prstGeom prst="rect">
            <a:avLst/>
          </a:prstGeom>
        </p:spPr>
        <p:txBody>
          <a:bodyPr lIns="0" tIns="0" rIns="0" bIns="0" rtlCol="0" anchor="t">
            <a:spAutoFit/>
          </a:bodyPr>
          <a:lstStyle/>
          <a:p>
            <a:pPr algn="just">
              <a:lnSpc>
                <a:spcPts val="2699"/>
              </a:lnSpc>
            </a:pPr>
            <a:r>
              <a:rPr lang="en-US" sz="1799" spc="26">
                <a:solidFill>
                  <a:srgbClr val="FFFFFF"/>
                </a:solidFill>
                <a:latin typeface="Montserrat"/>
              </a:rPr>
              <a:t>De estas, cinco (5) sesiones no se instalaron por falta de quórum y una (1) se canceló con anticipación, registrando de esta manera un total de treinta y cuatro (34) asistencias.</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8750" y="7390784"/>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80000"/>
            </a:blip>
            <a:stretch>
              <a:fillRect t="-94348" r="-5960" b="-88388"/>
            </a:stretch>
          </a:blipFill>
        </p:spPr>
        <p:txBody>
          <a:bodyPr/>
          <a:lstStyle/>
          <a:p>
            <a:endParaRPr lang="es-EC"/>
          </a:p>
        </p:txBody>
      </p:sp>
      <p:sp>
        <p:nvSpPr>
          <p:cNvPr id="5" name="TextBox 5"/>
          <p:cNvSpPr txBox="1"/>
          <p:nvPr/>
        </p:nvSpPr>
        <p:spPr>
          <a:xfrm>
            <a:off x="1028700" y="2798111"/>
            <a:ext cx="12814336" cy="2312670"/>
          </a:xfrm>
          <a:prstGeom prst="rect">
            <a:avLst/>
          </a:prstGeom>
        </p:spPr>
        <p:txBody>
          <a:bodyPr lIns="0" tIns="0" rIns="0" bIns="0" rtlCol="0" anchor="t">
            <a:spAutoFit/>
          </a:bodyPr>
          <a:lstStyle/>
          <a:p>
            <a:pPr marL="388618" lvl="1" indent="-194309" algn="just">
              <a:lnSpc>
                <a:spcPts val="2699"/>
              </a:lnSpc>
              <a:buFont typeface="Arial"/>
              <a:buChar char="•"/>
            </a:pPr>
            <a:r>
              <a:rPr lang="en-US" sz="1799" spc="26">
                <a:solidFill>
                  <a:srgbClr val="000000"/>
                </a:solidFill>
                <a:latin typeface="Montserrat"/>
              </a:rPr>
              <a:t>Durante su primer periodo de trabajo, esta Comisión enfrento múltiples desafíos, comenzando por la revisión y análisis de los expedientes represados por la anterior administración y segundo por el cumplimiento de disposiciones previstas en el Código Municipal para el Distrito Metropolitano de Quito.</a:t>
            </a:r>
          </a:p>
          <a:p>
            <a:pPr algn="just">
              <a:lnSpc>
                <a:spcPts val="2699"/>
              </a:lnSpc>
            </a:pPr>
            <a:endParaRPr lang="en-US" sz="1799" spc="26">
              <a:solidFill>
                <a:srgbClr val="000000"/>
              </a:solidFill>
              <a:latin typeface="Montserrat"/>
            </a:endParaRPr>
          </a:p>
          <a:p>
            <a:pPr marL="388618" lvl="1" indent="-194309" algn="just">
              <a:lnSpc>
                <a:spcPts val="2699"/>
              </a:lnSpc>
              <a:buFont typeface="Arial"/>
              <a:buChar char="•"/>
            </a:pPr>
            <a:r>
              <a:rPr lang="en-US" sz="1799" spc="26">
                <a:solidFill>
                  <a:srgbClr val="000000"/>
                </a:solidFill>
                <a:latin typeface="Montserrat"/>
              </a:rPr>
              <a:t>Desde presidencia se buscó actuar de manera responsable, en cumplimiento con el procedimiento legislativo previsto en el Código Municipal para el Distrito Metropolitano de Quito, en especial del procedimiento parlamentario.</a:t>
            </a:r>
          </a:p>
        </p:txBody>
      </p:sp>
      <p:sp>
        <p:nvSpPr>
          <p:cNvPr id="6" name="TextBox 6"/>
          <p:cNvSpPr txBox="1"/>
          <p:nvPr/>
        </p:nvSpPr>
        <p:spPr>
          <a:xfrm>
            <a:off x="1028700" y="1524000"/>
            <a:ext cx="9045411" cy="800100"/>
          </a:xfrm>
          <a:prstGeom prst="rect">
            <a:avLst/>
          </a:prstGeom>
        </p:spPr>
        <p:txBody>
          <a:bodyPr lIns="0" tIns="0" rIns="0" bIns="0" rtlCol="0" anchor="t">
            <a:spAutoFit/>
          </a:bodyPr>
          <a:lstStyle/>
          <a:p>
            <a:pPr marL="0" lvl="0" indent="0" algn="l">
              <a:lnSpc>
                <a:spcPts val="6000"/>
              </a:lnSpc>
            </a:pPr>
            <a:r>
              <a:rPr lang="en-US" sz="6000">
                <a:solidFill>
                  <a:srgbClr val="593EA1"/>
                </a:solidFill>
                <a:latin typeface="Montserrat Ultra-Bold"/>
              </a:rPr>
              <a:t>Trabajo realizado</a:t>
            </a:r>
          </a:p>
        </p:txBody>
      </p:sp>
      <p:grpSp>
        <p:nvGrpSpPr>
          <p:cNvPr id="7" name="Group 7"/>
          <p:cNvGrpSpPr/>
          <p:nvPr/>
        </p:nvGrpSpPr>
        <p:grpSpPr>
          <a:xfrm>
            <a:off x="9144000" y="5444157"/>
            <a:ext cx="8115300" cy="3724212"/>
            <a:chOff x="-161290" y="232410"/>
            <a:chExt cx="12611100" cy="5787390"/>
          </a:xfrm>
        </p:grpSpPr>
        <p:sp>
          <p:nvSpPr>
            <p:cNvPr id="8" name="Freeform 8"/>
            <p:cNvSpPr/>
            <p:nvPr/>
          </p:nvSpPr>
          <p:spPr>
            <a:xfrm>
              <a:off x="0" y="0"/>
              <a:ext cx="12611100" cy="5787390"/>
            </a:xfrm>
            <a:custGeom>
              <a:avLst/>
              <a:gdLst/>
              <a:ahLst/>
              <a:cxnLst/>
              <a:rect l="l" t="t" r="r" b="b"/>
              <a:pathLst>
                <a:path w="12611100" h="5787390">
                  <a:moveTo>
                    <a:pt x="12551410" y="2688590"/>
                  </a:moveTo>
                  <a:cubicBezTo>
                    <a:pt x="12498070" y="2100580"/>
                    <a:pt x="12113260" y="1581150"/>
                    <a:pt x="11629389"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39" y="1280160"/>
                  </a:cubicBezTo>
                  <a:cubicBezTo>
                    <a:pt x="0" y="2223770"/>
                    <a:pt x="400050" y="3919220"/>
                    <a:pt x="1418589" y="4751070"/>
                  </a:cubicBezTo>
                  <a:cubicBezTo>
                    <a:pt x="2437130" y="5582920"/>
                    <a:pt x="3836669" y="5750560"/>
                    <a:pt x="5152389" y="5767070"/>
                  </a:cubicBezTo>
                  <a:cubicBezTo>
                    <a:pt x="6744970" y="5787390"/>
                    <a:pt x="8346439" y="5632450"/>
                    <a:pt x="9888220" y="5229860"/>
                  </a:cubicBezTo>
                  <a:cubicBezTo>
                    <a:pt x="10535920" y="5060950"/>
                    <a:pt x="11187430" y="4839970"/>
                    <a:pt x="11710670" y="4423410"/>
                  </a:cubicBezTo>
                  <a:cubicBezTo>
                    <a:pt x="12232639" y="4005580"/>
                    <a:pt x="12611099" y="3355340"/>
                    <a:pt x="12551409" y="2688590"/>
                  </a:cubicBezTo>
                  <a:close/>
                </a:path>
              </a:pathLst>
            </a:custGeom>
            <a:blipFill>
              <a:blip r:embed="rId5"/>
              <a:stretch>
                <a:fillRect l="-8645" t="-70038" r="-2985" b="-8499"/>
              </a:stretch>
            </a:blipFill>
          </p:spPr>
          <p:txBody>
            <a:bodyPr/>
            <a:lstStyle/>
            <a:p>
              <a:endParaRPr lang="es-EC"/>
            </a:p>
          </p:txBody>
        </p:sp>
      </p:gr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3EA1"/>
        </a:solidFill>
        <a:effectLst/>
      </p:bgPr>
    </p:bg>
    <p:spTree>
      <p:nvGrpSpPr>
        <p:cNvPr id="1" name=""/>
        <p:cNvGrpSpPr/>
        <p:nvPr/>
      </p:nvGrpSpPr>
      <p:grpSpPr>
        <a:xfrm>
          <a:off x="0" y="0"/>
          <a:ext cx="0" cy="0"/>
          <a:chOff x="0" y="0"/>
          <a:chExt cx="0" cy="0"/>
        </a:xfrm>
      </p:grpSpPr>
      <p:sp>
        <p:nvSpPr>
          <p:cNvPr id="2" name="Freeform 2"/>
          <p:cNvSpPr/>
          <p:nvPr/>
        </p:nvSpPr>
        <p:spPr>
          <a:xfrm rot="-4627350">
            <a:off x="14361953" y="-20875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C"/>
          </a:p>
        </p:txBody>
      </p:sp>
      <p:sp>
        <p:nvSpPr>
          <p:cNvPr id="3" name="Freeform 3"/>
          <p:cNvSpPr/>
          <p:nvPr/>
        </p:nvSpPr>
        <p:spPr>
          <a:xfrm rot="-4627350">
            <a:off x="14514353" y="-1935131"/>
            <a:ext cx="5226508" cy="5226508"/>
          </a:xfrm>
          <a:custGeom>
            <a:avLst/>
            <a:gdLst/>
            <a:ahLst/>
            <a:cxnLst/>
            <a:rect l="l" t="t" r="r" b="b"/>
            <a:pathLst>
              <a:path w="5226508" h="5226508">
                <a:moveTo>
                  <a:pt x="0" y="0"/>
                </a:moveTo>
                <a:lnTo>
                  <a:pt x="5226508" y="0"/>
                </a:lnTo>
                <a:lnTo>
                  <a:pt x="5226508" y="5226508"/>
                </a:lnTo>
                <a:lnTo>
                  <a:pt x="0" y="5226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C"/>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80000"/>
            </a:blip>
            <a:stretch>
              <a:fillRect t="-94348" r="-5960" b="-88388"/>
            </a:stretch>
          </a:blipFill>
        </p:spPr>
        <p:txBody>
          <a:bodyPr/>
          <a:lstStyle/>
          <a:p>
            <a:endParaRPr lang="es-EC"/>
          </a:p>
        </p:txBody>
      </p:sp>
      <p:sp>
        <p:nvSpPr>
          <p:cNvPr id="5" name="TextBox 5"/>
          <p:cNvSpPr txBox="1"/>
          <p:nvPr/>
        </p:nvSpPr>
        <p:spPr>
          <a:xfrm>
            <a:off x="1028700" y="3601402"/>
            <a:ext cx="11474508" cy="979170"/>
          </a:xfrm>
          <a:prstGeom prst="rect">
            <a:avLst/>
          </a:prstGeom>
        </p:spPr>
        <p:txBody>
          <a:bodyPr lIns="0" tIns="0" rIns="0" bIns="0" rtlCol="0" anchor="t">
            <a:spAutoFit/>
          </a:bodyPr>
          <a:lstStyle/>
          <a:p>
            <a:pPr algn="just">
              <a:lnSpc>
                <a:spcPts val="2699"/>
              </a:lnSpc>
            </a:pPr>
            <a:r>
              <a:rPr lang="en-US" sz="1799" spc="26">
                <a:solidFill>
                  <a:srgbClr val="FFFFFF"/>
                </a:solidFill>
                <a:latin typeface="Montserrat"/>
              </a:rPr>
              <a:t>La Comisión, de Igualdad, Género e Inclusión Social, actualmente, mantiene los siguientes expedientes legislativos en tratamiento:</a:t>
            </a:r>
          </a:p>
          <a:p>
            <a:pPr algn="just">
              <a:lnSpc>
                <a:spcPts val="2699"/>
              </a:lnSpc>
            </a:pPr>
            <a:endParaRPr lang="en-US" sz="1799" spc="26">
              <a:solidFill>
                <a:srgbClr val="FFFFFF"/>
              </a:solidFill>
              <a:latin typeface="Montserrat"/>
            </a:endParaRPr>
          </a:p>
        </p:txBody>
      </p:sp>
      <p:sp>
        <p:nvSpPr>
          <p:cNvPr id="6" name="TextBox 6"/>
          <p:cNvSpPr txBox="1"/>
          <p:nvPr/>
        </p:nvSpPr>
        <p:spPr>
          <a:xfrm>
            <a:off x="1028700" y="1524000"/>
            <a:ext cx="12079728" cy="1562100"/>
          </a:xfrm>
          <a:prstGeom prst="rect">
            <a:avLst/>
          </a:prstGeom>
        </p:spPr>
        <p:txBody>
          <a:bodyPr lIns="0" tIns="0" rIns="0" bIns="0" rtlCol="0" anchor="t">
            <a:spAutoFit/>
          </a:bodyPr>
          <a:lstStyle/>
          <a:p>
            <a:pPr marL="0" lvl="0" indent="0" algn="l">
              <a:lnSpc>
                <a:spcPts val="6000"/>
              </a:lnSpc>
            </a:pPr>
            <a:r>
              <a:rPr lang="en-US" sz="6000">
                <a:solidFill>
                  <a:srgbClr val="FFFFFF"/>
                </a:solidFill>
                <a:latin typeface="Montserrat Ultra-Bold"/>
              </a:rPr>
              <a:t>Expedientes legislativos tramitados y en tratamiento</a:t>
            </a:r>
          </a:p>
        </p:txBody>
      </p:sp>
      <p:graphicFrame>
        <p:nvGraphicFramePr>
          <p:cNvPr id="7" name="Table 7"/>
          <p:cNvGraphicFramePr>
            <a:graphicFrameLocks noGrp="1"/>
          </p:cNvGraphicFramePr>
          <p:nvPr/>
        </p:nvGraphicFramePr>
        <p:xfrm>
          <a:off x="1028700" y="5143500"/>
          <a:ext cx="16230601" cy="4090321"/>
        </p:xfrm>
        <a:graphic>
          <a:graphicData uri="http://schemas.openxmlformats.org/drawingml/2006/table">
            <a:tbl>
              <a:tblPr/>
              <a:tblGrid>
                <a:gridCol w="7127586">
                  <a:extLst>
                    <a:ext uri="{9D8B030D-6E8A-4147-A177-3AD203B41FA5}">
                      <a16:colId xmlns:a16="http://schemas.microsoft.com/office/drawing/2014/main" val="20000"/>
                    </a:ext>
                  </a:extLst>
                </a:gridCol>
                <a:gridCol w="1938224">
                  <a:extLst>
                    <a:ext uri="{9D8B030D-6E8A-4147-A177-3AD203B41FA5}">
                      <a16:colId xmlns:a16="http://schemas.microsoft.com/office/drawing/2014/main" val="20001"/>
                    </a:ext>
                  </a:extLst>
                </a:gridCol>
                <a:gridCol w="1294479">
                  <a:extLst>
                    <a:ext uri="{9D8B030D-6E8A-4147-A177-3AD203B41FA5}">
                      <a16:colId xmlns:a16="http://schemas.microsoft.com/office/drawing/2014/main" val="20002"/>
                    </a:ext>
                  </a:extLst>
                </a:gridCol>
                <a:gridCol w="3009424">
                  <a:extLst>
                    <a:ext uri="{9D8B030D-6E8A-4147-A177-3AD203B41FA5}">
                      <a16:colId xmlns:a16="http://schemas.microsoft.com/office/drawing/2014/main" val="20003"/>
                    </a:ext>
                  </a:extLst>
                </a:gridCol>
                <a:gridCol w="2860888">
                  <a:extLst>
                    <a:ext uri="{9D8B030D-6E8A-4147-A177-3AD203B41FA5}">
                      <a16:colId xmlns:a16="http://schemas.microsoft.com/office/drawing/2014/main" val="20004"/>
                    </a:ext>
                  </a:extLst>
                </a:gridCol>
              </a:tblGrid>
              <a:tr h="1253226">
                <a:tc>
                  <a:txBody>
                    <a:bodyPr/>
                    <a:lstStyle/>
                    <a:p>
                      <a:pPr algn="ctr">
                        <a:lnSpc>
                          <a:spcPts val="2600"/>
                        </a:lnSpc>
                        <a:defRPr/>
                      </a:pPr>
                      <a:r>
                        <a:rPr lang="en-US" sz="2000">
                          <a:solidFill>
                            <a:srgbClr val="FFFFFF"/>
                          </a:solidFill>
                          <a:latin typeface="Montserrat Bold"/>
                        </a:rPr>
                        <a:t>Proyecto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a:txBody>
                    <a:bodyPr/>
                    <a:lstStyle/>
                    <a:p>
                      <a:pPr algn="ctr">
                        <a:lnSpc>
                          <a:spcPts val="2600"/>
                        </a:lnSpc>
                        <a:defRPr/>
                      </a:pPr>
                      <a:r>
                        <a:rPr lang="en-US" sz="2000">
                          <a:solidFill>
                            <a:srgbClr val="FFFFFF"/>
                          </a:solidFill>
                          <a:latin typeface="Montserrat Bold"/>
                        </a:rPr>
                        <a:t>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a:txBody>
                    <a:bodyPr/>
                    <a:lstStyle/>
                    <a:p>
                      <a:pPr algn="ctr">
                        <a:lnSpc>
                          <a:spcPts val="2600"/>
                        </a:lnSpc>
                        <a:defRPr/>
                      </a:pPr>
                      <a:r>
                        <a:rPr lang="en-US" sz="2000">
                          <a:solidFill>
                            <a:srgbClr val="FFFFFF"/>
                          </a:solidFill>
                          <a:latin typeface="Montserrat Bold"/>
                        </a:rPr>
                        <a:t>Estado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extLst>
                  <a:ext uri="{0D108BD9-81ED-4DB2-BD59-A6C34878D82A}">
                    <a16:rowId xmlns:a16="http://schemas.microsoft.com/office/drawing/2014/main" val="10000"/>
                  </a:ext>
                </a:extLst>
              </a:tr>
              <a:tr h="2837095">
                <a:tc>
                  <a:txBody>
                    <a:bodyPr/>
                    <a:lstStyle/>
                    <a:p>
                      <a:pPr algn="just">
                        <a:lnSpc>
                          <a:spcPts val="2519"/>
                        </a:lnSpc>
                        <a:defRPr/>
                      </a:pPr>
                      <a:r>
                        <a:rPr lang="en-US" sz="1799">
                          <a:solidFill>
                            <a:srgbClr val="000000"/>
                          </a:solidFill>
                          <a:latin typeface="Montserrat Bold"/>
                        </a:rPr>
                        <a:t>Ordenanza que regula la implementación y funcionamiento de los servicios en la modalidad de erradicación progresiva de la mendicidad y trabajo infantil.</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Iniciativa ex Concejala Carla Cevallos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Iniciativa ex Concejala Carla Cevallos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Cuenta con 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Notificado para primer debate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3EA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4348" r="-5960" b="-88388"/>
            </a:stretch>
          </a:blipFill>
        </p:spPr>
        <p:txBody>
          <a:bodyPr/>
          <a:lstStyle/>
          <a:p>
            <a:endParaRPr lang="es-EC"/>
          </a:p>
        </p:txBody>
      </p:sp>
      <p:graphicFrame>
        <p:nvGraphicFramePr>
          <p:cNvPr id="3" name="Table 3"/>
          <p:cNvGraphicFramePr>
            <a:graphicFrameLocks noGrp="1"/>
          </p:cNvGraphicFramePr>
          <p:nvPr/>
        </p:nvGraphicFramePr>
        <p:xfrm>
          <a:off x="1028700" y="1693005"/>
          <a:ext cx="16230600" cy="6900990"/>
        </p:xfrm>
        <a:graphic>
          <a:graphicData uri="http://schemas.openxmlformats.org/drawingml/2006/table">
            <a:tbl>
              <a:tblPr/>
              <a:tblGrid>
                <a:gridCol w="7127586">
                  <a:extLst>
                    <a:ext uri="{9D8B030D-6E8A-4147-A177-3AD203B41FA5}">
                      <a16:colId xmlns:a16="http://schemas.microsoft.com/office/drawing/2014/main" val="20000"/>
                    </a:ext>
                  </a:extLst>
                </a:gridCol>
                <a:gridCol w="1938224">
                  <a:extLst>
                    <a:ext uri="{9D8B030D-6E8A-4147-A177-3AD203B41FA5}">
                      <a16:colId xmlns:a16="http://schemas.microsoft.com/office/drawing/2014/main" val="20001"/>
                    </a:ext>
                  </a:extLst>
                </a:gridCol>
                <a:gridCol w="1294479">
                  <a:extLst>
                    <a:ext uri="{9D8B030D-6E8A-4147-A177-3AD203B41FA5}">
                      <a16:colId xmlns:a16="http://schemas.microsoft.com/office/drawing/2014/main" val="20002"/>
                    </a:ext>
                  </a:extLst>
                </a:gridCol>
                <a:gridCol w="3009424">
                  <a:extLst>
                    <a:ext uri="{9D8B030D-6E8A-4147-A177-3AD203B41FA5}">
                      <a16:colId xmlns:a16="http://schemas.microsoft.com/office/drawing/2014/main" val="20003"/>
                    </a:ext>
                  </a:extLst>
                </a:gridCol>
                <a:gridCol w="2860888">
                  <a:extLst>
                    <a:ext uri="{9D8B030D-6E8A-4147-A177-3AD203B41FA5}">
                      <a16:colId xmlns:a16="http://schemas.microsoft.com/office/drawing/2014/main" val="20004"/>
                    </a:ext>
                  </a:extLst>
                </a:gridCol>
              </a:tblGrid>
              <a:tr h="1248445">
                <a:tc>
                  <a:txBody>
                    <a:bodyPr/>
                    <a:lstStyle/>
                    <a:p>
                      <a:pPr algn="ctr">
                        <a:lnSpc>
                          <a:spcPts val="2600"/>
                        </a:lnSpc>
                        <a:defRPr/>
                      </a:pPr>
                      <a:r>
                        <a:rPr lang="en-US" sz="2000">
                          <a:solidFill>
                            <a:srgbClr val="FFFFFF"/>
                          </a:solidFill>
                          <a:latin typeface="Montserrat Bold"/>
                        </a:rPr>
                        <a:t>Proyecto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a:txBody>
                    <a:bodyPr/>
                    <a:lstStyle/>
                    <a:p>
                      <a:pPr algn="ctr">
                        <a:lnSpc>
                          <a:spcPts val="2600"/>
                        </a:lnSpc>
                        <a:defRPr/>
                      </a:pPr>
                      <a:r>
                        <a:rPr lang="en-US" sz="2000">
                          <a:solidFill>
                            <a:srgbClr val="FFFFFF"/>
                          </a:solidFill>
                          <a:latin typeface="Montserrat Bold"/>
                        </a:rPr>
                        <a:t>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a:txBody>
                    <a:bodyPr/>
                    <a:lstStyle/>
                    <a:p>
                      <a:pPr algn="ctr">
                        <a:lnSpc>
                          <a:spcPts val="2600"/>
                        </a:lnSpc>
                        <a:defRPr/>
                      </a:pPr>
                      <a:r>
                        <a:rPr lang="en-US" sz="2000">
                          <a:solidFill>
                            <a:srgbClr val="FFFFFF"/>
                          </a:solidFill>
                          <a:latin typeface="Montserrat Bold"/>
                        </a:rPr>
                        <a:t>Estado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extLst>
                  <a:ext uri="{0D108BD9-81ED-4DB2-BD59-A6C34878D82A}">
                    <a16:rowId xmlns:a16="http://schemas.microsoft.com/office/drawing/2014/main" val="10000"/>
                  </a:ext>
                </a:extLst>
              </a:tr>
              <a:tr h="2826272">
                <a:tc>
                  <a:txBody>
                    <a:bodyPr/>
                    <a:lstStyle/>
                    <a:p>
                      <a:pPr algn="just">
                        <a:lnSpc>
                          <a:spcPts val="2519"/>
                        </a:lnSpc>
                        <a:defRPr/>
                      </a:pPr>
                      <a:r>
                        <a:rPr lang="en-US" sz="1799">
                          <a:solidFill>
                            <a:srgbClr val="000000"/>
                          </a:solidFill>
                          <a:latin typeface="Montserrat Bold"/>
                        </a:rPr>
                        <a:t>Ordenanza que regula la implementación y funcionamiento de los servicios en la modalidad de erradicación progresiva de la mendicidad y trabajo infantil.</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Iniciativa ex Concejala Carla Cevallos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Iniciativa ex Concejala Carla Cevallos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Cuenta con 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Notificado para primer debate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26272">
                <a:tc>
                  <a:txBody>
                    <a:bodyPr/>
                    <a:lstStyle/>
                    <a:p>
                      <a:pPr algn="just">
                        <a:lnSpc>
                          <a:spcPts val="2519"/>
                        </a:lnSpc>
                        <a:defRPr/>
                      </a:pPr>
                      <a:r>
                        <a:rPr lang="en-US" sz="1799">
                          <a:solidFill>
                            <a:srgbClr val="000000"/>
                          </a:solidFill>
                          <a:latin typeface="Montserrat Bold"/>
                        </a:rPr>
                        <a:t>Ordenanza Reformatoria a la Ordenanza No. 235, que establece las políticas hacia la erradicación de la violencia basada en género en el espacio público en el Distrito Metropolitano de Quito.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Iniciativa ex concejala Daniela Chacón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Iniciativa ex concejala Daniela Chacón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Cuenta con 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Revisión en Comisión para Primer Debate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93EA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4348" r="-5960" b="-88388"/>
            </a:stretch>
          </a:blipFill>
        </p:spPr>
        <p:txBody>
          <a:bodyPr/>
          <a:lstStyle/>
          <a:p>
            <a:endParaRPr lang="es-EC"/>
          </a:p>
        </p:txBody>
      </p:sp>
      <p:graphicFrame>
        <p:nvGraphicFramePr>
          <p:cNvPr id="3" name="Table 3"/>
          <p:cNvGraphicFramePr>
            <a:graphicFrameLocks noGrp="1"/>
          </p:cNvGraphicFramePr>
          <p:nvPr/>
        </p:nvGraphicFramePr>
        <p:xfrm>
          <a:off x="1028700" y="1028700"/>
          <a:ext cx="16230600" cy="8236318"/>
        </p:xfrm>
        <a:graphic>
          <a:graphicData uri="http://schemas.openxmlformats.org/drawingml/2006/table">
            <a:tbl>
              <a:tblPr/>
              <a:tblGrid>
                <a:gridCol w="7127586">
                  <a:extLst>
                    <a:ext uri="{9D8B030D-6E8A-4147-A177-3AD203B41FA5}">
                      <a16:colId xmlns:a16="http://schemas.microsoft.com/office/drawing/2014/main" val="20000"/>
                    </a:ext>
                  </a:extLst>
                </a:gridCol>
                <a:gridCol w="1938224">
                  <a:extLst>
                    <a:ext uri="{9D8B030D-6E8A-4147-A177-3AD203B41FA5}">
                      <a16:colId xmlns:a16="http://schemas.microsoft.com/office/drawing/2014/main" val="20001"/>
                    </a:ext>
                  </a:extLst>
                </a:gridCol>
                <a:gridCol w="1294479">
                  <a:extLst>
                    <a:ext uri="{9D8B030D-6E8A-4147-A177-3AD203B41FA5}">
                      <a16:colId xmlns:a16="http://schemas.microsoft.com/office/drawing/2014/main" val="20002"/>
                    </a:ext>
                  </a:extLst>
                </a:gridCol>
                <a:gridCol w="3009424">
                  <a:extLst>
                    <a:ext uri="{9D8B030D-6E8A-4147-A177-3AD203B41FA5}">
                      <a16:colId xmlns:a16="http://schemas.microsoft.com/office/drawing/2014/main" val="20003"/>
                    </a:ext>
                  </a:extLst>
                </a:gridCol>
                <a:gridCol w="2860888">
                  <a:extLst>
                    <a:ext uri="{9D8B030D-6E8A-4147-A177-3AD203B41FA5}">
                      <a16:colId xmlns:a16="http://schemas.microsoft.com/office/drawing/2014/main" val="20004"/>
                    </a:ext>
                  </a:extLst>
                </a:gridCol>
              </a:tblGrid>
              <a:tr h="1247323">
                <a:tc>
                  <a:txBody>
                    <a:bodyPr/>
                    <a:lstStyle/>
                    <a:p>
                      <a:pPr algn="ctr">
                        <a:lnSpc>
                          <a:spcPts val="2600"/>
                        </a:lnSpc>
                        <a:defRPr/>
                      </a:pPr>
                      <a:r>
                        <a:rPr lang="en-US" sz="2000">
                          <a:solidFill>
                            <a:srgbClr val="FFFFFF"/>
                          </a:solidFill>
                          <a:latin typeface="Montserrat Bold"/>
                        </a:rPr>
                        <a:t>Proyecto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a:txBody>
                    <a:bodyPr/>
                    <a:lstStyle/>
                    <a:p>
                      <a:pPr algn="ctr">
                        <a:lnSpc>
                          <a:spcPts val="2600"/>
                        </a:lnSpc>
                        <a:defRPr/>
                      </a:pPr>
                      <a:r>
                        <a:rPr lang="en-US" sz="2000">
                          <a:solidFill>
                            <a:srgbClr val="FFFFFF"/>
                          </a:solidFill>
                          <a:latin typeface="Montserrat Bold"/>
                        </a:rPr>
                        <a:t>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a:txBody>
                    <a:bodyPr/>
                    <a:lstStyle/>
                    <a:p>
                      <a:pPr algn="ctr">
                        <a:lnSpc>
                          <a:spcPts val="2600"/>
                        </a:lnSpc>
                        <a:defRPr/>
                      </a:pPr>
                      <a:r>
                        <a:rPr lang="en-US" sz="2000">
                          <a:solidFill>
                            <a:srgbClr val="FFFFFF"/>
                          </a:solidFill>
                          <a:latin typeface="Montserrat Bold"/>
                        </a:rPr>
                        <a:t>Estado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extLst>
                  <a:ext uri="{0D108BD9-81ED-4DB2-BD59-A6C34878D82A}">
                    <a16:rowId xmlns:a16="http://schemas.microsoft.com/office/drawing/2014/main" val="10000"/>
                  </a:ext>
                </a:extLst>
              </a:tr>
              <a:tr h="1821592">
                <a:tc>
                  <a:txBody>
                    <a:bodyPr/>
                    <a:lstStyle/>
                    <a:p>
                      <a:pPr algn="just">
                        <a:lnSpc>
                          <a:spcPts val="2519"/>
                        </a:lnSpc>
                        <a:defRPr/>
                      </a:pPr>
                      <a:r>
                        <a:rPr lang="en-US" sz="1799">
                          <a:solidFill>
                            <a:srgbClr val="000000"/>
                          </a:solidFill>
                          <a:latin typeface="Montserrat Bold"/>
                        </a:rPr>
                        <a:t>Ordenanza Metropolitana Reformatoria de la Ordenanza Metropolitana No. 188, que implementa y regula el Sistema de Protección Integral en el Distrito Metropolitano de Quito.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Iniciativa ex Concejala Carla Cevallos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Iniciativa ex Concejala Carla Cevallos</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Cuenta con 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Revisión en Comisión para Primer Debate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167404">
                <a:tc>
                  <a:txBody>
                    <a:bodyPr/>
                    <a:lstStyle/>
                    <a:p>
                      <a:pPr algn="just">
                        <a:lnSpc>
                          <a:spcPts val="2519"/>
                        </a:lnSpc>
                        <a:defRPr/>
                      </a:pPr>
                      <a:r>
                        <a:rPr lang="en-US" sz="1799">
                          <a:solidFill>
                            <a:srgbClr val="000000"/>
                          </a:solidFill>
                          <a:latin typeface="Montserrat Bold"/>
                        </a:rPr>
                        <a:t>“Ordenanza que impulsa, promueve e incorpora la transversalización del enfoque de género en las políticas del Municipio del Distrito Metropolitano de Quito".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Iniciativa ex Concejales Soledad Benítez, Luis Reina Chamorro, Marcia Méndez, Orlando Núñez, Gissela Chalá Reinoso,</a:t>
                      </a:r>
                      <a:endParaRPr lang="en-US" sz="1100"/>
                    </a:p>
                    <a:p>
                      <a:pPr algn="ctr">
                        <a:lnSpc>
                          <a:spcPts val="2519"/>
                        </a:lnSpc>
                      </a:pPr>
                      <a:r>
                        <a:rPr lang="en-US" sz="1799">
                          <a:solidFill>
                            <a:srgbClr val="000000"/>
                          </a:solidFill>
                          <a:latin typeface="Montserrat"/>
                        </a:rPr>
                        <a:t>Mónica Sandoval, Juan Carlos Fiallo Cobos, Brith Vaca y Blanca Paucar.</a:t>
                      </a:r>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Iniciativa ex Concejales Soledad Benítez, Luis Reina Chamorro, Marcia Méndez, Orlando Núñez, Gissela Chalá Reinoso,</a:t>
                      </a:r>
                      <a:endParaRPr lang="en-US" sz="1100"/>
                    </a:p>
                    <a:p>
                      <a:pPr algn="ctr">
                        <a:lnSpc>
                          <a:spcPts val="2519"/>
                        </a:lnSpc>
                      </a:pPr>
                      <a:r>
                        <a:rPr lang="en-US" sz="1799">
                          <a:solidFill>
                            <a:srgbClr val="000000"/>
                          </a:solidFill>
                          <a:latin typeface="Montserrat"/>
                        </a:rPr>
                        <a:t>Mónica Sandoval, Juan Carlos Fiallo Cobos, Brith Vaca y Blanca Paucar.</a:t>
                      </a:r>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Cuenta con 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En sesión No. 003 ordinaria de la Comisión de 15 de junio de 2023 se resolvió: Realizar un alcance al informe de primer debate incorporando las observaciones realizadas por la administración anterior en la sesión No. 207 Ordinaria del Concejo Metropolitano.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93EA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4348" r="-5960" b="-88388"/>
            </a:stretch>
          </a:blipFill>
        </p:spPr>
        <p:txBody>
          <a:bodyPr/>
          <a:lstStyle/>
          <a:p>
            <a:endParaRPr lang="es-EC"/>
          </a:p>
        </p:txBody>
      </p:sp>
      <p:graphicFrame>
        <p:nvGraphicFramePr>
          <p:cNvPr id="3" name="Table 3"/>
          <p:cNvGraphicFramePr>
            <a:graphicFrameLocks noGrp="1"/>
          </p:cNvGraphicFramePr>
          <p:nvPr/>
        </p:nvGraphicFramePr>
        <p:xfrm>
          <a:off x="1028700" y="1360853"/>
          <a:ext cx="16230600" cy="7565295"/>
        </p:xfrm>
        <a:graphic>
          <a:graphicData uri="http://schemas.openxmlformats.org/drawingml/2006/table">
            <a:tbl>
              <a:tblPr/>
              <a:tblGrid>
                <a:gridCol w="7127586">
                  <a:extLst>
                    <a:ext uri="{9D8B030D-6E8A-4147-A177-3AD203B41FA5}">
                      <a16:colId xmlns:a16="http://schemas.microsoft.com/office/drawing/2014/main" val="20000"/>
                    </a:ext>
                  </a:extLst>
                </a:gridCol>
                <a:gridCol w="1938224">
                  <a:extLst>
                    <a:ext uri="{9D8B030D-6E8A-4147-A177-3AD203B41FA5}">
                      <a16:colId xmlns:a16="http://schemas.microsoft.com/office/drawing/2014/main" val="20001"/>
                    </a:ext>
                  </a:extLst>
                </a:gridCol>
                <a:gridCol w="1294479">
                  <a:extLst>
                    <a:ext uri="{9D8B030D-6E8A-4147-A177-3AD203B41FA5}">
                      <a16:colId xmlns:a16="http://schemas.microsoft.com/office/drawing/2014/main" val="20002"/>
                    </a:ext>
                  </a:extLst>
                </a:gridCol>
                <a:gridCol w="3009424">
                  <a:extLst>
                    <a:ext uri="{9D8B030D-6E8A-4147-A177-3AD203B41FA5}">
                      <a16:colId xmlns:a16="http://schemas.microsoft.com/office/drawing/2014/main" val="20003"/>
                    </a:ext>
                  </a:extLst>
                </a:gridCol>
                <a:gridCol w="2860888">
                  <a:extLst>
                    <a:ext uri="{9D8B030D-6E8A-4147-A177-3AD203B41FA5}">
                      <a16:colId xmlns:a16="http://schemas.microsoft.com/office/drawing/2014/main" val="20004"/>
                    </a:ext>
                  </a:extLst>
                </a:gridCol>
              </a:tblGrid>
              <a:tr h="1247837">
                <a:tc>
                  <a:txBody>
                    <a:bodyPr/>
                    <a:lstStyle/>
                    <a:p>
                      <a:pPr algn="ctr">
                        <a:lnSpc>
                          <a:spcPts val="2600"/>
                        </a:lnSpc>
                        <a:defRPr/>
                      </a:pPr>
                      <a:r>
                        <a:rPr lang="en-US" sz="2000">
                          <a:solidFill>
                            <a:srgbClr val="FFFFFF"/>
                          </a:solidFill>
                          <a:latin typeface="Montserrat Bold"/>
                        </a:rPr>
                        <a:t>Proyecto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a:txBody>
                    <a:bodyPr/>
                    <a:lstStyle/>
                    <a:p>
                      <a:pPr algn="ctr">
                        <a:lnSpc>
                          <a:spcPts val="2600"/>
                        </a:lnSpc>
                        <a:defRPr/>
                      </a:pPr>
                      <a:r>
                        <a:rPr lang="en-US" sz="2000">
                          <a:solidFill>
                            <a:srgbClr val="FFFFFF"/>
                          </a:solidFill>
                          <a:latin typeface="Montserrat Bold"/>
                        </a:rPr>
                        <a:t>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a:txBody>
                    <a:bodyPr/>
                    <a:lstStyle/>
                    <a:p>
                      <a:pPr algn="ctr">
                        <a:lnSpc>
                          <a:spcPts val="2600"/>
                        </a:lnSpc>
                        <a:defRPr/>
                      </a:pPr>
                      <a:r>
                        <a:rPr lang="en-US" sz="2000">
                          <a:solidFill>
                            <a:srgbClr val="FFFFFF"/>
                          </a:solidFill>
                          <a:latin typeface="Montserrat Bold"/>
                        </a:rPr>
                        <a:t>Estado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extLst>
                  <a:ext uri="{0D108BD9-81ED-4DB2-BD59-A6C34878D82A}">
                    <a16:rowId xmlns:a16="http://schemas.microsoft.com/office/drawing/2014/main" val="10000"/>
                  </a:ext>
                </a:extLst>
              </a:tr>
              <a:tr h="3905871">
                <a:tc>
                  <a:txBody>
                    <a:bodyPr/>
                    <a:lstStyle/>
                    <a:p>
                      <a:pPr algn="just">
                        <a:lnSpc>
                          <a:spcPts val="2519"/>
                        </a:lnSpc>
                        <a:defRPr/>
                      </a:pPr>
                      <a:r>
                        <a:rPr lang="en-US" sz="1799">
                          <a:solidFill>
                            <a:srgbClr val="000000"/>
                          </a:solidFill>
                          <a:latin typeface="Montserrat Bold"/>
                        </a:rPr>
                        <a:t>Ordenanza Metropolitana de protección de derechos de las personas con Discapacidad del Distrito Metropolitano de Quito “Ciudad Inclusiva”.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Iniciativa Concejala Analía Ledesma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Iniciativa Concejala Analía Ledesma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Cuenta con 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Con base al criterio jurídico de la Procuraduría Metropolitana se aprobó el informe que recomienda el archivo del proyecto de ordenanza, por no cumplir con lo previsto en el artículo 322 del COOTAD.</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11587">
                <a:tc>
                  <a:txBody>
                    <a:bodyPr/>
                    <a:lstStyle/>
                    <a:p>
                      <a:pPr algn="just">
                        <a:lnSpc>
                          <a:spcPts val="2519"/>
                        </a:lnSpc>
                        <a:defRPr/>
                      </a:pPr>
                      <a:r>
                        <a:rPr lang="en-US" sz="1799">
                          <a:solidFill>
                            <a:srgbClr val="000000"/>
                          </a:solidFill>
                          <a:latin typeface="Montserrat Bold"/>
                        </a:rPr>
                        <a:t>Ordenanza Metropolitana Reformatoria del Código Municipal para el Distrito Metropolitano de Quito que incorpora el título: prevención, atención y protección de adolescentes en conflicto con la ley.</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Iniciativa ex Concejala Amparito Narvaez</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Iniciativa ex Concejala Amparito Narvaez</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Cuenta con 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En tratamiento de la comisión para primer debate</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93EA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4348" r="-5960" b="-88388"/>
            </a:stretch>
          </a:blipFill>
        </p:spPr>
        <p:txBody>
          <a:bodyPr/>
          <a:lstStyle/>
          <a:p>
            <a:endParaRPr lang="es-EC"/>
          </a:p>
        </p:txBody>
      </p:sp>
      <p:graphicFrame>
        <p:nvGraphicFramePr>
          <p:cNvPr id="3" name="Table 3"/>
          <p:cNvGraphicFramePr>
            <a:graphicFrameLocks noGrp="1"/>
          </p:cNvGraphicFramePr>
          <p:nvPr/>
        </p:nvGraphicFramePr>
        <p:xfrm>
          <a:off x="1028700" y="1191423"/>
          <a:ext cx="16230600" cy="7904153"/>
        </p:xfrm>
        <a:graphic>
          <a:graphicData uri="http://schemas.openxmlformats.org/drawingml/2006/table">
            <a:tbl>
              <a:tblPr/>
              <a:tblGrid>
                <a:gridCol w="7127586">
                  <a:extLst>
                    <a:ext uri="{9D8B030D-6E8A-4147-A177-3AD203B41FA5}">
                      <a16:colId xmlns:a16="http://schemas.microsoft.com/office/drawing/2014/main" val="20000"/>
                    </a:ext>
                  </a:extLst>
                </a:gridCol>
                <a:gridCol w="1938224">
                  <a:extLst>
                    <a:ext uri="{9D8B030D-6E8A-4147-A177-3AD203B41FA5}">
                      <a16:colId xmlns:a16="http://schemas.microsoft.com/office/drawing/2014/main" val="20001"/>
                    </a:ext>
                  </a:extLst>
                </a:gridCol>
                <a:gridCol w="1294479">
                  <a:extLst>
                    <a:ext uri="{9D8B030D-6E8A-4147-A177-3AD203B41FA5}">
                      <a16:colId xmlns:a16="http://schemas.microsoft.com/office/drawing/2014/main" val="20002"/>
                    </a:ext>
                  </a:extLst>
                </a:gridCol>
                <a:gridCol w="3009424">
                  <a:extLst>
                    <a:ext uri="{9D8B030D-6E8A-4147-A177-3AD203B41FA5}">
                      <a16:colId xmlns:a16="http://schemas.microsoft.com/office/drawing/2014/main" val="20003"/>
                    </a:ext>
                  </a:extLst>
                </a:gridCol>
                <a:gridCol w="2860888">
                  <a:extLst>
                    <a:ext uri="{9D8B030D-6E8A-4147-A177-3AD203B41FA5}">
                      <a16:colId xmlns:a16="http://schemas.microsoft.com/office/drawing/2014/main" val="20004"/>
                    </a:ext>
                  </a:extLst>
                </a:gridCol>
              </a:tblGrid>
              <a:tr h="1247566">
                <a:tc>
                  <a:txBody>
                    <a:bodyPr/>
                    <a:lstStyle/>
                    <a:p>
                      <a:pPr algn="ctr">
                        <a:lnSpc>
                          <a:spcPts val="2600"/>
                        </a:lnSpc>
                        <a:defRPr/>
                      </a:pPr>
                      <a:r>
                        <a:rPr lang="en-US" sz="2000">
                          <a:solidFill>
                            <a:srgbClr val="FFFFFF"/>
                          </a:solidFill>
                          <a:latin typeface="Montserrat Bold"/>
                        </a:rPr>
                        <a:t>Proyecto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gridSpan="2">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hMerge="1">
                  <a:txBody>
                    <a:bodyPr/>
                    <a:lstStyle/>
                    <a:p>
                      <a:pPr algn="ctr">
                        <a:lnSpc>
                          <a:spcPts val="2600"/>
                        </a:lnSpc>
                        <a:defRPr/>
                      </a:pPr>
                      <a:r>
                        <a:rPr lang="en-US" sz="2000">
                          <a:solidFill>
                            <a:srgbClr val="FFFFFF"/>
                          </a:solidFill>
                          <a:latin typeface="Montserrat Bold"/>
                        </a:rPr>
                        <a:t>Iniciativa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tc>
                  <a:txBody>
                    <a:bodyPr/>
                    <a:lstStyle/>
                    <a:p>
                      <a:pPr algn="ctr">
                        <a:lnSpc>
                          <a:spcPts val="2600"/>
                        </a:lnSpc>
                        <a:defRPr/>
                      </a:pPr>
                      <a:r>
                        <a:rPr lang="en-US" sz="2000">
                          <a:solidFill>
                            <a:srgbClr val="FFFFFF"/>
                          </a:solidFill>
                          <a:latin typeface="Montserrat Bold"/>
                        </a:rPr>
                        <a:t>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CB913"/>
                    </a:solidFill>
                  </a:tcPr>
                </a:tc>
                <a:tc>
                  <a:txBody>
                    <a:bodyPr/>
                    <a:lstStyle/>
                    <a:p>
                      <a:pPr algn="ctr">
                        <a:lnSpc>
                          <a:spcPts val="2600"/>
                        </a:lnSpc>
                        <a:defRPr/>
                      </a:pPr>
                      <a:r>
                        <a:rPr lang="en-US" sz="2000">
                          <a:solidFill>
                            <a:srgbClr val="FFFFFF"/>
                          </a:solidFill>
                          <a:latin typeface="Montserrat Bold"/>
                        </a:rPr>
                        <a:t>Estado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C397D6"/>
                    </a:solidFill>
                  </a:tcPr>
                </a:tc>
                <a:extLst>
                  <a:ext uri="{0D108BD9-81ED-4DB2-BD59-A6C34878D82A}">
                    <a16:rowId xmlns:a16="http://schemas.microsoft.com/office/drawing/2014/main" val="10000"/>
                  </a:ext>
                </a:extLst>
              </a:tr>
              <a:tr h="4852566">
                <a:tc>
                  <a:txBody>
                    <a:bodyPr/>
                    <a:lstStyle/>
                    <a:p>
                      <a:pPr algn="just">
                        <a:lnSpc>
                          <a:spcPts val="2519"/>
                        </a:lnSpc>
                        <a:defRPr/>
                      </a:pPr>
                      <a:r>
                        <a:rPr lang="en-US" sz="1799">
                          <a:solidFill>
                            <a:srgbClr val="000000"/>
                          </a:solidFill>
                          <a:latin typeface="Montserrat Bold"/>
                        </a:rPr>
                        <a:t>Ordenanza Metropolitana Reformatoria del Libro II.5 Título I, Capitulo II sub parágrafo II del sistema de protección integral del Distrito Metropolitano de Quito del Código Municipal para el Distrito Metropolitano de Quito.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Iniciativa ex Concejala Amparito Narvaez</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Iniciativa ex Concejala Amparito Narvaez</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Cuenta con 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Desde la Comisión se trabajo en conjunto con el Consejo de Protección de Derechos para trabajar en una propuesta técnica para su tratamiento en primer debate en el Concejo Metropolitano. Como ultima acción se solicitaron informes del texto construido.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04021">
                <a:tc>
                  <a:txBody>
                    <a:bodyPr/>
                    <a:lstStyle/>
                    <a:p>
                      <a:pPr algn="just">
                        <a:lnSpc>
                          <a:spcPts val="2519"/>
                        </a:lnSpc>
                        <a:defRPr/>
                      </a:pPr>
                      <a:r>
                        <a:rPr lang="en-US" sz="1799">
                          <a:solidFill>
                            <a:srgbClr val="000000"/>
                          </a:solidFill>
                          <a:latin typeface="Montserrat Bold"/>
                        </a:rPr>
                        <a:t> “Ordenanza Metropolitana Reformatoria A La Sección IV, Capítulo III, Título VII, Libro Ii.3 Del Código Municipal Para El Distrito Metropolitano De Quito, Referente A Los Premios En Temas De Género Y Juventud”.</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gridSpan="2">
                  <a:txBody>
                    <a:bodyPr/>
                    <a:lstStyle/>
                    <a:p>
                      <a:pPr algn="ctr">
                        <a:lnSpc>
                          <a:spcPts val="2519"/>
                        </a:lnSpc>
                        <a:defRPr/>
                      </a:pPr>
                      <a:r>
                        <a:rPr lang="en-US" sz="1799">
                          <a:solidFill>
                            <a:srgbClr val="000000"/>
                          </a:solidFill>
                          <a:latin typeface="Montserrat"/>
                        </a:rPr>
                        <a:t>Iniciativa Concejala Joselyn Mayorga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hMerge="1">
                  <a:txBody>
                    <a:bodyPr/>
                    <a:lstStyle/>
                    <a:p>
                      <a:pPr algn="ctr">
                        <a:lnSpc>
                          <a:spcPts val="2519"/>
                        </a:lnSpc>
                        <a:defRPr/>
                      </a:pPr>
                      <a:r>
                        <a:rPr lang="en-US" sz="1799">
                          <a:solidFill>
                            <a:srgbClr val="000000"/>
                          </a:solidFill>
                          <a:latin typeface="Montserrat"/>
                        </a:rPr>
                        <a:t>Iniciativa Concejala Joselyn Mayorga</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Cuenta con calificación</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tc>
                  <a:txBody>
                    <a:bodyPr/>
                    <a:lstStyle/>
                    <a:p>
                      <a:pPr algn="ctr">
                        <a:lnSpc>
                          <a:spcPts val="2519"/>
                        </a:lnSpc>
                        <a:defRPr/>
                      </a:pPr>
                      <a:r>
                        <a:rPr lang="en-US" sz="1799">
                          <a:solidFill>
                            <a:srgbClr val="000000"/>
                          </a:solidFill>
                          <a:latin typeface="Montserrat"/>
                        </a:rPr>
                        <a:t>Aprobado en Concejo Metropolitano</a:t>
                      </a:r>
                      <a:endParaRPr lang="en-US" sz="1100"/>
                    </a:p>
                  </a:txBody>
                  <a:tcPr marL="171450" marR="171450" marT="171450" marB="171450" anchor="ctr">
                    <a:lnL w="38100" cap="flat" cmpd="sng" algn="ctr">
                      <a:solidFill>
                        <a:srgbClr val="EDF0F2"/>
                      </a:solidFill>
                      <a:prstDash val="solid"/>
                      <a:round/>
                      <a:headEnd type="none" w="med" len="med"/>
                      <a:tailEnd type="none" w="med" len="med"/>
                    </a:lnL>
                    <a:lnR w="38100" cap="flat" cmpd="sng" algn="ctr">
                      <a:solidFill>
                        <a:srgbClr val="EDF0F2"/>
                      </a:solidFill>
                      <a:prstDash val="solid"/>
                      <a:round/>
                      <a:headEnd type="none" w="med" len="med"/>
                      <a:tailEnd type="none" w="med" len="med"/>
                    </a:lnR>
                    <a:lnT w="38100" cap="flat" cmpd="sng" algn="ctr">
                      <a:solidFill>
                        <a:srgbClr val="EDF0F2"/>
                      </a:solidFill>
                      <a:prstDash val="solid"/>
                      <a:round/>
                      <a:headEnd type="none" w="med" len="med"/>
                      <a:tailEnd type="none" w="med" len="med"/>
                    </a:lnT>
                    <a:lnB w="38100" cap="flat" cmpd="sng" algn="ctr">
                      <a:solidFill>
                        <a:srgbClr val="EDF0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2361</Words>
  <Application>Microsoft Office PowerPoint</Application>
  <PresentationFormat>Personalizado</PresentationFormat>
  <Paragraphs>178</Paragraphs>
  <Slides>21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21</vt:i4>
      </vt:variant>
    </vt:vector>
  </HeadingPairs>
  <TitlesOfParts>
    <vt:vector size="29" baseType="lpstr">
      <vt:lpstr>Montserrat Bold</vt:lpstr>
      <vt:lpstr>Calibri</vt:lpstr>
      <vt:lpstr>Arial</vt:lpstr>
      <vt:lpstr>Amithen</vt:lpstr>
      <vt:lpstr>Montserrat Ultra-Bold</vt:lpstr>
      <vt:lpstr>Montserrat Semi-Bold</vt:lpstr>
      <vt:lpstr>Montserrat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Base (Presentación)</dc:title>
  <cp:lastModifiedBy>Stefa Granada</cp:lastModifiedBy>
  <cp:revision>2</cp:revision>
  <dcterms:created xsi:type="dcterms:W3CDTF">2006-08-16T00:00:00Z</dcterms:created>
  <dcterms:modified xsi:type="dcterms:W3CDTF">2024-06-13T13:22:13Z</dcterms:modified>
  <dc:identifier>DAGH9RvLRwI</dc:identifier>
</cp:coreProperties>
</file>