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59" r:id="rId3"/>
    <p:sldId id="271" r:id="rId4"/>
    <p:sldId id="263" r:id="rId5"/>
    <p:sldId id="264" r:id="rId6"/>
    <p:sldId id="256" r:id="rId7"/>
    <p:sldId id="265" r:id="rId8"/>
    <p:sldId id="258" r:id="rId9"/>
    <p:sldId id="261" r:id="rId10"/>
    <p:sldId id="266" r:id="rId11"/>
    <p:sldId id="260" r:id="rId12"/>
    <p:sldId id="262" r:id="rId13"/>
    <p:sldId id="267" r:id="rId14"/>
    <p:sldId id="270" r:id="rId15"/>
    <p:sldId id="269" r:id="rId16"/>
    <p:sldId id="268" r:id="rId17"/>
  </p:sldIdLst>
  <p:sldSz cx="12192000" cy="6858000"/>
  <p:notesSz cx="6858000" cy="9926638"/>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6BDB032C-D1B8-439C-AC12-45E8FA294F6D}">
          <p14:sldIdLst>
            <p14:sldId id="257"/>
            <p14:sldId id="259"/>
            <p14:sldId id="271"/>
            <p14:sldId id="263"/>
            <p14:sldId id="264"/>
            <p14:sldId id="256"/>
            <p14:sldId id="265"/>
            <p14:sldId id="258"/>
            <p14:sldId id="261"/>
            <p14:sldId id="266"/>
            <p14:sldId id="260"/>
            <p14:sldId id="262"/>
            <p14:sldId id="267"/>
            <p14:sldId id="270"/>
            <p14:sldId id="269"/>
            <p14:sldId id="268"/>
          </p14:sldIdLst>
        </p14:section>
        <p14:section name="Sección sin título" id="{D9731B13-E5FC-4B9C-9AF8-E57EE0290FC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109" d="100"/>
          <a:sy n="109" d="100"/>
        </p:scale>
        <p:origin x="61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0DADB47-11CE-421C-AA0B-29687AE05835}" type="doc">
      <dgm:prSet loTypeId="urn:microsoft.com/office/officeart/2005/8/layout/orgChart1" loCatId="hierarchy" qsTypeId="urn:microsoft.com/office/officeart/2005/8/quickstyle/simple1" qsCatId="simple" csTypeId="urn:microsoft.com/office/officeart/2005/8/colors/accent1_5" csCatId="accent1" phldr="1"/>
      <dgm:spPr/>
      <dgm:t>
        <a:bodyPr/>
        <a:lstStyle/>
        <a:p>
          <a:endParaRPr lang="es-ES"/>
        </a:p>
      </dgm:t>
    </dgm:pt>
    <dgm:pt modelId="{8E3F12FC-F002-492B-9EC5-BC5EF4DF65BC}">
      <dgm:prSet custT="1"/>
      <dgm:spPr>
        <a:solidFill>
          <a:schemeClr val="accent1">
            <a:lumMod val="60000"/>
            <a:lumOff val="40000"/>
            <a:alpha val="70000"/>
          </a:schemeClr>
        </a:solidFill>
      </dgm:spPr>
      <dgm:t>
        <a:bodyPr/>
        <a:lstStyle/>
        <a:p>
          <a:pPr rtl="0"/>
          <a:r>
            <a:rPr lang="es-EC" sz="1600" b="0" kern="1200" dirty="0">
              <a:solidFill>
                <a:srgbClr val="253E85"/>
              </a:solidFill>
              <a:latin typeface="Montserrat" pitchFamily="2" charset="77"/>
              <a:ea typeface="+mn-ea"/>
              <a:cs typeface="+mn-cs"/>
            </a:rPr>
            <a:t>Secretaría de Inclusión Social o su delegado, quien preside la comisión.</a:t>
          </a:r>
        </a:p>
      </dgm:t>
    </dgm:pt>
    <dgm:pt modelId="{0DEC7DB7-551A-4D55-BD64-FC8405736D07}" type="parTrans" cxnId="{B2396F93-BEFC-406B-BAF7-361AE2EF42BA}">
      <dgm:prSet/>
      <dgm:spPr/>
      <dgm:t>
        <a:bodyPr/>
        <a:lstStyle/>
        <a:p>
          <a:endParaRPr lang="es-ES"/>
        </a:p>
      </dgm:t>
    </dgm:pt>
    <dgm:pt modelId="{BFC96D00-2E6D-4925-AF50-9181574C0686}" type="sibTrans" cxnId="{B2396F93-BEFC-406B-BAF7-361AE2EF42BA}">
      <dgm:prSet/>
      <dgm:spPr/>
      <dgm:t>
        <a:bodyPr/>
        <a:lstStyle/>
        <a:p>
          <a:endParaRPr lang="es-ES"/>
        </a:p>
      </dgm:t>
    </dgm:pt>
    <dgm:pt modelId="{64E94789-41B9-4BEB-89BD-D8672D3FD198}">
      <dgm:prSet custT="1"/>
      <dgm:spPr>
        <a:solidFill>
          <a:schemeClr val="accent1">
            <a:lumMod val="60000"/>
            <a:lumOff val="40000"/>
            <a:alpha val="70000"/>
          </a:schemeClr>
        </a:solidFill>
      </dgm:spPr>
      <dgm:t>
        <a:bodyPr/>
        <a:lstStyle/>
        <a:p>
          <a:pPr rtl="0"/>
          <a:r>
            <a:rPr lang="es-EC" sz="1600" b="0" kern="1200" dirty="0" smtClean="0">
              <a:solidFill>
                <a:srgbClr val="253E85"/>
              </a:solidFill>
              <a:latin typeface="Montserrat" pitchFamily="2" charset="77"/>
              <a:ea typeface="+mn-ea"/>
              <a:cs typeface="+mn-cs"/>
            </a:rPr>
            <a:t>Secretario general de Coordinación Territorial, Gobernabilidad y Participación Ciudadana o su delegado.</a:t>
          </a:r>
          <a:endParaRPr lang="es-EC" sz="1600" b="0" kern="1200" dirty="0">
            <a:solidFill>
              <a:srgbClr val="253E85"/>
            </a:solidFill>
            <a:latin typeface="Montserrat" pitchFamily="2" charset="77"/>
            <a:ea typeface="+mn-ea"/>
            <a:cs typeface="+mn-cs"/>
          </a:endParaRPr>
        </a:p>
      </dgm:t>
    </dgm:pt>
    <dgm:pt modelId="{7CA031FA-9683-4FDE-AB68-B6BA2527B5D6}" type="parTrans" cxnId="{56B23E32-D59F-486A-B89F-084DA705C5F1}">
      <dgm:prSet/>
      <dgm:spPr/>
      <dgm:t>
        <a:bodyPr/>
        <a:lstStyle/>
        <a:p>
          <a:endParaRPr lang="es-ES"/>
        </a:p>
      </dgm:t>
    </dgm:pt>
    <dgm:pt modelId="{0D025743-E3E6-4391-BE2E-82C3AAF0EE1D}" type="sibTrans" cxnId="{56B23E32-D59F-486A-B89F-084DA705C5F1}">
      <dgm:prSet/>
      <dgm:spPr/>
      <dgm:t>
        <a:bodyPr/>
        <a:lstStyle/>
        <a:p>
          <a:endParaRPr lang="es-ES"/>
        </a:p>
      </dgm:t>
    </dgm:pt>
    <dgm:pt modelId="{3D801491-30DB-4EFF-BFCA-CD09A726CB4C}">
      <dgm:prSet custT="1"/>
      <dgm:spPr>
        <a:solidFill>
          <a:schemeClr val="accent1">
            <a:lumMod val="60000"/>
            <a:lumOff val="40000"/>
            <a:alpha val="70000"/>
          </a:schemeClr>
        </a:solidFill>
      </dgm:spPr>
      <dgm:t>
        <a:bodyPr/>
        <a:lstStyle/>
        <a:p>
          <a:pPr rtl="0"/>
          <a:r>
            <a:rPr lang="es-EC" sz="1600" b="0" kern="1200" dirty="0">
              <a:solidFill>
                <a:srgbClr val="253E85"/>
              </a:solidFill>
              <a:latin typeface="Montserrat" pitchFamily="2" charset="77"/>
              <a:ea typeface="+mn-ea"/>
              <a:cs typeface="+mn-cs"/>
            </a:rPr>
            <a:t>Un </a:t>
          </a:r>
          <a:r>
            <a:rPr lang="es-EC" sz="1600" b="0" kern="1200" dirty="0" smtClean="0">
              <a:solidFill>
                <a:srgbClr val="253E85"/>
              </a:solidFill>
              <a:latin typeface="Montserrat" pitchFamily="2" charset="77"/>
              <a:ea typeface="+mn-ea"/>
              <a:cs typeface="+mn-cs"/>
            </a:rPr>
            <a:t>representante de </a:t>
          </a:r>
          <a:r>
            <a:rPr lang="es-EC" sz="1600" b="0" kern="1200" dirty="0" smtClean="0">
              <a:solidFill>
                <a:srgbClr val="253E85"/>
              </a:solidFill>
              <a:latin typeface="Montserrat" pitchFamily="2" charset="77"/>
              <a:ea typeface="+mn-ea"/>
              <a:cs typeface="+mn-cs"/>
            </a:rPr>
            <a:t>las </a:t>
          </a:r>
          <a:r>
            <a:rPr lang="es-EC" sz="1600" b="0" kern="1200" dirty="0" smtClean="0">
              <a:solidFill>
                <a:srgbClr val="253E85"/>
              </a:solidFill>
              <a:latin typeface="Montserrat" pitchFamily="2" charset="77"/>
              <a:ea typeface="+mn-ea"/>
              <a:cs typeface="+mn-cs"/>
            </a:rPr>
            <a:t>organizaciones sociales en materia de juventud, mujeres o población</a:t>
          </a:r>
          <a:r>
            <a:rPr lang="es-EC" sz="1600" b="0" kern="1200" dirty="0" smtClean="0">
              <a:solidFill>
                <a:schemeClr val="tx1"/>
              </a:solidFill>
              <a:latin typeface="Montserrat" pitchFamily="2" charset="77"/>
              <a:ea typeface="+mn-ea"/>
              <a:cs typeface="+mn-cs"/>
            </a:rPr>
            <a:t> </a:t>
          </a:r>
          <a:r>
            <a:rPr lang="es-EC" sz="1600" b="0" kern="1200" dirty="0" smtClean="0">
              <a:solidFill>
                <a:srgbClr val="253E85"/>
              </a:solidFill>
              <a:latin typeface="Montserrat" pitchFamily="2" charset="77"/>
              <a:ea typeface="+mn-ea"/>
              <a:cs typeface="+mn-cs"/>
            </a:rPr>
            <a:t>sexo genérica</a:t>
          </a:r>
          <a:endParaRPr lang="es-EC" sz="1600" b="0" kern="1200" dirty="0">
            <a:solidFill>
              <a:srgbClr val="253E85"/>
            </a:solidFill>
            <a:latin typeface="Montserrat" pitchFamily="2" charset="77"/>
            <a:ea typeface="+mn-ea"/>
            <a:cs typeface="+mn-cs"/>
          </a:endParaRPr>
        </a:p>
      </dgm:t>
    </dgm:pt>
    <dgm:pt modelId="{04902330-17E4-4E08-B350-6E247D54BCD1}" type="parTrans" cxnId="{BC1FAB0B-7126-4876-8E9F-E48167593BCB}">
      <dgm:prSet/>
      <dgm:spPr/>
      <dgm:t>
        <a:bodyPr/>
        <a:lstStyle/>
        <a:p>
          <a:endParaRPr lang="es-ES"/>
        </a:p>
      </dgm:t>
    </dgm:pt>
    <dgm:pt modelId="{A8D97C64-76F2-4160-A307-5171AD62A4FC}" type="sibTrans" cxnId="{BC1FAB0B-7126-4876-8E9F-E48167593BCB}">
      <dgm:prSet/>
      <dgm:spPr/>
      <dgm:t>
        <a:bodyPr/>
        <a:lstStyle/>
        <a:p>
          <a:endParaRPr lang="es-ES"/>
        </a:p>
      </dgm:t>
    </dgm:pt>
    <dgm:pt modelId="{ACDBC6E8-1F4A-44E0-934E-CFF0FCC835F5}">
      <dgm:prSet custT="1"/>
      <dgm:spPr>
        <a:solidFill>
          <a:schemeClr val="accent1">
            <a:lumMod val="60000"/>
            <a:lumOff val="40000"/>
            <a:alpha val="70000"/>
          </a:schemeClr>
        </a:solidFill>
      </dgm:spPr>
      <dgm:t>
        <a:bodyPr/>
        <a:lstStyle/>
        <a:p>
          <a:pPr rtl="0"/>
          <a:r>
            <a:rPr lang="es-ES" sz="1600" b="0" kern="1200" dirty="0" smtClean="0">
              <a:solidFill>
                <a:srgbClr val="253E85"/>
              </a:solidFill>
              <a:latin typeface="Montserrat" pitchFamily="2" charset="77"/>
              <a:ea typeface="+mn-ea"/>
              <a:cs typeface="+mn-cs"/>
            </a:rPr>
            <a:t>Se genera un reconocimiento a los postulantes destacados de acuerdo al Concejo Metropolitano</a:t>
          </a:r>
          <a:endParaRPr lang="es-EC" sz="1600" b="0" kern="1200" dirty="0">
            <a:solidFill>
              <a:srgbClr val="253E85"/>
            </a:solidFill>
            <a:latin typeface="Montserrat" pitchFamily="2" charset="77"/>
            <a:ea typeface="+mn-ea"/>
            <a:cs typeface="+mn-cs"/>
          </a:endParaRPr>
        </a:p>
      </dgm:t>
    </dgm:pt>
    <dgm:pt modelId="{FB70F40D-E7CC-46CB-A250-FFB3F4AAFF78}" type="parTrans" cxnId="{1A6D397A-55B0-4F05-8E85-880E6324DDD3}">
      <dgm:prSet/>
      <dgm:spPr/>
      <dgm:t>
        <a:bodyPr/>
        <a:lstStyle/>
        <a:p>
          <a:endParaRPr lang="es-ES"/>
        </a:p>
      </dgm:t>
    </dgm:pt>
    <dgm:pt modelId="{E9F2F259-3DD8-4978-887C-F2EAF0FD70B0}" type="sibTrans" cxnId="{1A6D397A-55B0-4F05-8E85-880E6324DDD3}">
      <dgm:prSet/>
      <dgm:spPr/>
      <dgm:t>
        <a:bodyPr/>
        <a:lstStyle/>
        <a:p>
          <a:endParaRPr lang="es-ES"/>
        </a:p>
      </dgm:t>
    </dgm:pt>
    <dgm:pt modelId="{F212709C-5064-4721-933A-78EF730C6686}">
      <dgm:prSet custT="1"/>
      <dgm:spPr>
        <a:solidFill>
          <a:schemeClr val="accent1">
            <a:lumMod val="60000"/>
            <a:lumOff val="40000"/>
            <a:alpha val="80000"/>
          </a:schemeClr>
        </a:solidFill>
      </dgm:spPr>
      <dgm:t>
        <a:bodyPr/>
        <a:lstStyle/>
        <a:p>
          <a:pPr rtl="0"/>
          <a:r>
            <a:rPr lang="es-ES" sz="1800" b="1" kern="1200" dirty="0" smtClean="0">
              <a:solidFill>
                <a:srgbClr val="253E85"/>
              </a:solidFill>
              <a:latin typeface="Montserrat" pitchFamily="2" charset="77"/>
              <a:ea typeface="+mn-ea"/>
              <a:cs typeface="+mn-cs"/>
            </a:rPr>
            <a:t>Conformación de Comité Evaluador de Postulaciones para evaluar a los premios</a:t>
          </a:r>
          <a:endParaRPr lang="es-EC" sz="1800" b="1" kern="1200" dirty="0">
            <a:solidFill>
              <a:srgbClr val="253E85"/>
            </a:solidFill>
            <a:latin typeface="Montserrat" pitchFamily="2" charset="77"/>
            <a:ea typeface="+mn-ea"/>
            <a:cs typeface="+mn-cs"/>
          </a:endParaRPr>
        </a:p>
      </dgm:t>
    </dgm:pt>
    <dgm:pt modelId="{41F86C56-2AAA-455C-BAFD-D35429C412EB}" type="sibTrans" cxnId="{7C328250-39DF-4F95-A685-1446D8882BCB}">
      <dgm:prSet/>
      <dgm:spPr/>
      <dgm:t>
        <a:bodyPr/>
        <a:lstStyle/>
        <a:p>
          <a:endParaRPr lang="es-ES"/>
        </a:p>
      </dgm:t>
    </dgm:pt>
    <dgm:pt modelId="{1990D68F-024B-4470-8A6B-A219D97D7562}" type="parTrans" cxnId="{7C328250-39DF-4F95-A685-1446D8882BCB}">
      <dgm:prSet/>
      <dgm:spPr/>
      <dgm:t>
        <a:bodyPr/>
        <a:lstStyle/>
        <a:p>
          <a:endParaRPr lang="es-ES"/>
        </a:p>
      </dgm:t>
    </dgm:pt>
    <dgm:pt modelId="{1FC564F7-8D29-4EFD-BD6F-5973134F2C96}" type="pres">
      <dgm:prSet presAssocID="{A0DADB47-11CE-421C-AA0B-29687AE05835}" presName="hierChild1" presStyleCnt="0">
        <dgm:presLayoutVars>
          <dgm:orgChart val="1"/>
          <dgm:chPref val="1"/>
          <dgm:dir/>
          <dgm:animOne val="branch"/>
          <dgm:animLvl val="lvl"/>
          <dgm:resizeHandles/>
        </dgm:presLayoutVars>
      </dgm:prSet>
      <dgm:spPr/>
      <dgm:t>
        <a:bodyPr/>
        <a:lstStyle/>
        <a:p>
          <a:endParaRPr lang="es-ES"/>
        </a:p>
      </dgm:t>
    </dgm:pt>
    <dgm:pt modelId="{65B05330-C2C6-4F31-AE19-4F7D5B1AE044}" type="pres">
      <dgm:prSet presAssocID="{F212709C-5064-4721-933A-78EF730C6686}" presName="hierRoot1" presStyleCnt="0">
        <dgm:presLayoutVars>
          <dgm:hierBranch val="init"/>
        </dgm:presLayoutVars>
      </dgm:prSet>
      <dgm:spPr/>
    </dgm:pt>
    <dgm:pt modelId="{3AEE5189-A012-4064-AFE6-5C01FD0B5AE2}" type="pres">
      <dgm:prSet presAssocID="{F212709C-5064-4721-933A-78EF730C6686}" presName="rootComposite1" presStyleCnt="0"/>
      <dgm:spPr/>
    </dgm:pt>
    <dgm:pt modelId="{A1C53544-CFA5-436A-AD2B-A1A20074AACE}" type="pres">
      <dgm:prSet presAssocID="{F212709C-5064-4721-933A-78EF730C6686}" presName="rootText1" presStyleLbl="node0" presStyleIdx="0" presStyleCnt="1" custScaleX="158099" custLinFactNeighborX="-23353" custLinFactNeighborY="-40495">
        <dgm:presLayoutVars>
          <dgm:chPref val="3"/>
        </dgm:presLayoutVars>
      </dgm:prSet>
      <dgm:spPr/>
      <dgm:t>
        <a:bodyPr/>
        <a:lstStyle/>
        <a:p>
          <a:endParaRPr lang="es-ES"/>
        </a:p>
      </dgm:t>
    </dgm:pt>
    <dgm:pt modelId="{044AF1E7-8461-42A1-BB5B-79C94A4F5DC1}" type="pres">
      <dgm:prSet presAssocID="{F212709C-5064-4721-933A-78EF730C6686}" presName="rootConnector1" presStyleLbl="node1" presStyleIdx="0" presStyleCnt="0"/>
      <dgm:spPr/>
      <dgm:t>
        <a:bodyPr/>
        <a:lstStyle/>
        <a:p>
          <a:endParaRPr lang="es-ES"/>
        </a:p>
      </dgm:t>
    </dgm:pt>
    <dgm:pt modelId="{0D18CC28-146D-43EB-A856-1EB1D594B068}" type="pres">
      <dgm:prSet presAssocID="{F212709C-5064-4721-933A-78EF730C6686}" presName="hierChild2" presStyleCnt="0"/>
      <dgm:spPr/>
    </dgm:pt>
    <dgm:pt modelId="{79BA7DC8-4AD7-4AD9-9B52-72B585548672}" type="pres">
      <dgm:prSet presAssocID="{0DEC7DB7-551A-4D55-BD64-FC8405736D07}" presName="Name37" presStyleLbl="parChTrans1D2" presStyleIdx="0" presStyleCnt="4"/>
      <dgm:spPr/>
      <dgm:t>
        <a:bodyPr/>
        <a:lstStyle/>
        <a:p>
          <a:endParaRPr lang="es-ES"/>
        </a:p>
      </dgm:t>
    </dgm:pt>
    <dgm:pt modelId="{BB5222CF-4490-4433-9C39-A4B620809457}" type="pres">
      <dgm:prSet presAssocID="{8E3F12FC-F002-492B-9EC5-BC5EF4DF65BC}" presName="hierRoot2" presStyleCnt="0">
        <dgm:presLayoutVars>
          <dgm:hierBranch val="init"/>
        </dgm:presLayoutVars>
      </dgm:prSet>
      <dgm:spPr/>
    </dgm:pt>
    <dgm:pt modelId="{C02D9326-1D9F-4533-B10D-38576D37AEE5}" type="pres">
      <dgm:prSet presAssocID="{8E3F12FC-F002-492B-9EC5-BC5EF4DF65BC}" presName="rootComposite" presStyleCnt="0"/>
      <dgm:spPr/>
    </dgm:pt>
    <dgm:pt modelId="{42748DE8-DEAB-4C62-BDC1-1D0197D105AD}" type="pres">
      <dgm:prSet presAssocID="{8E3F12FC-F002-492B-9EC5-BC5EF4DF65BC}" presName="rootText" presStyleLbl="node2" presStyleIdx="0" presStyleCnt="4" custScaleY="143270">
        <dgm:presLayoutVars>
          <dgm:chPref val="3"/>
        </dgm:presLayoutVars>
      </dgm:prSet>
      <dgm:spPr/>
      <dgm:t>
        <a:bodyPr/>
        <a:lstStyle/>
        <a:p>
          <a:endParaRPr lang="es-ES"/>
        </a:p>
      </dgm:t>
    </dgm:pt>
    <dgm:pt modelId="{19A61CAE-F347-41E9-9619-FBE8337AE5E1}" type="pres">
      <dgm:prSet presAssocID="{8E3F12FC-F002-492B-9EC5-BC5EF4DF65BC}" presName="rootConnector" presStyleLbl="node2" presStyleIdx="0" presStyleCnt="4"/>
      <dgm:spPr/>
      <dgm:t>
        <a:bodyPr/>
        <a:lstStyle/>
        <a:p>
          <a:endParaRPr lang="es-ES"/>
        </a:p>
      </dgm:t>
    </dgm:pt>
    <dgm:pt modelId="{73A28C06-F62F-4CC5-95FE-87ADFF8B7AD6}" type="pres">
      <dgm:prSet presAssocID="{8E3F12FC-F002-492B-9EC5-BC5EF4DF65BC}" presName="hierChild4" presStyleCnt="0"/>
      <dgm:spPr/>
    </dgm:pt>
    <dgm:pt modelId="{FCBE7AC9-660D-4C88-A631-A6AF1AF1EB19}" type="pres">
      <dgm:prSet presAssocID="{8E3F12FC-F002-492B-9EC5-BC5EF4DF65BC}" presName="hierChild5" presStyleCnt="0"/>
      <dgm:spPr/>
    </dgm:pt>
    <dgm:pt modelId="{822C95D3-A6F1-4DE1-B312-CF4B483178AD}" type="pres">
      <dgm:prSet presAssocID="{7CA031FA-9683-4FDE-AB68-B6BA2527B5D6}" presName="Name37" presStyleLbl="parChTrans1D2" presStyleIdx="1" presStyleCnt="4"/>
      <dgm:spPr/>
      <dgm:t>
        <a:bodyPr/>
        <a:lstStyle/>
        <a:p>
          <a:endParaRPr lang="es-ES"/>
        </a:p>
      </dgm:t>
    </dgm:pt>
    <dgm:pt modelId="{A8B12875-7D74-4F6C-AC7A-7406576A32DC}" type="pres">
      <dgm:prSet presAssocID="{64E94789-41B9-4BEB-89BD-D8672D3FD198}" presName="hierRoot2" presStyleCnt="0">
        <dgm:presLayoutVars>
          <dgm:hierBranch val="init"/>
        </dgm:presLayoutVars>
      </dgm:prSet>
      <dgm:spPr/>
    </dgm:pt>
    <dgm:pt modelId="{F72FCC7A-2461-4378-A8C8-FA67493C0172}" type="pres">
      <dgm:prSet presAssocID="{64E94789-41B9-4BEB-89BD-D8672D3FD198}" presName="rootComposite" presStyleCnt="0"/>
      <dgm:spPr/>
    </dgm:pt>
    <dgm:pt modelId="{B048A105-73A2-4016-8E39-733C74768F04}" type="pres">
      <dgm:prSet presAssocID="{64E94789-41B9-4BEB-89BD-D8672D3FD198}" presName="rootText" presStyleLbl="node2" presStyleIdx="1" presStyleCnt="4" custScaleY="138571">
        <dgm:presLayoutVars>
          <dgm:chPref val="3"/>
        </dgm:presLayoutVars>
      </dgm:prSet>
      <dgm:spPr/>
      <dgm:t>
        <a:bodyPr/>
        <a:lstStyle/>
        <a:p>
          <a:endParaRPr lang="es-ES"/>
        </a:p>
      </dgm:t>
    </dgm:pt>
    <dgm:pt modelId="{F071A8BF-C97C-4884-A718-BBACBF9E58A8}" type="pres">
      <dgm:prSet presAssocID="{64E94789-41B9-4BEB-89BD-D8672D3FD198}" presName="rootConnector" presStyleLbl="node2" presStyleIdx="1" presStyleCnt="4"/>
      <dgm:spPr/>
      <dgm:t>
        <a:bodyPr/>
        <a:lstStyle/>
        <a:p>
          <a:endParaRPr lang="es-ES"/>
        </a:p>
      </dgm:t>
    </dgm:pt>
    <dgm:pt modelId="{3C2B9B0C-150E-4E9A-B798-4BEC8E123FB4}" type="pres">
      <dgm:prSet presAssocID="{64E94789-41B9-4BEB-89BD-D8672D3FD198}" presName="hierChild4" presStyleCnt="0"/>
      <dgm:spPr/>
    </dgm:pt>
    <dgm:pt modelId="{154667E7-8707-40A8-A348-49DAFCC8BA3A}" type="pres">
      <dgm:prSet presAssocID="{64E94789-41B9-4BEB-89BD-D8672D3FD198}" presName="hierChild5" presStyleCnt="0"/>
      <dgm:spPr/>
    </dgm:pt>
    <dgm:pt modelId="{FA85CA4A-A509-4DE4-A2EB-3C32711C103C}" type="pres">
      <dgm:prSet presAssocID="{04902330-17E4-4E08-B350-6E247D54BCD1}" presName="Name37" presStyleLbl="parChTrans1D2" presStyleIdx="2" presStyleCnt="4"/>
      <dgm:spPr/>
      <dgm:t>
        <a:bodyPr/>
        <a:lstStyle/>
        <a:p>
          <a:endParaRPr lang="es-ES"/>
        </a:p>
      </dgm:t>
    </dgm:pt>
    <dgm:pt modelId="{2955E428-B554-4902-B3DA-B1295CD5B099}" type="pres">
      <dgm:prSet presAssocID="{3D801491-30DB-4EFF-BFCA-CD09A726CB4C}" presName="hierRoot2" presStyleCnt="0">
        <dgm:presLayoutVars>
          <dgm:hierBranch val="init"/>
        </dgm:presLayoutVars>
      </dgm:prSet>
      <dgm:spPr/>
    </dgm:pt>
    <dgm:pt modelId="{EB30900A-CFA0-4948-B87B-F4F57D6B1B31}" type="pres">
      <dgm:prSet presAssocID="{3D801491-30DB-4EFF-BFCA-CD09A726CB4C}" presName="rootComposite" presStyleCnt="0"/>
      <dgm:spPr/>
    </dgm:pt>
    <dgm:pt modelId="{91522C68-D8A0-4640-8E52-A7CE7A2C3FAD}" type="pres">
      <dgm:prSet presAssocID="{3D801491-30DB-4EFF-BFCA-CD09A726CB4C}" presName="rootText" presStyleLbl="node2" presStyleIdx="2" presStyleCnt="4" custScaleX="109291" custScaleY="132413">
        <dgm:presLayoutVars>
          <dgm:chPref val="3"/>
        </dgm:presLayoutVars>
      </dgm:prSet>
      <dgm:spPr/>
      <dgm:t>
        <a:bodyPr/>
        <a:lstStyle/>
        <a:p>
          <a:endParaRPr lang="es-ES"/>
        </a:p>
      </dgm:t>
    </dgm:pt>
    <dgm:pt modelId="{FCAF7E0C-A05F-4332-969C-45F1E5423CA2}" type="pres">
      <dgm:prSet presAssocID="{3D801491-30DB-4EFF-BFCA-CD09A726CB4C}" presName="rootConnector" presStyleLbl="node2" presStyleIdx="2" presStyleCnt="4"/>
      <dgm:spPr/>
      <dgm:t>
        <a:bodyPr/>
        <a:lstStyle/>
        <a:p>
          <a:endParaRPr lang="es-ES"/>
        </a:p>
      </dgm:t>
    </dgm:pt>
    <dgm:pt modelId="{21EC08D2-7FC9-4231-8FA5-A58BB6C72479}" type="pres">
      <dgm:prSet presAssocID="{3D801491-30DB-4EFF-BFCA-CD09A726CB4C}" presName="hierChild4" presStyleCnt="0"/>
      <dgm:spPr/>
    </dgm:pt>
    <dgm:pt modelId="{B08B513D-510F-43C0-90F7-690297A068EC}" type="pres">
      <dgm:prSet presAssocID="{3D801491-30DB-4EFF-BFCA-CD09A726CB4C}" presName="hierChild5" presStyleCnt="0"/>
      <dgm:spPr/>
    </dgm:pt>
    <dgm:pt modelId="{E42DDFF5-0C0B-40FD-9D52-EB694102C04A}" type="pres">
      <dgm:prSet presAssocID="{FB70F40D-E7CC-46CB-A250-FFB3F4AAFF78}" presName="Name37" presStyleLbl="parChTrans1D2" presStyleIdx="3" presStyleCnt="4"/>
      <dgm:spPr/>
      <dgm:t>
        <a:bodyPr/>
        <a:lstStyle/>
        <a:p>
          <a:endParaRPr lang="es-ES"/>
        </a:p>
      </dgm:t>
    </dgm:pt>
    <dgm:pt modelId="{EF190C91-42FE-426D-8226-7BFF050D7671}" type="pres">
      <dgm:prSet presAssocID="{ACDBC6E8-1F4A-44E0-934E-CFF0FCC835F5}" presName="hierRoot2" presStyleCnt="0">
        <dgm:presLayoutVars>
          <dgm:hierBranch val="init"/>
        </dgm:presLayoutVars>
      </dgm:prSet>
      <dgm:spPr/>
    </dgm:pt>
    <dgm:pt modelId="{9183B254-99CA-4088-9E1B-191C35461A13}" type="pres">
      <dgm:prSet presAssocID="{ACDBC6E8-1F4A-44E0-934E-CFF0FCC835F5}" presName="rootComposite" presStyleCnt="0"/>
      <dgm:spPr/>
    </dgm:pt>
    <dgm:pt modelId="{F7155095-278C-4F63-AA89-A0B3A484F51A}" type="pres">
      <dgm:prSet presAssocID="{ACDBC6E8-1F4A-44E0-934E-CFF0FCC835F5}" presName="rootText" presStyleLbl="node2" presStyleIdx="3" presStyleCnt="4" custScaleY="143291" custLinFactNeighborX="-2542" custLinFactNeighborY="0">
        <dgm:presLayoutVars>
          <dgm:chPref val="3"/>
        </dgm:presLayoutVars>
      </dgm:prSet>
      <dgm:spPr/>
      <dgm:t>
        <a:bodyPr/>
        <a:lstStyle/>
        <a:p>
          <a:endParaRPr lang="es-ES"/>
        </a:p>
      </dgm:t>
    </dgm:pt>
    <dgm:pt modelId="{5290041B-46A1-409E-A4DC-FBAAA19B8D1F}" type="pres">
      <dgm:prSet presAssocID="{ACDBC6E8-1F4A-44E0-934E-CFF0FCC835F5}" presName="rootConnector" presStyleLbl="node2" presStyleIdx="3" presStyleCnt="4"/>
      <dgm:spPr/>
      <dgm:t>
        <a:bodyPr/>
        <a:lstStyle/>
        <a:p>
          <a:endParaRPr lang="es-ES"/>
        </a:p>
      </dgm:t>
    </dgm:pt>
    <dgm:pt modelId="{B4C68C74-BC1F-4CF8-917B-D2AFE55F5D00}" type="pres">
      <dgm:prSet presAssocID="{ACDBC6E8-1F4A-44E0-934E-CFF0FCC835F5}" presName="hierChild4" presStyleCnt="0"/>
      <dgm:spPr/>
    </dgm:pt>
    <dgm:pt modelId="{D5254943-4BD9-4C1E-9C18-1088357AA6B8}" type="pres">
      <dgm:prSet presAssocID="{ACDBC6E8-1F4A-44E0-934E-CFF0FCC835F5}" presName="hierChild5" presStyleCnt="0"/>
      <dgm:spPr/>
    </dgm:pt>
    <dgm:pt modelId="{7FA530C8-3D1B-4A40-9668-5EBA151E4571}" type="pres">
      <dgm:prSet presAssocID="{F212709C-5064-4721-933A-78EF730C6686}" presName="hierChild3" presStyleCnt="0"/>
      <dgm:spPr/>
    </dgm:pt>
  </dgm:ptLst>
  <dgm:cxnLst>
    <dgm:cxn modelId="{56B23E32-D59F-486A-B89F-084DA705C5F1}" srcId="{F212709C-5064-4721-933A-78EF730C6686}" destId="{64E94789-41B9-4BEB-89BD-D8672D3FD198}" srcOrd="1" destOrd="0" parTransId="{7CA031FA-9683-4FDE-AB68-B6BA2527B5D6}" sibTransId="{0D025743-E3E6-4391-BE2E-82C3AAF0EE1D}"/>
    <dgm:cxn modelId="{1A6D397A-55B0-4F05-8E85-880E6324DDD3}" srcId="{F212709C-5064-4721-933A-78EF730C6686}" destId="{ACDBC6E8-1F4A-44E0-934E-CFF0FCC835F5}" srcOrd="3" destOrd="0" parTransId="{FB70F40D-E7CC-46CB-A250-FFB3F4AAFF78}" sibTransId="{E9F2F259-3DD8-4978-887C-F2EAF0FD70B0}"/>
    <dgm:cxn modelId="{B2396F93-BEFC-406B-BAF7-361AE2EF42BA}" srcId="{F212709C-5064-4721-933A-78EF730C6686}" destId="{8E3F12FC-F002-492B-9EC5-BC5EF4DF65BC}" srcOrd="0" destOrd="0" parTransId="{0DEC7DB7-551A-4D55-BD64-FC8405736D07}" sibTransId="{BFC96D00-2E6D-4925-AF50-9181574C0686}"/>
    <dgm:cxn modelId="{83A0C7CC-FC25-4D91-A000-3980235C1F60}" type="presOf" srcId="{0DEC7DB7-551A-4D55-BD64-FC8405736D07}" destId="{79BA7DC8-4AD7-4AD9-9B52-72B585548672}" srcOrd="0" destOrd="0" presId="urn:microsoft.com/office/officeart/2005/8/layout/orgChart1"/>
    <dgm:cxn modelId="{508AAE73-070C-48DD-8535-BF40AEE2340A}" type="presOf" srcId="{ACDBC6E8-1F4A-44E0-934E-CFF0FCC835F5}" destId="{5290041B-46A1-409E-A4DC-FBAAA19B8D1F}" srcOrd="1" destOrd="0" presId="urn:microsoft.com/office/officeart/2005/8/layout/orgChart1"/>
    <dgm:cxn modelId="{E8C0B77B-DFFD-4164-BD5D-DFA5735A1555}" type="presOf" srcId="{04902330-17E4-4E08-B350-6E247D54BCD1}" destId="{FA85CA4A-A509-4DE4-A2EB-3C32711C103C}" srcOrd="0" destOrd="0" presId="urn:microsoft.com/office/officeart/2005/8/layout/orgChart1"/>
    <dgm:cxn modelId="{2FD0C26D-A727-43D8-8F79-AEF1B6425D56}" type="presOf" srcId="{F212709C-5064-4721-933A-78EF730C6686}" destId="{044AF1E7-8461-42A1-BB5B-79C94A4F5DC1}" srcOrd="1" destOrd="0" presId="urn:microsoft.com/office/officeart/2005/8/layout/orgChart1"/>
    <dgm:cxn modelId="{6386B7CC-08A5-42EF-AED4-741A74DF77C5}" type="presOf" srcId="{ACDBC6E8-1F4A-44E0-934E-CFF0FCC835F5}" destId="{F7155095-278C-4F63-AA89-A0B3A484F51A}" srcOrd="0" destOrd="0" presId="urn:microsoft.com/office/officeart/2005/8/layout/orgChart1"/>
    <dgm:cxn modelId="{7C328250-39DF-4F95-A685-1446D8882BCB}" srcId="{A0DADB47-11CE-421C-AA0B-29687AE05835}" destId="{F212709C-5064-4721-933A-78EF730C6686}" srcOrd="0" destOrd="0" parTransId="{1990D68F-024B-4470-8A6B-A219D97D7562}" sibTransId="{41F86C56-2AAA-455C-BAFD-D35429C412EB}"/>
    <dgm:cxn modelId="{1AE4F1AE-9FAA-4372-88E1-88BCAABBCCAD}" type="presOf" srcId="{A0DADB47-11CE-421C-AA0B-29687AE05835}" destId="{1FC564F7-8D29-4EFD-BD6F-5973134F2C96}" srcOrd="0" destOrd="0" presId="urn:microsoft.com/office/officeart/2005/8/layout/orgChart1"/>
    <dgm:cxn modelId="{02F22D0C-C849-4383-A4AB-54E3387E25EC}" type="presOf" srcId="{8E3F12FC-F002-492B-9EC5-BC5EF4DF65BC}" destId="{42748DE8-DEAB-4C62-BDC1-1D0197D105AD}" srcOrd="0" destOrd="0" presId="urn:microsoft.com/office/officeart/2005/8/layout/orgChart1"/>
    <dgm:cxn modelId="{DE26EC68-4CF7-4F64-BFA5-D31CC60E6531}" type="presOf" srcId="{64E94789-41B9-4BEB-89BD-D8672D3FD198}" destId="{B048A105-73A2-4016-8E39-733C74768F04}" srcOrd="0" destOrd="0" presId="urn:microsoft.com/office/officeart/2005/8/layout/orgChart1"/>
    <dgm:cxn modelId="{C0C8CCFE-84EC-4301-AFE2-D36E615477AA}" type="presOf" srcId="{3D801491-30DB-4EFF-BFCA-CD09A726CB4C}" destId="{FCAF7E0C-A05F-4332-969C-45F1E5423CA2}" srcOrd="1" destOrd="0" presId="urn:microsoft.com/office/officeart/2005/8/layout/orgChart1"/>
    <dgm:cxn modelId="{11D125EB-D92B-447F-A869-0601350DCAD1}" type="presOf" srcId="{FB70F40D-E7CC-46CB-A250-FFB3F4AAFF78}" destId="{E42DDFF5-0C0B-40FD-9D52-EB694102C04A}" srcOrd="0" destOrd="0" presId="urn:microsoft.com/office/officeart/2005/8/layout/orgChart1"/>
    <dgm:cxn modelId="{787A588B-1E4E-419D-8349-15A129AB7C80}" type="presOf" srcId="{64E94789-41B9-4BEB-89BD-D8672D3FD198}" destId="{F071A8BF-C97C-4884-A718-BBACBF9E58A8}" srcOrd="1" destOrd="0" presId="urn:microsoft.com/office/officeart/2005/8/layout/orgChart1"/>
    <dgm:cxn modelId="{B2609FC1-DC4A-4BD6-87C9-41EAEB8A707E}" type="presOf" srcId="{3D801491-30DB-4EFF-BFCA-CD09A726CB4C}" destId="{91522C68-D8A0-4640-8E52-A7CE7A2C3FAD}" srcOrd="0" destOrd="0" presId="urn:microsoft.com/office/officeart/2005/8/layout/orgChart1"/>
    <dgm:cxn modelId="{BC1FAB0B-7126-4876-8E9F-E48167593BCB}" srcId="{F212709C-5064-4721-933A-78EF730C6686}" destId="{3D801491-30DB-4EFF-BFCA-CD09A726CB4C}" srcOrd="2" destOrd="0" parTransId="{04902330-17E4-4E08-B350-6E247D54BCD1}" sibTransId="{A8D97C64-76F2-4160-A307-5171AD62A4FC}"/>
    <dgm:cxn modelId="{F6535D86-37A9-444D-9361-260F6E09E907}" type="presOf" srcId="{8E3F12FC-F002-492B-9EC5-BC5EF4DF65BC}" destId="{19A61CAE-F347-41E9-9619-FBE8337AE5E1}" srcOrd="1" destOrd="0" presId="urn:microsoft.com/office/officeart/2005/8/layout/orgChart1"/>
    <dgm:cxn modelId="{6570A454-9C82-4C14-BB8F-6BF598592531}" type="presOf" srcId="{7CA031FA-9683-4FDE-AB68-B6BA2527B5D6}" destId="{822C95D3-A6F1-4DE1-B312-CF4B483178AD}" srcOrd="0" destOrd="0" presId="urn:microsoft.com/office/officeart/2005/8/layout/orgChart1"/>
    <dgm:cxn modelId="{5CA5F48C-8D49-4207-ABDA-3EDBA2353FE7}" type="presOf" srcId="{F212709C-5064-4721-933A-78EF730C6686}" destId="{A1C53544-CFA5-436A-AD2B-A1A20074AACE}" srcOrd="0" destOrd="0" presId="urn:microsoft.com/office/officeart/2005/8/layout/orgChart1"/>
    <dgm:cxn modelId="{9FCAB2B8-9AFC-4BA5-9878-827E2DA8BE16}" type="presParOf" srcId="{1FC564F7-8D29-4EFD-BD6F-5973134F2C96}" destId="{65B05330-C2C6-4F31-AE19-4F7D5B1AE044}" srcOrd="0" destOrd="0" presId="urn:microsoft.com/office/officeart/2005/8/layout/orgChart1"/>
    <dgm:cxn modelId="{8705AF3A-19B1-4DC9-9918-EAFF12E02288}" type="presParOf" srcId="{65B05330-C2C6-4F31-AE19-4F7D5B1AE044}" destId="{3AEE5189-A012-4064-AFE6-5C01FD0B5AE2}" srcOrd="0" destOrd="0" presId="urn:microsoft.com/office/officeart/2005/8/layout/orgChart1"/>
    <dgm:cxn modelId="{677E6DF7-8602-4204-B3FE-A997807C3DB7}" type="presParOf" srcId="{3AEE5189-A012-4064-AFE6-5C01FD0B5AE2}" destId="{A1C53544-CFA5-436A-AD2B-A1A20074AACE}" srcOrd="0" destOrd="0" presId="urn:microsoft.com/office/officeart/2005/8/layout/orgChart1"/>
    <dgm:cxn modelId="{68632F3F-CE72-49BB-869D-DA8DEAA4120B}" type="presParOf" srcId="{3AEE5189-A012-4064-AFE6-5C01FD0B5AE2}" destId="{044AF1E7-8461-42A1-BB5B-79C94A4F5DC1}" srcOrd="1" destOrd="0" presId="urn:microsoft.com/office/officeart/2005/8/layout/orgChart1"/>
    <dgm:cxn modelId="{CD38232C-0021-4B2F-BE92-60BA86F156B2}" type="presParOf" srcId="{65B05330-C2C6-4F31-AE19-4F7D5B1AE044}" destId="{0D18CC28-146D-43EB-A856-1EB1D594B068}" srcOrd="1" destOrd="0" presId="urn:microsoft.com/office/officeart/2005/8/layout/orgChart1"/>
    <dgm:cxn modelId="{3DEA1D4C-B8A1-451A-BF48-985EEE6097E8}" type="presParOf" srcId="{0D18CC28-146D-43EB-A856-1EB1D594B068}" destId="{79BA7DC8-4AD7-4AD9-9B52-72B585548672}" srcOrd="0" destOrd="0" presId="urn:microsoft.com/office/officeart/2005/8/layout/orgChart1"/>
    <dgm:cxn modelId="{B96D94BB-FA19-4957-AED9-87DB92CE8C92}" type="presParOf" srcId="{0D18CC28-146D-43EB-A856-1EB1D594B068}" destId="{BB5222CF-4490-4433-9C39-A4B620809457}" srcOrd="1" destOrd="0" presId="urn:microsoft.com/office/officeart/2005/8/layout/orgChart1"/>
    <dgm:cxn modelId="{EA133374-8604-434C-9AE8-C2A53C868EFB}" type="presParOf" srcId="{BB5222CF-4490-4433-9C39-A4B620809457}" destId="{C02D9326-1D9F-4533-B10D-38576D37AEE5}" srcOrd="0" destOrd="0" presId="urn:microsoft.com/office/officeart/2005/8/layout/orgChart1"/>
    <dgm:cxn modelId="{AC90184B-07F8-4347-A5D1-5EDE7BF6575D}" type="presParOf" srcId="{C02D9326-1D9F-4533-B10D-38576D37AEE5}" destId="{42748DE8-DEAB-4C62-BDC1-1D0197D105AD}" srcOrd="0" destOrd="0" presId="urn:microsoft.com/office/officeart/2005/8/layout/orgChart1"/>
    <dgm:cxn modelId="{95B602ED-2A43-4DF5-8851-4377B7868732}" type="presParOf" srcId="{C02D9326-1D9F-4533-B10D-38576D37AEE5}" destId="{19A61CAE-F347-41E9-9619-FBE8337AE5E1}" srcOrd="1" destOrd="0" presId="urn:microsoft.com/office/officeart/2005/8/layout/orgChart1"/>
    <dgm:cxn modelId="{1DCD4C04-072F-4B63-A72A-8325F4C0629C}" type="presParOf" srcId="{BB5222CF-4490-4433-9C39-A4B620809457}" destId="{73A28C06-F62F-4CC5-95FE-87ADFF8B7AD6}" srcOrd="1" destOrd="0" presId="urn:microsoft.com/office/officeart/2005/8/layout/orgChart1"/>
    <dgm:cxn modelId="{E57437F5-0837-4CDD-8ED7-19A17022CB43}" type="presParOf" srcId="{BB5222CF-4490-4433-9C39-A4B620809457}" destId="{FCBE7AC9-660D-4C88-A631-A6AF1AF1EB19}" srcOrd="2" destOrd="0" presId="urn:microsoft.com/office/officeart/2005/8/layout/orgChart1"/>
    <dgm:cxn modelId="{0F430AA5-2303-4975-B8F6-BC5EC07D720E}" type="presParOf" srcId="{0D18CC28-146D-43EB-A856-1EB1D594B068}" destId="{822C95D3-A6F1-4DE1-B312-CF4B483178AD}" srcOrd="2" destOrd="0" presId="urn:microsoft.com/office/officeart/2005/8/layout/orgChart1"/>
    <dgm:cxn modelId="{12B5EEF1-C6F3-407E-88C8-24F24AE898B7}" type="presParOf" srcId="{0D18CC28-146D-43EB-A856-1EB1D594B068}" destId="{A8B12875-7D74-4F6C-AC7A-7406576A32DC}" srcOrd="3" destOrd="0" presId="urn:microsoft.com/office/officeart/2005/8/layout/orgChart1"/>
    <dgm:cxn modelId="{86F922BF-0BEB-4AF0-9FB2-0BC444D7348B}" type="presParOf" srcId="{A8B12875-7D74-4F6C-AC7A-7406576A32DC}" destId="{F72FCC7A-2461-4378-A8C8-FA67493C0172}" srcOrd="0" destOrd="0" presId="urn:microsoft.com/office/officeart/2005/8/layout/orgChart1"/>
    <dgm:cxn modelId="{4E5C8910-240D-4F58-B0F2-FD6D4DBA822B}" type="presParOf" srcId="{F72FCC7A-2461-4378-A8C8-FA67493C0172}" destId="{B048A105-73A2-4016-8E39-733C74768F04}" srcOrd="0" destOrd="0" presId="urn:microsoft.com/office/officeart/2005/8/layout/orgChart1"/>
    <dgm:cxn modelId="{63CDD31C-837E-4C20-97B8-061C637912A0}" type="presParOf" srcId="{F72FCC7A-2461-4378-A8C8-FA67493C0172}" destId="{F071A8BF-C97C-4884-A718-BBACBF9E58A8}" srcOrd="1" destOrd="0" presId="urn:microsoft.com/office/officeart/2005/8/layout/orgChart1"/>
    <dgm:cxn modelId="{E31395A1-0F43-461F-802D-49A5BD38D2C6}" type="presParOf" srcId="{A8B12875-7D74-4F6C-AC7A-7406576A32DC}" destId="{3C2B9B0C-150E-4E9A-B798-4BEC8E123FB4}" srcOrd="1" destOrd="0" presId="urn:microsoft.com/office/officeart/2005/8/layout/orgChart1"/>
    <dgm:cxn modelId="{88585B91-DBAE-4E5E-9B5D-7243DD2AA06A}" type="presParOf" srcId="{A8B12875-7D74-4F6C-AC7A-7406576A32DC}" destId="{154667E7-8707-40A8-A348-49DAFCC8BA3A}" srcOrd="2" destOrd="0" presId="urn:microsoft.com/office/officeart/2005/8/layout/orgChart1"/>
    <dgm:cxn modelId="{E27C1E5F-4F25-4BC2-8033-07A06D1EBB65}" type="presParOf" srcId="{0D18CC28-146D-43EB-A856-1EB1D594B068}" destId="{FA85CA4A-A509-4DE4-A2EB-3C32711C103C}" srcOrd="4" destOrd="0" presId="urn:microsoft.com/office/officeart/2005/8/layout/orgChart1"/>
    <dgm:cxn modelId="{10CD3955-609B-408A-8241-C16590B454B6}" type="presParOf" srcId="{0D18CC28-146D-43EB-A856-1EB1D594B068}" destId="{2955E428-B554-4902-B3DA-B1295CD5B099}" srcOrd="5" destOrd="0" presId="urn:microsoft.com/office/officeart/2005/8/layout/orgChart1"/>
    <dgm:cxn modelId="{6CEA2248-1E83-454D-AB3D-294B1D19D4A9}" type="presParOf" srcId="{2955E428-B554-4902-B3DA-B1295CD5B099}" destId="{EB30900A-CFA0-4948-B87B-F4F57D6B1B31}" srcOrd="0" destOrd="0" presId="urn:microsoft.com/office/officeart/2005/8/layout/orgChart1"/>
    <dgm:cxn modelId="{56C38794-5418-446F-9A74-D8EA09CDE732}" type="presParOf" srcId="{EB30900A-CFA0-4948-B87B-F4F57D6B1B31}" destId="{91522C68-D8A0-4640-8E52-A7CE7A2C3FAD}" srcOrd="0" destOrd="0" presId="urn:microsoft.com/office/officeart/2005/8/layout/orgChart1"/>
    <dgm:cxn modelId="{8D14134B-8ED0-4A88-B996-CB0470AC64A3}" type="presParOf" srcId="{EB30900A-CFA0-4948-B87B-F4F57D6B1B31}" destId="{FCAF7E0C-A05F-4332-969C-45F1E5423CA2}" srcOrd="1" destOrd="0" presId="urn:microsoft.com/office/officeart/2005/8/layout/orgChart1"/>
    <dgm:cxn modelId="{C5CF9471-82C4-405C-A47B-18307178A8A9}" type="presParOf" srcId="{2955E428-B554-4902-B3DA-B1295CD5B099}" destId="{21EC08D2-7FC9-4231-8FA5-A58BB6C72479}" srcOrd="1" destOrd="0" presId="urn:microsoft.com/office/officeart/2005/8/layout/orgChart1"/>
    <dgm:cxn modelId="{20B7FEDD-DE7B-41C7-8537-39B392F4108B}" type="presParOf" srcId="{2955E428-B554-4902-B3DA-B1295CD5B099}" destId="{B08B513D-510F-43C0-90F7-690297A068EC}" srcOrd="2" destOrd="0" presId="urn:microsoft.com/office/officeart/2005/8/layout/orgChart1"/>
    <dgm:cxn modelId="{EF9AFE75-B84B-4B1F-A75E-4B1E882F40FE}" type="presParOf" srcId="{0D18CC28-146D-43EB-A856-1EB1D594B068}" destId="{E42DDFF5-0C0B-40FD-9D52-EB694102C04A}" srcOrd="6" destOrd="0" presId="urn:microsoft.com/office/officeart/2005/8/layout/orgChart1"/>
    <dgm:cxn modelId="{DB9C9F25-AD27-4F6E-8F58-5D35F68043A0}" type="presParOf" srcId="{0D18CC28-146D-43EB-A856-1EB1D594B068}" destId="{EF190C91-42FE-426D-8226-7BFF050D7671}" srcOrd="7" destOrd="0" presId="urn:microsoft.com/office/officeart/2005/8/layout/orgChart1"/>
    <dgm:cxn modelId="{1616BC70-703B-464A-AF3D-5C494FB56491}" type="presParOf" srcId="{EF190C91-42FE-426D-8226-7BFF050D7671}" destId="{9183B254-99CA-4088-9E1B-191C35461A13}" srcOrd="0" destOrd="0" presId="urn:microsoft.com/office/officeart/2005/8/layout/orgChart1"/>
    <dgm:cxn modelId="{3BBDB5EA-6AFA-424C-B98A-88951808F911}" type="presParOf" srcId="{9183B254-99CA-4088-9E1B-191C35461A13}" destId="{F7155095-278C-4F63-AA89-A0B3A484F51A}" srcOrd="0" destOrd="0" presId="urn:microsoft.com/office/officeart/2005/8/layout/orgChart1"/>
    <dgm:cxn modelId="{F3AE8D97-3F18-4918-99DD-2645E065042F}" type="presParOf" srcId="{9183B254-99CA-4088-9E1B-191C35461A13}" destId="{5290041B-46A1-409E-A4DC-FBAAA19B8D1F}" srcOrd="1" destOrd="0" presId="urn:microsoft.com/office/officeart/2005/8/layout/orgChart1"/>
    <dgm:cxn modelId="{4EA1DAF6-E00C-4328-AABD-DCBE7DFA9E12}" type="presParOf" srcId="{EF190C91-42FE-426D-8226-7BFF050D7671}" destId="{B4C68C74-BC1F-4CF8-917B-D2AFE55F5D00}" srcOrd="1" destOrd="0" presId="urn:microsoft.com/office/officeart/2005/8/layout/orgChart1"/>
    <dgm:cxn modelId="{911386D9-B1C4-49B5-90AE-9FFCB4B359A6}" type="presParOf" srcId="{EF190C91-42FE-426D-8226-7BFF050D7671}" destId="{D5254943-4BD9-4C1E-9C18-1088357AA6B8}" srcOrd="2" destOrd="0" presId="urn:microsoft.com/office/officeart/2005/8/layout/orgChart1"/>
    <dgm:cxn modelId="{93DF9920-9004-466D-8D04-627AA46EFFD4}" type="presParOf" srcId="{65B05330-C2C6-4F31-AE19-4F7D5B1AE044}" destId="{7FA530C8-3D1B-4A40-9668-5EBA151E4571}"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219163-2755-7D48-A553-A6A3D5E33ED1}" type="doc">
      <dgm:prSet loTypeId="urn:microsoft.com/office/officeart/2005/8/layout/lProcess3" loCatId="" qsTypeId="urn:microsoft.com/office/officeart/2005/8/quickstyle/simple1" qsCatId="simple" csTypeId="urn:microsoft.com/office/officeart/2005/8/colors/accent1_2" csCatId="accent1" phldr="1"/>
      <dgm:spPr/>
      <dgm:t>
        <a:bodyPr/>
        <a:lstStyle/>
        <a:p>
          <a:endParaRPr lang="es-ES"/>
        </a:p>
      </dgm:t>
    </dgm:pt>
    <dgm:pt modelId="{EC8EAD51-1EAD-BA45-9117-9C0BF919C7B8}">
      <dgm:prSet phldrT="[Texto]"/>
      <dgm:spPr>
        <a:solidFill>
          <a:schemeClr val="accent1">
            <a:lumMod val="60000"/>
            <a:lumOff val="40000"/>
          </a:schemeClr>
        </a:solidFill>
      </dgm:spPr>
      <dgm:t>
        <a:bodyPr/>
        <a:lstStyle/>
        <a:p>
          <a:r>
            <a:rPr lang="es-ES" dirty="0"/>
            <a:t>Secretaría de Inclusión Social</a:t>
          </a:r>
        </a:p>
      </dgm:t>
    </dgm:pt>
    <dgm:pt modelId="{66D6381A-E216-E241-9786-A3B92A4301A3}" type="parTrans" cxnId="{411BDFB6-4161-D447-8BEA-6D400323BE18}">
      <dgm:prSet/>
      <dgm:spPr/>
      <dgm:t>
        <a:bodyPr/>
        <a:lstStyle/>
        <a:p>
          <a:endParaRPr lang="es-ES"/>
        </a:p>
      </dgm:t>
    </dgm:pt>
    <dgm:pt modelId="{952E883E-2586-374F-9AA3-69089379CD50}" type="sibTrans" cxnId="{411BDFB6-4161-D447-8BEA-6D400323BE18}">
      <dgm:prSet/>
      <dgm:spPr/>
      <dgm:t>
        <a:bodyPr/>
        <a:lstStyle/>
        <a:p>
          <a:endParaRPr lang="es-ES"/>
        </a:p>
      </dgm:t>
    </dgm:pt>
    <dgm:pt modelId="{80369DC9-3C8A-7343-9DDC-4A6CDC31193F}">
      <dgm:prSet phldrT="[Texto]" custT="1"/>
      <dgm:spPr/>
      <dgm:t>
        <a:bodyPr/>
        <a:lstStyle/>
        <a:p>
          <a:r>
            <a:rPr lang="es-EC" sz="1400" kern="1200" dirty="0">
              <a:solidFill>
                <a:srgbClr val="253E85"/>
              </a:solidFill>
              <a:latin typeface="Montserrat" pitchFamily="2" charset="77"/>
              <a:ea typeface="+mn-ea"/>
              <a:cs typeface="+mn-cs"/>
            </a:rPr>
            <a:t>Remitirá a la presidencia de la Comisión de Igualdad, Género e Inclusión Social, la matriz de ponderación y las carpetas digitales de cada postulante, luego del cierre de postulaciones</a:t>
          </a:r>
          <a:endParaRPr lang="es-ES" sz="1400" kern="1200" dirty="0">
            <a:solidFill>
              <a:srgbClr val="253E85"/>
            </a:solidFill>
            <a:latin typeface="Montserrat" pitchFamily="2" charset="77"/>
            <a:ea typeface="+mn-ea"/>
            <a:cs typeface="+mn-cs"/>
          </a:endParaRPr>
        </a:p>
      </dgm:t>
    </dgm:pt>
    <dgm:pt modelId="{DD02A811-EDCB-EB46-8ED4-B5DA8759C919}" type="parTrans" cxnId="{C6B2A030-C5BA-D246-B063-22DF6C1FA47A}">
      <dgm:prSet/>
      <dgm:spPr/>
      <dgm:t>
        <a:bodyPr/>
        <a:lstStyle/>
        <a:p>
          <a:endParaRPr lang="es-ES"/>
        </a:p>
      </dgm:t>
    </dgm:pt>
    <dgm:pt modelId="{26C96CFD-81A6-B748-8ED1-68063697D998}" type="sibTrans" cxnId="{C6B2A030-C5BA-D246-B063-22DF6C1FA47A}">
      <dgm:prSet/>
      <dgm:spPr/>
      <dgm:t>
        <a:bodyPr/>
        <a:lstStyle/>
        <a:p>
          <a:endParaRPr lang="es-ES"/>
        </a:p>
      </dgm:t>
    </dgm:pt>
    <dgm:pt modelId="{E518F863-0666-C444-9A92-578C393316DC}">
      <dgm:prSet phldrT="[Texto]"/>
      <dgm:spPr/>
      <dgm:t>
        <a:bodyPr/>
        <a:lstStyle/>
        <a:p>
          <a:r>
            <a:rPr lang="es-ES" dirty="0"/>
            <a:t>Comisión de Igualdad, Género e Inclusión Social</a:t>
          </a:r>
        </a:p>
      </dgm:t>
    </dgm:pt>
    <dgm:pt modelId="{4599C908-8BE4-6A4C-AEDF-A23FCE70D11C}" type="parTrans" cxnId="{9C450D11-B34A-974C-A744-578479894846}">
      <dgm:prSet/>
      <dgm:spPr/>
      <dgm:t>
        <a:bodyPr/>
        <a:lstStyle/>
        <a:p>
          <a:endParaRPr lang="es-ES"/>
        </a:p>
      </dgm:t>
    </dgm:pt>
    <dgm:pt modelId="{9226DD64-6D72-134C-9E66-34B141038B99}" type="sibTrans" cxnId="{9C450D11-B34A-974C-A744-578479894846}">
      <dgm:prSet/>
      <dgm:spPr/>
      <dgm:t>
        <a:bodyPr/>
        <a:lstStyle/>
        <a:p>
          <a:endParaRPr lang="es-ES"/>
        </a:p>
      </dgm:t>
    </dgm:pt>
    <dgm:pt modelId="{AD05A7A1-3410-A940-8C6E-89A3FD42D6F6}">
      <dgm:prSet phldrT="[Texto]" custT="1"/>
      <dgm:spPr/>
      <dgm:t>
        <a:bodyPr/>
        <a:lstStyle/>
        <a:p>
          <a:r>
            <a:rPr lang="es-ES" sz="1400" kern="1200" dirty="0">
              <a:solidFill>
                <a:srgbClr val="253E85"/>
              </a:solidFill>
              <a:latin typeface="Montserrat" pitchFamily="2" charset="77"/>
              <a:ea typeface="+mn-ea"/>
              <a:cs typeface="+mn-cs"/>
            </a:rPr>
            <a:t>Procederá con la evaluación del informe técnico del proceso de convocatoria, ponderación y evaluación del Premio Dolores Veintimilla de Galindo 2023</a:t>
          </a:r>
        </a:p>
      </dgm:t>
    </dgm:pt>
    <dgm:pt modelId="{0A60B2EC-BEC1-C548-9283-D0E8399C2204}" type="parTrans" cxnId="{77212260-7498-8B41-939A-B75B78E4ED64}">
      <dgm:prSet/>
      <dgm:spPr/>
      <dgm:t>
        <a:bodyPr/>
        <a:lstStyle/>
        <a:p>
          <a:endParaRPr lang="es-ES"/>
        </a:p>
      </dgm:t>
    </dgm:pt>
    <dgm:pt modelId="{D9B165D0-AA36-964D-AED6-023831659F3B}" type="sibTrans" cxnId="{77212260-7498-8B41-939A-B75B78E4ED64}">
      <dgm:prSet/>
      <dgm:spPr/>
      <dgm:t>
        <a:bodyPr/>
        <a:lstStyle/>
        <a:p>
          <a:endParaRPr lang="es-ES"/>
        </a:p>
      </dgm:t>
    </dgm:pt>
    <dgm:pt modelId="{D89B8271-D2F9-6F45-90BD-F7A16EC9E6F2}" type="pres">
      <dgm:prSet presAssocID="{8F219163-2755-7D48-A553-A6A3D5E33ED1}" presName="Name0" presStyleCnt="0">
        <dgm:presLayoutVars>
          <dgm:chPref val="3"/>
          <dgm:dir/>
          <dgm:animLvl val="lvl"/>
          <dgm:resizeHandles/>
        </dgm:presLayoutVars>
      </dgm:prSet>
      <dgm:spPr/>
      <dgm:t>
        <a:bodyPr/>
        <a:lstStyle/>
        <a:p>
          <a:endParaRPr lang="es-ES"/>
        </a:p>
      </dgm:t>
    </dgm:pt>
    <dgm:pt modelId="{588C21F9-7E4A-FE4C-BDB8-112DEC364C07}" type="pres">
      <dgm:prSet presAssocID="{EC8EAD51-1EAD-BA45-9117-9C0BF919C7B8}" presName="horFlow" presStyleCnt="0"/>
      <dgm:spPr/>
    </dgm:pt>
    <dgm:pt modelId="{CBAB9CCC-9CF7-E041-8BDF-47E20633F326}" type="pres">
      <dgm:prSet presAssocID="{EC8EAD51-1EAD-BA45-9117-9C0BF919C7B8}" presName="bigChev" presStyleLbl="node1" presStyleIdx="0" presStyleCnt="2"/>
      <dgm:spPr/>
      <dgm:t>
        <a:bodyPr/>
        <a:lstStyle/>
        <a:p>
          <a:endParaRPr lang="es-ES"/>
        </a:p>
      </dgm:t>
    </dgm:pt>
    <dgm:pt modelId="{4A9F7F69-859F-C743-B8F8-8DB025BE9086}" type="pres">
      <dgm:prSet presAssocID="{DD02A811-EDCB-EB46-8ED4-B5DA8759C919}" presName="parTrans" presStyleCnt="0"/>
      <dgm:spPr/>
    </dgm:pt>
    <dgm:pt modelId="{8C8F5267-7DC0-7044-B66E-5D4FFB8C00CF}" type="pres">
      <dgm:prSet presAssocID="{80369DC9-3C8A-7343-9DDC-4A6CDC31193F}" presName="node" presStyleLbl="alignAccFollowNode1" presStyleIdx="0" presStyleCnt="2" custScaleX="114039">
        <dgm:presLayoutVars>
          <dgm:bulletEnabled val="1"/>
        </dgm:presLayoutVars>
      </dgm:prSet>
      <dgm:spPr/>
      <dgm:t>
        <a:bodyPr/>
        <a:lstStyle/>
        <a:p>
          <a:endParaRPr lang="es-ES"/>
        </a:p>
      </dgm:t>
    </dgm:pt>
    <dgm:pt modelId="{9E34F179-B009-4F4E-BC64-2EFA9825FCE8}" type="pres">
      <dgm:prSet presAssocID="{EC8EAD51-1EAD-BA45-9117-9C0BF919C7B8}" presName="vSp" presStyleCnt="0"/>
      <dgm:spPr/>
    </dgm:pt>
    <dgm:pt modelId="{AEBAEC16-C683-4B42-8290-FF78B63AF27B}" type="pres">
      <dgm:prSet presAssocID="{E518F863-0666-C444-9A92-578C393316DC}" presName="horFlow" presStyleCnt="0"/>
      <dgm:spPr/>
    </dgm:pt>
    <dgm:pt modelId="{8089FB32-F51C-9243-9AFB-C81AA61AFDD9}" type="pres">
      <dgm:prSet presAssocID="{E518F863-0666-C444-9A92-578C393316DC}" presName="bigChev" presStyleLbl="node1" presStyleIdx="1" presStyleCnt="2"/>
      <dgm:spPr/>
      <dgm:t>
        <a:bodyPr/>
        <a:lstStyle/>
        <a:p>
          <a:endParaRPr lang="es-ES"/>
        </a:p>
      </dgm:t>
    </dgm:pt>
    <dgm:pt modelId="{235955B2-DDFC-B34C-BF9D-414330B075DF}" type="pres">
      <dgm:prSet presAssocID="{0A60B2EC-BEC1-C548-9283-D0E8399C2204}" presName="parTrans" presStyleCnt="0"/>
      <dgm:spPr/>
    </dgm:pt>
    <dgm:pt modelId="{2E63EE48-6842-7C43-9EF2-2DA19353A3DE}" type="pres">
      <dgm:prSet presAssocID="{AD05A7A1-3410-A940-8C6E-89A3FD42D6F6}" presName="node" presStyleLbl="alignAccFollowNode1" presStyleIdx="1" presStyleCnt="2" custScaleX="114052" custLinFactNeighborX="22395" custLinFactNeighborY="-2580">
        <dgm:presLayoutVars>
          <dgm:bulletEnabled val="1"/>
        </dgm:presLayoutVars>
      </dgm:prSet>
      <dgm:spPr/>
      <dgm:t>
        <a:bodyPr/>
        <a:lstStyle/>
        <a:p>
          <a:endParaRPr lang="es-ES"/>
        </a:p>
      </dgm:t>
    </dgm:pt>
  </dgm:ptLst>
  <dgm:cxnLst>
    <dgm:cxn modelId="{9C450D11-B34A-974C-A744-578479894846}" srcId="{8F219163-2755-7D48-A553-A6A3D5E33ED1}" destId="{E518F863-0666-C444-9A92-578C393316DC}" srcOrd="1" destOrd="0" parTransId="{4599C908-8BE4-6A4C-AEDF-A23FCE70D11C}" sibTransId="{9226DD64-6D72-134C-9E66-34B141038B99}"/>
    <dgm:cxn modelId="{411BDFB6-4161-D447-8BEA-6D400323BE18}" srcId="{8F219163-2755-7D48-A553-A6A3D5E33ED1}" destId="{EC8EAD51-1EAD-BA45-9117-9C0BF919C7B8}" srcOrd="0" destOrd="0" parTransId="{66D6381A-E216-E241-9786-A3B92A4301A3}" sibTransId="{952E883E-2586-374F-9AA3-69089379CD50}"/>
    <dgm:cxn modelId="{C6B2A030-C5BA-D246-B063-22DF6C1FA47A}" srcId="{EC8EAD51-1EAD-BA45-9117-9C0BF919C7B8}" destId="{80369DC9-3C8A-7343-9DDC-4A6CDC31193F}" srcOrd="0" destOrd="0" parTransId="{DD02A811-EDCB-EB46-8ED4-B5DA8759C919}" sibTransId="{26C96CFD-81A6-B748-8ED1-68063697D998}"/>
    <dgm:cxn modelId="{1616FEE2-A16B-CC47-B34F-343B3070DD99}" type="presOf" srcId="{E518F863-0666-C444-9A92-578C393316DC}" destId="{8089FB32-F51C-9243-9AFB-C81AA61AFDD9}" srcOrd="0" destOrd="0" presId="urn:microsoft.com/office/officeart/2005/8/layout/lProcess3"/>
    <dgm:cxn modelId="{F36FDBC8-1937-C547-B935-7615A45D6971}" type="presOf" srcId="{80369DC9-3C8A-7343-9DDC-4A6CDC31193F}" destId="{8C8F5267-7DC0-7044-B66E-5D4FFB8C00CF}" srcOrd="0" destOrd="0" presId="urn:microsoft.com/office/officeart/2005/8/layout/lProcess3"/>
    <dgm:cxn modelId="{77212260-7498-8B41-939A-B75B78E4ED64}" srcId="{E518F863-0666-C444-9A92-578C393316DC}" destId="{AD05A7A1-3410-A940-8C6E-89A3FD42D6F6}" srcOrd="0" destOrd="0" parTransId="{0A60B2EC-BEC1-C548-9283-D0E8399C2204}" sibTransId="{D9B165D0-AA36-964D-AED6-023831659F3B}"/>
    <dgm:cxn modelId="{27CA30E3-0506-DD48-86E6-EBA69504C0D7}" type="presOf" srcId="{AD05A7A1-3410-A940-8C6E-89A3FD42D6F6}" destId="{2E63EE48-6842-7C43-9EF2-2DA19353A3DE}" srcOrd="0" destOrd="0" presId="urn:microsoft.com/office/officeart/2005/8/layout/lProcess3"/>
    <dgm:cxn modelId="{CA545B1A-2894-B845-91BC-138A3F73EB92}" type="presOf" srcId="{EC8EAD51-1EAD-BA45-9117-9C0BF919C7B8}" destId="{CBAB9CCC-9CF7-E041-8BDF-47E20633F326}" srcOrd="0" destOrd="0" presId="urn:microsoft.com/office/officeart/2005/8/layout/lProcess3"/>
    <dgm:cxn modelId="{EC687921-A405-364A-929E-93771FC2FF4B}" type="presOf" srcId="{8F219163-2755-7D48-A553-A6A3D5E33ED1}" destId="{D89B8271-D2F9-6F45-90BD-F7A16EC9E6F2}" srcOrd="0" destOrd="0" presId="urn:microsoft.com/office/officeart/2005/8/layout/lProcess3"/>
    <dgm:cxn modelId="{DA195BB2-E372-AF46-8D31-B09EB796E09F}" type="presParOf" srcId="{D89B8271-D2F9-6F45-90BD-F7A16EC9E6F2}" destId="{588C21F9-7E4A-FE4C-BDB8-112DEC364C07}" srcOrd="0" destOrd="0" presId="urn:microsoft.com/office/officeart/2005/8/layout/lProcess3"/>
    <dgm:cxn modelId="{8AC01701-45F0-F14F-9A13-82FD544FF391}" type="presParOf" srcId="{588C21F9-7E4A-FE4C-BDB8-112DEC364C07}" destId="{CBAB9CCC-9CF7-E041-8BDF-47E20633F326}" srcOrd="0" destOrd="0" presId="urn:microsoft.com/office/officeart/2005/8/layout/lProcess3"/>
    <dgm:cxn modelId="{375E5AE1-5B5B-DB42-82E3-8FF29EEA05EC}" type="presParOf" srcId="{588C21F9-7E4A-FE4C-BDB8-112DEC364C07}" destId="{4A9F7F69-859F-C743-B8F8-8DB025BE9086}" srcOrd="1" destOrd="0" presId="urn:microsoft.com/office/officeart/2005/8/layout/lProcess3"/>
    <dgm:cxn modelId="{BD12A164-2ABE-1545-9F8F-4026404CEB12}" type="presParOf" srcId="{588C21F9-7E4A-FE4C-BDB8-112DEC364C07}" destId="{8C8F5267-7DC0-7044-B66E-5D4FFB8C00CF}" srcOrd="2" destOrd="0" presId="urn:microsoft.com/office/officeart/2005/8/layout/lProcess3"/>
    <dgm:cxn modelId="{A932F892-8556-7148-8E9A-E94B76151297}" type="presParOf" srcId="{D89B8271-D2F9-6F45-90BD-F7A16EC9E6F2}" destId="{9E34F179-B009-4F4E-BC64-2EFA9825FCE8}" srcOrd="1" destOrd="0" presId="urn:microsoft.com/office/officeart/2005/8/layout/lProcess3"/>
    <dgm:cxn modelId="{17E8E790-67AA-5342-B863-FB71D4272C51}" type="presParOf" srcId="{D89B8271-D2F9-6F45-90BD-F7A16EC9E6F2}" destId="{AEBAEC16-C683-4B42-8290-FF78B63AF27B}" srcOrd="2" destOrd="0" presId="urn:microsoft.com/office/officeart/2005/8/layout/lProcess3"/>
    <dgm:cxn modelId="{2EF2108E-F39F-7247-A679-4294449789A6}" type="presParOf" srcId="{AEBAEC16-C683-4B42-8290-FF78B63AF27B}" destId="{8089FB32-F51C-9243-9AFB-C81AA61AFDD9}" srcOrd="0" destOrd="0" presId="urn:microsoft.com/office/officeart/2005/8/layout/lProcess3"/>
    <dgm:cxn modelId="{8AE62BF4-0FCF-0646-93ED-2620B97BB79C}" type="presParOf" srcId="{AEBAEC16-C683-4B42-8290-FF78B63AF27B}" destId="{235955B2-DDFC-B34C-BF9D-414330B075DF}" srcOrd="1" destOrd="0" presId="urn:microsoft.com/office/officeart/2005/8/layout/lProcess3"/>
    <dgm:cxn modelId="{DE097105-C78B-244E-ACC3-DAD7C0B18E30}" type="presParOf" srcId="{AEBAEC16-C683-4B42-8290-FF78B63AF27B}" destId="{2E63EE48-6842-7C43-9EF2-2DA19353A3DE}" srcOrd="2" destOrd="0" presId="urn:microsoft.com/office/officeart/2005/8/layout/l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2DDFF5-0C0B-40FD-9D52-EB694102C04A}">
      <dsp:nvSpPr>
        <dsp:cNvPr id="0" name=""/>
        <dsp:cNvSpPr/>
      </dsp:nvSpPr>
      <dsp:spPr>
        <a:xfrm>
          <a:off x="4781805" y="1122129"/>
          <a:ext cx="4644639" cy="673435"/>
        </a:xfrm>
        <a:custGeom>
          <a:avLst/>
          <a:gdLst/>
          <a:ahLst/>
          <a:cxnLst/>
          <a:rect l="0" t="0" r="0" b="0"/>
          <a:pathLst>
            <a:path>
              <a:moveTo>
                <a:pt x="0" y="0"/>
              </a:moveTo>
              <a:lnTo>
                <a:pt x="0" y="437787"/>
              </a:lnTo>
              <a:lnTo>
                <a:pt x="4644639" y="437787"/>
              </a:lnTo>
              <a:lnTo>
                <a:pt x="4644639" y="673435"/>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A85CA4A-A509-4DE4-A2EB-3C32711C103C}">
      <dsp:nvSpPr>
        <dsp:cNvPr id="0" name=""/>
        <dsp:cNvSpPr/>
      </dsp:nvSpPr>
      <dsp:spPr>
        <a:xfrm>
          <a:off x="4781805" y="1122129"/>
          <a:ext cx="1881878" cy="673435"/>
        </a:xfrm>
        <a:custGeom>
          <a:avLst/>
          <a:gdLst/>
          <a:ahLst/>
          <a:cxnLst/>
          <a:rect l="0" t="0" r="0" b="0"/>
          <a:pathLst>
            <a:path>
              <a:moveTo>
                <a:pt x="0" y="0"/>
              </a:moveTo>
              <a:lnTo>
                <a:pt x="0" y="437787"/>
              </a:lnTo>
              <a:lnTo>
                <a:pt x="1881878" y="437787"/>
              </a:lnTo>
              <a:lnTo>
                <a:pt x="1881878" y="673435"/>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2C95D3-A6F1-4DE1-B312-CF4B483178AD}">
      <dsp:nvSpPr>
        <dsp:cNvPr id="0" name=""/>
        <dsp:cNvSpPr/>
      </dsp:nvSpPr>
      <dsp:spPr>
        <a:xfrm>
          <a:off x="3843873" y="1122129"/>
          <a:ext cx="937931" cy="673435"/>
        </a:xfrm>
        <a:custGeom>
          <a:avLst/>
          <a:gdLst/>
          <a:ahLst/>
          <a:cxnLst/>
          <a:rect l="0" t="0" r="0" b="0"/>
          <a:pathLst>
            <a:path>
              <a:moveTo>
                <a:pt x="937931" y="0"/>
              </a:moveTo>
              <a:lnTo>
                <a:pt x="937931" y="437787"/>
              </a:lnTo>
              <a:lnTo>
                <a:pt x="0" y="437787"/>
              </a:lnTo>
              <a:lnTo>
                <a:pt x="0" y="673435"/>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9BA7DC8-4AD7-4AD9-9B52-72B585548672}">
      <dsp:nvSpPr>
        <dsp:cNvPr id="0" name=""/>
        <dsp:cNvSpPr/>
      </dsp:nvSpPr>
      <dsp:spPr>
        <a:xfrm>
          <a:off x="1128320" y="1122129"/>
          <a:ext cx="3653485" cy="673435"/>
        </a:xfrm>
        <a:custGeom>
          <a:avLst/>
          <a:gdLst/>
          <a:ahLst/>
          <a:cxnLst/>
          <a:rect l="0" t="0" r="0" b="0"/>
          <a:pathLst>
            <a:path>
              <a:moveTo>
                <a:pt x="3653485" y="0"/>
              </a:moveTo>
              <a:lnTo>
                <a:pt x="3653485" y="437787"/>
              </a:lnTo>
              <a:lnTo>
                <a:pt x="0" y="437787"/>
              </a:lnTo>
              <a:lnTo>
                <a:pt x="0" y="673435"/>
              </a:lnTo>
            </a:path>
          </a:pathLst>
        </a:cu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1C53544-CFA5-436A-AD2B-A1A20074AACE}">
      <dsp:nvSpPr>
        <dsp:cNvPr id="0" name=""/>
        <dsp:cNvSpPr/>
      </dsp:nvSpPr>
      <dsp:spPr>
        <a:xfrm>
          <a:off x="3007730" y="0"/>
          <a:ext cx="3548150" cy="1122129"/>
        </a:xfrm>
        <a:prstGeom prst="rect">
          <a:avLst/>
        </a:prstGeom>
        <a:solidFill>
          <a:schemeClr val="accent1">
            <a:lumMod val="60000"/>
            <a:lumOff val="40000"/>
            <a:alpha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s-ES" sz="1800" b="1" kern="1200" dirty="0" smtClean="0">
              <a:solidFill>
                <a:srgbClr val="253E85"/>
              </a:solidFill>
              <a:latin typeface="Montserrat" pitchFamily="2" charset="77"/>
              <a:ea typeface="+mn-ea"/>
              <a:cs typeface="+mn-cs"/>
            </a:rPr>
            <a:t>Conformación de Comité Evaluador de Postulaciones para evaluar a los premios</a:t>
          </a:r>
          <a:endParaRPr lang="es-EC" sz="1800" b="1" kern="1200" dirty="0">
            <a:solidFill>
              <a:srgbClr val="253E85"/>
            </a:solidFill>
            <a:latin typeface="Montserrat" pitchFamily="2" charset="77"/>
            <a:ea typeface="+mn-ea"/>
            <a:cs typeface="+mn-cs"/>
          </a:endParaRPr>
        </a:p>
      </dsp:txBody>
      <dsp:txXfrm>
        <a:off x="3007730" y="0"/>
        <a:ext cx="3548150" cy="1122129"/>
      </dsp:txXfrm>
    </dsp:sp>
    <dsp:sp modelId="{42748DE8-DEAB-4C62-BDC1-1D0197D105AD}">
      <dsp:nvSpPr>
        <dsp:cNvPr id="0" name=""/>
        <dsp:cNvSpPr/>
      </dsp:nvSpPr>
      <dsp:spPr>
        <a:xfrm>
          <a:off x="6190" y="1795564"/>
          <a:ext cx="2244258" cy="1607674"/>
        </a:xfrm>
        <a:prstGeom prst="rect">
          <a:avLst/>
        </a:prstGeom>
        <a:solidFill>
          <a:schemeClr val="accent1">
            <a:lumMod val="60000"/>
            <a:lumOff val="40000"/>
            <a:alpha val="7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s-EC" sz="1600" b="0" kern="1200" dirty="0">
              <a:solidFill>
                <a:srgbClr val="253E85"/>
              </a:solidFill>
              <a:latin typeface="Montserrat" pitchFamily="2" charset="77"/>
              <a:ea typeface="+mn-ea"/>
              <a:cs typeface="+mn-cs"/>
            </a:rPr>
            <a:t>Secretaría de Inclusión Social o su delegado, quien preside la comisión.</a:t>
          </a:r>
        </a:p>
      </dsp:txBody>
      <dsp:txXfrm>
        <a:off x="6190" y="1795564"/>
        <a:ext cx="2244258" cy="1607674"/>
      </dsp:txXfrm>
    </dsp:sp>
    <dsp:sp modelId="{B048A105-73A2-4016-8E39-733C74768F04}">
      <dsp:nvSpPr>
        <dsp:cNvPr id="0" name=""/>
        <dsp:cNvSpPr/>
      </dsp:nvSpPr>
      <dsp:spPr>
        <a:xfrm>
          <a:off x="2721744" y="1795564"/>
          <a:ext cx="2244258" cy="1554946"/>
        </a:xfrm>
        <a:prstGeom prst="rect">
          <a:avLst/>
        </a:prstGeom>
        <a:solidFill>
          <a:schemeClr val="accent1">
            <a:lumMod val="60000"/>
            <a:lumOff val="40000"/>
            <a:alpha val="7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s-EC" sz="1600" b="0" kern="1200" dirty="0" smtClean="0">
              <a:solidFill>
                <a:srgbClr val="253E85"/>
              </a:solidFill>
              <a:latin typeface="Montserrat" pitchFamily="2" charset="77"/>
              <a:ea typeface="+mn-ea"/>
              <a:cs typeface="+mn-cs"/>
            </a:rPr>
            <a:t>Secretario general de Coordinación Territorial, Gobernabilidad y Participación Ciudadana o su delegado.</a:t>
          </a:r>
          <a:endParaRPr lang="es-EC" sz="1600" b="0" kern="1200" dirty="0">
            <a:solidFill>
              <a:srgbClr val="253E85"/>
            </a:solidFill>
            <a:latin typeface="Montserrat" pitchFamily="2" charset="77"/>
            <a:ea typeface="+mn-ea"/>
            <a:cs typeface="+mn-cs"/>
          </a:endParaRPr>
        </a:p>
      </dsp:txBody>
      <dsp:txXfrm>
        <a:off x="2721744" y="1795564"/>
        <a:ext cx="2244258" cy="1554946"/>
      </dsp:txXfrm>
    </dsp:sp>
    <dsp:sp modelId="{91522C68-D8A0-4640-8E52-A7CE7A2C3FAD}">
      <dsp:nvSpPr>
        <dsp:cNvPr id="0" name=""/>
        <dsp:cNvSpPr/>
      </dsp:nvSpPr>
      <dsp:spPr>
        <a:xfrm>
          <a:off x="5437297" y="1795564"/>
          <a:ext cx="2452773" cy="1485845"/>
        </a:xfrm>
        <a:prstGeom prst="rect">
          <a:avLst/>
        </a:prstGeom>
        <a:solidFill>
          <a:schemeClr val="accent1">
            <a:lumMod val="60000"/>
            <a:lumOff val="40000"/>
            <a:alpha val="7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s-EC" sz="1600" b="0" kern="1200" dirty="0">
              <a:solidFill>
                <a:srgbClr val="253E85"/>
              </a:solidFill>
              <a:latin typeface="Montserrat" pitchFamily="2" charset="77"/>
              <a:ea typeface="+mn-ea"/>
              <a:cs typeface="+mn-cs"/>
            </a:rPr>
            <a:t>Un </a:t>
          </a:r>
          <a:r>
            <a:rPr lang="es-EC" sz="1600" b="0" kern="1200" dirty="0" smtClean="0">
              <a:solidFill>
                <a:srgbClr val="253E85"/>
              </a:solidFill>
              <a:latin typeface="Montserrat" pitchFamily="2" charset="77"/>
              <a:ea typeface="+mn-ea"/>
              <a:cs typeface="+mn-cs"/>
            </a:rPr>
            <a:t>representante de </a:t>
          </a:r>
          <a:r>
            <a:rPr lang="es-EC" sz="1600" b="0" kern="1200" dirty="0" smtClean="0">
              <a:solidFill>
                <a:srgbClr val="253E85"/>
              </a:solidFill>
              <a:latin typeface="Montserrat" pitchFamily="2" charset="77"/>
              <a:ea typeface="+mn-ea"/>
              <a:cs typeface="+mn-cs"/>
            </a:rPr>
            <a:t>las </a:t>
          </a:r>
          <a:r>
            <a:rPr lang="es-EC" sz="1600" b="0" kern="1200" dirty="0" smtClean="0">
              <a:solidFill>
                <a:srgbClr val="253E85"/>
              </a:solidFill>
              <a:latin typeface="Montserrat" pitchFamily="2" charset="77"/>
              <a:ea typeface="+mn-ea"/>
              <a:cs typeface="+mn-cs"/>
            </a:rPr>
            <a:t>organizaciones sociales en materia de juventud, mujeres o población</a:t>
          </a:r>
          <a:r>
            <a:rPr lang="es-EC" sz="1600" b="0" kern="1200" dirty="0" smtClean="0">
              <a:solidFill>
                <a:schemeClr val="tx1"/>
              </a:solidFill>
              <a:latin typeface="Montserrat" pitchFamily="2" charset="77"/>
              <a:ea typeface="+mn-ea"/>
              <a:cs typeface="+mn-cs"/>
            </a:rPr>
            <a:t> </a:t>
          </a:r>
          <a:r>
            <a:rPr lang="es-EC" sz="1600" b="0" kern="1200" dirty="0" smtClean="0">
              <a:solidFill>
                <a:srgbClr val="253E85"/>
              </a:solidFill>
              <a:latin typeface="Montserrat" pitchFamily="2" charset="77"/>
              <a:ea typeface="+mn-ea"/>
              <a:cs typeface="+mn-cs"/>
            </a:rPr>
            <a:t>sexo genérica</a:t>
          </a:r>
          <a:endParaRPr lang="es-EC" sz="1600" b="0" kern="1200" dirty="0">
            <a:solidFill>
              <a:srgbClr val="253E85"/>
            </a:solidFill>
            <a:latin typeface="Montserrat" pitchFamily="2" charset="77"/>
            <a:ea typeface="+mn-ea"/>
            <a:cs typeface="+mn-cs"/>
          </a:endParaRPr>
        </a:p>
      </dsp:txBody>
      <dsp:txXfrm>
        <a:off x="5437297" y="1795564"/>
        <a:ext cx="2452773" cy="1485845"/>
      </dsp:txXfrm>
    </dsp:sp>
    <dsp:sp modelId="{F7155095-278C-4F63-AA89-A0B3A484F51A}">
      <dsp:nvSpPr>
        <dsp:cNvPr id="0" name=""/>
        <dsp:cNvSpPr/>
      </dsp:nvSpPr>
      <dsp:spPr>
        <a:xfrm>
          <a:off x="8304316" y="1795564"/>
          <a:ext cx="2244258" cy="1607910"/>
        </a:xfrm>
        <a:prstGeom prst="rect">
          <a:avLst/>
        </a:prstGeom>
        <a:solidFill>
          <a:schemeClr val="accent1">
            <a:lumMod val="60000"/>
            <a:lumOff val="40000"/>
            <a:alpha val="7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s-ES" sz="1600" b="0" kern="1200" dirty="0" smtClean="0">
              <a:solidFill>
                <a:srgbClr val="253E85"/>
              </a:solidFill>
              <a:latin typeface="Montserrat" pitchFamily="2" charset="77"/>
              <a:ea typeface="+mn-ea"/>
              <a:cs typeface="+mn-cs"/>
            </a:rPr>
            <a:t>Se genera un reconocimiento a los postulantes destacados de acuerdo al Concejo Metropolitano</a:t>
          </a:r>
          <a:endParaRPr lang="es-EC" sz="1600" b="0" kern="1200" dirty="0">
            <a:solidFill>
              <a:srgbClr val="253E85"/>
            </a:solidFill>
            <a:latin typeface="Montserrat" pitchFamily="2" charset="77"/>
            <a:ea typeface="+mn-ea"/>
            <a:cs typeface="+mn-cs"/>
          </a:endParaRPr>
        </a:p>
      </dsp:txBody>
      <dsp:txXfrm>
        <a:off x="8304316" y="1795564"/>
        <a:ext cx="2244258" cy="16079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AB9CCC-9CF7-E041-8BDF-47E20633F326}">
      <dsp:nvSpPr>
        <dsp:cNvPr id="0" name=""/>
        <dsp:cNvSpPr/>
      </dsp:nvSpPr>
      <dsp:spPr>
        <a:xfrm>
          <a:off x="4676" y="504866"/>
          <a:ext cx="4258778" cy="1703511"/>
        </a:xfrm>
        <a:prstGeom prst="chevron">
          <a:avLst/>
        </a:prstGeom>
        <a:solidFill>
          <a:schemeClr val="accent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18415" rIns="0" bIns="18415" numCol="1" spcCol="1270" anchor="ctr" anchorCtr="0">
          <a:noAutofit/>
        </a:bodyPr>
        <a:lstStyle/>
        <a:p>
          <a:pPr lvl="0" algn="ctr" defTabSz="1289050">
            <a:lnSpc>
              <a:spcPct val="90000"/>
            </a:lnSpc>
            <a:spcBef>
              <a:spcPct val="0"/>
            </a:spcBef>
            <a:spcAft>
              <a:spcPct val="35000"/>
            </a:spcAft>
          </a:pPr>
          <a:r>
            <a:rPr lang="es-ES" sz="2900" kern="1200" dirty="0"/>
            <a:t>Secretaría de Inclusión Social</a:t>
          </a:r>
        </a:p>
      </dsp:txBody>
      <dsp:txXfrm>
        <a:off x="856432" y="504866"/>
        <a:ext cx="2555267" cy="1703511"/>
      </dsp:txXfrm>
    </dsp:sp>
    <dsp:sp modelId="{8C8F5267-7DC0-7044-B66E-5D4FFB8C00CF}">
      <dsp:nvSpPr>
        <dsp:cNvPr id="0" name=""/>
        <dsp:cNvSpPr/>
      </dsp:nvSpPr>
      <dsp:spPr>
        <a:xfrm>
          <a:off x="3709813" y="649665"/>
          <a:ext cx="4031034" cy="141391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s-EC" sz="1400" kern="1200" dirty="0">
              <a:solidFill>
                <a:srgbClr val="253E85"/>
              </a:solidFill>
              <a:latin typeface="Montserrat" pitchFamily="2" charset="77"/>
              <a:ea typeface="+mn-ea"/>
              <a:cs typeface="+mn-cs"/>
            </a:rPr>
            <a:t>Remitirá a la presidencia de la Comisión de Igualdad, Género e Inclusión Social, la matriz de ponderación y las carpetas digitales de cada postulante, luego del cierre de postulaciones</a:t>
          </a:r>
          <a:endParaRPr lang="es-ES" sz="1400" kern="1200" dirty="0">
            <a:solidFill>
              <a:srgbClr val="253E85"/>
            </a:solidFill>
            <a:latin typeface="Montserrat" pitchFamily="2" charset="77"/>
            <a:ea typeface="+mn-ea"/>
            <a:cs typeface="+mn-cs"/>
          </a:endParaRPr>
        </a:p>
      </dsp:txBody>
      <dsp:txXfrm>
        <a:off x="4416770" y="649665"/>
        <a:ext cx="2617120" cy="1413914"/>
      </dsp:txXfrm>
    </dsp:sp>
    <dsp:sp modelId="{8089FB32-F51C-9243-9AFB-C81AA61AFDD9}">
      <dsp:nvSpPr>
        <dsp:cNvPr id="0" name=""/>
        <dsp:cNvSpPr/>
      </dsp:nvSpPr>
      <dsp:spPr>
        <a:xfrm>
          <a:off x="4676" y="2446869"/>
          <a:ext cx="4258778" cy="170351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18415" rIns="0" bIns="18415" numCol="1" spcCol="1270" anchor="ctr" anchorCtr="0">
          <a:noAutofit/>
        </a:bodyPr>
        <a:lstStyle/>
        <a:p>
          <a:pPr lvl="0" algn="ctr" defTabSz="1289050">
            <a:lnSpc>
              <a:spcPct val="90000"/>
            </a:lnSpc>
            <a:spcBef>
              <a:spcPct val="0"/>
            </a:spcBef>
            <a:spcAft>
              <a:spcPct val="35000"/>
            </a:spcAft>
          </a:pPr>
          <a:r>
            <a:rPr lang="es-ES" sz="2900" kern="1200" dirty="0"/>
            <a:t>Comisión de Igualdad, Género e Inclusión Social</a:t>
          </a:r>
        </a:p>
      </dsp:txBody>
      <dsp:txXfrm>
        <a:off x="856432" y="2446869"/>
        <a:ext cx="2555267" cy="1703511"/>
      </dsp:txXfrm>
    </dsp:sp>
    <dsp:sp modelId="{2E63EE48-6842-7C43-9EF2-2DA19353A3DE}">
      <dsp:nvSpPr>
        <dsp:cNvPr id="0" name=""/>
        <dsp:cNvSpPr/>
      </dsp:nvSpPr>
      <dsp:spPr>
        <a:xfrm>
          <a:off x="3714489" y="2555189"/>
          <a:ext cx="4031494" cy="1413914"/>
        </a:xfrm>
        <a:prstGeom prst="chevron">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8890" rIns="0" bIns="8890" numCol="1" spcCol="1270" anchor="ctr" anchorCtr="0">
          <a:noAutofit/>
        </a:bodyPr>
        <a:lstStyle/>
        <a:p>
          <a:pPr lvl="0" algn="ctr" defTabSz="622300">
            <a:lnSpc>
              <a:spcPct val="90000"/>
            </a:lnSpc>
            <a:spcBef>
              <a:spcPct val="0"/>
            </a:spcBef>
            <a:spcAft>
              <a:spcPct val="35000"/>
            </a:spcAft>
          </a:pPr>
          <a:r>
            <a:rPr lang="es-ES" sz="1400" kern="1200" dirty="0">
              <a:solidFill>
                <a:srgbClr val="253E85"/>
              </a:solidFill>
              <a:latin typeface="Montserrat" pitchFamily="2" charset="77"/>
              <a:ea typeface="+mn-ea"/>
              <a:cs typeface="+mn-cs"/>
            </a:rPr>
            <a:t>Procederá con la evaluación del informe técnico del proceso de convocatoria, ponderación y evaluación del Premio Dolores Veintimilla de Galindo 2023</a:t>
          </a:r>
        </a:p>
      </dsp:txBody>
      <dsp:txXfrm>
        <a:off x="4421446" y="2555189"/>
        <a:ext cx="2617580" cy="141391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fld id="{A4CBDB1A-ED3C-4C5E-9F3D-131F83C05E57}" type="datetimeFigureOut">
              <a:rPr lang="es-EC" smtClean="0"/>
              <a:t>26/6/2024</a:t>
            </a:fld>
            <a:endParaRPr lang="es-EC"/>
          </a:p>
        </p:txBody>
      </p:sp>
      <p:sp>
        <p:nvSpPr>
          <p:cNvPr id="4" name="Marcador de imagen de diapositiva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Marcador de pie de página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D8F10382-78DE-40FA-8ADF-AE5D593CA432}" type="slidenum">
              <a:rPr lang="es-EC" smtClean="0"/>
              <a:t>‹Nº›</a:t>
            </a:fld>
            <a:endParaRPr lang="es-EC"/>
          </a:p>
        </p:txBody>
      </p:sp>
    </p:spTree>
    <p:extLst>
      <p:ext uri="{BB962C8B-B14F-4D97-AF65-F5344CB8AC3E}">
        <p14:creationId xmlns:p14="http://schemas.microsoft.com/office/powerpoint/2010/main" val="122224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EC"/>
          </a:p>
        </p:txBody>
      </p:sp>
      <p:sp>
        <p:nvSpPr>
          <p:cNvPr id="4" name="Marcador de fecha 3"/>
          <p:cNvSpPr>
            <a:spLocks noGrp="1"/>
          </p:cNvSpPr>
          <p:nvPr>
            <p:ph type="dt" sz="half" idx="10"/>
          </p:nvPr>
        </p:nvSpPr>
        <p:spPr/>
        <p:txBody>
          <a:bodyPr/>
          <a:lstStyle/>
          <a:p>
            <a:fld id="{63FC70CD-4DB0-4927-B718-16A214FB3116}" type="datetimeFigureOut">
              <a:rPr lang="es-EC" smtClean="0"/>
              <a:t>26/6/2024</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E4AD7FFE-D9FD-416E-B75B-7966AA34868A}" type="slidenum">
              <a:rPr lang="es-EC" smtClean="0"/>
              <a:t>‹Nº›</a:t>
            </a:fld>
            <a:endParaRPr lang="es-EC"/>
          </a:p>
        </p:txBody>
      </p:sp>
    </p:spTree>
    <p:extLst>
      <p:ext uri="{BB962C8B-B14F-4D97-AF65-F5344CB8AC3E}">
        <p14:creationId xmlns:p14="http://schemas.microsoft.com/office/powerpoint/2010/main" val="2410512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63FC70CD-4DB0-4927-B718-16A214FB3116}" type="datetimeFigureOut">
              <a:rPr lang="es-EC" smtClean="0"/>
              <a:t>26/6/2024</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E4AD7FFE-D9FD-416E-B75B-7966AA34868A}" type="slidenum">
              <a:rPr lang="es-EC" smtClean="0"/>
              <a:t>‹Nº›</a:t>
            </a:fld>
            <a:endParaRPr lang="es-EC"/>
          </a:p>
        </p:txBody>
      </p:sp>
    </p:spTree>
    <p:extLst>
      <p:ext uri="{BB962C8B-B14F-4D97-AF65-F5344CB8AC3E}">
        <p14:creationId xmlns:p14="http://schemas.microsoft.com/office/powerpoint/2010/main" val="1253405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63FC70CD-4DB0-4927-B718-16A214FB3116}" type="datetimeFigureOut">
              <a:rPr lang="es-EC" smtClean="0"/>
              <a:t>26/6/2024</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E4AD7FFE-D9FD-416E-B75B-7966AA34868A}" type="slidenum">
              <a:rPr lang="es-EC" smtClean="0"/>
              <a:t>‹Nº›</a:t>
            </a:fld>
            <a:endParaRPr lang="es-EC"/>
          </a:p>
        </p:txBody>
      </p:sp>
    </p:spTree>
    <p:extLst>
      <p:ext uri="{BB962C8B-B14F-4D97-AF65-F5344CB8AC3E}">
        <p14:creationId xmlns:p14="http://schemas.microsoft.com/office/powerpoint/2010/main" val="312384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63FC70CD-4DB0-4927-B718-16A214FB3116}" type="datetimeFigureOut">
              <a:rPr lang="es-EC" smtClean="0"/>
              <a:t>26/6/2024</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E4AD7FFE-D9FD-416E-B75B-7966AA34868A}" type="slidenum">
              <a:rPr lang="es-EC" smtClean="0"/>
              <a:t>‹Nº›</a:t>
            </a:fld>
            <a:endParaRPr lang="es-EC"/>
          </a:p>
        </p:txBody>
      </p:sp>
    </p:spTree>
    <p:extLst>
      <p:ext uri="{BB962C8B-B14F-4D97-AF65-F5344CB8AC3E}">
        <p14:creationId xmlns:p14="http://schemas.microsoft.com/office/powerpoint/2010/main" val="3168312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63FC70CD-4DB0-4927-B718-16A214FB3116}" type="datetimeFigureOut">
              <a:rPr lang="es-EC" smtClean="0"/>
              <a:t>26/6/2024</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E4AD7FFE-D9FD-416E-B75B-7966AA34868A}" type="slidenum">
              <a:rPr lang="es-EC" smtClean="0"/>
              <a:t>‹Nº›</a:t>
            </a:fld>
            <a:endParaRPr lang="es-EC"/>
          </a:p>
        </p:txBody>
      </p:sp>
    </p:spTree>
    <p:extLst>
      <p:ext uri="{BB962C8B-B14F-4D97-AF65-F5344CB8AC3E}">
        <p14:creationId xmlns:p14="http://schemas.microsoft.com/office/powerpoint/2010/main" val="4055810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63FC70CD-4DB0-4927-B718-16A214FB3116}" type="datetimeFigureOut">
              <a:rPr lang="es-EC" smtClean="0"/>
              <a:t>26/6/2024</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E4AD7FFE-D9FD-416E-B75B-7966AA34868A}" type="slidenum">
              <a:rPr lang="es-EC" smtClean="0"/>
              <a:t>‹Nº›</a:t>
            </a:fld>
            <a:endParaRPr lang="es-EC"/>
          </a:p>
        </p:txBody>
      </p:sp>
    </p:spTree>
    <p:extLst>
      <p:ext uri="{BB962C8B-B14F-4D97-AF65-F5344CB8AC3E}">
        <p14:creationId xmlns:p14="http://schemas.microsoft.com/office/powerpoint/2010/main" val="3358181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63FC70CD-4DB0-4927-B718-16A214FB3116}" type="datetimeFigureOut">
              <a:rPr lang="es-EC" smtClean="0"/>
              <a:t>26/6/2024</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E4AD7FFE-D9FD-416E-B75B-7966AA34868A}" type="slidenum">
              <a:rPr lang="es-EC" smtClean="0"/>
              <a:t>‹Nº›</a:t>
            </a:fld>
            <a:endParaRPr lang="es-EC"/>
          </a:p>
        </p:txBody>
      </p:sp>
    </p:spTree>
    <p:extLst>
      <p:ext uri="{BB962C8B-B14F-4D97-AF65-F5344CB8AC3E}">
        <p14:creationId xmlns:p14="http://schemas.microsoft.com/office/powerpoint/2010/main" val="3131235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63FC70CD-4DB0-4927-B718-16A214FB3116}" type="datetimeFigureOut">
              <a:rPr lang="es-EC" smtClean="0"/>
              <a:t>26/6/2024</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E4AD7FFE-D9FD-416E-B75B-7966AA34868A}" type="slidenum">
              <a:rPr lang="es-EC" smtClean="0"/>
              <a:t>‹Nº›</a:t>
            </a:fld>
            <a:endParaRPr lang="es-EC"/>
          </a:p>
        </p:txBody>
      </p:sp>
    </p:spTree>
    <p:extLst>
      <p:ext uri="{BB962C8B-B14F-4D97-AF65-F5344CB8AC3E}">
        <p14:creationId xmlns:p14="http://schemas.microsoft.com/office/powerpoint/2010/main" val="3868162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3FC70CD-4DB0-4927-B718-16A214FB3116}" type="datetimeFigureOut">
              <a:rPr lang="es-EC" smtClean="0"/>
              <a:t>26/6/2024</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E4AD7FFE-D9FD-416E-B75B-7966AA34868A}" type="slidenum">
              <a:rPr lang="es-EC" smtClean="0"/>
              <a:t>‹Nº›</a:t>
            </a:fld>
            <a:endParaRPr lang="es-EC"/>
          </a:p>
        </p:txBody>
      </p:sp>
    </p:spTree>
    <p:extLst>
      <p:ext uri="{BB962C8B-B14F-4D97-AF65-F5344CB8AC3E}">
        <p14:creationId xmlns:p14="http://schemas.microsoft.com/office/powerpoint/2010/main" val="1946550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63FC70CD-4DB0-4927-B718-16A214FB3116}" type="datetimeFigureOut">
              <a:rPr lang="es-EC" smtClean="0"/>
              <a:t>26/6/2024</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E4AD7FFE-D9FD-416E-B75B-7966AA34868A}" type="slidenum">
              <a:rPr lang="es-EC" smtClean="0"/>
              <a:t>‹Nº›</a:t>
            </a:fld>
            <a:endParaRPr lang="es-EC"/>
          </a:p>
        </p:txBody>
      </p:sp>
    </p:spTree>
    <p:extLst>
      <p:ext uri="{BB962C8B-B14F-4D97-AF65-F5344CB8AC3E}">
        <p14:creationId xmlns:p14="http://schemas.microsoft.com/office/powerpoint/2010/main" val="17985582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63FC70CD-4DB0-4927-B718-16A214FB3116}" type="datetimeFigureOut">
              <a:rPr lang="es-EC" smtClean="0"/>
              <a:t>26/6/2024</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E4AD7FFE-D9FD-416E-B75B-7966AA34868A}" type="slidenum">
              <a:rPr lang="es-EC" smtClean="0"/>
              <a:t>‹Nº›</a:t>
            </a:fld>
            <a:endParaRPr lang="es-EC"/>
          </a:p>
        </p:txBody>
      </p:sp>
    </p:spTree>
    <p:extLst>
      <p:ext uri="{BB962C8B-B14F-4D97-AF65-F5344CB8AC3E}">
        <p14:creationId xmlns:p14="http://schemas.microsoft.com/office/powerpoint/2010/main" val="40390784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FC70CD-4DB0-4927-B718-16A214FB3116}" type="datetimeFigureOut">
              <a:rPr lang="es-EC" smtClean="0"/>
              <a:t>26/6/2024</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AD7FFE-D9FD-416E-B75B-7966AA34868A}" type="slidenum">
              <a:rPr lang="es-EC" smtClean="0"/>
              <a:t>‹Nº›</a:t>
            </a:fld>
            <a:endParaRPr lang="es-EC"/>
          </a:p>
        </p:txBody>
      </p:sp>
    </p:spTree>
    <p:extLst>
      <p:ext uri="{BB962C8B-B14F-4D97-AF65-F5344CB8AC3E}">
        <p14:creationId xmlns:p14="http://schemas.microsoft.com/office/powerpoint/2010/main" val="17875205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7.png"/><Relationship Id="rId5" Type="http://schemas.microsoft.com/office/2007/relationships/hdphoto" Target="../media/hdphoto2.wdp"/><Relationship Id="rId10" Type="http://schemas.openxmlformats.org/officeDocument/2006/relationships/image" Target="../media/image16.tiff"/><Relationship Id="rId4" Type="http://schemas.openxmlformats.org/officeDocument/2006/relationships/image" Target="../media/image13.png"/><Relationship Id="rId9" Type="http://schemas.microsoft.com/office/2007/relationships/hdphoto" Target="../media/hdphoto4.wdp"/></Relationships>
</file>

<file path=ppt/slides/_rels/slide1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png"/><Relationship Id="rId7" Type="http://schemas.openxmlformats.org/officeDocument/2006/relationships/diagramColors" Target="../diagrams/colors2.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Layout" Target="../slideLayouts/slideLayout2.xml"/><Relationship Id="rId5" Type="http://schemas.microsoft.com/office/2007/relationships/hdphoto" Target="../media/hdphoto7.wdp"/><Relationship Id="rId4" Type="http://schemas.microsoft.com/office/2007/relationships/hdphoto" Target="../media/hdphoto6.wdp"/></Relationships>
</file>

<file path=ppt/slides/_rels/slide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6.svg"/><Relationship Id="rId9" Type="http://schemas.openxmlformats.org/officeDocument/2006/relationships/image" Target="../media/image10.svg"/></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mailto:premiodoloresveintimilla@quito.gob.ec" TargetMode="External"/><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721325F-E35F-CBAE-BBA4-8CD4B12896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0369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4186025946"/>
              </p:ext>
            </p:extLst>
          </p:nvPr>
        </p:nvGraphicFramePr>
        <p:xfrm>
          <a:off x="838200" y="1825625"/>
          <a:ext cx="10515600" cy="111252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1948182205"/>
                    </a:ext>
                  </a:extLst>
                </a:gridCol>
                <a:gridCol w="3505200">
                  <a:extLst>
                    <a:ext uri="{9D8B030D-6E8A-4147-A177-3AD203B41FA5}">
                      <a16:colId xmlns:a16="http://schemas.microsoft.com/office/drawing/2014/main" val="3913162952"/>
                    </a:ext>
                  </a:extLst>
                </a:gridCol>
                <a:gridCol w="3505200">
                  <a:extLst>
                    <a:ext uri="{9D8B030D-6E8A-4147-A177-3AD203B41FA5}">
                      <a16:colId xmlns:a16="http://schemas.microsoft.com/office/drawing/2014/main" val="2250704910"/>
                    </a:ext>
                  </a:extLst>
                </a:gridCol>
              </a:tblGrid>
              <a:tr h="370840">
                <a:tc>
                  <a:txBody>
                    <a:bodyPr/>
                    <a:lstStyle/>
                    <a:p>
                      <a:endParaRPr lang="es-EC" dirty="0"/>
                    </a:p>
                  </a:txBody>
                  <a:tcPr/>
                </a:tc>
                <a:tc>
                  <a:txBody>
                    <a:bodyPr/>
                    <a:lstStyle/>
                    <a:p>
                      <a:endParaRPr lang="es-EC"/>
                    </a:p>
                  </a:txBody>
                  <a:tcPr/>
                </a:tc>
                <a:tc>
                  <a:txBody>
                    <a:bodyPr/>
                    <a:lstStyle/>
                    <a:p>
                      <a:endParaRPr lang="es-EC"/>
                    </a:p>
                  </a:txBody>
                  <a:tcPr/>
                </a:tc>
                <a:extLst>
                  <a:ext uri="{0D108BD9-81ED-4DB2-BD59-A6C34878D82A}">
                    <a16:rowId xmlns:a16="http://schemas.microsoft.com/office/drawing/2014/main" val="1372091024"/>
                  </a:ext>
                </a:extLst>
              </a:tr>
              <a:tr h="370840">
                <a:tc>
                  <a:txBody>
                    <a:bodyPr/>
                    <a:lstStyle/>
                    <a:p>
                      <a:endParaRPr lang="es-EC"/>
                    </a:p>
                  </a:txBody>
                  <a:tcPr/>
                </a:tc>
                <a:tc>
                  <a:txBody>
                    <a:bodyPr/>
                    <a:lstStyle/>
                    <a:p>
                      <a:endParaRPr lang="es-EC"/>
                    </a:p>
                  </a:txBody>
                  <a:tcPr/>
                </a:tc>
                <a:tc>
                  <a:txBody>
                    <a:bodyPr/>
                    <a:lstStyle/>
                    <a:p>
                      <a:endParaRPr lang="es-EC"/>
                    </a:p>
                  </a:txBody>
                  <a:tcPr/>
                </a:tc>
                <a:extLst>
                  <a:ext uri="{0D108BD9-81ED-4DB2-BD59-A6C34878D82A}">
                    <a16:rowId xmlns:a16="http://schemas.microsoft.com/office/drawing/2014/main" val="2295105782"/>
                  </a:ext>
                </a:extLst>
              </a:tr>
              <a:tr h="370840">
                <a:tc>
                  <a:txBody>
                    <a:bodyPr/>
                    <a:lstStyle/>
                    <a:p>
                      <a:endParaRPr lang="es-EC"/>
                    </a:p>
                  </a:txBody>
                  <a:tcPr/>
                </a:tc>
                <a:tc>
                  <a:txBody>
                    <a:bodyPr/>
                    <a:lstStyle/>
                    <a:p>
                      <a:endParaRPr lang="es-EC"/>
                    </a:p>
                  </a:txBody>
                  <a:tcPr/>
                </a:tc>
                <a:tc>
                  <a:txBody>
                    <a:bodyPr/>
                    <a:lstStyle/>
                    <a:p>
                      <a:endParaRPr lang="es-EC"/>
                    </a:p>
                  </a:txBody>
                  <a:tcPr/>
                </a:tc>
                <a:extLst>
                  <a:ext uri="{0D108BD9-81ED-4DB2-BD59-A6C34878D82A}">
                    <a16:rowId xmlns:a16="http://schemas.microsoft.com/office/drawing/2014/main" val="590055509"/>
                  </a:ext>
                </a:extLst>
              </a:tr>
            </a:tbl>
          </a:graphicData>
        </a:graphic>
      </p:graphicFrame>
      <p:pic>
        <p:nvPicPr>
          <p:cNvPr id="4" name="Marcador de contenido 4">
            <a:extLst>
              <a:ext uri="{FF2B5EF4-FFF2-40B4-BE49-F238E27FC236}">
                <a16:creationId xmlns:a16="http://schemas.microsoft.com/office/drawing/2014/main" id="{5AF3116A-80EF-1695-D4D9-29E83273B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8751"/>
            <a:ext cx="12398644" cy="6974237"/>
          </a:xfrm>
          <a:prstGeom prst="rect">
            <a:avLst/>
          </a:prstGeom>
        </p:spPr>
      </p:pic>
      <p:sp>
        <p:nvSpPr>
          <p:cNvPr id="5" name="Rectángulo 4"/>
          <p:cNvSpPr/>
          <p:nvPr/>
        </p:nvSpPr>
        <p:spPr>
          <a:xfrm>
            <a:off x="4215077" y="98751"/>
            <a:ext cx="5038549" cy="461665"/>
          </a:xfrm>
          <a:prstGeom prst="rect">
            <a:avLst/>
          </a:prstGeom>
        </p:spPr>
        <p:txBody>
          <a:bodyPr wrap="square">
            <a:spAutoFit/>
          </a:bodyPr>
          <a:lstStyle/>
          <a:p>
            <a:r>
              <a:rPr lang="es-ES" sz="2400" b="1" dirty="0" smtClean="0">
                <a:solidFill>
                  <a:srgbClr val="253E85"/>
                </a:solidFill>
                <a:latin typeface="Montserrat" pitchFamily="2" charset="77"/>
              </a:rPr>
              <a:t>FASE CALIFICACIÒN</a:t>
            </a:r>
            <a:endParaRPr lang="es-EC" sz="2400" b="1" dirty="0">
              <a:solidFill>
                <a:srgbClr val="253E85"/>
              </a:solidFill>
              <a:latin typeface="Montserrat" pitchFamily="2" charset="77"/>
            </a:endParaRPr>
          </a:p>
        </p:txBody>
      </p:sp>
      <p:graphicFrame>
        <p:nvGraphicFramePr>
          <p:cNvPr id="7" name="Tabla 6"/>
          <p:cNvGraphicFramePr>
            <a:graphicFrameLocks noGrp="1"/>
          </p:cNvGraphicFramePr>
          <p:nvPr>
            <p:extLst>
              <p:ext uri="{D42A27DB-BD31-4B8C-83A1-F6EECF244321}">
                <p14:modId xmlns:p14="http://schemas.microsoft.com/office/powerpoint/2010/main" val="3026133129"/>
              </p:ext>
            </p:extLst>
          </p:nvPr>
        </p:nvGraphicFramePr>
        <p:xfrm>
          <a:off x="431370" y="826790"/>
          <a:ext cx="11329260" cy="4705391"/>
        </p:xfrm>
        <a:graphic>
          <a:graphicData uri="http://schemas.openxmlformats.org/drawingml/2006/table">
            <a:tbl>
              <a:tblPr firstRow="1" bandRow="1">
                <a:tableStyleId>{5C22544A-7EE6-4342-B048-85BDC9FD1C3A}</a:tableStyleId>
              </a:tblPr>
              <a:tblGrid>
                <a:gridCol w="4401519">
                  <a:extLst>
                    <a:ext uri="{9D8B030D-6E8A-4147-A177-3AD203B41FA5}">
                      <a16:colId xmlns:a16="http://schemas.microsoft.com/office/drawing/2014/main" val="825384355"/>
                    </a:ext>
                  </a:extLst>
                </a:gridCol>
                <a:gridCol w="5393410">
                  <a:extLst>
                    <a:ext uri="{9D8B030D-6E8A-4147-A177-3AD203B41FA5}">
                      <a16:colId xmlns:a16="http://schemas.microsoft.com/office/drawing/2014/main" val="2862051606"/>
                    </a:ext>
                  </a:extLst>
                </a:gridCol>
                <a:gridCol w="1534331">
                  <a:extLst>
                    <a:ext uri="{9D8B030D-6E8A-4147-A177-3AD203B41FA5}">
                      <a16:colId xmlns:a16="http://schemas.microsoft.com/office/drawing/2014/main" val="325442818"/>
                    </a:ext>
                  </a:extLst>
                </a:gridCol>
              </a:tblGrid>
              <a:tr h="370840">
                <a:tc>
                  <a:txBody>
                    <a:bodyPr/>
                    <a:lstStyle/>
                    <a:p>
                      <a:pPr algn="ctr"/>
                      <a:r>
                        <a:rPr lang="es-ES" sz="1800" kern="1200" dirty="0" smtClean="0">
                          <a:solidFill>
                            <a:srgbClr val="253E85"/>
                          </a:solidFill>
                          <a:latin typeface="Montserrat" pitchFamily="2" charset="77"/>
                          <a:ea typeface="+mn-ea"/>
                          <a:cs typeface="+mn-cs"/>
                        </a:rPr>
                        <a:t>AMBITOS DE CALIFICACIÓN</a:t>
                      </a:r>
                      <a:endParaRPr lang="es-EC" sz="1800" kern="1200" dirty="0">
                        <a:solidFill>
                          <a:srgbClr val="253E85"/>
                        </a:solidFill>
                        <a:latin typeface="Montserrat" pitchFamily="2" charset="77"/>
                        <a:ea typeface="+mn-ea"/>
                        <a:cs typeface="+mn-cs"/>
                      </a:endParaRPr>
                    </a:p>
                  </a:txBody>
                  <a:tcPr/>
                </a:tc>
                <a:tc>
                  <a:txBody>
                    <a:bodyPr/>
                    <a:lstStyle/>
                    <a:p>
                      <a:pPr algn="ctr"/>
                      <a:r>
                        <a:rPr lang="es-ES" sz="1800" kern="1200" dirty="0" smtClean="0">
                          <a:solidFill>
                            <a:srgbClr val="253E85"/>
                          </a:solidFill>
                          <a:latin typeface="Montserrat" pitchFamily="2" charset="77"/>
                          <a:ea typeface="+mn-ea"/>
                          <a:cs typeface="+mn-cs"/>
                        </a:rPr>
                        <a:t>MEDIO DE VERIFICACIÓN</a:t>
                      </a:r>
                      <a:endParaRPr lang="es-EC" sz="1800" kern="1200" dirty="0">
                        <a:solidFill>
                          <a:srgbClr val="253E85"/>
                        </a:solidFill>
                        <a:latin typeface="Montserrat" pitchFamily="2" charset="77"/>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800" kern="1200" dirty="0" smtClean="0">
                          <a:solidFill>
                            <a:srgbClr val="253E85"/>
                          </a:solidFill>
                          <a:latin typeface="Montserrat" pitchFamily="2" charset="77"/>
                          <a:ea typeface="+mn-ea"/>
                          <a:cs typeface="+mn-cs"/>
                        </a:rPr>
                        <a:t>PUNTAJE</a:t>
                      </a:r>
                      <a:endParaRPr lang="es-EC" sz="1800" kern="1200" dirty="0" smtClean="0">
                        <a:solidFill>
                          <a:srgbClr val="253E85"/>
                        </a:solidFill>
                        <a:latin typeface="Montserrat" pitchFamily="2" charset="77"/>
                        <a:ea typeface="+mn-ea"/>
                        <a:cs typeface="+mn-cs"/>
                      </a:endParaRPr>
                    </a:p>
                    <a:p>
                      <a:pPr algn="ctr"/>
                      <a:endParaRPr lang="es-EC" sz="1800" kern="1200" dirty="0">
                        <a:solidFill>
                          <a:srgbClr val="253E85"/>
                        </a:solidFill>
                        <a:latin typeface="Montserrat" pitchFamily="2" charset="77"/>
                        <a:ea typeface="+mn-ea"/>
                        <a:cs typeface="+mn-cs"/>
                      </a:endParaRPr>
                    </a:p>
                  </a:txBody>
                  <a:tcPr/>
                </a:tc>
                <a:extLst>
                  <a:ext uri="{0D108BD9-81ED-4DB2-BD59-A6C34878D82A}">
                    <a16:rowId xmlns:a16="http://schemas.microsoft.com/office/drawing/2014/main" val="51679841"/>
                  </a:ext>
                </a:extLst>
              </a:tr>
              <a:tr h="629806">
                <a:tc>
                  <a:txBody>
                    <a:bodyPr/>
                    <a:lstStyle/>
                    <a:p>
                      <a:pPr algn="just"/>
                      <a:r>
                        <a:rPr lang="es-ES" sz="1700" b="1" kern="1200" dirty="0" smtClean="0">
                          <a:solidFill>
                            <a:srgbClr val="253E85"/>
                          </a:solidFill>
                          <a:latin typeface="Montserrat" pitchFamily="2" charset="77"/>
                          <a:ea typeface="+mn-ea"/>
                          <a:cs typeface="+mn-cs"/>
                        </a:rPr>
                        <a:t>ACTIVIDADES GENERALES: </a:t>
                      </a:r>
                      <a:r>
                        <a:rPr lang="es-ES" sz="1700" kern="1200" dirty="0" smtClean="0">
                          <a:solidFill>
                            <a:srgbClr val="253E85"/>
                          </a:solidFill>
                          <a:latin typeface="Montserrat" pitchFamily="2" charset="77"/>
                          <a:ea typeface="+mn-ea"/>
                          <a:cs typeface="+mn-cs"/>
                        </a:rPr>
                        <a:t>científicas, cívicas, culturales, educativas, sociales, ecológicas, laborales.</a:t>
                      </a:r>
                      <a:endParaRPr lang="es-EC" sz="1700" kern="1200" dirty="0">
                        <a:solidFill>
                          <a:srgbClr val="253E85"/>
                        </a:solidFill>
                        <a:latin typeface="Montserrat" pitchFamily="2" charset="77"/>
                        <a:ea typeface="+mn-ea"/>
                        <a:cs typeface="+mn-cs"/>
                      </a:endParaRPr>
                    </a:p>
                  </a:txBody>
                  <a:tcPr/>
                </a:tc>
                <a:tc>
                  <a:txBody>
                    <a:bodyPr/>
                    <a:lstStyle/>
                    <a:p>
                      <a:pPr algn="just"/>
                      <a:r>
                        <a:rPr lang="es-ES" sz="1700" kern="1200" dirty="0" smtClean="0">
                          <a:solidFill>
                            <a:srgbClr val="253E85"/>
                          </a:solidFill>
                          <a:latin typeface="Montserrat" pitchFamily="2" charset="77"/>
                          <a:ea typeface="+mn-ea"/>
                          <a:cs typeface="+mn-cs"/>
                        </a:rPr>
                        <a:t>Certificaciones, cartas de </a:t>
                      </a:r>
                      <a:r>
                        <a:rPr lang="es-ES" sz="1700" kern="1200" dirty="0" smtClean="0">
                          <a:solidFill>
                            <a:srgbClr val="253E85"/>
                          </a:solidFill>
                          <a:latin typeface="Montserrat" pitchFamily="2" charset="77"/>
                          <a:ea typeface="+mn-ea"/>
                          <a:cs typeface="+mn-cs"/>
                        </a:rPr>
                        <a:t>apoyo, </a:t>
                      </a:r>
                      <a:r>
                        <a:rPr lang="es-ES" sz="1700" kern="1200" dirty="0" smtClean="0">
                          <a:solidFill>
                            <a:srgbClr val="253E85"/>
                          </a:solidFill>
                          <a:latin typeface="Montserrat" pitchFamily="2" charset="77"/>
                          <a:ea typeface="+mn-ea"/>
                          <a:cs typeface="+mn-cs"/>
                        </a:rPr>
                        <a:t>recortes de medios de prensa</a:t>
                      </a:r>
                      <a:r>
                        <a:rPr lang="es-ES" sz="1700" kern="1200" baseline="0" dirty="0" smtClean="0">
                          <a:solidFill>
                            <a:srgbClr val="253E85"/>
                          </a:solidFill>
                          <a:latin typeface="Montserrat" pitchFamily="2" charset="77"/>
                          <a:ea typeface="+mn-ea"/>
                          <a:cs typeface="+mn-cs"/>
                        </a:rPr>
                        <a:t> (…)</a:t>
                      </a:r>
                      <a:endParaRPr lang="es-EC" sz="1700" kern="1200" dirty="0">
                        <a:solidFill>
                          <a:srgbClr val="253E85"/>
                        </a:solidFill>
                        <a:latin typeface="Montserrat" pitchFamily="2" charset="77"/>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700" b="1" kern="1200" dirty="0" smtClean="0">
                          <a:solidFill>
                            <a:srgbClr val="253E85"/>
                          </a:solidFill>
                          <a:latin typeface="Montserrat" pitchFamily="2" charset="77"/>
                          <a:ea typeface="+mn-ea"/>
                          <a:cs typeface="+mn-cs"/>
                        </a:rPr>
                        <a:t>40 PUNTOS</a:t>
                      </a:r>
                      <a:endParaRPr lang="es-EC" sz="1700" b="1" kern="1200" dirty="0" smtClean="0">
                        <a:solidFill>
                          <a:srgbClr val="253E85"/>
                        </a:solidFill>
                        <a:latin typeface="Montserrat" pitchFamily="2" charset="77"/>
                        <a:ea typeface="+mn-ea"/>
                        <a:cs typeface="+mn-cs"/>
                      </a:endParaRPr>
                    </a:p>
                    <a:p>
                      <a:pPr algn="ctr"/>
                      <a:endParaRPr lang="es-EC" sz="1700" kern="1200" dirty="0">
                        <a:solidFill>
                          <a:srgbClr val="253E85"/>
                        </a:solidFill>
                        <a:latin typeface="Montserrat" pitchFamily="2" charset="77"/>
                        <a:ea typeface="+mn-ea"/>
                        <a:cs typeface="+mn-cs"/>
                      </a:endParaRPr>
                    </a:p>
                  </a:txBody>
                  <a:tcPr/>
                </a:tc>
                <a:extLst>
                  <a:ext uri="{0D108BD9-81ED-4DB2-BD59-A6C34878D82A}">
                    <a16:rowId xmlns:a16="http://schemas.microsoft.com/office/drawing/2014/main" val="982462980"/>
                  </a:ext>
                </a:extLst>
              </a:tr>
              <a:tr h="370840">
                <a:tc>
                  <a:txBody>
                    <a:bodyPr/>
                    <a:lstStyle/>
                    <a:p>
                      <a:pPr algn="just"/>
                      <a:r>
                        <a:rPr lang="es-ES" sz="1700" b="1" kern="1200" dirty="0" smtClean="0">
                          <a:solidFill>
                            <a:srgbClr val="253E85"/>
                          </a:solidFill>
                          <a:latin typeface="Montserrat" pitchFamily="2" charset="77"/>
                          <a:ea typeface="+mn-ea"/>
                          <a:cs typeface="+mn-cs"/>
                        </a:rPr>
                        <a:t>ACTIVIDADES ESPECÍFICAS</a:t>
                      </a:r>
                      <a:r>
                        <a:rPr lang="es-ES" sz="1700" kern="1200" dirty="0" smtClean="0">
                          <a:solidFill>
                            <a:srgbClr val="253E85"/>
                          </a:solidFill>
                          <a:latin typeface="Montserrat" pitchFamily="2" charset="77"/>
                          <a:ea typeface="+mn-ea"/>
                          <a:cs typeface="+mn-cs"/>
                        </a:rPr>
                        <a:t>: que favorecen el desarrollo y promoción de los derechos de jóvenes en la ciudad o país, debidamente certificadas.</a:t>
                      </a:r>
                    </a:p>
                    <a:p>
                      <a:pPr algn="just"/>
                      <a:endParaRPr lang="es-EC" sz="1700" kern="1200" dirty="0">
                        <a:solidFill>
                          <a:srgbClr val="253E85"/>
                        </a:solidFill>
                        <a:latin typeface="Montserrat" pitchFamily="2" charset="77"/>
                        <a:ea typeface="+mn-ea"/>
                        <a:cs typeface="+mn-cs"/>
                      </a:endParaRPr>
                    </a:p>
                  </a:txBody>
                  <a:tcPr/>
                </a:tc>
                <a:tc>
                  <a:txBody>
                    <a:bodyPr/>
                    <a:lstStyle/>
                    <a:p>
                      <a:pPr algn="just"/>
                      <a:r>
                        <a:rPr lang="es-ES" sz="1700" kern="1200" dirty="0" smtClean="0">
                          <a:solidFill>
                            <a:srgbClr val="253E85"/>
                          </a:solidFill>
                          <a:latin typeface="Montserrat" pitchFamily="2" charset="77"/>
                          <a:ea typeface="+mn-ea"/>
                          <a:cs typeface="+mn-cs"/>
                        </a:rPr>
                        <a:t>Material audio visual y </a:t>
                      </a:r>
                      <a:r>
                        <a:rPr lang="es-ES" sz="1700" kern="1200" dirty="0" smtClean="0">
                          <a:solidFill>
                            <a:srgbClr val="253E85"/>
                          </a:solidFill>
                          <a:latin typeface="Montserrat" pitchFamily="2" charset="77"/>
                          <a:ea typeface="+mn-ea"/>
                          <a:cs typeface="+mn-cs"/>
                        </a:rPr>
                        <a:t>páginas de redes sociales (adjuntar links), etc. </a:t>
                      </a:r>
                      <a:r>
                        <a:rPr lang="es-ES" sz="1700" kern="1200" baseline="0" dirty="0" smtClean="0">
                          <a:solidFill>
                            <a:srgbClr val="253E85"/>
                          </a:solidFill>
                          <a:latin typeface="Montserrat" pitchFamily="2" charset="77"/>
                          <a:ea typeface="+mn-ea"/>
                          <a:cs typeface="+mn-cs"/>
                        </a:rPr>
                        <a:t> E</a:t>
                      </a:r>
                      <a:r>
                        <a:rPr lang="es-ES" sz="1700" kern="1200" dirty="0" smtClean="0">
                          <a:solidFill>
                            <a:srgbClr val="253E85"/>
                          </a:solidFill>
                          <a:latin typeface="Montserrat" pitchFamily="2" charset="77"/>
                          <a:ea typeface="+mn-ea"/>
                          <a:cs typeface="+mn-cs"/>
                        </a:rPr>
                        <a:t>n los ámbitos descritos en el parámetro (derechos de las y los jóvenes</a:t>
                      </a:r>
                      <a:endParaRPr lang="es-EC" sz="1700" kern="1200" dirty="0">
                        <a:solidFill>
                          <a:srgbClr val="253E85"/>
                        </a:solidFill>
                        <a:latin typeface="Montserrat" pitchFamily="2" charset="77"/>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1700" b="1" kern="1200" dirty="0" smtClean="0">
                          <a:solidFill>
                            <a:srgbClr val="253E85"/>
                          </a:solidFill>
                          <a:latin typeface="Montserrat" pitchFamily="2" charset="77"/>
                          <a:ea typeface="+mn-ea"/>
                          <a:cs typeface="+mn-cs"/>
                        </a:rPr>
                        <a:t>  50 PUNTOS</a:t>
                      </a:r>
                      <a:endParaRPr lang="es-EC" sz="1700" b="1" kern="1200" dirty="0" smtClean="0">
                        <a:solidFill>
                          <a:srgbClr val="253E85"/>
                        </a:solidFill>
                        <a:latin typeface="Montserrat" pitchFamily="2" charset="77"/>
                        <a:ea typeface="+mn-ea"/>
                        <a:cs typeface="+mn-cs"/>
                      </a:endParaRPr>
                    </a:p>
                    <a:p>
                      <a:pPr algn="ctr"/>
                      <a:endParaRPr lang="es-EC" sz="1700" kern="1200" dirty="0">
                        <a:solidFill>
                          <a:srgbClr val="253E85"/>
                        </a:solidFill>
                        <a:latin typeface="Montserrat" pitchFamily="2" charset="77"/>
                        <a:ea typeface="+mn-ea"/>
                        <a:cs typeface="+mn-cs"/>
                      </a:endParaRPr>
                    </a:p>
                  </a:txBody>
                  <a:tcPr/>
                </a:tc>
                <a:extLst>
                  <a:ext uri="{0D108BD9-81ED-4DB2-BD59-A6C34878D82A}">
                    <a16:rowId xmlns:a16="http://schemas.microsoft.com/office/drawing/2014/main" val="2252732114"/>
                  </a:ext>
                </a:extLst>
              </a:tr>
              <a:tr h="370840">
                <a:tc>
                  <a:txBody>
                    <a:bodyPr/>
                    <a:lstStyle/>
                    <a:p>
                      <a:r>
                        <a:rPr lang="es-ES" sz="1700" b="1" kern="1200" dirty="0" smtClean="0">
                          <a:solidFill>
                            <a:srgbClr val="253E85"/>
                          </a:solidFill>
                          <a:latin typeface="Montserrat" pitchFamily="2" charset="77"/>
                          <a:ea typeface="+mn-ea"/>
                          <a:cs typeface="+mn-cs"/>
                        </a:rPr>
                        <a:t>RECONOCIMIENTO</a:t>
                      </a:r>
                      <a:endParaRPr lang="es-EC" sz="1700" b="1" kern="1200" dirty="0">
                        <a:solidFill>
                          <a:srgbClr val="253E85"/>
                        </a:solidFill>
                        <a:latin typeface="Montserrat" pitchFamily="2" charset="77"/>
                        <a:ea typeface="+mn-ea"/>
                        <a:cs typeface="+mn-cs"/>
                      </a:endParaRPr>
                    </a:p>
                  </a:txBody>
                  <a:tcPr/>
                </a:tc>
                <a:tc>
                  <a:txBody>
                    <a:bodyPr/>
                    <a:lstStyle/>
                    <a:p>
                      <a:pPr algn="just"/>
                      <a:r>
                        <a:rPr lang="es-EC" sz="1700" kern="1200" dirty="0" smtClean="0">
                          <a:solidFill>
                            <a:srgbClr val="253E85"/>
                          </a:solidFill>
                          <a:latin typeface="Montserrat" pitchFamily="2" charset="77"/>
                          <a:ea typeface="+mn-ea"/>
                          <a:cs typeface="+mn-cs"/>
                        </a:rPr>
                        <a:t>Obtenidos a nivel local, provincial, nacional e internacional debidamente certificados.</a:t>
                      </a:r>
                      <a:endParaRPr lang="es-EC" sz="1700" kern="1200" dirty="0">
                        <a:solidFill>
                          <a:srgbClr val="253E85"/>
                        </a:solidFill>
                        <a:latin typeface="Montserrat" pitchFamily="2" charset="77"/>
                        <a:ea typeface="+mn-ea"/>
                        <a:cs typeface="+mn-cs"/>
                      </a:endParaRPr>
                    </a:p>
                  </a:txBody>
                  <a:tcPr/>
                </a:tc>
                <a:tc>
                  <a:txBody>
                    <a:bodyPr/>
                    <a:lstStyle/>
                    <a:p>
                      <a:pPr algn="ctr"/>
                      <a:r>
                        <a:rPr lang="es-ES" sz="1700" b="1" kern="1200" dirty="0" smtClean="0">
                          <a:solidFill>
                            <a:srgbClr val="253E85"/>
                          </a:solidFill>
                          <a:latin typeface="Montserrat" pitchFamily="2" charset="77"/>
                          <a:ea typeface="+mn-ea"/>
                          <a:cs typeface="+mn-cs"/>
                        </a:rPr>
                        <a:t>10 PUNTOS</a:t>
                      </a:r>
                      <a:endParaRPr lang="es-EC" sz="1700" b="1" kern="1200" dirty="0">
                        <a:solidFill>
                          <a:srgbClr val="253E85"/>
                        </a:solidFill>
                        <a:latin typeface="Montserrat" pitchFamily="2" charset="77"/>
                        <a:ea typeface="+mn-ea"/>
                        <a:cs typeface="+mn-cs"/>
                      </a:endParaRPr>
                    </a:p>
                  </a:txBody>
                  <a:tcPr/>
                </a:tc>
                <a:extLst>
                  <a:ext uri="{0D108BD9-81ED-4DB2-BD59-A6C34878D82A}">
                    <a16:rowId xmlns:a16="http://schemas.microsoft.com/office/drawing/2014/main" val="197790538"/>
                  </a:ext>
                </a:extLst>
              </a:tr>
              <a:tr h="1200191">
                <a:tc>
                  <a:txBody>
                    <a:bodyPr/>
                    <a:lstStyle/>
                    <a:p>
                      <a:r>
                        <a:rPr lang="es-ES" sz="1700" b="1" kern="1200" dirty="0" smtClean="0">
                          <a:solidFill>
                            <a:srgbClr val="253E85"/>
                          </a:solidFill>
                          <a:latin typeface="Montserrat" pitchFamily="2" charset="77"/>
                          <a:ea typeface="+mn-ea"/>
                          <a:cs typeface="+mn-cs"/>
                        </a:rPr>
                        <a:t>INICIATIVA, PROPUESTA, IDEA</a:t>
                      </a:r>
                      <a:endParaRPr lang="es-EC" sz="1700" b="1" kern="1200" dirty="0">
                        <a:solidFill>
                          <a:srgbClr val="253E85"/>
                        </a:solidFill>
                        <a:latin typeface="Montserrat" pitchFamily="2" charset="77"/>
                        <a:ea typeface="+mn-ea"/>
                        <a:cs typeface="+mn-cs"/>
                      </a:endParaRPr>
                    </a:p>
                  </a:txBody>
                  <a:tcPr/>
                </a:tc>
                <a:tc>
                  <a:txBody>
                    <a:bodyPr/>
                    <a:lstStyle/>
                    <a:p>
                      <a:pPr algn="just"/>
                      <a:r>
                        <a:rPr lang="es-ES" sz="1700" kern="1200" dirty="0" smtClean="0">
                          <a:solidFill>
                            <a:srgbClr val="253E85"/>
                          </a:solidFill>
                          <a:latin typeface="Montserrat" pitchFamily="2" charset="77"/>
                          <a:ea typeface="+mn-ea"/>
                          <a:cs typeface="+mn-cs"/>
                        </a:rPr>
                        <a:t>Puedan ser implementadas por la Municipalidad dentro de sus políticas públicas relacionadas a la prevención, promoción, salud integral, atención y protección de los derechos de las y los jóvenes</a:t>
                      </a:r>
                      <a:endParaRPr lang="es-EC" sz="1700" kern="1200" dirty="0">
                        <a:solidFill>
                          <a:srgbClr val="253E85"/>
                        </a:solidFill>
                        <a:latin typeface="Montserrat" pitchFamily="2" charset="77"/>
                        <a:ea typeface="+mn-ea"/>
                        <a:cs typeface="+mn-cs"/>
                      </a:endParaRPr>
                    </a:p>
                  </a:txBody>
                  <a:tcPr/>
                </a:tc>
                <a:tc>
                  <a:txBody>
                    <a:bodyPr/>
                    <a:lstStyle/>
                    <a:p>
                      <a:pPr algn="ctr"/>
                      <a:r>
                        <a:rPr lang="es-ES" sz="1700" b="1" kern="1200" dirty="0" smtClean="0">
                          <a:solidFill>
                            <a:srgbClr val="253E85"/>
                          </a:solidFill>
                          <a:latin typeface="Montserrat" pitchFamily="2" charset="77"/>
                          <a:ea typeface="+mn-ea"/>
                          <a:cs typeface="+mn-cs"/>
                        </a:rPr>
                        <a:t>5 PUNTOS ADICIONALES</a:t>
                      </a:r>
                      <a:endParaRPr lang="es-EC" sz="1700" b="1" kern="1200" dirty="0">
                        <a:solidFill>
                          <a:srgbClr val="253E85"/>
                        </a:solidFill>
                        <a:latin typeface="Montserrat" pitchFamily="2" charset="77"/>
                        <a:ea typeface="+mn-ea"/>
                        <a:cs typeface="+mn-cs"/>
                      </a:endParaRPr>
                    </a:p>
                  </a:txBody>
                  <a:tcPr/>
                </a:tc>
                <a:extLst>
                  <a:ext uri="{0D108BD9-81ED-4DB2-BD59-A6C34878D82A}">
                    <a16:rowId xmlns:a16="http://schemas.microsoft.com/office/drawing/2014/main" val="470966845"/>
                  </a:ext>
                </a:extLst>
              </a:tr>
            </a:tbl>
          </a:graphicData>
        </a:graphic>
      </p:graphicFrame>
    </p:spTree>
    <p:extLst>
      <p:ext uri="{BB962C8B-B14F-4D97-AF65-F5344CB8AC3E}">
        <p14:creationId xmlns:p14="http://schemas.microsoft.com/office/powerpoint/2010/main" val="27827770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graphicFrame>
        <p:nvGraphicFramePr>
          <p:cNvPr id="7" name="Marcador de contenido 6"/>
          <p:cNvGraphicFramePr>
            <a:graphicFrameLocks noGrp="1"/>
          </p:cNvGraphicFramePr>
          <p:nvPr>
            <p:ph idx="1"/>
            <p:extLst>
              <p:ext uri="{D42A27DB-BD31-4B8C-83A1-F6EECF244321}">
                <p14:modId xmlns:p14="http://schemas.microsoft.com/office/powerpoint/2010/main" val="3191671354"/>
              </p:ext>
            </p:extLst>
          </p:nvPr>
        </p:nvGraphicFramePr>
        <p:xfrm>
          <a:off x="838200" y="1825625"/>
          <a:ext cx="10515600" cy="74168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1365928714"/>
                    </a:ext>
                  </a:extLst>
                </a:gridCol>
                <a:gridCol w="5257800">
                  <a:extLst>
                    <a:ext uri="{9D8B030D-6E8A-4147-A177-3AD203B41FA5}">
                      <a16:colId xmlns:a16="http://schemas.microsoft.com/office/drawing/2014/main" val="602067186"/>
                    </a:ext>
                  </a:extLst>
                </a:gridCol>
              </a:tblGrid>
              <a:tr h="370840">
                <a:tc>
                  <a:txBody>
                    <a:bodyPr/>
                    <a:lstStyle/>
                    <a:p>
                      <a:endParaRPr lang="es-EC" dirty="0"/>
                    </a:p>
                  </a:txBody>
                  <a:tcPr/>
                </a:tc>
                <a:tc>
                  <a:txBody>
                    <a:bodyPr/>
                    <a:lstStyle/>
                    <a:p>
                      <a:endParaRPr lang="es-EC"/>
                    </a:p>
                  </a:txBody>
                  <a:tcPr/>
                </a:tc>
                <a:extLst>
                  <a:ext uri="{0D108BD9-81ED-4DB2-BD59-A6C34878D82A}">
                    <a16:rowId xmlns:a16="http://schemas.microsoft.com/office/drawing/2014/main" val="1479450413"/>
                  </a:ext>
                </a:extLst>
              </a:tr>
              <a:tr h="370840">
                <a:tc>
                  <a:txBody>
                    <a:bodyPr/>
                    <a:lstStyle/>
                    <a:p>
                      <a:endParaRPr lang="es-EC"/>
                    </a:p>
                  </a:txBody>
                  <a:tcPr/>
                </a:tc>
                <a:tc>
                  <a:txBody>
                    <a:bodyPr/>
                    <a:lstStyle/>
                    <a:p>
                      <a:endParaRPr lang="es-EC"/>
                    </a:p>
                  </a:txBody>
                  <a:tcPr/>
                </a:tc>
                <a:extLst>
                  <a:ext uri="{0D108BD9-81ED-4DB2-BD59-A6C34878D82A}">
                    <a16:rowId xmlns:a16="http://schemas.microsoft.com/office/drawing/2014/main" val="1835053885"/>
                  </a:ext>
                </a:extLst>
              </a:tr>
            </a:tbl>
          </a:graphicData>
        </a:graphic>
      </p:graphicFrame>
      <p:pic>
        <p:nvPicPr>
          <p:cNvPr id="4" name="Marcador de contenido 4">
            <a:extLst>
              <a:ext uri="{FF2B5EF4-FFF2-40B4-BE49-F238E27FC236}">
                <a16:creationId xmlns:a16="http://schemas.microsoft.com/office/drawing/2014/main" id="{5AF3116A-80EF-1695-D4D9-29E83273B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ángulo 4"/>
          <p:cNvSpPr/>
          <p:nvPr/>
        </p:nvSpPr>
        <p:spPr>
          <a:xfrm>
            <a:off x="3156488" y="1640895"/>
            <a:ext cx="6096000" cy="369332"/>
          </a:xfrm>
          <a:prstGeom prst="rect">
            <a:avLst/>
          </a:prstGeom>
        </p:spPr>
        <p:txBody>
          <a:bodyPr>
            <a:spAutoFit/>
          </a:bodyPr>
          <a:lstStyle/>
          <a:p>
            <a:pPr algn="just"/>
            <a:endParaRPr lang="es-EC" dirty="0">
              <a:solidFill>
                <a:srgbClr val="253E85"/>
              </a:solidFill>
              <a:latin typeface="Montserrat" pitchFamily="2" charset="77"/>
            </a:endParaRPr>
          </a:p>
        </p:txBody>
      </p:sp>
      <p:sp>
        <p:nvSpPr>
          <p:cNvPr id="6" name="Título 1">
            <a:extLst>
              <a:ext uri="{FF2B5EF4-FFF2-40B4-BE49-F238E27FC236}">
                <a16:creationId xmlns:a16="http://schemas.microsoft.com/office/drawing/2014/main" id="{9D3A1C5E-BEFC-613E-757F-9AD301FCDEDA}"/>
              </a:ext>
            </a:extLst>
          </p:cNvPr>
          <p:cNvSpPr txBox="1">
            <a:spLocks/>
          </p:cNvSpPr>
          <p:nvPr/>
        </p:nvSpPr>
        <p:spPr>
          <a:xfrm>
            <a:off x="2845876" y="103667"/>
            <a:ext cx="6981910" cy="12757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800" b="1" dirty="0" smtClean="0">
                <a:solidFill>
                  <a:srgbClr val="253E85"/>
                </a:solidFill>
                <a:latin typeface="Montserrat" pitchFamily="2" charset="77"/>
                <a:ea typeface="+mn-ea"/>
                <a:cs typeface="+mn-cs"/>
              </a:rPr>
              <a:t>GRUPO DE ATENCIÓN PRIORITARIA</a:t>
            </a:r>
          </a:p>
        </p:txBody>
      </p:sp>
      <p:pic>
        <p:nvPicPr>
          <p:cNvPr id="11" name="Marcador de contenido 4">
            <a:extLst>
              <a:ext uri="{FF2B5EF4-FFF2-40B4-BE49-F238E27FC236}">
                <a16:creationId xmlns:a16="http://schemas.microsoft.com/office/drawing/2014/main" id="{5AF3116A-80EF-1695-D4D9-29E83273B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6"/>
            <a:ext cx="12192000" cy="6858000"/>
          </a:xfrm>
          <a:prstGeom prst="rect">
            <a:avLst/>
          </a:prstGeom>
        </p:spPr>
      </p:pic>
      <p:pic>
        <p:nvPicPr>
          <p:cNvPr id="12" name="Imagen 11">
            <a:extLst>
              <a:ext uri="{FF2B5EF4-FFF2-40B4-BE49-F238E27FC236}">
                <a16:creationId xmlns:a16="http://schemas.microsoft.com/office/drawing/2014/main" id="{41004020-3019-3345-A97F-933FFEEB4AA5}"/>
              </a:ext>
            </a:extLst>
          </p:cNvPr>
          <p:cNvPicPr>
            <a:picLocks noChangeAspect="1"/>
          </p:cNvPicPr>
          <p:nvPr/>
        </p:nvPicPr>
        <p:blipFill>
          <a:blip r:embed="rId3"/>
          <a:stretch>
            <a:fillRect/>
          </a:stretch>
        </p:blipFill>
        <p:spPr>
          <a:xfrm>
            <a:off x="206230" y="5759999"/>
            <a:ext cx="3726818" cy="889656"/>
          </a:xfrm>
          <a:prstGeom prst="rect">
            <a:avLst/>
          </a:prstGeom>
        </p:spPr>
      </p:pic>
      <p:sp>
        <p:nvSpPr>
          <p:cNvPr id="14" name="Título 1">
            <a:extLst>
              <a:ext uri="{FF2B5EF4-FFF2-40B4-BE49-F238E27FC236}">
                <a16:creationId xmlns:a16="http://schemas.microsoft.com/office/drawing/2014/main" id="{6180825E-9B75-11D1-70C1-E956B7B4C56A}"/>
              </a:ext>
            </a:extLst>
          </p:cNvPr>
          <p:cNvSpPr txBox="1">
            <a:spLocks/>
          </p:cNvSpPr>
          <p:nvPr/>
        </p:nvSpPr>
        <p:spPr>
          <a:xfrm>
            <a:off x="748307" y="143852"/>
            <a:ext cx="9613602"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C" sz="3200" b="1" dirty="0">
                <a:solidFill>
                  <a:srgbClr val="002060"/>
                </a:solidFill>
                <a:latin typeface="Montserrat" pitchFamily="2" charset="77"/>
                <a:ea typeface="HGSMinchoE" panose="02020900000000000000" pitchFamily="18" charset="-128"/>
              </a:rPr>
              <a:t>Acciones </a:t>
            </a:r>
            <a:r>
              <a:rPr lang="es-EC" sz="3200" b="1" dirty="0" smtClean="0">
                <a:solidFill>
                  <a:srgbClr val="002060"/>
                </a:solidFill>
                <a:latin typeface="Montserrat" pitchFamily="2" charset="77"/>
                <a:ea typeface="HGSMinchoE" panose="02020900000000000000" pitchFamily="18" charset="-128"/>
              </a:rPr>
              <a:t>afirmativas: </a:t>
            </a:r>
            <a:r>
              <a:rPr lang="es-ES" sz="2100" dirty="0">
                <a:solidFill>
                  <a:srgbClr val="253E85"/>
                </a:solidFill>
                <a:latin typeface="Montserrat" pitchFamily="2" charset="77"/>
                <a:ea typeface="+mn-ea"/>
                <a:cs typeface="+mn-cs"/>
              </a:rPr>
              <a:t>Determinado en el artículo 35 de la Constitución de la República del Ecuador, y en relación al Subsistema de Protección en el artículo 909 y 1174 del Código Municipal</a:t>
            </a:r>
            <a:endParaRPr lang="es-EC" sz="2100" dirty="0">
              <a:solidFill>
                <a:srgbClr val="253E85"/>
              </a:solidFill>
              <a:latin typeface="Montserrat" pitchFamily="2" charset="77"/>
              <a:ea typeface="+mn-ea"/>
              <a:cs typeface="+mn-cs"/>
            </a:endParaRPr>
          </a:p>
        </p:txBody>
      </p:sp>
      <p:sp>
        <p:nvSpPr>
          <p:cNvPr id="15" name="Título 1">
            <a:extLst>
              <a:ext uri="{FF2B5EF4-FFF2-40B4-BE49-F238E27FC236}">
                <a16:creationId xmlns:a16="http://schemas.microsoft.com/office/drawing/2014/main" id="{B0FD5241-AF7C-0640-8A3C-7078AD5C5252}"/>
              </a:ext>
            </a:extLst>
          </p:cNvPr>
          <p:cNvSpPr txBox="1">
            <a:spLocks/>
          </p:cNvSpPr>
          <p:nvPr/>
        </p:nvSpPr>
        <p:spPr>
          <a:xfrm>
            <a:off x="10628970" y="302597"/>
            <a:ext cx="991891" cy="8447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4800" b="1" dirty="0">
                <a:solidFill>
                  <a:srgbClr val="223F86"/>
                </a:solidFill>
                <a:latin typeface="Montserrat ExtraBold" pitchFamily="2" charset="77"/>
                <a:ea typeface="HGSMinchoE" panose="02020900000000000000" pitchFamily="18" charset="-128"/>
              </a:rPr>
              <a:t>+2</a:t>
            </a:r>
          </a:p>
        </p:txBody>
      </p:sp>
      <p:grpSp>
        <p:nvGrpSpPr>
          <p:cNvPr id="16" name="Grupo 15">
            <a:extLst>
              <a:ext uri="{FF2B5EF4-FFF2-40B4-BE49-F238E27FC236}">
                <a16:creationId xmlns:a16="http://schemas.microsoft.com/office/drawing/2014/main" id="{034FD7CA-9D14-134F-AE52-4B72B3A241C4}"/>
              </a:ext>
            </a:extLst>
          </p:cNvPr>
          <p:cNvGrpSpPr/>
          <p:nvPr/>
        </p:nvGrpSpPr>
        <p:grpSpPr>
          <a:xfrm>
            <a:off x="692259" y="1342567"/>
            <a:ext cx="3240789" cy="2014780"/>
            <a:chOff x="692259" y="1286359"/>
            <a:chExt cx="3240789" cy="2014780"/>
          </a:xfrm>
        </p:grpSpPr>
        <p:sp>
          <p:nvSpPr>
            <p:cNvPr id="17" name="Rectángulo redondeado 16">
              <a:extLst>
                <a:ext uri="{FF2B5EF4-FFF2-40B4-BE49-F238E27FC236}">
                  <a16:creationId xmlns:a16="http://schemas.microsoft.com/office/drawing/2014/main" id="{36AF9F29-CB6D-D046-8E41-16E7298312E1}"/>
                </a:ext>
              </a:extLst>
            </p:cNvPr>
            <p:cNvSpPr/>
            <p:nvPr/>
          </p:nvSpPr>
          <p:spPr>
            <a:xfrm>
              <a:off x="1190270" y="1791649"/>
              <a:ext cx="2742778" cy="1509490"/>
            </a:xfrm>
            <a:prstGeom prst="roundRect">
              <a:avLst/>
            </a:prstGeom>
            <a:solidFill>
              <a:srgbClr val="013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Elipse 17">
              <a:extLst>
                <a:ext uri="{FF2B5EF4-FFF2-40B4-BE49-F238E27FC236}">
                  <a16:creationId xmlns:a16="http://schemas.microsoft.com/office/drawing/2014/main" id="{3E11C5DF-362E-B14B-BA67-2FBF55C787E6}"/>
                </a:ext>
              </a:extLst>
            </p:cNvPr>
            <p:cNvSpPr/>
            <p:nvPr/>
          </p:nvSpPr>
          <p:spPr>
            <a:xfrm>
              <a:off x="692259" y="1286359"/>
              <a:ext cx="1249572" cy="118456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pic>
        <p:nvPicPr>
          <p:cNvPr id="19" name="Imagen 18">
            <a:extLst>
              <a:ext uri="{FF2B5EF4-FFF2-40B4-BE49-F238E27FC236}">
                <a16:creationId xmlns:a16="http://schemas.microsoft.com/office/drawing/2014/main" id="{32FC5E16-FD2C-7C49-AEF5-D890B7398E0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864" b="99691" l="1753" r="95464">
                        <a14:foregroundMark x1="36082" y1="11592" x2="36082" y2="11592"/>
                        <a14:foregroundMark x1="56907" y1="18238" x2="56907" y2="18238"/>
                        <a14:foregroundMark x1="57526" y1="31685" x2="57526" y2="31685"/>
                        <a14:foregroundMark x1="69072" y1="24111" x2="69072" y2="24111"/>
                        <a14:foregroundMark x1="70103" y1="40958" x2="70103" y2="40958"/>
                        <a14:foregroundMark x1="71340" y1="27357" x2="71340" y2="27357"/>
                        <a14:foregroundMark x1="71237" y1="37249" x2="71237" y2="37249"/>
                        <a14:foregroundMark x1="76598" y1="47295" x2="76598" y2="47295"/>
                        <a14:foregroundMark x1="79072" y1="50850" x2="79072" y2="50850"/>
                        <a14:foregroundMark x1="80412" y1="53941" x2="80412" y2="53941"/>
                        <a14:foregroundMark x1="81443" y1="56878" x2="81443" y2="56878"/>
                        <a14:foregroundMark x1="69691" y1="47295" x2="69691" y2="47295"/>
                        <a14:foregroundMark x1="67010" y1="41422" x2="67010" y2="41422"/>
                        <a14:foregroundMark x1="68144" y1="36631" x2="68144" y2="36631"/>
                        <a14:foregroundMark x1="71856" y1="37558" x2="71856" y2="37558"/>
                        <a14:foregroundMark x1="73814" y1="40031" x2="73814" y2="40031"/>
                        <a14:foregroundMark x1="75258" y1="43895" x2="75258" y2="43895"/>
                        <a14:foregroundMark x1="71546" y1="22102" x2="71546" y2="22102"/>
                        <a14:foregroundMark x1="56392" y1="17002" x2="56392" y2="17002"/>
                        <a14:foregroundMark x1="45979" y1="19938" x2="45979" y2="19938"/>
                        <a14:foregroundMark x1="64433" y1="60742" x2="64433" y2="60742"/>
                        <a14:foregroundMark x1="75258" y1="74343" x2="75258" y2="74343"/>
                        <a14:foregroundMark x1="84021" y1="61978" x2="84021" y2="61978"/>
                        <a14:foregroundMark x1="84742" y1="63988" x2="84742" y2="63988"/>
                        <a14:foregroundMark x1="85361" y1="65379" x2="85361" y2="65379"/>
                        <a14:foregroundMark x1="74330" y1="38176" x2="74330" y2="38176"/>
                        <a14:foregroundMark x1="69588" y1="20866" x2="69588" y2="20866"/>
                        <a14:foregroundMark x1="72577" y1="23493" x2="72577" y2="23493"/>
                        <a14:foregroundMark x1="76186" y1="44822" x2="76186" y2="44822"/>
                        <a14:foregroundMark x1="69691" y1="62442" x2="69691" y2="62442"/>
                        <a14:foregroundMark x1="71237" y1="63679" x2="71237" y2="63679"/>
                        <a14:foregroundMark x1="66701" y1="61669" x2="66701" y2="61669"/>
                        <a14:foregroundMark x1="58660" y1="40958" x2="58660" y2="40958"/>
                        <a14:foregroundMark x1="25567" y1="73725" x2="25567" y2="73725"/>
                        <a14:foregroundMark x1="26907" y1="49459" x2="26907" y2="49459"/>
                        <a14:foregroundMark x1="26289" y1="58578" x2="26289" y2="58578"/>
                        <a14:foregroundMark x1="25361" y1="61978" x2="25361" y2="61978"/>
                        <a14:foregroundMark x1="25670" y1="64915" x2="25670" y2="64915"/>
                        <a14:foregroundMark x1="25876" y1="69088" x2="25876" y2="69088"/>
                        <a14:foregroundMark x1="28351" y1="75889" x2="28351" y2="75889"/>
                        <a14:foregroundMark x1="20103" y1="68006" x2="20103" y2="68006"/>
                        <a14:foregroundMark x1="54021" y1="29985" x2="54021" y2="29985"/>
                        <a14:foregroundMark x1="55670" y1="33385" x2="55670" y2="33385"/>
                        <a14:foregroundMark x1="54742" y1="36631" x2="54742" y2="36631"/>
                        <a14:foregroundMark x1="56082" y1="38794" x2="56082" y2="38794"/>
                        <a14:foregroundMark x1="56392" y1="42195" x2="56392" y2="42195"/>
                        <a14:foregroundMark x1="58041" y1="46832" x2="58041" y2="46832"/>
                        <a14:foregroundMark x1="59278" y1="52396" x2="59278" y2="52396"/>
                        <a14:foregroundMark x1="60515" y1="59196" x2="60515" y2="59196"/>
                        <a14:foregroundMark x1="60206" y1="63215" x2="60206" y2="63215"/>
                        <a14:foregroundMark x1="54021" y1="79598" x2="54021" y2="79598"/>
                        <a14:foregroundMark x1="57938" y1="76816" x2="57938" y2="76816"/>
                        <a14:foregroundMark x1="66701" y1="81607" x2="66701" y2="81607"/>
                        <a14:foregroundMark x1="75464" y1="80680" x2="75464" y2="80680"/>
                        <a14:foregroundMark x1="35155" y1="91963" x2="35155" y2="91963"/>
                        <a14:foregroundMark x1="70928" y1="48068" x2="70928" y2="48068"/>
                        <a14:foregroundMark x1="70619" y1="35703" x2="70619" y2="35703"/>
                        <a14:foregroundMark x1="68969" y1="26893" x2="68969" y2="26893"/>
                        <a14:foregroundMark x1="74639" y1="41731" x2="74639" y2="41731"/>
                        <a14:foregroundMark x1="71649" y1="63524" x2="71649" y2="63524"/>
                        <a14:foregroundMark x1="76804" y1="82071" x2="76804" y2="82071"/>
                        <a14:foregroundMark x1="67732" y1="84080" x2="67732" y2="84080"/>
                        <a14:foregroundMark x1="76907" y1="85626" x2="76907" y2="85626"/>
                        <a14:foregroundMark x1="75258" y1="77898" x2="75258" y2="77898"/>
                        <a14:foregroundMark x1="73608" y1="71716" x2="73608" y2="71716"/>
                        <a14:foregroundMark x1="68969" y1="77898" x2="68969" y2="77898"/>
                        <a14:foregroundMark x1="67113" y1="77898" x2="67113" y2="77898"/>
                        <a14:foregroundMark x1="65979" y1="77589" x2="65979" y2="77589"/>
                        <a14:foregroundMark x1="65670" y1="80835" x2="65670" y2="80835"/>
                        <a14:foregroundMark x1="67320" y1="80216" x2="67320" y2="80216"/>
                        <a14:foregroundMark x1="74948" y1="72798" x2="74948" y2="72798"/>
                        <a14:foregroundMark x1="75464" y1="75425" x2="75464" y2="75425"/>
                        <a14:foregroundMark x1="84124" y1="62597" x2="84124" y2="62597"/>
                        <a14:foregroundMark x1="61959" y1="32303" x2="61959" y2="32303"/>
                        <a14:foregroundMark x1="61959" y1="32303" x2="61959" y2="32303"/>
                        <a14:foregroundMark x1="61959" y1="32303" x2="61959" y2="32303"/>
                        <a14:foregroundMark x1="60000" y1="29985" x2="60000" y2="29985"/>
                        <a14:foregroundMark x1="59278" y1="32767" x2="59278" y2="32767"/>
                        <a14:foregroundMark x1="30928" y1="74807" x2="30928" y2="74807"/>
                        <a14:foregroundMark x1="71031" y1="59505" x2="71031" y2="59505"/>
                        <a14:foregroundMark x1="24330" y1="46832" x2="24330" y2="46832"/>
                        <a14:foregroundMark x1="24124" y1="47759" x2="24124" y2="47759"/>
                        <a14:foregroundMark x1="68969" y1="44513" x2="68969" y2="44513"/>
                      </a14:backgroundRemoval>
                    </a14:imgEffect>
                  </a14:imgLayer>
                </a14:imgProps>
              </a:ext>
            </a:extLst>
          </a:blip>
          <a:stretch>
            <a:fillRect/>
          </a:stretch>
        </p:blipFill>
        <p:spPr>
          <a:xfrm>
            <a:off x="692259" y="1455935"/>
            <a:ext cx="1249572" cy="833478"/>
          </a:xfrm>
          <a:prstGeom prst="rect">
            <a:avLst/>
          </a:prstGeom>
        </p:spPr>
      </p:pic>
      <p:sp>
        <p:nvSpPr>
          <p:cNvPr id="20" name="Rectángulo 19">
            <a:extLst>
              <a:ext uri="{FF2B5EF4-FFF2-40B4-BE49-F238E27FC236}">
                <a16:creationId xmlns:a16="http://schemas.microsoft.com/office/drawing/2014/main" id="{24BFF7DA-9DF5-414B-9C80-0135CD910BF0}"/>
              </a:ext>
            </a:extLst>
          </p:cNvPr>
          <p:cNvSpPr/>
          <p:nvPr/>
        </p:nvSpPr>
        <p:spPr>
          <a:xfrm>
            <a:off x="1537808" y="2595148"/>
            <a:ext cx="1778500" cy="400110"/>
          </a:xfrm>
          <a:prstGeom prst="rect">
            <a:avLst/>
          </a:prstGeom>
        </p:spPr>
        <p:txBody>
          <a:bodyPr wrap="none">
            <a:spAutoFit/>
          </a:bodyPr>
          <a:lstStyle/>
          <a:p>
            <a:pPr lvl="0" algn="just"/>
            <a:r>
              <a:rPr lang="es-MX" sz="2000" dirty="0">
                <a:solidFill>
                  <a:schemeClr val="bg1"/>
                </a:solidFill>
                <a:latin typeface="Montserrat" pitchFamily="2" charset="77"/>
              </a:rPr>
              <a:t>Discapacidades</a:t>
            </a:r>
          </a:p>
        </p:txBody>
      </p:sp>
      <p:grpSp>
        <p:nvGrpSpPr>
          <p:cNvPr id="21" name="Grupo 20">
            <a:extLst>
              <a:ext uri="{FF2B5EF4-FFF2-40B4-BE49-F238E27FC236}">
                <a16:creationId xmlns:a16="http://schemas.microsoft.com/office/drawing/2014/main" id="{7C8217C1-43B9-9B4A-8E17-7C3A48CF1F92}"/>
              </a:ext>
            </a:extLst>
          </p:cNvPr>
          <p:cNvGrpSpPr/>
          <p:nvPr/>
        </p:nvGrpSpPr>
        <p:grpSpPr>
          <a:xfrm>
            <a:off x="4487618" y="1342567"/>
            <a:ext cx="3240789" cy="2014780"/>
            <a:chOff x="692259" y="1286359"/>
            <a:chExt cx="3240789" cy="2014780"/>
          </a:xfrm>
        </p:grpSpPr>
        <p:sp>
          <p:nvSpPr>
            <p:cNvPr id="22" name="Rectángulo redondeado 21">
              <a:extLst>
                <a:ext uri="{FF2B5EF4-FFF2-40B4-BE49-F238E27FC236}">
                  <a16:creationId xmlns:a16="http://schemas.microsoft.com/office/drawing/2014/main" id="{E3533871-E186-7940-AD93-0087643CD62E}"/>
                </a:ext>
              </a:extLst>
            </p:cNvPr>
            <p:cNvSpPr/>
            <p:nvPr/>
          </p:nvSpPr>
          <p:spPr>
            <a:xfrm>
              <a:off x="1190270" y="1791649"/>
              <a:ext cx="2742778" cy="1509490"/>
            </a:xfrm>
            <a:prstGeom prst="roundRect">
              <a:avLst/>
            </a:prstGeom>
            <a:solidFill>
              <a:srgbClr val="013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3" name="Elipse 22">
              <a:extLst>
                <a:ext uri="{FF2B5EF4-FFF2-40B4-BE49-F238E27FC236}">
                  <a16:creationId xmlns:a16="http://schemas.microsoft.com/office/drawing/2014/main" id="{9D0D3404-9A38-B04E-85BA-C7C90F77D363}"/>
                </a:ext>
              </a:extLst>
            </p:cNvPr>
            <p:cNvSpPr/>
            <p:nvPr/>
          </p:nvSpPr>
          <p:spPr>
            <a:xfrm>
              <a:off x="692259" y="1286359"/>
              <a:ext cx="1249572" cy="118456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24" name="Grupo 23">
            <a:extLst>
              <a:ext uri="{FF2B5EF4-FFF2-40B4-BE49-F238E27FC236}">
                <a16:creationId xmlns:a16="http://schemas.microsoft.com/office/drawing/2014/main" id="{63E6A6F5-B62A-9548-A94F-57C803D1C7DA}"/>
              </a:ext>
            </a:extLst>
          </p:cNvPr>
          <p:cNvGrpSpPr/>
          <p:nvPr/>
        </p:nvGrpSpPr>
        <p:grpSpPr>
          <a:xfrm>
            <a:off x="8278993" y="2527130"/>
            <a:ext cx="3240789" cy="2014780"/>
            <a:chOff x="692259" y="1286359"/>
            <a:chExt cx="3240789" cy="2014780"/>
          </a:xfrm>
        </p:grpSpPr>
        <p:sp>
          <p:nvSpPr>
            <p:cNvPr id="25" name="Rectángulo redondeado 24">
              <a:extLst>
                <a:ext uri="{FF2B5EF4-FFF2-40B4-BE49-F238E27FC236}">
                  <a16:creationId xmlns:a16="http://schemas.microsoft.com/office/drawing/2014/main" id="{B8F72AEE-48D1-534D-85A3-E7D4945362C9}"/>
                </a:ext>
              </a:extLst>
            </p:cNvPr>
            <p:cNvSpPr/>
            <p:nvPr/>
          </p:nvSpPr>
          <p:spPr>
            <a:xfrm>
              <a:off x="1190270" y="1791649"/>
              <a:ext cx="2742778" cy="1509490"/>
            </a:xfrm>
            <a:prstGeom prst="roundRect">
              <a:avLst/>
            </a:prstGeom>
            <a:solidFill>
              <a:srgbClr val="013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6" name="Elipse 25">
              <a:extLst>
                <a:ext uri="{FF2B5EF4-FFF2-40B4-BE49-F238E27FC236}">
                  <a16:creationId xmlns:a16="http://schemas.microsoft.com/office/drawing/2014/main" id="{466E700A-62AD-104D-AB13-B65A9E4C1B76}"/>
                </a:ext>
              </a:extLst>
            </p:cNvPr>
            <p:cNvSpPr/>
            <p:nvPr/>
          </p:nvSpPr>
          <p:spPr>
            <a:xfrm>
              <a:off x="692259" y="1286359"/>
              <a:ext cx="1249572" cy="118456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27" name="Grupo 26">
            <a:extLst>
              <a:ext uri="{FF2B5EF4-FFF2-40B4-BE49-F238E27FC236}">
                <a16:creationId xmlns:a16="http://schemas.microsoft.com/office/drawing/2014/main" id="{504F37B9-0C6F-D648-9773-873E298C46F1}"/>
              </a:ext>
            </a:extLst>
          </p:cNvPr>
          <p:cNvGrpSpPr/>
          <p:nvPr/>
        </p:nvGrpSpPr>
        <p:grpSpPr>
          <a:xfrm>
            <a:off x="692259" y="3551283"/>
            <a:ext cx="3240789" cy="2014780"/>
            <a:chOff x="692259" y="1286359"/>
            <a:chExt cx="3240789" cy="2014780"/>
          </a:xfrm>
        </p:grpSpPr>
        <p:sp>
          <p:nvSpPr>
            <p:cNvPr id="28" name="Rectángulo redondeado 27">
              <a:extLst>
                <a:ext uri="{FF2B5EF4-FFF2-40B4-BE49-F238E27FC236}">
                  <a16:creationId xmlns:a16="http://schemas.microsoft.com/office/drawing/2014/main" id="{881EF53F-EEB5-E045-B2ED-67CF78947A7C}"/>
                </a:ext>
              </a:extLst>
            </p:cNvPr>
            <p:cNvSpPr/>
            <p:nvPr/>
          </p:nvSpPr>
          <p:spPr>
            <a:xfrm>
              <a:off x="1190270" y="1791649"/>
              <a:ext cx="2742778" cy="1509490"/>
            </a:xfrm>
            <a:prstGeom prst="roundRect">
              <a:avLst/>
            </a:prstGeom>
            <a:solidFill>
              <a:srgbClr val="013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9" name="Elipse 28">
              <a:extLst>
                <a:ext uri="{FF2B5EF4-FFF2-40B4-BE49-F238E27FC236}">
                  <a16:creationId xmlns:a16="http://schemas.microsoft.com/office/drawing/2014/main" id="{8E1B3008-AAAA-2945-BD1E-265853A662FB}"/>
                </a:ext>
              </a:extLst>
            </p:cNvPr>
            <p:cNvSpPr/>
            <p:nvPr/>
          </p:nvSpPr>
          <p:spPr>
            <a:xfrm>
              <a:off x="692259" y="1286359"/>
              <a:ext cx="1249572" cy="118456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grpSp>
        <p:nvGrpSpPr>
          <p:cNvPr id="30" name="Grupo 29">
            <a:extLst>
              <a:ext uri="{FF2B5EF4-FFF2-40B4-BE49-F238E27FC236}">
                <a16:creationId xmlns:a16="http://schemas.microsoft.com/office/drawing/2014/main" id="{A31B1603-EA04-C14F-A94B-671F2B9914EF}"/>
              </a:ext>
            </a:extLst>
          </p:cNvPr>
          <p:cNvGrpSpPr/>
          <p:nvPr/>
        </p:nvGrpSpPr>
        <p:grpSpPr>
          <a:xfrm>
            <a:off x="4487618" y="3551283"/>
            <a:ext cx="3240789" cy="2014780"/>
            <a:chOff x="692259" y="1286359"/>
            <a:chExt cx="3240789" cy="2014780"/>
          </a:xfrm>
        </p:grpSpPr>
        <p:sp>
          <p:nvSpPr>
            <p:cNvPr id="31" name="Rectángulo redondeado 30">
              <a:extLst>
                <a:ext uri="{FF2B5EF4-FFF2-40B4-BE49-F238E27FC236}">
                  <a16:creationId xmlns:a16="http://schemas.microsoft.com/office/drawing/2014/main" id="{C5CCEEE8-3AB7-DC4C-8D57-26FA95128458}"/>
                </a:ext>
              </a:extLst>
            </p:cNvPr>
            <p:cNvSpPr/>
            <p:nvPr/>
          </p:nvSpPr>
          <p:spPr>
            <a:xfrm>
              <a:off x="1190270" y="1791649"/>
              <a:ext cx="2742778" cy="1509490"/>
            </a:xfrm>
            <a:prstGeom prst="roundRect">
              <a:avLst/>
            </a:prstGeom>
            <a:solidFill>
              <a:srgbClr val="013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2" name="Elipse 31">
              <a:extLst>
                <a:ext uri="{FF2B5EF4-FFF2-40B4-BE49-F238E27FC236}">
                  <a16:creationId xmlns:a16="http://schemas.microsoft.com/office/drawing/2014/main" id="{06D2A705-3D78-8B4B-BFB5-1F1FF4AC1BBF}"/>
                </a:ext>
              </a:extLst>
            </p:cNvPr>
            <p:cNvSpPr/>
            <p:nvPr/>
          </p:nvSpPr>
          <p:spPr>
            <a:xfrm>
              <a:off x="692259" y="1286359"/>
              <a:ext cx="1249572" cy="118456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33" name="Rectángulo 32">
            <a:extLst>
              <a:ext uri="{FF2B5EF4-FFF2-40B4-BE49-F238E27FC236}">
                <a16:creationId xmlns:a16="http://schemas.microsoft.com/office/drawing/2014/main" id="{6DBE179C-763E-AB4F-B715-48547C89C788}"/>
              </a:ext>
            </a:extLst>
          </p:cNvPr>
          <p:cNvSpPr/>
          <p:nvPr/>
        </p:nvSpPr>
        <p:spPr>
          <a:xfrm>
            <a:off x="1741521" y="4572339"/>
            <a:ext cx="1700787" cy="707886"/>
          </a:xfrm>
          <a:prstGeom prst="rect">
            <a:avLst/>
          </a:prstGeom>
        </p:spPr>
        <p:txBody>
          <a:bodyPr wrap="none">
            <a:spAutoFit/>
          </a:bodyPr>
          <a:lstStyle/>
          <a:p>
            <a:r>
              <a:rPr lang="es-MX" sz="2000" dirty="0">
                <a:solidFill>
                  <a:schemeClr val="bg1"/>
                </a:solidFill>
                <a:latin typeface="Montserrat" pitchFamily="2" charset="77"/>
              </a:rPr>
              <a:t>Diversidades </a:t>
            </a:r>
          </a:p>
          <a:p>
            <a:r>
              <a:rPr lang="es-MX" sz="2000" dirty="0">
                <a:solidFill>
                  <a:schemeClr val="bg1"/>
                </a:solidFill>
                <a:latin typeface="Montserrat" pitchFamily="2" charset="77"/>
              </a:rPr>
              <a:t>sexo-genéricas</a:t>
            </a:r>
          </a:p>
        </p:txBody>
      </p:sp>
      <p:sp>
        <p:nvSpPr>
          <p:cNvPr id="34" name="Rectángulo 33">
            <a:extLst>
              <a:ext uri="{FF2B5EF4-FFF2-40B4-BE49-F238E27FC236}">
                <a16:creationId xmlns:a16="http://schemas.microsoft.com/office/drawing/2014/main" id="{2D57D8A4-F0A6-3441-8176-DFC8C219B0C2}"/>
              </a:ext>
            </a:extLst>
          </p:cNvPr>
          <p:cNvSpPr/>
          <p:nvPr/>
        </p:nvSpPr>
        <p:spPr>
          <a:xfrm>
            <a:off x="5157822" y="2453347"/>
            <a:ext cx="2605089" cy="707886"/>
          </a:xfrm>
          <a:prstGeom prst="rect">
            <a:avLst/>
          </a:prstGeom>
        </p:spPr>
        <p:txBody>
          <a:bodyPr wrap="square">
            <a:spAutoFit/>
          </a:bodyPr>
          <a:lstStyle/>
          <a:p>
            <a:r>
              <a:rPr lang="es-MX" sz="2000" dirty="0">
                <a:solidFill>
                  <a:schemeClr val="bg1"/>
                </a:solidFill>
                <a:latin typeface="Montserrat" pitchFamily="2" charset="77"/>
              </a:rPr>
              <a:t>Pueblos </a:t>
            </a:r>
          </a:p>
          <a:p>
            <a:r>
              <a:rPr lang="es-MX" sz="2000" dirty="0">
                <a:solidFill>
                  <a:schemeClr val="bg1"/>
                </a:solidFill>
                <a:latin typeface="Montserrat" pitchFamily="2" charset="77"/>
              </a:rPr>
              <a:t>afrodescendientes</a:t>
            </a:r>
          </a:p>
        </p:txBody>
      </p:sp>
      <p:sp>
        <p:nvSpPr>
          <p:cNvPr id="35" name="Rectángulo 34">
            <a:extLst>
              <a:ext uri="{FF2B5EF4-FFF2-40B4-BE49-F238E27FC236}">
                <a16:creationId xmlns:a16="http://schemas.microsoft.com/office/drawing/2014/main" id="{F57756BF-A5B6-9B4E-B86A-0CB8E2090BB4}"/>
              </a:ext>
            </a:extLst>
          </p:cNvPr>
          <p:cNvSpPr/>
          <p:nvPr/>
        </p:nvSpPr>
        <p:spPr>
          <a:xfrm>
            <a:off x="5838627" y="4541910"/>
            <a:ext cx="1280415" cy="707886"/>
          </a:xfrm>
          <a:prstGeom prst="rect">
            <a:avLst/>
          </a:prstGeom>
        </p:spPr>
        <p:txBody>
          <a:bodyPr wrap="none">
            <a:spAutoFit/>
          </a:bodyPr>
          <a:lstStyle/>
          <a:p>
            <a:r>
              <a:rPr lang="es-MX" sz="2000" dirty="0">
                <a:solidFill>
                  <a:schemeClr val="bg1"/>
                </a:solidFill>
                <a:latin typeface="Montserrat" pitchFamily="2" charset="77"/>
              </a:rPr>
              <a:t>Movilidad </a:t>
            </a:r>
          </a:p>
          <a:p>
            <a:r>
              <a:rPr lang="es-MX" sz="2000" dirty="0">
                <a:solidFill>
                  <a:schemeClr val="bg1"/>
                </a:solidFill>
                <a:latin typeface="Montserrat" pitchFamily="2" charset="77"/>
              </a:rPr>
              <a:t>humana</a:t>
            </a:r>
          </a:p>
        </p:txBody>
      </p:sp>
      <p:sp>
        <p:nvSpPr>
          <p:cNvPr id="36" name="Rectángulo 35">
            <a:extLst>
              <a:ext uri="{FF2B5EF4-FFF2-40B4-BE49-F238E27FC236}">
                <a16:creationId xmlns:a16="http://schemas.microsoft.com/office/drawing/2014/main" id="{7CA09A9D-B5B4-0448-8D1E-EF887987E3C6}"/>
              </a:ext>
            </a:extLst>
          </p:cNvPr>
          <p:cNvSpPr/>
          <p:nvPr/>
        </p:nvSpPr>
        <p:spPr>
          <a:xfrm>
            <a:off x="9294135" y="3523112"/>
            <a:ext cx="2080547" cy="707886"/>
          </a:xfrm>
          <a:prstGeom prst="rect">
            <a:avLst/>
          </a:prstGeom>
        </p:spPr>
        <p:txBody>
          <a:bodyPr wrap="square">
            <a:spAutoFit/>
          </a:bodyPr>
          <a:lstStyle/>
          <a:p>
            <a:r>
              <a:rPr lang="es-MX" sz="2000" dirty="0">
                <a:solidFill>
                  <a:schemeClr val="bg1"/>
                </a:solidFill>
                <a:latin typeface="Montserrat" pitchFamily="2" charset="77"/>
              </a:rPr>
              <a:t>Enfermedades </a:t>
            </a:r>
          </a:p>
          <a:p>
            <a:r>
              <a:rPr lang="es-MX" sz="2000" dirty="0">
                <a:solidFill>
                  <a:schemeClr val="bg1"/>
                </a:solidFill>
                <a:latin typeface="Montserrat" pitchFamily="2" charset="77"/>
              </a:rPr>
              <a:t>catastróficas</a:t>
            </a:r>
            <a:endParaRPr lang="es-EC" sz="2000" dirty="0">
              <a:solidFill>
                <a:schemeClr val="bg1"/>
              </a:solidFill>
              <a:latin typeface="Montserrat" pitchFamily="2" charset="77"/>
            </a:endParaRPr>
          </a:p>
        </p:txBody>
      </p:sp>
      <p:pic>
        <p:nvPicPr>
          <p:cNvPr id="37" name="Imagen 36">
            <a:extLst>
              <a:ext uri="{FF2B5EF4-FFF2-40B4-BE49-F238E27FC236}">
                <a16:creationId xmlns:a16="http://schemas.microsoft.com/office/drawing/2014/main" id="{DA979AE4-FFC2-784A-8C7C-A3CF60422CB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6111" l="10000" r="90000"/>
                    </a14:imgEffect>
                  </a14:imgLayer>
                </a14:imgProps>
              </a:ext>
            </a:extLst>
          </a:blip>
          <a:stretch>
            <a:fillRect/>
          </a:stretch>
        </p:blipFill>
        <p:spPr>
          <a:xfrm>
            <a:off x="4585691" y="1413712"/>
            <a:ext cx="1049313" cy="1049313"/>
          </a:xfrm>
          <a:prstGeom prst="rect">
            <a:avLst/>
          </a:prstGeom>
        </p:spPr>
      </p:pic>
      <p:pic>
        <p:nvPicPr>
          <p:cNvPr id="38" name="Imagen 37">
            <a:extLst>
              <a:ext uri="{FF2B5EF4-FFF2-40B4-BE49-F238E27FC236}">
                <a16:creationId xmlns:a16="http://schemas.microsoft.com/office/drawing/2014/main" id="{3496285A-C0E0-6843-B47A-EA7F4A9D1EB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7438" b="95563" l="10000" r="90000"/>
                    </a14:imgEffect>
                  </a14:imgLayer>
                </a14:imgProps>
              </a:ext>
            </a:extLst>
          </a:blip>
          <a:stretch>
            <a:fillRect/>
          </a:stretch>
        </p:blipFill>
        <p:spPr>
          <a:xfrm>
            <a:off x="748308" y="3638021"/>
            <a:ext cx="1137474" cy="1011088"/>
          </a:xfrm>
          <a:prstGeom prst="rect">
            <a:avLst/>
          </a:prstGeom>
        </p:spPr>
      </p:pic>
      <p:pic>
        <p:nvPicPr>
          <p:cNvPr id="39" name="Imagen 38">
            <a:extLst>
              <a:ext uri="{FF2B5EF4-FFF2-40B4-BE49-F238E27FC236}">
                <a16:creationId xmlns:a16="http://schemas.microsoft.com/office/drawing/2014/main" id="{28401C91-A1FE-1B47-BAF4-0632F620017C}"/>
              </a:ext>
            </a:extLst>
          </p:cNvPr>
          <p:cNvPicPr>
            <a:picLocks noChangeAspect="1"/>
          </p:cNvPicPr>
          <p:nvPr/>
        </p:nvPicPr>
        <p:blipFill>
          <a:blip r:embed="rId10">
            <a:duotone>
              <a:prstClr val="black"/>
              <a:schemeClr val="accent1">
                <a:tint val="45000"/>
                <a:satMod val="400000"/>
              </a:schemeClr>
            </a:duotone>
          </a:blip>
          <a:stretch>
            <a:fillRect/>
          </a:stretch>
        </p:blipFill>
        <p:spPr>
          <a:xfrm>
            <a:off x="4743893" y="3703901"/>
            <a:ext cx="714729" cy="849524"/>
          </a:xfrm>
          <a:prstGeom prst="rect">
            <a:avLst/>
          </a:prstGeom>
        </p:spPr>
      </p:pic>
      <p:pic>
        <p:nvPicPr>
          <p:cNvPr id="40" name="Imagen 39">
            <a:extLst>
              <a:ext uri="{FF2B5EF4-FFF2-40B4-BE49-F238E27FC236}">
                <a16:creationId xmlns:a16="http://schemas.microsoft.com/office/drawing/2014/main" id="{0434BFB3-AC74-A749-AC0D-C33D6ED6D382}"/>
              </a:ext>
            </a:extLst>
          </p:cNvPr>
          <p:cNvPicPr>
            <a:picLocks noChangeAspect="1"/>
          </p:cNvPicPr>
          <p:nvPr/>
        </p:nvPicPr>
        <p:blipFill>
          <a:blip r:embed="rId11">
            <a:duotone>
              <a:prstClr val="black"/>
              <a:schemeClr val="accent1">
                <a:tint val="45000"/>
                <a:satMod val="400000"/>
              </a:schemeClr>
            </a:duotone>
            <a:extLst>
              <a:ext uri="{BEBA8EAE-BF5A-486C-A8C5-ECC9F3942E4B}">
                <a14:imgProps xmlns:a14="http://schemas.microsoft.com/office/drawing/2010/main">
                  <a14:imgLayer r:embed="rId12">
                    <a14:imgEffect>
                      <a14:backgroundRemoval t="10000" b="90000" l="10000" r="90000">
                        <a14:foregroundMark x1="25893" y1="22667" x2="25893" y2="22667"/>
                        <a14:foregroundMark x1="61607" y1="24000" x2="61607" y2="24000"/>
                        <a14:foregroundMark x1="67411" y1="27556" x2="67411" y2="27556"/>
                        <a14:foregroundMark x1="71429" y1="66222" x2="71429" y2="66222"/>
                        <a14:foregroundMark x1="70089" y1="76889" x2="70089" y2="76889"/>
                        <a14:foregroundMark x1="63393" y1="75556" x2="63393" y2="75556"/>
                      </a14:backgroundRemoval>
                    </a14:imgEffect>
                  </a14:imgLayer>
                </a14:imgProps>
              </a:ext>
            </a:extLst>
          </a:blip>
          <a:stretch>
            <a:fillRect/>
          </a:stretch>
        </p:blipFill>
        <p:spPr>
          <a:xfrm>
            <a:off x="8314548" y="2524293"/>
            <a:ext cx="1165027" cy="1170228"/>
          </a:xfrm>
          <a:prstGeom prst="rect">
            <a:avLst/>
          </a:prstGeom>
        </p:spPr>
      </p:pic>
    </p:spTree>
    <p:extLst>
      <p:ext uri="{BB962C8B-B14F-4D97-AF65-F5344CB8AC3E}">
        <p14:creationId xmlns:p14="http://schemas.microsoft.com/office/powerpoint/2010/main" val="2600415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4" name="Marcador de contenido 4">
            <a:extLst>
              <a:ext uri="{FF2B5EF4-FFF2-40B4-BE49-F238E27FC236}">
                <a16:creationId xmlns:a16="http://schemas.microsoft.com/office/drawing/2014/main" id="{5AF3116A-80EF-1695-D4D9-29E83273B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Marcador de contenido 4">
            <a:extLst>
              <a:ext uri="{FF2B5EF4-FFF2-40B4-BE49-F238E27FC236}">
                <a16:creationId xmlns:a16="http://schemas.microsoft.com/office/drawing/2014/main" id="{5AF3116A-80EF-1695-D4D9-29E83273B13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pic>
        <p:nvPicPr>
          <p:cNvPr id="16" name="Imagen 15">
            <a:extLst>
              <a:ext uri="{FF2B5EF4-FFF2-40B4-BE49-F238E27FC236}">
                <a16:creationId xmlns:a16="http://schemas.microsoft.com/office/drawing/2014/main" id="{41004020-3019-3345-A97F-933FFEEB4AA5}"/>
              </a:ext>
            </a:extLst>
          </p:cNvPr>
          <p:cNvPicPr>
            <a:picLocks noChangeAspect="1"/>
          </p:cNvPicPr>
          <p:nvPr/>
        </p:nvPicPr>
        <p:blipFill>
          <a:blip r:embed="rId3"/>
          <a:stretch>
            <a:fillRect/>
          </a:stretch>
        </p:blipFill>
        <p:spPr>
          <a:xfrm>
            <a:off x="206230" y="5759999"/>
            <a:ext cx="3726818" cy="889656"/>
          </a:xfrm>
          <a:prstGeom prst="rect">
            <a:avLst/>
          </a:prstGeom>
        </p:spPr>
      </p:pic>
      <p:sp>
        <p:nvSpPr>
          <p:cNvPr id="17" name="Título 1">
            <a:extLst>
              <a:ext uri="{FF2B5EF4-FFF2-40B4-BE49-F238E27FC236}">
                <a16:creationId xmlns:a16="http://schemas.microsoft.com/office/drawing/2014/main" id="{0008C44C-DC69-1E4D-4BD9-4F0C236BE1EA}"/>
              </a:ext>
            </a:extLst>
          </p:cNvPr>
          <p:cNvSpPr txBox="1">
            <a:spLocks/>
          </p:cNvSpPr>
          <p:nvPr/>
        </p:nvSpPr>
        <p:spPr>
          <a:xfrm>
            <a:off x="690505" y="1101376"/>
            <a:ext cx="21553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C" b="1" dirty="0">
              <a:solidFill>
                <a:srgbClr val="75BBE9"/>
              </a:solidFill>
              <a:latin typeface="Montserrat" pitchFamily="2" charset="77"/>
              <a:ea typeface="HGSMinchoE" panose="02020900000000000000" pitchFamily="18" charset="-128"/>
            </a:endParaRPr>
          </a:p>
        </p:txBody>
      </p:sp>
      <p:sp>
        <p:nvSpPr>
          <p:cNvPr id="19" name="Título 1">
            <a:extLst>
              <a:ext uri="{FF2B5EF4-FFF2-40B4-BE49-F238E27FC236}">
                <a16:creationId xmlns:a16="http://schemas.microsoft.com/office/drawing/2014/main" id="{9D3A1C5E-BEFC-613E-757F-9AD301FCDEDA}"/>
              </a:ext>
            </a:extLst>
          </p:cNvPr>
          <p:cNvSpPr txBox="1">
            <a:spLocks/>
          </p:cNvSpPr>
          <p:nvPr/>
        </p:nvSpPr>
        <p:spPr>
          <a:xfrm>
            <a:off x="3576837" y="315332"/>
            <a:ext cx="698191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200" b="1" dirty="0">
                <a:solidFill>
                  <a:srgbClr val="253E85"/>
                </a:solidFill>
                <a:latin typeface="Montserrat" pitchFamily="2" charset="77"/>
                <a:ea typeface="+mn-ea"/>
                <a:cs typeface="+mn-cs"/>
              </a:rPr>
              <a:t>ANUNCIO </a:t>
            </a:r>
            <a:r>
              <a:rPr lang="es-EC" sz="3200" b="1" dirty="0" smtClean="0">
                <a:solidFill>
                  <a:srgbClr val="253E85"/>
                </a:solidFill>
                <a:latin typeface="Montserrat" pitchFamily="2" charset="77"/>
                <a:ea typeface="+mn-ea"/>
                <a:cs typeface="+mn-cs"/>
              </a:rPr>
              <a:t>DEL O LA GANADORA</a:t>
            </a:r>
            <a:endParaRPr lang="es-EC" sz="3200" b="1" dirty="0">
              <a:solidFill>
                <a:srgbClr val="253E85"/>
              </a:solidFill>
              <a:latin typeface="Montserrat" pitchFamily="2" charset="77"/>
              <a:ea typeface="+mn-ea"/>
              <a:cs typeface="+mn-cs"/>
            </a:endParaRPr>
          </a:p>
        </p:txBody>
      </p:sp>
      <p:graphicFrame>
        <p:nvGraphicFramePr>
          <p:cNvPr id="20" name="Diagrama 19">
            <a:extLst>
              <a:ext uri="{FF2B5EF4-FFF2-40B4-BE49-F238E27FC236}">
                <a16:creationId xmlns:a16="http://schemas.microsoft.com/office/drawing/2014/main" id="{97F20F4E-5DBE-144B-1E92-8738E76844E0}"/>
              </a:ext>
            </a:extLst>
          </p:cNvPr>
          <p:cNvGraphicFramePr/>
          <p:nvPr>
            <p:extLst>
              <p:ext uri="{D42A27DB-BD31-4B8C-83A1-F6EECF244321}">
                <p14:modId xmlns:p14="http://schemas.microsoft.com/office/powerpoint/2010/main" val="384151215"/>
              </p:ext>
            </p:extLst>
          </p:nvPr>
        </p:nvGraphicFramePr>
        <p:xfrm>
          <a:off x="2549721" y="1101376"/>
          <a:ext cx="7745984" cy="46552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1" name="Rectángulo redondeado 20">
            <a:extLst>
              <a:ext uri="{FF2B5EF4-FFF2-40B4-BE49-F238E27FC236}">
                <a16:creationId xmlns:a16="http://schemas.microsoft.com/office/drawing/2014/main" id="{4F8C45E8-99CD-264D-9251-6DF633215215}"/>
              </a:ext>
            </a:extLst>
          </p:cNvPr>
          <p:cNvSpPr/>
          <p:nvPr/>
        </p:nvSpPr>
        <p:spPr>
          <a:xfrm>
            <a:off x="4139278" y="5324157"/>
            <a:ext cx="7753814" cy="1280160"/>
          </a:xfrm>
          <a:prstGeom prst="roundRect">
            <a:avLst/>
          </a:prstGeom>
          <a:solidFill>
            <a:srgbClr val="013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2" name="Rectángulo 21">
            <a:extLst>
              <a:ext uri="{FF2B5EF4-FFF2-40B4-BE49-F238E27FC236}">
                <a16:creationId xmlns:a16="http://schemas.microsoft.com/office/drawing/2014/main" id="{5EA727DF-74A9-5044-9620-3F9CA3779FD3}"/>
              </a:ext>
            </a:extLst>
          </p:cNvPr>
          <p:cNvSpPr/>
          <p:nvPr/>
        </p:nvSpPr>
        <p:spPr>
          <a:xfrm>
            <a:off x="4968185" y="5601971"/>
            <a:ext cx="6096000" cy="646331"/>
          </a:xfrm>
          <a:prstGeom prst="rect">
            <a:avLst/>
          </a:prstGeom>
        </p:spPr>
        <p:txBody>
          <a:bodyPr>
            <a:spAutoFit/>
          </a:bodyPr>
          <a:lstStyle/>
          <a:p>
            <a:pPr algn="ctr"/>
            <a:r>
              <a:rPr lang="es-PA" dirty="0">
                <a:solidFill>
                  <a:schemeClr val="bg1"/>
                </a:solidFill>
                <a:latin typeface="Calibri" panose="020F0502020204030204" pitchFamily="34" charset="0"/>
                <a:ea typeface="MS Mincho" panose="02020609040205080304" pitchFamily="49" charset="-128"/>
                <a:cs typeface="Times New Roman" panose="02020603050405020304" pitchFamily="18" charset="0"/>
              </a:rPr>
              <a:t>La Comisión de Igualdad, Género e Inclusión Social, anunciará el nombre de la persona ganadora.</a:t>
            </a:r>
          </a:p>
        </p:txBody>
      </p:sp>
    </p:spTree>
    <p:extLst>
      <p:ext uri="{BB962C8B-B14F-4D97-AF65-F5344CB8AC3E}">
        <p14:creationId xmlns:p14="http://schemas.microsoft.com/office/powerpoint/2010/main" val="13784728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Marcador de contenido 4">
            <a:extLst>
              <a:ext uri="{FF2B5EF4-FFF2-40B4-BE49-F238E27FC236}">
                <a16:creationId xmlns:a16="http://schemas.microsoft.com/office/drawing/2014/main" id="{5AF3116A-80EF-1695-D4D9-29E83273B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Marcador de contenido 4">
            <a:extLst>
              <a:ext uri="{FF2B5EF4-FFF2-40B4-BE49-F238E27FC236}">
                <a16:creationId xmlns:a16="http://schemas.microsoft.com/office/drawing/2014/main" id="{5AF3116A-80EF-1695-D4D9-29E83273B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ángulo redondeado 5">
            <a:extLst>
              <a:ext uri="{FF2B5EF4-FFF2-40B4-BE49-F238E27FC236}">
                <a16:creationId xmlns:a16="http://schemas.microsoft.com/office/drawing/2014/main" id="{242AD366-5990-334A-97AE-0C2D2CCE99F4}"/>
              </a:ext>
            </a:extLst>
          </p:cNvPr>
          <p:cNvSpPr/>
          <p:nvPr/>
        </p:nvSpPr>
        <p:spPr>
          <a:xfrm>
            <a:off x="1097281" y="2107769"/>
            <a:ext cx="4885066" cy="3502648"/>
          </a:xfrm>
          <a:prstGeom prst="roundRect">
            <a:avLst/>
          </a:prstGeom>
          <a:solidFill>
            <a:srgbClr val="013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Rectángulo redondeado 6">
            <a:extLst>
              <a:ext uri="{FF2B5EF4-FFF2-40B4-BE49-F238E27FC236}">
                <a16:creationId xmlns:a16="http://schemas.microsoft.com/office/drawing/2014/main" id="{7A7E7022-F591-9047-B975-FCFB7407C49D}"/>
              </a:ext>
            </a:extLst>
          </p:cNvPr>
          <p:cNvSpPr/>
          <p:nvPr/>
        </p:nvSpPr>
        <p:spPr>
          <a:xfrm>
            <a:off x="6432637" y="2107769"/>
            <a:ext cx="4885066" cy="3502648"/>
          </a:xfrm>
          <a:prstGeom prst="roundRect">
            <a:avLst/>
          </a:prstGeom>
          <a:solidFill>
            <a:srgbClr val="013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8" name="Rectángulo 7">
            <a:extLst>
              <a:ext uri="{FF2B5EF4-FFF2-40B4-BE49-F238E27FC236}">
                <a16:creationId xmlns:a16="http://schemas.microsoft.com/office/drawing/2014/main" id="{387D478D-AEC7-294D-ABA1-AB88ADC8598D}"/>
              </a:ext>
            </a:extLst>
          </p:cNvPr>
          <p:cNvSpPr/>
          <p:nvPr/>
        </p:nvSpPr>
        <p:spPr>
          <a:xfrm>
            <a:off x="1436177" y="2707260"/>
            <a:ext cx="4122163" cy="2031325"/>
          </a:xfrm>
          <a:prstGeom prst="rect">
            <a:avLst/>
          </a:prstGeom>
        </p:spPr>
        <p:txBody>
          <a:bodyPr wrap="square">
            <a:spAutoFit/>
          </a:bodyPr>
          <a:lstStyle/>
          <a:p>
            <a:pPr lvl="0"/>
            <a:r>
              <a:rPr lang="es-EC" dirty="0">
                <a:solidFill>
                  <a:schemeClr val="bg1"/>
                </a:solidFill>
                <a:latin typeface="Montserrat" pitchFamily="2" charset="77"/>
              </a:rPr>
              <a:t>En caso de existir conflicto de intereses de algún miembro de la Comisión de Precalificación o de la Comisión de Igualdad, Género e Inclusión Social con uno o más postulantes, aquel deberá excusarse de formar parte de dichas comisiones.</a:t>
            </a:r>
            <a:endParaRPr lang="es-ES" dirty="0">
              <a:solidFill>
                <a:schemeClr val="bg1"/>
              </a:solidFill>
              <a:latin typeface="Montserrat" pitchFamily="2" charset="77"/>
            </a:endParaRPr>
          </a:p>
        </p:txBody>
      </p:sp>
      <p:sp>
        <p:nvSpPr>
          <p:cNvPr id="9" name="Rectángulo 8">
            <a:extLst>
              <a:ext uri="{FF2B5EF4-FFF2-40B4-BE49-F238E27FC236}">
                <a16:creationId xmlns:a16="http://schemas.microsoft.com/office/drawing/2014/main" id="{CE1D9FC3-8213-DD48-AF92-3D69FD88BF7D}"/>
              </a:ext>
            </a:extLst>
          </p:cNvPr>
          <p:cNvSpPr/>
          <p:nvPr/>
        </p:nvSpPr>
        <p:spPr>
          <a:xfrm>
            <a:off x="6891386" y="2707260"/>
            <a:ext cx="3967567" cy="2031325"/>
          </a:xfrm>
          <a:prstGeom prst="rect">
            <a:avLst/>
          </a:prstGeom>
        </p:spPr>
        <p:txBody>
          <a:bodyPr wrap="square">
            <a:spAutoFit/>
          </a:bodyPr>
          <a:lstStyle/>
          <a:p>
            <a:pPr lvl="0"/>
            <a:r>
              <a:rPr lang="es-EC" dirty="0">
                <a:solidFill>
                  <a:schemeClr val="bg1"/>
                </a:solidFill>
                <a:latin typeface="Montserrat" pitchFamily="2" charset="77"/>
              </a:rPr>
              <a:t>La Comisión de Precalificación y la Comisión de Igualdad, Género e Inclusión Social se reservan el derecho de verificar la información y documentación provista por los postulantes y de descalificarlos en caso de encontrarse falsedad en la misma.</a:t>
            </a:r>
          </a:p>
        </p:txBody>
      </p:sp>
      <p:pic>
        <p:nvPicPr>
          <p:cNvPr id="10" name="Imagen 9">
            <a:extLst>
              <a:ext uri="{FF2B5EF4-FFF2-40B4-BE49-F238E27FC236}">
                <a16:creationId xmlns:a16="http://schemas.microsoft.com/office/drawing/2014/main" id="{B608A614-C276-F54D-83DF-BB6F169FFF9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07" b="98193" l="0" r="97360"/>
                    </a14:imgEffect>
                  </a14:imgLayer>
                </a14:imgProps>
              </a:ext>
            </a:extLst>
          </a:blip>
          <a:stretch>
            <a:fillRect/>
          </a:stretch>
        </p:blipFill>
        <p:spPr>
          <a:xfrm rot="21243274">
            <a:off x="4798433" y="4534695"/>
            <a:ext cx="2932825" cy="1606762"/>
          </a:xfrm>
          <a:prstGeom prst="rect">
            <a:avLst/>
          </a:prstGeom>
        </p:spPr>
      </p:pic>
      <p:pic>
        <p:nvPicPr>
          <p:cNvPr id="11" name="Imagen 10">
            <a:extLst>
              <a:ext uri="{FF2B5EF4-FFF2-40B4-BE49-F238E27FC236}">
                <a16:creationId xmlns:a16="http://schemas.microsoft.com/office/drawing/2014/main" id="{94C1648A-5276-4C44-B673-D10FE003AADC}"/>
              </a:ext>
            </a:extLst>
          </p:cNvPr>
          <p:cNvPicPr>
            <a:picLocks noChangeAspect="1"/>
          </p:cNvPicPr>
          <p:nvPr/>
        </p:nvPicPr>
        <p:blipFill>
          <a:blip r:embed="rId3">
            <a:extLst>
              <a:ext uri="{BEBA8EAE-BF5A-486C-A8C5-ECC9F3942E4B}">
                <a14:imgProps xmlns:a14="http://schemas.microsoft.com/office/drawing/2010/main">
                  <a14:imgLayer r:embed="rId5">
                    <a14:imgEffect>
                      <a14:backgroundRemoval t="1807" b="98193" l="0" r="97360"/>
                    </a14:imgEffect>
                  </a14:imgLayer>
                </a14:imgProps>
              </a:ext>
            </a:extLst>
          </a:blip>
          <a:stretch>
            <a:fillRect/>
          </a:stretch>
        </p:blipFill>
        <p:spPr>
          <a:xfrm rot="10468810">
            <a:off x="4529075" y="1344380"/>
            <a:ext cx="2932825" cy="1606762"/>
          </a:xfrm>
          <a:prstGeom prst="rect">
            <a:avLst/>
          </a:prstGeom>
        </p:spPr>
      </p:pic>
      <p:sp>
        <p:nvSpPr>
          <p:cNvPr id="12" name="Rectángulo 11"/>
          <p:cNvSpPr/>
          <p:nvPr/>
        </p:nvSpPr>
        <p:spPr>
          <a:xfrm>
            <a:off x="4458597" y="462474"/>
            <a:ext cx="4628190" cy="523220"/>
          </a:xfrm>
          <a:prstGeom prst="rect">
            <a:avLst/>
          </a:prstGeom>
        </p:spPr>
        <p:txBody>
          <a:bodyPr wrap="none">
            <a:spAutoFit/>
          </a:bodyPr>
          <a:lstStyle/>
          <a:p>
            <a:r>
              <a:rPr lang="es-EC" sz="2800" b="1" dirty="0" smtClean="0">
                <a:solidFill>
                  <a:srgbClr val="253E85"/>
                </a:solidFill>
                <a:latin typeface="Montserrat" pitchFamily="2" charset="77"/>
              </a:rPr>
              <a:t>CONFLICTO DE INTERESES</a:t>
            </a:r>
            <a:endParaRPr lang="es-EC" sz="2800" b="1" dirty="0">
              <a:solidFill>
                <a:srgbClr val="253E85"/>
              </a:solidFill>
              <a:latin typeface="Montserrat" pitchFamily="2" charset="77"/>
            </a:endParaRPr>
          </a:p>
        </p:txBody>
      </p:sp>
    </p:spTree>
    <p:extLst>
      <p:ext uri="{BB962C8B-B14F-4D97-AF65-F5344CB8AC3E}">
        <p14:creationId xmlns:p14="http://schemas.microsoft.com/office/powerpoint/2010/main" val="25870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4" name="Marcador de contenido 4">
            <a:extLst>
              <a:ext uri="{FF2B5EF4-FFF2-40B4-BE49-F238E27FC236}">
                <a16:creationId xmlns:a16="http://schemas.microsoft.com/office/drawing/2014/main" id="{5AF3116A-80EF-1695-D4D9-29E83273B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Marcador de contenido 4">
            <a:extLst>
              <a:ext uri="{FF2B5EF4-FFF2-40B4-BE49-F238E27FC236}">
                <a16:creationId xmlns:a16="http://schemas.microsoft.com/office/drawing/2014/main" id="{5AF3116A-80EF-1695-D4D9-29E83273B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7315200"/>
          </a:xfrm>
          <a:prstGeom prst="rect">
            <a:avLst/>
          </a:prstGeom>
        </p:spPr>
      </p:pic>
      <p:sp>
        <p:nvSpPr>
          <p:cNvPr id="12" name="Rectángulo 11"/>
          <p:cNvSpPr/>
          <p:nvPr/>
        </p:nvSpPr>
        <p:spPr>
          <a:xfrm>
            <a:off x="370174" y="103515"/>
            <a:ext cx="2810385" cy="523220"/>
          </a:xfrm>
          <a:prstGeom prst="rect">
            <a:avLst/>
          </a:prstGeom>
        </p:spPr>
        <p:txBody>
          <a:bodyPr wrap="none">
            <a:spAutoFit/>
          </a:bodyPr>
          <a:lstStyle/>
          <a:p>
            <a:r>
              <a:rPr lang="es-ES" sz="2800" b="1" dirty="0" smtClean="0">
                <a:solidFill>
                  <a:srgbClr val="253E85"/>
                </a:solidFill>
                <a:latin typeface="Montserrat" pitchFamily="2" charset="77"/>
              </a:rPr>
              <a:t>CRONOGRAMA</a:t>
            </a:r>
            <a:endParaRPr lang="es-EC" sz="2800" b="1" dirty="0">
              <a:solidFill>
                <a:srgbClr val="253E85"/>
              </a:solidFill>
              <a:latin typeface="Montserrat" pitchFamily="2" charset="77"/>
            </a:endParaRPr>
          </a:p>
        </p:txBody>
      </p:sp>
      <p:graphicFrame>
        <p:nvGraphicFramePr>
          <p:cNvPr id="15" name="Tabla 14"/>
          <p:cNvGraphicFramePr>
            <a:graphicFrameLocks noGrp="1"/>
          </p:cNvGraphicFramePr>
          <p:nvPr>
            <p:extLst>
              <p:ext uri="{D42A27DB-BD31-4B8C-83A1-F6EECF244321}">
                <p14:modId xmlns:p14="http://schemas.microsoft.com/office/powerpoint/2010/main" val="2773204763"/>
              </p:ext>
            </p:extLst>
          </p:nvPr>
        </p:nvGraphicFramePr>
        <p:xfrm>
          <a:off x="370174" y="730252"/>
          <a:ext cx="11182917" cy="5506047"/>
        </p:xfrm>
        <a:graphic>
          <a:graphicData uri="http://schemas.openxmlformats.org/drawingml/2006/table">
            <a:tbl>
              <a:tblPr>
                <a:tableStyleId>{22838BEF-8BB2-4498-84A7-C5851F593DF1}</a:tableStyleId>
              </a:tblPr>
              <a:tblGrid>
                <a:gridCol w="325401">
                  <a:extLst>
                    <a:ext uri="{9D8B030D-6E8A-4147-A177-3AD203B41FA5}">
                      <a16:colId xmlns:a16="http://schemas.microsoft.com/office/drawing/2014/main" val="3701093814"/>
                    </a:ext>
                  </a:extLst>
                </a:gridCol>
                <a:gridCol w="3538727">
                  <a:extLst>
                    <a:ext uri="{9D8B030D-6E8A-4147-A177-3AD203B41FA5}">
                      <a16:colId xmlns:a16="http://schemas.microsoft.com/office/drawing/2014/main" val="847460008"/>
                    </a:ext>
                  </a:extLst>
                </a:gridCol>
                <a:gridCol w="366075">
                  <a:extLst>
                    <a:ext uri="{9D8B030D-6E8A-4147-A177-3AD203B41FA5}">
                      <a16:colId xmlns:a16="http://schemas.microsoft.com/office/drawing/2014/main" val="2986434633"/>
                    </a:ext>
                  </a:extLst>
                </a:gridCol>
                <a:gridCol w="374210">
                  <a:extLst>
                    <a:ext uri="{9D8B030D-6E8A-4147-A177-3AD203B41FA5}">
                      <a16:colId xmlns:a16="http://schemas.microsoft.com/office/drawing/2014/main" val="2904499752"/>
                    </a:ext>
                  </a:extLst>
                </a:gridCol>
                <a:gridCol w="292860">
                  <a:extLst>
                    <a:ext uri="{9D8B030D-6E8A-4147-A177-3AD203B41FA5}">
                      <a16:colId xmlns:a16="http://schemas.microsoft.com/office/drawing/2014/main" val="2936066691"/>
                    </a:ext>
                  </a:extLst>
                </a:gridCol>
                <a:gridCol w="309130">
                  <a:extLst>
                    <a:ext uri="{9D8B030D-6E8A-4147-A177-3AD203B41FA5}">
                      <a16:colId xmlns:a16="http://schemas.microsoft.com/office/drawing/2014/main" val="4107572675"/>
                    </a:ext>
                  </a:extLst>
                </a:gridCol>
                <a:gridCol w="300994">
                  <a:extLst>
                    <a:ext uri="{9D8B030D-6E8A-4147-A177-3AD203B41FA5}">
                      <a16:colId xmlns:a16="http://schemas.microsoft.com/office/drawing/2014/main" val="450081360"/>
                    </a:ext>
                  </a:extLst>
                </a:gridCol>
                <a:gridCol w="268455">
                  <a:extLst>
                    <a:ext uri="{9D8B030D-6E8A-4147-A177-3AD203B41FA5}">
                      <a16:colId xmlns:a16="http://schemas.microsoft.com/office/drawing/2014/main" val="2141318700"/>
                    </a:ext>
                  </a:extLst>
                </a:gridCol>
                <a:gridCol w="366075">
                  <a:extLst>
                    <a:ext uri="{9D8B030D-6E8A-4147-A177-3AD203B41FA5}">
                      <a16:colId xmlns:a16="http://schemas.microsoft.com/office/drawing/2014/main" val="4144732799"/>
                    </a:ext>
                  </a:extLst>
                </a:gridCol>
                <a:gridCol w="292860">
                  <a:extLst>
                    <a:ext uri="{9D8B030D-6E8A-4147-A177-3AD203B41FA5}">
                      <a16:colId xmlns:a16="http://schemas.microsoft.com/office/drawing/2014/main" val="1709537211"/>
                    </a:ext>
                  </a:extLst>
                </a:gridCol>
                <a:gridCol w="276590">
                  <a:extLst>
                    <a:ext uri="{9D8B030D-6E8A-4147-A177-3AD203B41FA5}">
                      <a16:colId xmlns:a16="http://schemas.microsoft.com/office/drawing/2014/main" val="4211866184"/>
                    </a:ext>
                  </a:extLst>
                </a:gridCol>
                <a:gridCol w="309130">
                  <a:extLst>
                    <a:ext uri="{9D8B030D-6E8A-4147-A177-3AD203B41FA5}">
                      <a16:colId xmlns:a16="http://schemas.microsoft.com/office/drawing/2014/main" val="3623930637"/>
                    </a:ext>
                  </a:extLst>
                </a:gridCol>
                <a:gridCol w="406750">
                  <a:extLst>
                    <a:ext uri="{9D8B030D-6E8A-4147-A177-3AD203B41FA5}">
                      <a16:colId xmlns:a16="http://schemas.microsoft.com/office/drawing/2014/main" val="74308641"/>
                    </a:ext>
                  </a:extLst>
                </a:gridCol>
                <a:gridCol w="292860">
                  <a:extLst>
                    <a:ext uri="{9D8B030D-6E8A-4147-A177-3AD203B41FA5}">
                      <a16:colId xmlns:a16="http://schemas.microsoft.com/office/drawing/2014/main" val="3925632416"/>
                    </a:ext>
                  </a:extLst>
                </a:gridCol>
                <a:gridCol w="1941555">
                  <a:extLst>
                    <a:ext uri="{9D8B030D-6E8A-4147-A177-3AD203B41FA5}">
                      <a16:colId xmlns:a16="http://schemas.microsoft.com/office/drawing/2014/main" val="1321178487"/>
                    </a:ext>
                  </a:extLst>
                </a:gridCol>
                <a:gridCol w="1521245">
                  <a:extLst>
                    <a:ext uri="{9D8B030D-6E8A-4147-A177-3AD203B41FA5}">
                      <a16:colId xmlns:a16="http://schemas.microsoft.com/office/drawing/2014/main" val="1136127419"/>
                    </a:ext>
                  </a:extLst>
                </a:gridCol>
              </a:tblGrid>
              <a:tr h="176154">
                <a:tc>
                  <a:txBody>
                    <a:bodyPr/>
                    <a:lstStyle/>
                    <a:p>
                      <a:pPr algn="ctr" fontAlgn="b"/>
                      <a:endParaRPr lang="es-EC" sz="1000" b="1" i="0" u="none" strike="noStrike" dirty="0">
                        <a:solidFill>
                          <a:srgbClr val="000000"/>
                        </a:solidFill>
                        <a:effectLst/>
                        <a:latin typeface="Times New Roman" panose="02020603050405020304" pitchFamily="18" charset="0"/>
                      </a:endParaRPr>
                    </a:p>
                  </a:txBody>
                  <a:tcPr marL="7627" marR="7627" marT="7627" marB="0" anchor="b"/>
                </a:tc>
                <a:tc gridSpan="15">
                  <a:txBody>
                    <a:bodyPr/>
                    <a:lstStyle/>
                    <a:p>
                      <a:pPr algn="ctr" fontAlgn="b"/>
                      <a:r>
                        <a:rPr lang="es-EC" sz="1000" b="1" u="none" strike="noStrike">
                          <a:effectLst/>
                        </a:rPr>
                        <a:t>CRONOGRAMA PARA LA ENTREGA DEL PREMIO DOLORES VEINTIMILLA CARRIÓN 2024</a:t>
                      </a:r>
                      <a:endParaRPr lang="es-EC" sz="1000" b="1" i="0" u="none" strike="noStrike">
                        <a:solidFill>
                          <a:srgbClr val="000000"/>
                        </a:solidFill>
                        <a:effectLst/>
                        <a:latin typeface="Times New Roman" panose="02020603050405020304" pitchFamily="18" charset="0"/>
                      </a:endParaRPr>
                    </a:p>
                  </a:txBody>
                  <a:tcPr marL="7627" marR="7627" marT="7627"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854999880"/>
                  </a:ext>
                </a:extLst>
              </a:tr>
              <a:tr h="176154">
                <a:tc gridSpan="16">
                  <a:txBody>
                    <a:bodyPr/>
                    <a:lstStyle/>
                    <a:p>
                      <a:pPr algn="ctr" fontAlgn="b"/>
                      <a:r>
                        <a:rPr lang="es-EC" sz="1000" b="1" u="none" strike="noStrike" dirty="0">
                          <a:effectLst/>
                        </a:rPr>
                        <a:t>CRONOGRAMA</a:t>
                      </a:r>
                      <a:endParaRPr lang="es-EC" sz="1000" b="1" i="0" u="none" strike="noStrike" dirty="0">
                        <a:solidFill>
                          <a:srgbClr val="000000"/>
                        </a:solidFill>
                        <a:effectLst/>
                        <a:latin typeface="Times New Roman" panose="02020603050405020304" pitchFamily="18" charset="0"/>
                      </a:endParaRPr>
                    </a:p>
                  </a:txBody>
                  <a:tcPr marL="7627" marR="7627" marT="7627"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3780826680"/>
                  </a:ext>
                </a:extLst>
              </a:tr>
              <a:tr h="176154">
                <a:tc>
                  <a:txBody>
                    <a:bodyPr/>
                    <a:lstStyle/>
                    <a:p>
                      <a:pPr algn="ctr" fontAlgn="b"/>
                      <a:endParaRPr lang="es-EC" sz="1000" b="1" i="0" u="none" strike="noStrike">
                        <a:solidFill>
                          <a:srgbClr val="000000"/>
                        </a:solidFill>
                        <a:effectLst/>
                        <a:latin typeface="Calibri" panose="020F0502020204030204" pitchFamily="34" charset="0"/>
                      </a:endParaRPr>
                    </a:p>
                  </a:txBody>
                  <a:tcPr marL="7627" marR="7627" marT="7627" marB="0" anchor="b"/>
                </a:tc>
                <a:tc>
                  <a:txBody>
                    <a:bodyPr/>
                    <a:lstStyle/>
                    <a:p>
                      <a:pPr algn="ctr" fontAlgn="b"/>
                      <a:endParaRPr lang="es-EC" sz="1000" b="1" i="0" u="none" strike="noStrike" dirty="0">
                        <a:solidFill>
                          <a:srgbClr val="000000"/>
                        </a:solidFill>
                        <a:effectLst/>
                        <a:latin typeface="Calibri" panose="020F0502020204030204" pitchFamily="34" charset="0"/>
                      </a:endParaRPr>
                    </a:p>
                  </a:txBody>
                  <a:tcPr marL="7627" marR="7627" marT="7627" marB="0" anchor="b"/>
                </a:tc>
                <a:tc gridSpan="4">
                  <a:txBody>
                    <a:bodyPr/>
                    <a:lstStyle/>
                    <a:p>
                      <a:pPr algn="ctr" fontAlgn="b"/>
                      <a:r>
                        <a:rPr lang="es-EC" sz="1000" b="1" u="none" strike="noStrike">
                          <a:effectLst/>
                        </a:rPr>
                        <a:t>JUNIO</a:t>
                      </a:r>
                      <a:endParaRPr lang="es-EC" sz="1000" b="1" i="0" u="none" strike="noStrike">
                        <a:solidFill>
                          <a:srgbClr val="000000"/>
                        </a:solidFill>
                        <a:effectLst/>
                        <a:latin typeface="Times New Roman" panose="02020603050405020304" pitchFamily="18" charset="0"/>
                      </a:endParaRPr>
                    </a:p>
                  </a:txBody>
                  <a:tcPr marL="7627" marR="7627" marT="7627" marB="0" anchor="b"/>
                </a:tc>
                <a:tc hMerge="1">
                  <a:txBody>
                    <a:bodyPr/>
                    <a:lstStyle/>
                    <a:p>
                      <a:endParaRPr lang="es-EC"/>
                    </a:p>
                  </a:txBody>
                  <a:tcPr/>
                </a:tc>
                <a:tc hMerge="1">
                  <a:txBody>
                    <a:bodyPr/>
                    <a:lstStyle/>
                    <a:p>
                      <a:endParaRPr lang="es-EC"/>
                    </a:p>
                  </a:txBody>
                  <a:tcPr/>
                </a:tc>
                <a:tc hMerge="1">
                  <a:txBody>
                    <a:bodyPr/>
                    <a:lstStyle/>
                    <a:p>
                      <a:endParaRPr lang="es-EC"/>
                    </a:p>
                  </a:txBody>
                  <a:tcPr/>
                </a:tc>
                <a:tc gridSpan="5">
                  <a:txBody>
                    <a:bodyPr/>
                    <a:lstStyle/>
                    <a:p>
                      <a:pPr algn="ctr" fontAlgn="b"/>
                      <a:r>
                        <a:rPr lang="es-EC" sz="1000" b="1" u="none" strike="noStrike">
                          <a:effectLst/>
                        </a:rPr>
                        <a:t>JULIO</a:t>
                      </a:r>
                      <a:endParaRPr lang="es-EC" sz="1000" b="1" i="0" u="none" strike="noStrike">
                        <a:solidFill>
                          <a:srgbClr val="000000"/>
                        </a:solidFill>
                        <a:effectLst/>
                        <a:latin typeface="Times New Roman" panose="02020603050405020304" pitchFamily="18" charset="0"/>
                      </a:endParaRPr>
                    </a:p>
                  </a:txBody>
                  <a:tcPr marL="7627" marR="7627" marT="7627"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gridSpan="3">
                  <a:txBody>
                    <a:bodyPr/>
                    <a:lstStyle/>
                    <a:p>
                      <a:pPr algn="ctr" fontAlgn="b"/>
                      <a:r>
                        <a:rPr lang="es-EC" sz="1000" b="1" u="none" strike="noStrike">
                          <a:effectLst/>
                        </a:rPr>
                        <a:t>AGOSTO</a:t>
                      </a:r>
                      <a:endParaRPr lang="es-EC" sz="1000" b="1" i="0" u="none" strike="noStrike">
                        <a:solidFill>
                          <a:srgbClr val="000000"/>
                        </a:solidFill>
                        <a:effectLst/>
                        <a:latin typeface="Times New Roman" panose="02020603050405020304" pitchFamily="18" charset="0"/>
                      </a:endParaRPr>
                    </a:p>
                  </a:txBody>
                  <a:tcPr marL="7627" marR="7627" marT="7627" marB="0" anchor="b"/>
                </a:tc>
                <a:tc hMerge="1">
                  <a:txBody>
                    <a:bodyPr/>
                    <a:lstStyle/>
                    <a:p>
                      <a:endParaRPr lang="es-EC"/>
                    </a:p>
                  </a:txBody>
                  <a:tcPr/>
                </a:tc>
                <a:tc hMerge="1">
                  <a:txBody>
                    <a:bodyPr/>
                    <a:lstStyle/>
                    <a:p>
                      <a:endParaRPr lang="es-EC"/>
                    </a:p>
                  </a:txBody>
                  <a:tcPr/>
                </a:tc>
                <a:tc>
                  <a:txBody>
                    <a:bodyPr/>
                    <a:lstStyle/>
                    <a:p>
                      <a:pPr algn="ctr" fontAlgn="b"/>
                      <a:endParaRPr lang="es-EC" sz="1000" b="1" i="0" u="none" strike="noStrike">
                        <a:solidFill>
                          <a:srgbClr val="000000"/>
                        </a:solidFill>
                        <a:effectLst/>
                        <a:latin typeface="Times New Roman" panose="02020603050405020304" pitchFamily="18" charset="0"/>
                      </a:endParaRPr>
                    </a:p>
                  </a:txBody>
                  <a:tcPr marL="7627" marR="7627" marT="7627" marB="0" anchor="b"/>
                </a:tc>
                <a:tc>
                  <a:txBody>
                    <a:bodyPr/>
                    <a:lstStyle/>
                    <a:p>
                      <a:pPr algn="ctr" fontAlgn="b"/>
                      <a:endParaRPr lang="es-EC" sz="1000" b="1" i="0" u="none" strike="noStrike" dirty="0">
                        <a:solidFill>
                          <a:srgbClr val="000000"/>
                        </a:solidFill>
                        <a:effectLst/>
                        <a:latin typeface="Times New Roman" panose="02020603050405020304" pitchFamily="18" charset="0"/>
                      </a:endParaRPr>
                    </a:p>
                  </a:txBody>
                  <a:tcPr marL="7627" marR="7627" marT="7627" marB="0" anchor="b"/>
                </a:tc>
                <a:extLst>
                  <a:ext uri="{0D108BD9-81ED-4DB2-BD59-A6C34878D82A}">
                    <a16:rowId xmlns:a16="http://schemas.microsoft.com/office/drawing/2014/main" val="4181198160"/>
                  </a:ext>
                </a:extLst>
              </a:tr>
              <a:tr h="184542">
                <a:tc>
                  <a:txBody>
                    <a:bodyPr/>
                    <a:lstStyle/>
                    <a:p>
                      <a:pPr algn="ctr" fontAlgn="b"/>
                      <a:r>
                        <a:rPr lang="es-EC" sz="1000" b="1" u="none" strike="noStrike" dirty="0">
                          <a:effectLst/>
                        </a:rPr>
                        <a:t>#</a:t>
                      </a:r>
                      <a:endParaRPr lang="es-EC" sz="1000" b="1" i="0" u="none" strike="noStrike" dirty="0">
                        <a:solidFill>
                          <a:srgbClr val="000000"/>
                        </a:solidFill>
                        <a:effectLst/>
                        <a:latin typeface="Times New Roman" panose="02020603050405020304" pitchFamily="18" charset="0"/>
                      </a:endParaRPr>
                    </a:p>
                  </a:txBody>
                  <a:tcPr marL="7627" marR="7627" marT="7627" marB="0" anchor="b"/>
                </a:tc>
                <a:tc>
                  <a:txBody>
                    <a:bodyPr/>
                    <a:lstStyle/>
                    <a:p>
                      <a:pPr algn="ctr" fontAlgn="b"/>
                      <a:r>
                        <a:rPr lang="es-EC" sz="1000" b="1" u="none" strike="noStrike" dirty="0">
                          <a:effectLst/>
                        </a:rPr>
                        <a:t>ACCIONES</a:t>
                      </a:r>
                      <a:endParaRPr lang="es-EC" sz="1000" b="1" i="0" u="none" strike="noStrike" dirty="0">
                        <a:solidFill>
                          <a:srgbClr val="000000"/>
                        </a:solidFill>
                        <a:effectLst/>
                        <a:latin typeface="Times New Roman" panose="02020603050405020304" pitchFamily="18" charset="0"/>
                      </a:endParaRPr>
                    </a:p>
                  </a:txBody>
                  <a:tcPr marL="7627" marR="7627" marT="7627" marB="0" anchor="b"/>
                </a:tc>
                <a:tc>
                  <a:txBody>
                    <a:bodyPr/>
                    <a:lstStyle/>
                    <a:p>
                      <a:pPr algn="ctr" fontAlgn="b"/>
                      <a:r>
                        <a:rPr lang="es-EC" sz="1000" b="1" u="none" strike="noStrike" dirty="0">
                          <a:effectLst/>
                        </a:rPr>
                        <a:t>S1</a:t>
                      </a:r>
                      <a:endParaRPr lang="es-EC" sz="1000" b="1" i="0" u="none" strike="noStrike" dirty="0">
                        <a:solidFill>
                          <a:srgbClr val="000000"/>
                        </a:solidFill>
                        <a:effectLst/>
                        <a:latin typeface="Times New Roman" panose="02020603050405020304" pitchFamily="18" charset="0"/>
                      </a:endParaRPr>
                    </a:p>
                  </a:txBody>
                  <a:tcPr marL="7627" marR="7627" marT="7627" marB="0" anchor="b"/>
                </a:tc>
                <a:tc>
                  <a:txBody>
                    <a:bodyPr/>
                    <a:lstStyle/>
                    <a:p>
                      <a:pPr algn="ctr" fontAlgn="b"/>
                      <a:r>
                        <a:rPr lang="es-EC" sz="1000" b="1" u="none" strike="noStrike" dirty="0">
                          <a:effectLst/>
                        </a:rPr>
                        <a:t>S2</a:t>
                      </a:r>
                      <a:endParaRPr lang="es-EC" sz="1000" b="1" i="0" u="none" strike="noStrike" dirty="0">
                        <a:solidFill>
                          <a:srgbClr val="000000"/>
                        </a:solidFill>
                        <a:effectLst/>
                        <a:latin typeface="Times New Roman" panose="02020603050405020304" pitchFamily="18" charset="0"/>
                      </a:endParaRPr>
                    </a:p>
                  </a:txBody>
                  <a:tcPr marL="7627" marR="7627" marT="7627" marB="0" anchor="b"/>
                </a:tc>
                <a:tc>
                  <a:txBody>
                    <a:bodyPr/>
                    <a:lstStyle/>
                    <a:p>
                      <a:pPr algn="ctr" fontAlgn="b"/>
                      <a:r>
                        <a:rPr lang="es-EC" sz="1000" b="1" u="none" strike="noStrike">
                          <a:effectLst/>
                        </a:rPr>
                        <a:t>S3</a:t>
                      </a:r>
                      <a:endParaRPr lang="es-EC" sz="1000" b="1" i="0" u="none" strike="noStrike">
                        <a:solidFill>
                          <a:srgbClr val="000000"/>
                        </a:solidFill>
                        <a:effectLst/>
                        <a:latin typeface="Times New Roman" panose="02020603050405020304" pitchFamily="18" charset="0"/>
                      </a:endParaRPr>
                    </a:p>
                  </a:txBody>
                  <a:tcPr marL="7627" marR="7627" marT="7627" marB="0" anchor="b"/>
                </a:tc>
                <a:tc>
                  <a:txBody>
                    <a:bodyPr/>
                    <a:lstStyle/>
                    <a:p>
                      <a:pPr algn="ctr" fontAlgn="b"/>
                      <a:r>
                        <a:rPr lang="es-EC" sz="1000" b="1" u="none" strike="noStrike" dirty="0">
                          <a:effectLst/>
                        </a:rPr>
                        <a:t>S4</a:t>
                      </a:r>
                      <a:endParaRPr lang="es-EC" sz="1000" b="1" i="0" u="none" strike="noStrike" dirty="0">
                        <a:solidFill>
                          <a:srgbClr val="000000"/>
                        </a:solidFill>
                        <a:effectLst/>
                        <a:latin typeface="Times New Roman" panose="02020603050405020304" pitchFamily="18" charset="0"/>
                      </a:endParaRPr>
                    </a:p>
                  </a:txBody>
                  <a:tcPr marL="7627" marR="7627" marT="7627" marB="0" anchor="b"/>
                </a:tc>
                <a:tc>
                  <a:txBody>
                    <a:bodyPr/>
                    <a:lstStyle/>
                    <a:p>
                      <a:pPr algn="ctr" fontAlgn="b"/>
                      <a:r>
                        <a:rPr lang="es-EC" sz="1000" b="1" u="none" strike="noStrike" dirty="0">
                          <a:effectLst/>
                        </a:rPr>
                        <a:t>S1</a:t>
                      </a:r>
                      <a:endParaRPr lang="es-EC" sz="1000" b="1" i="0" u="none" strike="noStrike" dirty="0">
                        <a:solidFill>
                          <a:srgbClr val="000000"/>
                        </a:solidFill>
                        <a:effectLst/>
                        <a:latin typeface="Times New Roman" panose="02020603050405020304" pitchFamily="18" charset="0"/>
                      </a:endParaRPr>
                    </a:p>
                  </a:txBody>
                  <a:tcPr marL="7627" marR="7627" marT="7627" marB="0" anchor="b"/>
                </a:tc>
                <a:tc>
                  <a:txBody>
                    <a:bodyPr/>
                    <a:lstStyle/>
                    <a:p>
                      <a:pPr algn="ctr" fontAlgn="b"/>
                      <a:r>
                        <a:rPr lang="es-EC" sz="1000" b="1" u="none" strike="noStrike" dirty="0">
                          <a:effectLst/>
                        </a:rPr>
                        <a:t>S2</a:t>
                      </a:r>
                      <a:endParaRPr lang="es-EC" sz="1000" b="1" i="0" u="none" strike="noStrike" dirty="0">
                        <a:solidFill>
                          <a:srgbClr val="000000"/>
                        </a:solidFill>
                        <a:effectLst/>
                        <a:latin typeface="Times New Roman" panose="02020603050405020304" pitchFamily="18" charset="0"/>
                      </a:endParaRPr>
                    </a:p>
                  </a:txBody>
                  <a:tcPr marL="7627" marR="7627" marT="7627" marB="0" anchor="b"/>
                </a:tc>
                <a:tc>
                  <a:txBody>
                    <a:bodyPr/>
                    <a:lstStyle/>
                    <a:p>
                      <a:pPr algn="ctr" fontAlgn="b"/>
                      <a:r>
                        <a:rPr lang="es-EC" sz="1000" b="1" u="none" strike="noStrike" dirty="0">
                          <a:effectLst/>
                        </a:rPr>
                        <a:t>S3</a:t>
                      </a:r>
                      <a:endParaRPr lang="es-EC" sz="1000" b="1" i="0" u="none" strike="noStrike" dirty="0">
                        <a:solidFill>
                          <a:srgbClr val="000000"/>
                        </a:solidFill>
                        <a:effectLst/>
                        <a:latin typeface="Times New Roman" panose="02020603050405020304" pitchFamily="18" charset="0"/>
                      </a:endParaRPr>
                    </a:p>
                  </a:txBody>
                  <a:tcPr marL="7627" marR="7627" marT="7627" marB="0" anchor="b"/>
                </a:tc>
                <a:tc>
                  <a:txBody>
                    <a:bodyPr/>
                    <a:lstStyle/>
                    <a:p>
                      <a:pPr algn="ctr" fontAlgn="b"/>
                      <a:r>
                        <a:rPr lang="es-EC" sz="1000" b="1" u="none" strike="noStrike" dirty="0">
                          <a:effectLst/>
                        </a:rPr>
                        <a:t>S4</a:t>
                      </a:r>
                      <a:endParaRPr lang="es-EC" sz="1000" b="1" i="0" u="none" strike="noStrike" dirty="0">
                        <a:solidFill>
                          <a:srgbClr val="000000"/>
                        </a:solidFill>
                        <a:effectLst/>
                        <a:latin typeface="Times New Roman" panose="02020603050405020304" pitchFamily="18" charset="0"/>
                      </a:endParaRPr>
                    </a:p>
                  </a:txBody>
                  <a:tcPr marL="7627" marR="7627" marT="7627" marB="0" anchor="b"/>
                </a:tc>
                <a:tc>
                  <a:txBody>
                    <a:bodyPr/>
                    <a:lstStyle/>
                    <a:p>
                      <a:pPr algn="ctr" fontAlgn="b"/>
                      <a:r>
                        <a:rPr lang="es-EC" sz="1000" b="1" u="none" strike="noStrike" dirty="0">
                          <a:effectLst/>
                        </a:rPr>
                        <a:t>S5</a:t>
                      </a:r>
                      <a:endParaRPr lang="es-EC" sz="1000" b="1" i="0" u="none" strike="noStrike" dirty="0">
                        <a:solidFill>
                          <a:srgbClr val="000000"/>
                        </a:solidFill>
                        <a:effectLst/>
                        <a:latin typeface="Times New Roman" panose="02020603050405020304" pitchFamily="18" charset="0"/>
                      </a:endParaRPr>
                    </a:p>
                  </a:txBody>
                  <a:tcPr marL="7627" marR="7627" marT="7627" marB="0" anchor="b"/>
                </a:tc>
                <a:tc>
                  <a:txBody>
                    <a:bodyPr/>
                    <a:lstStyle/>
                    <a:p>
                      <a:pPr algn="ctr" fontAlgn="b"/>
                      <a:r>
                        <a:rPr lang="es-EC" sz="1000" b="1" u="none" strike="noStrike">
                          <a:effectLst/>
                        </a:rPr>
                        <a:t>S1</a:t>
                      </a:r>
                      <a:endParaRPr lang="es-EC" sz="1000" b="1" i="0" u="none" strike="noStrike">
                        <a:solidFill>
                          <a:srgbClr val="000000"/>
                        </a:solidFill>
                        <a:effectLst/>
                        <a:latin typeface="Times New Roman" panose="02020603050405020304" pitchFamily="18" charset="0"/>
                      </a:endParaRPr>
                    </a:p>
                  </a:txBody>
                  <a:tcPr marL="7627" marR="7627" marT="7627" marB="0" anchor="b"/>
                </a:tc>
                <a:tc>
                  <a:txBody>
                    <a:bodyPr/>
                    <a:lstStyle/>
                    <a:p>
                      <a:pPr algn="ctr" fontAlgn="b"/>
                      <a:r>
                        <a:rPr lang="es-EC" sz="1000" b="1" u="none" strike="noStrike" dirty="0">
                          <a:effectLst/>
                        </a:rPr>
                        <a:t>S2</a:t>
                      </a:r>
                      <a:endParaRPr lang="es-EC" sz="1000" b="1" i="0" u="none" strike="noStrike" dirty="0">
                        <a:solidFill>
                          <a:srgbClr val="000000"/>
                        </a:solidFill>
                        <a:effectLst/>
                        <a:latin typeface="Times New Roman" panose="02020603050405020304" pitchFamily="18" charset="0"/>
                      </a:endParaRPr>
                    </a:p>
                  </a:txBody>
                  <a:tcPr marL="7627" marR="7627" marT="7627" marB="0" anchor="b"/>
                </a:tc>
                <a:tc>
                  <a:txBody>
                    <a:bodyPr/>
                    <a:lstStyle/>
                    <a:p>
                      <a:pPr algn="ctr" fontAlgn="b"/>
                      <a:r>
                        <a:rPr lang="es-EC" sz="1000" b="1" u="none" strike="noStrike" dirty="0">
                          <a:effectLst/>
                        </a:rPr>
                        <a:t>S3</a:t>
                      </a:r>
                      <a:endParaRPr lang="es-EC" sz="1000" b="1" i="0" u="none" strike="noStrike" dirty="0">
                        <a:solidFill>
                          <a:srgbClr val="000000"/>
                        </a:solidFill>
                        <a:effectLst/>
                        <a:latin typeface="Times New Roman" panose="02020603050405020304" pitchFamily="18" charset="0"/>
                      </a:endParaRPr>
                    </a:p>
                  </a:txBody>
                  <a:tcPr marL="7627" marR="7627" marT="7627" marB="0" anchor="b"/>
                </a:tc>
                <a:tc>
                  <a:txBody>
                    <a:bodyPr/>
                    <a:lstStyle/>
                    <a:p>
                      <a:pPr algn="ctr" fontAlgn="b"/>
                      <a:r>
                        <a:rPr lang="es-EC" sz="1000" b="1" u="none" strike="noStrike" dirty="0">
                          <a:effectLst/>
                        </a:rPr>
                        <a:t>OBSERVACIONES</a:t>
                      </a:r>
                      <a:endParaRPr lang="es-EC" sz="1000" b="1" i="0" u="none" strike="noStrike" dirty="0">
                        <a:solidFill>
                          <a:srgbClr val="000000"/>
                        </a:solidFill>
                        <a:effectLst/>
                        <a:latin typeface="Times New Roman" panose="02020603050405020304" pitchFamily="18" charset="0"/>
                      </a:endParaRPr>
                    </a:p>
                  </a:txBody>
                  <a:tcPr marL="7627" marR="7627" marT="7627" marB="0" anchor="b"/>
                </a:tc>
                <a:tc>
                  <a:txBody>
                    <a:bodyPr/>
                    <a:lstStyle/>
                    <a:p>
                      <a:pPr algn="ctr" fontAlgn="b"/>
                      <a:r>
                        <a:rPr lang="es-EC" sz="1000" b="1" u="none" strike="noStrike" dirty="0">
                          <a:effectLst/>
                        </a:rPr>
                        <a:t>RESPONSABLES</a:t>
                      </a:r>
                      <a:endParaRPr lang="es-EC" sz="1000" b="1" i="0" u="none" strike="noStrike" dirty="0">
                        <a:solidFill>
                          <a:srgbClr val="000000"/>
                        </a:solidFill>
                        <a:effectLst/>
                        <a:latin typeface="Times New Roman" panose="02020603050405020304" pitchFamily="18" charset="0"/>
                      </a:endParaRPr>
                    </a:p>
                  </a:txBody>
                  <a:tcPr marL="7627" marR="7627" marT="7627" marB="0" anchor="b"/>
                </a:tc>
                <a:extLst>
                  <a:ext uri="{0D108BD9-81ED-4DB2-BD59-A6C34878D82A}">
                    <a16:rowId xmlns:a16="http://schemas.microsoft.com/office/drawing/2014/main" val="4198319613"/>
                  </a:ext>
                </a:extLst>
              </a:tr>
              <a:tr h="442410">
                <a:tc>
                  <a:txBody>
                    <a:bodyPr/>
                    <a:lstStyle/>
                    <a:p>
                      <a:pPr algn="r" fontAlgn="b"/>
                      <a:r>
                        <a:rPr lang="es-EC" sz="1000" u="none" strike="noStrike">
                          <a:effectLst/>
                        </a:rPr>
                        <a:t>1</a:t>
                      </a:r>
                      <a:endParaRPr lang="es-EC" sz="1000" b="0" i="0" u="none" strike="noStrike">
                        <a:solidFill>
                          <a:srgbClr val="000000"/>
                        </a:solidFill>
                        <a:effectLst/>
                        <a:latin typeface="Times New Roman" panose="02020603050405020304" pitchFamily="18" charset="0"/>
                      </a:endParaRPr>
                    </a:p>
                  </a:txBody>
                  <a:tcPr marL="7627" marR="7627" marT="7627" marB="0" anchor="b"/>
                </a:tc>
                <a:tc>
                  <a:txBody>
                    <a:bodyPr/>
                    <a:lstStyle/>
                    <a:p>
                      <a:pPr algn="l" fontAlgn="t"/>
                      <a:r>
                        <a:rPr lang="es-ES" sz="1000" u="none" strike="noStrike" dirty="0">
                          <a:effectLst/>
                        </a:rPr>
                        <a:t>Construcción de la propuesta de Plan Comunicacional, </a:t>
                      </a:r>
                      <a:r>
                        <a:rPr lang="es-ES" sz="1000" u="none" strike="noStrike" dirty="0" smtClean="0">
                          <a:effectLst/>
                        </a:rPr>
                        <a:t>bases </a:t>
                      </a:r>
                      <a:r>
                        <a:rPr lang="es-ES" sz="1000" u="none" strike="noStrike" dirty="0">
                          <a:effectLst/>
                        </a:rPr>
                        <a:t>del </a:t>
                      </a:r>
                      <a:r>
                        <a:rPr lang="es-ES" sz="1000" u="none" strike="noStrike" dirty="0" smtClean="0">
                          <a:effectLst/>
                        </a:rPr>
                        <a:t>concurso </a:t>
                      </a:r>
                      <a:r>
                        <a:rPr lang="es-ES" sz="1000" u="none" strike="noStrike" dirty="0">
                          <a:effectLst/>
                        </a:rPr>
                        <a:t>y </a:t>
                      </a:r>
                      <a:r>
                        <a:rPr lang="es-ES" sz="1000" u="none" strike="noStrike" dirty="0" smtClean="0">
                          <a:effectLst/>
                        </a:rPr>
                        <a:t>cronograma </a:t>
                      </a:r>
                      <a:r>
                        <a:rPr lang="es-ES" sz="1000" u="none" strike="noStrike" dirty="0">
                          <a:effectLst/>
                        </a:rPr>
                        <a:t>para la aplicación del procedimiento de entrega del premio Dolores Veintimilla</a:t>
                      </a:r>
                      <a:endParaRPr lang="es-ES" sz="1000" b="0" i="0" u="none" strike="noStrike" dirty="0">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1"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13 al 17</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1"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1"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1"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1"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1"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1"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1"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1"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1"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1"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S" sz="1000" u="none" strike="noStrike" dirty="0">
                          <a:effectLst/>
                        </a:rPr>
                        <a:t>La SIS desarrolla la propuesta del reglamento para el procedimiento del premio</a:t>
                      </a:r>
                      <a:endParaRPr lang="es-ES" sz="1000" b="0" i="0" u="none" strike="noStrike" dirty="0">
                        <a:solidFill>
                          <a:srgbClr val="000000"/>
                        </a:solidFill>
                        <a:effectLst/>
                        <a:latin typeface="Times New Roman" panose="02020603050405020304" pitchFamily="18" charset="0"/>
                      </a:endParaRPr>
                    </a:p>
                  </a:txBody>
                  <a:tcPr marL="7627" marR="7627" marT="7627" marB="0"/>
                </a:tc>
                <a:tc>
                  <a:txBody>
                    <a:bodyPr/>
                    <a:lstStyle/>
                    <a:p>
                      <a:pPr algn="ctr" fontAlgn="t"/>
                      <a:r>
                        <a:rPr lang="es-EC" sz="1000" u="none" strike="noStrike" dirty="0">
                          <a:effectLst/>
                        </a:rPr>
                        <a:t>SIS- DMPSMV</a:t>
                      </a:r>
                      <a:endParaRPr lang="es-EC" sz="1000" b="0" i="0" u="none" strike="noStrike" dirty="0">
                        <a:solidFill>
                          <a:srgbClr val="000000"/>
                        </a:solidFill>
                        <a:effectLst/>
                        <a:latin typeface="Times New Roman" panose="02020603050405020304" pitchFamily="18" charset="0"/>
                      </a:endParaRPr>
                    </a:p>
                  </a:txBody>
                  <a:tcPr marL="7627" marR="7627" marT="7627" marB="0"/>
                </a:tc>
                <a:extLst>
                  <a:ext uri="{0D108BD9-81ED-4DB2-BD59-A6C34878D82A}">
                    <a16:rowId xmlns:a16="http://schemas.microsoft.com/office/drawing/2014/main" val="70445447"/>
                  </a:ext>
                </a:extLst>
              </a:tr>
              <a:tr h="587460">
                <a:tc>
                  <a:txBody>
                    <a:bodyPr/>
                    <a:lstStyle/>
                    <a:p>
                      <a:pPr algn="r" fontAlgn="b"/>
                      <a:r>
                        <a:rPr lang="es-EC" sz="1000" u="none" strike="noStrike">
                          <a:effectLst/>
                        </a:rPr>
                        <a:t>2</a:t>
                      </a:r>
                      <a:endParaRPr lang="es-EC" sz="1000" b="0" i="0" u="none" strike="noStrike">
                        <a:solidFill>
                          <a:srgbClr val="000000"/>
                        </a:solidFill>
                        <a:effectLst/>
                        <a:latin typeface="Times New Roman" panose="02020603050405020304" pitchFamily="18" charset="0"/>
                      </a:endParaRPr>
                    </a:p>
                  </a:txBody>
                  <a:tcPr marL="7627" marR="7627" marT="7627" marB="0" anchor="b"/>
                </a:tc>
                <a:tc>
                  <a:txBody>
                    <a:bodyPr/>
                    <a:lstStyle/>
                    <a:p>
                      <a:pPr algn="l" fontAlgn="t"/>
                      <a:r>
                        <a:rPr lang="es-ES" sz="1000" u="none" strike="noStrike" dirty="0">
                          <a:effectLst/>
                        </a:rPr>
                        <a:t>Socialización a través de páginas oficiales del Municipio de Quito de las bases del concurso al Consejo Consultivo de Jóvenes para difundir a la ciudadanía, organizaciones de jóvenes, estudiantes de universidades, red de jóvenes.</a:t>
                      </a:r>
                      <a:endParaRPr lang="es-ES" sz="1000" b="0" i="0" u="none" strike="noStrike" dirty="0">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dirty="0">
                          <a:effectLst/>
                        </a:rPr>
                        <a:t> </a:t>
                      </a:r>
                      <a:endParaRPr lang="es-EC" sz="1000" b="0" i="0" u="none" strike="noStrike" dirty="0">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r" fontAlgn="t"/>
                      <a:r>
                        <a:rPr lang="es-EC" sz="1000" u="none" strike="noStrike" dirty="0">
                          <a:effectLst/>
                        </a:rPr>
                        <a:t>28</a:t>
                      </a:r>
                      <a:endParaRPr lang="es-EC" sz="1000" b="0" i="0" u="none" strike="noStrike" dirty="0">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dirty="0">
                          <a:effectLst/>
                        </a:rPr>
                        <a:t> </a:t>
                      </a:r>
                      <a:endParaRPr lang="es-EC" sz="1000" b="0" i="0" u="none" strike="noStrike" dirty="0">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dirty="0">
                          <a:effectLst/>
                        </a:rPr>
                        <a:t> </a:t>
                      </a:r>
                      <a:endParaRPr lang="es-EC" sz="1000" b="0" i="0" u="none" strike="noStrike" dirty="0">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dirty="0">
                          <a:effectLst/>
                        </a:rPr>
                        <a:t> </a:t>
                      </a:r>
                      <a:endParaRPr lang="es-EC" sz="1000" b="0" i="0" u="none" strike="noStrike" dirty="0">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dirty="0">
                          <a:effectLst/>
                        </a:rPr>
                        <a:t> </a:t>
                      </a:r>
                      <a:endParaRPr lang="es-EC" sz="1000" b="0" i="0" u="none" strike="noStrike" dirty="0">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dirty="0">
                          <a:effectLst/>
                        </a:rPr>
                        <a:t> </a:t>
                      </a:r>
                      <a:endParaRPr lang="es-EC" sz="1000" b="0" i="0" u="none" strike="noStrike" dirty="0">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dirty="0">
                          <a:effectLst/>
                        </a:rPr>
                        <a:t> </a:t>
                      </a:r>
                      <a:endParaRPr lang="es-EC" sz="1000" b="0" i="0" u="none" strike="noStrike" dirty="0">
                        <a:solidFill>
                          <a:srgbClr val="000000"/>
                        </a:solidFill>
                        <a:effectLst/>
                        <a:latin typeface="Times New Roman" panose="02020603050405020304" pitchFamily="18" charset="0"/>
                      </a:endParaRPr>
                    </a:p>
                  </a:txBody>
                  <a:tcPr marL="7627" marR="7627" marT="7627" marB="0"/>
                </a:tc>
                <a:tc>
                  <a:txBody>
                    <a:bodyPr/>
                    <a:lstStyle/>
                    <a:p>
                      <a:pPr algn="l" fontAlgn="t"/>
                      <a:r>
                        <a:rPr lang="es-ES" sz="1000" u="none" strike="noStrike" dirty="0">
                          <a:effectLst/>
                        </a:rPr>
                        <a:t>La SIS socializa al Consejo Consultivo de Jóvenes y propone que socialicen a nivel local las bases del concurso se les da dos días para observaciones</a:t>
                      </a:r>
                      <a:endParaRPr lang="es-ES" sz="1000" b="0" i="0" u="none" strike="noStrike" dirty="0">
                        <a:solidFill>
                          <a:srgbClr val="000000"/>
                        </a:solidFill>
                        <a:effectLst/>
                        <a:latin typeface="Times New Roman" panose="02020603050405020304" pitchFamily="18" charset="0"/>
                      </a:endParaRPr>
                    </a:p>
                  </a:txBody>
                  <a:tcPr marL="7627" marR="7627" marT="7627" marB="0"/>
                </a:tc>
                <a:tc>
                  <a:txBody>
                    <a:bodyPr/>
                    <a:lstStyle/>
                    <a:p>
                      <a:pPr algn="ctr" fontAlgn="t"/>
                      <a:r>
                        <a:rPr lang="es-ES" sz="1000" u="none" strike="noStrike" dirty="0">
                          <a:effectLst/>
                        </a:rPr>
                        <a:t>SIS- Consejo Consultivo de Jóvenes</a:t>
                      </a:r>
                      <a:endParaRPr lang="es-ES" sz="1000" b="0" i="0" u="none" strike="noStrike" dirty="0">
                        <a:solidFill>
                          <a:srgbClr val="000000"/>
                        </a:solidFill>
                        <a:effectLst/>
                        <a:latin typeface="Times New Roman" panose="02020603050405020304" pitchFamily="18" charset="0"/>
                      </a:endParaRPr>
                    </a:p>
                  </a:txBody>
                  <a:tcPr marL="7627" marR="7627" marT="7627" marB="0"/>
                </a:tc>
                <a:extLst>
                  <a:ext uri="{0D108BD9-81ED-4DB2-BD59-A6C34878D82A}">
                    <a16:rowId xmlns:a16="http://schemas.microsoft.com/office/drawing/2014/main" val="3030042539"/>
                  </a:ext>
                </a:extLst>
              </a:tr>
              <a:tr h="442410">
                <a:tc>
                  <a:txBody>
                    <a:bodyPr/>
                    <a:lstStyle/>
                    <a:p>
                      <a:pPr algn="r" fontAlgn="b"/>
                      <a:r>
                        <a:rPr lang="es-EC" sz="1000" u="none" strike="noStrike">
                          <a:effectLst/>
                        </a:rPr>
                        <a:t>3</a:t>
                      </a:r>
                      <a:endParaRPr lang="es-EC" sz="1000" b="0" i="0" u="none" strike="noStrike">
                        <a:solidFill>
                          <a:srgbClr val="000000"/>
                        </a:solidFill>
                        <a:effectLst/>
                        <a:latin typeface="Times New Roman" panose="02020603050405020304" pitchFamily="18" charset="0"/>
                      </a:endParaRPr>
                    </a:p>
                  </a:txBody>
                  <a:tcPr marL="7627" marR="7627" marT="7627" marB="0" anchor="b"/>
                </a:tc>
                <a:tc>
                  <a:txBody>
                    <a:bodyPr/>
                    <a:lstStyle/>
                    <a:p>
                      <a:pPr algn="l" fontAlgn="t"/>
                      <a:r>
                        <a:rPr lang="es-ES" sz="1000" u="none" strike="noStrike">
                          <a:effectLst/>
                        </a:rPr>
                        <a:t>Se receptan las observaciones de la ciudadania, jóvenes con respecto a las bases del concurso</a:t>
                      </a:r>
                      <a:endParaRPr lang="es-ES"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r" fontAlgn="t"/>
                      <a:r>
                        <a:rPr lang="es-EC" sz="1000" u="none" strike="noStrike">
                          <a:effectLst/>
                        </a:rPr>
                        <a:t>1</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dirty="0">
                          <a:effectLst/>
                        </a:rPr>
                        <a:t> </a:t>
                      </a:r>
                      <a:endParaRPr lang="es-EC" sz="1000" b="0" i="0" u="none" strike="noStrike" dirty="0">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S" sz="1000" u="none" strike="noStrike">
                          <a:effectLst/>
                        </a:rPr>
                        <a:t>Observaciones para la base de los premios hasta el 19 de junio 2024 16:30 pm</a:t>
                      </a:r>
                      <a:endParaRPr lang="es-ES" sz="1000" b="0" i="0" u="none" strike="noStrike">
                        <a:solidFill>
                          <a:srgbClr val="000000"/>
                        </a:solidFill>
                        <a:effectLst/>
                        <a:latin typeface="Times New Roman" panose="02020603050405020304" pitchFamily="18" charset="0"/>
                      </a:endParaRPr>
                    </a:p>
                  </a:txBody>
                  <a:tcPr marL="7627" marR="7627" marT="7627" marB="0"/>
                </a:tc>
                <a:tc>
                  <a:txBody>
                    <a:bodyPr/>
                    <a:lstStyle/>
                    <a:p>
                      <a:pPr algn="ctr" fontAlgn="t"/>
                      <a:r>
                        <a:rPr lang="es-EC" sz="1000" u="none" strike="noStrike" dirty="0">
                          <a:effectLst/>
                        </a:rPr>
                        <a:t>Consejo Consultivo de Jóvenes</a:t>
                      </a:r>
                      <a:endParaRPr lang="es-EC" sz="1000" b="0" i="0" u="none" strike="noStrike" dirty="0">
                        <a:solidFill>
                          <a:srgbClr val="000000"/>
                        </a:solidFill>
                        <a:effectLst/>
                        <a:latin typeface="Times New Roman" panose="02020603050405020304" pitchFamily="18" charset="0"/>
                      </a:endParaRPr>
                    </a:p>
                  </a:txBody>
                  <a:tcPr marL="7627" marR="7627" marT="7627" marB="0"/>
                </a:tc>
                <a:extLst>
                  <a:ext uri="{0D108BD9-81ED-4DB2-BD59-A6C34878D82A}">
                    <a16:rowId xmlns:a16="http://schemas.microsoft.com/office/drawing/2014/main" val="1418704945"/>
                  </a:ext>
                </a:extLst>
              </a:tr>
              <a:tr h="442410">
                <a:tc>
                  <a:txBody>
                    <a:bodyPr/>
                    <a:lstStyle/>
                    <a:p>
                      <a:pPr algn="r" fontAlgn="b"/>
                      <a:r>
                        <a:rPr lang="es-EC" sz="1000" u="none" strike="noStrike">
                          <a:effectLst/>
                        </a:rPr>
                        <a:t>4</a:t>
                      </a:r>
                      <a:endParaRPr lang="es-EC" sz="1000" b="0" i="0" u="none" strike="noStrike">
                        <a:solidFill>
                          <a:srgbClr val="000000"/>
                        </a:solidFill>
                        <a:effectLst/>
                        <a:latin typeface="Times New Roman" panose="02020603050405020304" pitchFamily="18" charset="0"/>
                      </a:endParaRPr>
                    </a:p>
                  </a:txBody>
                  <a:tcPr marL="7627" marR="7627" marT="7627" marB="0" anchor="b"/>
                </a:tc>
                <a:tc>
                  <a:txBody>
                    <a:bodyPr/>
                    <a:lstStyle/>
                    <a:p>
                      <a:pPr algn="l" fontAlgn="t"/>
                      <a:r>
                        <a:rPr lang="es-ES" sz="1000" u="none" strike="noStrike">
                          <a:effectLst/>
                        </a:rPr>
                        <a:t>Análisis de criterios para integrar en las bases de concurso, plan de comunicación, cronograma, formulario de postulación. Envìo a la comisión</a:t>
                      </a:r>
                      <a:endParaRPr lang="es-ES"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r" fontAlgn="t"/>
                      <a:r>
                        <a:rPr lang="es-EC" sz="1000" u="none" strike="noStrike" dirty="0">
                          <a:effectLst/>
                        </a:rPr>
                        <a:t>3</a:t>
                      </a:r>
                      <a:endParaRPr lang="es-EC" sz="1000" b="0" i="0" u="none" strike="noStrike" dirty="0">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S" sz="1000" u="none" strike="noStrike">
                          <a:effectLst/>
                        </a:rPr>
                        <a:t>SIS envía a la Comisión de Género, Igualdad e Inclusión Social</a:t>
                      </a:r>
                      <a:endParaRPr lang="es-ES" sz="1000" b="0" i="0" u="none" strike="noStrike">
                        <a:solidFill>
                          <a:srgbClr val="000000"/>
                        </a:solidFill>
                        <a:effectLst/>
                        <a:latin typeface="Times New Roman" panose="02020603050405020304" pitchFamily="18" charset="0"/>
                      </a:endParaRPr>
                    </a:p>
                  </a:txBody>
                  <a:tcPr marL="7627" marR="7627" marT="7627" marB="0"/>
                </a:tc>
                <a:tc>
                  <a:txBody>
                    <a:bodyPr/>
                    <a:lstStyle/>
                    <a:p>
                      <a:pPr algn="ctr" fontAlgn="t"/>
                      <a:r>
                        <a:rPr lang="es-EC" sz="1000" u="none" strike="noStrike" dirty="0">
                          <a:effectLst/>
                        </a:rPr>
                        <a:t>SIS- DMPSMV</a:t>
                      </a:r>
                      <a:endParaRPr lang="es-EC" sz="1000" b="0" i="0" u="none" strike="noStrike" dirty="0">
                        <a:solidFill>
                          <a:srgbClr val="000000"/>
                        </a:solidFill>
                        <a:effectLst/>
                        <a:latin typeface="Times New Roman" panose="02020603050405020304" pitchFamily="18" charset="0"/>
                      </a:endParaRPr>
                    </a:p>
                  </a:txBody>
                  <a:tcPr marL="7627" marR="7627" marT="7627" marB="0"/>
                </a:tc>
                <a:extLst>
                  <a:ext uri="{0D108BD9-81ED-4DB2-BD59-A6C34878D82A}">
                    <a16:rowId xmlns:a16="http://schemas.microsoft.com/office/drawing/2014/main" val="1788190802"/>
                  </a:ext>
                </a:extLst>
              </a:tr>
              <a:tr h="442410">
                <a:tc>
                  <a:txBody>
                    <a:bodyPr/>
                    <a:lstStyle/>
                    <a:p>
                      <a:pPr algn="r" fontAlgn="b"/>
                      <a:r>
                        <a:rPr lang="es-EC" sz="1000" u="none" strike="noStrike">
                          <a:effectLst/>
                        </a:rPr>
                        <a:t>5</a:t>
                      </a:r>
                      <a:endParaRPr lang="es-EC" sz="1000" b="0" i="0" u="none" strike="noStrike">
                        <a:solidFill>
                          <a:srgbClr val="000000"/>
                        </a:solidFill>
                        <a:effectLst/>
                        <a:latin typeface="Times New Roman" panose="02020603050405020304" pitchFamily="18" charset="0"/>
                      </a:endParaRPr>
                    </a:p>
                  </a:txBody>
                  <a:tcPr marL="7627" marR="7627" marT="7627" marB="0" anchor="b"/>
                </a:tc>
                <a:tc>
                  <a:txBody>
                    <a:bodyPr/>
                    <a:lstStyle/>
                    <a:p>
                      <a:pPr algn="l" fontAlgn="t"/>
                      <a:r>
                        <a:rPr lang="es-ES" sz="1000" u="none" strike="noStrike">
                          <a:effectLst/>
                        </a:rPr>
                        <a:t>Comisión de Igualdad, Género e Inclusión Social aprueba las bases de concurso, plan de comunicación, cronograma, formulario de postulación</a:t>
                      </a:r>
                      <a:endParaRPr lang="es-ES"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r" fontAlgn="t"/>
                      <a:r>
                        <a:rPr lang="es-EC" sz="1000" u="none" strike="noStrike">
                          <a:effectLst/>
                        </a:rPr>
                        <a:t>8</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S" sz="1000" u="none" strike="noStrike">
                          <a:effectLst/>
                        </a:rPr>
                        <a:t>Se recibe el aprobado de la Comisión el 27/6/2024</a:t>
                      </a:r>
                      <a:endParaRPr lang="es-ES" sz="1000" b="0" i="0" u="none" strike="noStrike">
                        <a:solidFill>
                          <a:srgbClr val="000000"/>
                        </a:solidFill>
                        <a:effectLst/>
                        <a:latin typeface="Times New Roman" panose="02020603050405020304" pitchFamily="18" charset="0"/>
                      </a:endParaRPr>
                    </a:p>
                  </a:txBody>
                  <a:tcPr marL="7627" marR="7627" marT="7627" marB="0"/>
                </a:tc>
                <a:tc>
                  <a:txBody>
                    <a:bodyPr/>
                    <a:lstStyle/>
                    <a:p>
                      <a:pPr algn="ctr" fontAlgn="t"/>
                      <a:r>
                        <a:rPr lang="es-EC" sz="1000" u="none" strike="noStrike" dirty="0">
                          <a:effectLst/>
                        </a:rPr>
                        <a:t> </a:t>
                      </a:r>
                      <a:endParaRPr lang="es-EC" sz="1000" b="0" i="0" u="none" strike="noStrike" dirty="0">
                        <a:solidFill>
                          <a:srgbClr val="000000"/>
                        </a:solidFill>
                        <a:effectLst/>
                        <a:latin typeface="Times New Roman" panose="02020603050405020304" pitchFamily="18" charset="0"/>
                      </a:endParaRPr>
                    </a:p>
                  </a:txBody>
                  <a:tcPr marL="7627" marR="7627" marT="7627" marB="0"/>
                </a:tc>
                <a:extLst>
                  <a:ext uri="{0D108BD9-81ED-4DB2-BD59-A6C34878D82A}">
                    <a16:rowId xmlns:a16="http://schemas.microsoft.com/office/drawing/2014/main" val="4258747396"/>
                  </a:ext>
                </a:extLst>
              </a:tr>
              <a:tr h="442410">
                <a:tc>
                  <a:txBody>
                    <a:bodyPr/>
                    <a:lstStyle/>
                    <a:p>
                      <a:pPr algn="r" fontAlgn="b"/>
                      <a:r>
                        <a:rPr lang="es-EC" sz="1000" u="none" strike="noStrike">
                          <a:effectLst/>
                        </a:rPr>
                        <a:t>6</a:t>
                      </a:r>
                      <a:endParaRPr lang="es-EC" sz="1000" b="0" i="0" u="none" strike="noStrike">
                        <a:solidFill>
                          <a:srgbClr val="000000"/>
                        </a:solidFill>
                        <a:effectLst/>
                        <a:latin typeface="Times New Roman" panose="02020603050405020304" pitchFamily="18" charset="0"/>
                      </a:endParaRPr>
                    </a:p>
                  </a:txBody>
                  <a:tcPr marL="7627" marR="7627" marT="7627" marB="0" anchor="b"/>
                </a:tc>
                <a:tc>
                  <a:txBody>
                    <a:bodyPr/>
                    <a:lstStyle/>
                    <a:p>
                      <a:pPr algn="l" fontAlgn="t"/>
                      <a:r>
                        <a:rPr lang="es-ES" sz="1000" u="none" strike="noStrike">
                          <a:effectLst/>
                        </a:rPr>
                        <a:t>Solicitud de los tres (3) delegados/as  para conformación del Comité Evaluador de Postulaciones</a:t>
                      </a:r>
                      <a:endParaRPr lang="es-ES"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r" fontAlgn="t"/>
                      <a:r>
                        <a:rPr lang="es-EC" sz="1000" u="none" strike="noStrike">
                          <a:effectLst/>
                        </a:rPr>
                        <a:t>3</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S" sz="1000" u="none" strike="noStrike">
                          <a:effectLst/>
                        </a:rPr>
                        <a:t>SIS solicita a las instancias que delegan a representantes para el Comité, el 01/7/2024</a:t>
                      </a:r>
                      <a:endParaRPr lang="es-ES" sz="1000" b="0" i="0" u="none" strike="noStrike">
                        <a:solidFill>
                          <a:srgbClr val="000000"/>
                        </a:solidFill>
                        <a:effectLst/>
                        <a:latin typeface="Times New Roman" panose="02020603050405020304" pitchFamily="18" charset="0"/>
                      </a:endParaRPr>
                    </a:p>
                  </a:txBody>
                  <a:tcPr marL="7627" marR="7627" marT="7627" marB="0"/>
                </a:tc>
                <a:tc>
                  <a:txBody>
                    <a:bodyPr/>
                    <a:lstStyle/>
                    <a:p>
                      <a:pPr algn="ctr" fontAlgn="t"/>
                      <a:r>
                        <a:rPr lang="es-EC" sz="1000" u="none" strike="noStrike" dirty="0">
                          <a:effectLst/>
                        </a:rPr>
                        <a:t>SIS</a:t>
                      </a:r>
                      <a:endParaRPr lang="es-EC" sz="1000" b="0" i="0" u="none" strike="noStrike" dirty="0">
                        <a:solidFill>
                          <a:srgbClr val="000000"/>
                        </a:solidFill>
                        <a:effectLst/>
                        <a:latin typeface="Times New Roman" panose="02020603050405020304" pitchFamily="18" charset="0"/>
                      </a:endParaRPr>
                    </a:p>
                  </a:txBody>
                  <a:tcPr marL="7627" marR="7627" marT="7627" marB="0"/>
                </a:tc>
                <a:extLst>
                  <a:ext uri="{0D108BD9-81ED-4DB2-BD59-A6C34878D82A}">
                    <a16:rowId xmlns:a16="http://schemas.microsoft.com/office/drawing/2014/main" val="2606099528"/>
                  </a:ext>
                </a:extLst>
              </a:tr>
              <a:tr h="587460">
                <a:tc>
                  <a:txBody>
                    <a:bodyPr/>
                    <a:lstStyle/>
                    <a:p>
                      <a:pPr algn="r" fontAlgn="b"/>
                      <a:r>
                        <a:rPr lang="es-EC" sz="1000" u="none" strike="noStrike">
                          <a:effectLst/>
                        </a:rPr>
                        <a:t>7</a:t>
                      </a:r>
                      <a:endParaRPr lang="es-EC" sz="1000" b="0" i="0" u="none" strike="noStrike">
                        <a:solidFill>
                          <a:srgbClr val="000000"/>
                        </a:solidFill>
                        <a:effectLst/>
                        <a:latin typeface="Times New Roman" panose="02020603050405020304" pitchFamily="18" charset="0"/>
                      </a:endParaRPr>
                    </a:p>
                  </a:txBody>
                  <a:tcPr marL="7627" marR="7627" marT="7627" marB="0" anchor="b"/>
                </a:tc>
                <a:tc>
                  <a:txBody>
                    <a:bodyPr/>
                    <a:lstStyle/>
                    <a:p>
                      <a:pPr algn="l" fontAlgn="t"/>
                      <a:r>
                        <a:rPr lang="es-ES" sz="1000" u="none" strike="noStrike">
                          <a:effectLst/>
                        </a:rPr>
                        <a:t>Para la socialización de los premios, se requiere una campaña de espectativa con enfoque de derechos humanos y una imagen representativa a la juventud</a:t>
                      </a:r>
                      <a:endParaRPr lang="es-ES"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ctr"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8 al 12</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S" sz="1000" u="none" strike="noStrike">
                          <a:effectLst/>
                        </a:rPr>
                        <a:t>La campaña de espectativa del 01 al 05 julio es para animar a la convocatoria para el proceso con apoy ode SECOM</a:t>
                      </a:r>
                      <a:endParaRPr lang="es-ES" sz="1000" b="0" i="0" u="none" strike="noStrike">
                        <a:solidFill>
                          <a:srgbClr val="000000"/>
                        </a:solidFill>
                        <a:effectLst/>
                        <a:latin typeface="Times New Roman" panose="02020603050405020304" pitchFamily="18" charset="0"/>
                      </a:endParaRPr>
                    </a:p>
                  </a:txBody>
                  <a:tcPr marL="7627" marR="7627" marT="7627" marB="0"/>
                </a:tc>
                <a:tc>
                  <a:txBody>
                    <a:bodyPr/>
                    <a:lstStyle/>
                    <a:p>
                      <a:pPr algn="ctr" fontAlgn="t"/>
                      <a:r>
                        <a:rPr lang="es-EC" sz="1000" u="none" strike="noStrike" dirty="0">
                          <a:effectLst/>
                        </a:rPr>
                        <a:t>SIS- Coordinación de Comunicación</a:t>
                      </a:r>
                      <a:endParaRPr lang="es-EC" sz="1000" b="0" i="0" u="none" strike="noStrike" dirty="0">
                        <a:solidFill>
                          <a:srgbClr val="000000"/>
                        </a:solidFill>
                        <a:effectLst/>
                        <a:latin typeface="Times New Roman" panose="02020603050405020304" pitchFamily="18" charset="0"/>
                      </a:endParaRPr>
                    </a:p>
                  </a:txBody>
                  <a:tcPr marL="7627" marR="7627" marT="7627" marB="0"/>
                </a:tc>
                <a:extLst>
                  <a:ext uri="{0D108BD9-81ED-4DB2-BD59-A6C34878D82A}">
                    <a16:rowId xmlns:a16="http://schemas.microsoft.com/office/drawing/2014/main" val="34828881"/>
                  </a:ext>
                </a:extLst>
              </a:tr>
              <a:tr h="587460">
                <a:tc>
                  <a:txBody>
                    <a:bodyPr/>
                    <a:lstStyle/>
                    <a:p>
                      <a:pPr algn="r" fontAlgn="b"/>
                      <a:r>
                        <a:rPr lang="es-EC" sz="1000" u="none" strike="noStrike">
                          <a:effectLst/>
                        </a:rPr>
                        <a:t>8</a:t>
                      </a:r>
                      <a:endParaRPr lang="es-EC" sz="1000" b="0" i="0" u="none" strike="noStrike">
                        <a:solidFill>
                          <a:srgbClr val="000000"/>
                        </a:solidFill>
                        <a:effectLst/>
                        <a:latin typeface="Times New Roman" panose="02020603050405020304" pitchFamily="18" charset="0"/>
                      </a:endParaRPr>
                    </a:p>
                  </a:txBody>
                  <a:tcPr marL="7627" marR="7627" marT="7627" marB="0" anchor="b"/>
                </a:tc>
                <a:tc>
                  <a:txBody>
                    <a:bodyPr/>
                    <a:lstStyle/>
                    <a:p>
                      <a:pPr algn="l" fontAlgn="t"/>
                      <a:r>
                        <a:rPr lang="es-ES" sz="1000" u="none" strike="noStrike">
                          <a:effectLst/>
                        </a:rPr>
                        <a:t>Lanzamiento de la convocatoria a través de la página web del Municipio de Quito se realizará cuñas radiales, material informativo a través de medios digitales de la página de la Secretaría de Inclusión Social </a:t>
                      </a:r>
                      <a:endParaRPr lang="es-ES"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r" fontAlgn="t"/>
                      <a:r>
                        <a:rPr lang="es-EC" sz="1000" u="none" strike="noStrike">
                          <a:effectLst/>
                        </a:rPr>
                        <a:t>12</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r" fontAlgn="t"/>
                      <a:r>
                        <a:rPr lang="es-EC" sz="1000" u="none" strike="noStrike">
                          <a:effectLst/>
                        </a:rPr>
                        <a:t>26</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S" sz="1000" u="none" strike="noStrike">
                          <a:effectLst/>
                        </a:rPr>
                        <a:t>La convocatoria mediante socialización se realiza del 08 al 22 de julio con apoyo de SECOM</a:t>
                      </a:r>
                      <a:endParaRPr lang="es-ES" sz="1000" b="0" i="0" u="none" strike="noStrike">
                        <a:solidFill>
                          <a:srgbClr val="000000"/>
                        </a:solidFill>
                        <a:effectLst/>
                        <a:latin typeface="Times New Roman" panose="02020603050405020304" pitchFamily="18" charset="0"/>
                      </a:endParaRPr>
                    </a:p>
                  </a:txBody>
                  <a:tcPr marL="7627" marR="7627" marT="7627" marB="0"/>
                </a:tc>
                <a:tc>
                  <a:txBody>
                    <a:bodyPr/>
                    <a:lstStyle/>
                    <a:p>
                      <a:pPr algn="ctr" fontAlgn="t"/>
                      <a:r>
                        <a:rPr lang="es-EC" sz="1000" u="none" strike="noStrike" dirty="0">
                          <a:effectLst/>
                        </a:rPr>
                        <a:t>SIS- Coordinación de Comunicación</a:t>
                      </a:r>
                      <a:endParaRPr lang="es-EC" sz="1000" b="0" i="0" u="none" strike="noStrike" dirty="0">
                        <a:solidFill>
                          <a:srgbClr val="000000"/>
                        </a:solidFill>
                        <a:effectLst/>
                        <a:latin typeface="Times New Roman" panose="02020603050405020304" pitchFamily="18" charset="0"/>
                      </a:endParaRPr>
                    </a:p>
                  </a:txBody>
                  <a:tcPr marL="7627" marR="7627" marT="7627" marB="0"/>
                </a:tc>
                <a:extLst>
                  <a:ext uri="{0D108BD9-81ED-4DB2-BD59-A6C34878D82A}">
                    <a16:rowId xmlns:a16="http://schemas.microsoft.com/office/drawing/2014/main" val="3829786315"/>
                  </a:ext>
                </a:extLst>
              </a:tr>
              <a:tr h="587460">
                <a:tc>
                  <a:txBody>
                    <a:bodyPr/>
                    <a:lstStyle/>
                    <a:p>
                      <a:pPr algn="r" fontAlgn="b"/>
                      <a:r>
                        <a:rPr lang="es-EC" sz="1000" u="none" strike="noStrike">
                          <a:effectLst/>
                        </a:rPr>
                        <a:t>9</a:t>
                      </a:r>
                      <a:endParaRPr lang="es-EC" sz="1000" b="0" i="0" u="none" strike="noStrike">
                        <a:solidFill>
                          <a:srgbClr val="000000"/>
                        </a:solidFill>
                        <a:effectLst/>
                        <a:latin typeface="Times New Roman" panose="02020603050405020304" pitchFamily="18" charset="0"/>
                      </a:endParaRPr>
                    </a:p>
                  </a:txBody>
                  <a:tcPr marL="7627" marR="7627" marT="7627" marB="0" anchor="b"/>
                </a:tc>
                <a:tc>
                  <a:txBody>
                    <a:bodyPr/>
                    <a:lstStyle/>
                    <a:p>
                      <a:pPr algn="l" fontAlgn="t"/>
                      <a:r>
                        <a:rPr lang="es-ES" sz="1000" u="none" strike="noStrike">
                          <a:effectLst/>
                        </a:rPr>
                        <a:t>Socialización y difusión pública con organizaciones de jóvenes ciudadanía, organizaciones de jóvenes, Consejo Consultivo de Jóvenes, estudiantes de universidades, administraciones zonales, jòvenes de la UPMSJ</a:t>
                      </a:r>
                      <a:endParaRPr lang="es-ES"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r" fontAlgn="t"/>
                      <a:r>
                        <a:rPr lang="es-EC" sz="1000" u="none" strike="noStrike">
                          <a:effectLst/>
                        </a:rPr>
                        <a:t>12</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dirty="0">
                          <a:effectLst/>
                        </a:rPr>
                        <a:t> </a:t>
                      </a:r>
                      <a:endParaRPr lang="es-EC" sz="1000" b="0" i="0" u="none" strike="noStrike" dirty="0">
                        <a:solidFill>
                          <a:srgbClr val="000000"/>
                        </a:solidFill>
                        <a:effectLst/>
                        <a:latin typeface="Times New Roman" panose="02020603050405020304" pitchFamily="18" charset="0"/>
                      </a:endParaRPr>
                    </a:p>
                  </a:txBody>
                  <a:tcPr marL="7627" marR="7627" marT="7627" marB="0"/>
                </a:tc>
                <a:tc>
                  <a:txBody>
                    <a:bodyPr/>
                    <a:lstStyle/>
                    <a:p>
                      <a:pPr algn="r" fontAlgn="t"/>
                      <a:r>
                        <a:rPr lang="es-EC" sz="1000" u="none" strike="noStrike">
                          <a:effectLst/>
                        </a:rPr>
                        <a:t>26</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S" sz="1000" u="none" strike="noStrike">
                          <a:effectLst/>
                        </a:rPr>
                        <a:t>Del 08 al 22 de julio hasta las 16:30 pm con apoyo de SECOM</a:t>
                      </a:r>
                      <a:endParaRPr lang="es-ES" sz="1000" b="0" i="0" u="none" strike="noStrike">
                        <a:solidFill>
                          <a:srgbClr val="000000"/>
                        </a:solidFill>
                        <a:effectLst/>
                        <a:latin typeface="Times New Roman" panose="02020603050405020304" pitchFamily="18" charset="0"/>
                      </a:endParaRPr>
                    </a:p>
                  </a:txBody>
                  <a:tcPr marL="7627" marR="7627" marT="7627" marB="0"/>
                </a:tc>
                <a:tc>
                  <a:txBody>
                    <a:bodyPr/>
                    <a:lstStyle/>
                    <a:p>
                      <a:pPr algn="ctr" fontAlgn="t"/>
                      <a:r>
                        <a:rPr lang="es-EC" sz="1000" u="none" strike="noStrike" dirty="0">
                          <a:effectLst/>
                        </a:rPr>
                        <a:t>SIS- Coordinación de Comunicación</a:t>
                      </a:r>
                      <a:endParaRPr lang="es-EC" sz="1000" b="0" i="0" u="none" strike="noStrike" dirty="0">
                        <a:solidFill>
                          <a:srgbClr val="000000"/>
                        </a:solidFill>
                        <a:effectLst/>
                        <a:latin typeface="Times New Roman" panose="02020603050405020304" pitchFamily="18" charset="0"/>
                      </a:endParaRPr>
                    </a:p>
                  </a:txBody>
                  <a:tcPr marL="7627" marR="7627" marT="7627" marB="0"/>
                </a:tc>
                <a:extLst>
                  <a:ext uri="{0D108BD9-81ED-4DB2-BD59-A6C34878D82A}">
                    <a16:rowId xmlns:a16="http://schemas.microsoft.com/office/drawing/2014/main" val="252392250"/>
                  </a:ext>
                </a:extLst>
              </a:tr>
            </a:tbl>
          </a:graphicData>
        </a:graphic>
      </p:graphicFrame>
    </p:spTree>
    <p:extLst>
      <p:ext uri="{BB962C8B-B14F-4D97-AF65-F5344CB8AC3E}">
        <p14:creationId xmlns:p14="http://schemas.microsoft.com/office/powerpoint/2010/main" val="26125712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pic>
        <p:nvPicPr>
          <p:cNvPr id="4" name="Marcador de contenido 4">
            <a:extLst>
              <a:ext uri="{FF2B5EF4-FFF2-40B4-BE49-F238E27FC236}">
                <a16:creationId xmlns:a16="http://schemas.microsoft.com/office/drawing/2014/main" id="{5AF3116A-80EF-1695-D4D9-29E83273B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15" name="Tabla 14"/>
          <p:cNvGraphicFramePr>
            <a:graphicFrameLocks noGrp="1"/>
          </p:cNvGraphicFramePr>
          <p:nvPr>
            <p:extLst>
              <p:ext uri="{D42A27DB-BD31-4B8C-83A1-F6EECF244321}">
                <p14:modId xmlns:p14="http://schemas.microsoft.com/office/powerpoint/2010/main" val="103340962"/>
              </p:ext>
            </p:extLst>
          </p:nvPr>
        </p:nvGraphicFramePr>
        <p:xfrm>
          <a:off x="838199" y="1441145"/>
          <a:ext cx="10515597" cy="3109016"/>
        </p:xfrm>
        <a:graphic>
          <a:graphicData uri="http://schemas.openxmlformats.org/drawingml/2006/table">
            <a:tbl>
              <a:tblPr>
                <a:tableStyleId>{22838BEF-8BB2-4498-84A7-C5851F593DF1}</a:tableStyleId>
              </a:tblPr>
              <a:tblGrid>
                <a:gridCol w="304947">
                  <a:extLst>
                    <a:ext uri="{9D8B030D-6E8A-4147-A177-3AD203B41FA5}">
                      <a16:colId xmlns:a16="http://schemas.microsoft.com/office/drawing/2014/main" val="631719417"/>
                    </a:ext>
                  </a:extLst>
                </a:gridCol>
                <a:gridCol w="3316302">
                  <a:extLst>
                    <a:ext uri="{9D8B030D-6E8A-4147-A177-3AD203B41FA5}">
                      <a16:colId xmlns:a16="http://schemas.microsoft.com/office/drawing/2014/main" val="3481076469"/>
                    </a:ext>
                  </a:extLst>
                </a:gridCol>
                <a:gridCol w="345607">
                  <a:extLst>
                    <a:ext uri="{9D8B030D-6E8A-4147-A177-3AD203B41FA5}">
                      <a16:colId xmlns:a16="http://schemas.microsoft.com/office/drawing/2014/main" val="659032200"/>
                    </a:ext>
                  </a:extLst>
                </a:gridCol>
                <a:gridCol w="355772">
                  <a:extLst>
                    <a:ext uri="{9D8B030D-6E8A-4147-A177-3AD203B41FA5}">
                      <a16:colId xmlns:a16="http://schemas.microsoft.com/office/drawing/2014/main" val="2878993285"/>
                    </a:ext>
                  </a:extLst>
                </a:gridCol>
                <a:gridCol w="274452">
                  <a:extLst>
                    <a:ext uri="{9D8B030D-6E8A-4147-A177-3AD203B41FA5}">
                      <a16:colId xmlns:a16="http://schemas.microsoft.com/office/drawing/2014/main" val="2416360393"/>
                    </a:ext>
                  </a:extLst>
                </a:gridCol>
                <a:gridCol w="294782">
                  <a:extLst>
                    <a:ext uri="{9D8B030D-6E8A-4147-A177-3AD203B41FA5}">
                      <a16:colId xmlns:a16="http://schemas.microsoft.com/office/drawing/2014/main" val="4240609397"/>
                    </a:ext>
                  </a:extLst>
                </a:gridCol>
                <a:gridCol w="284617">
                  <a:extLst>
                    <a:ext uri="{9D8B030D-6E8A-4147-A177-3AD203B41FA5}">
                      <a16:colId xmlns:a16="http://schemas.microsoft.com/office/drawing/2014/main" val="2161455956"/>
                    </a:ext>
                  </a:extLst>
                </a:gridCol>
                <a:gridCol w="254123">
                  <a:extLst>
                    <a:ext uri="{9D8B030D-6E8A-4147-A177-3AD203B41FA5}">
                      <a16:colId xmlns:a16="http://schemas.microsoft.com/office/drawing/2014/main" val="1451034886"/>
                    </a:ext>
                  </a:extLst>
                </a:gridCol>
                <a:gridCol w="345607">
                  <a:extLst>
                    <a:ext uri="{9D8B030D-6E8A-4147-A177-3AD203B41FA5}">
                      <a16:colId xmlns:a16="http://schemas.microsoft.com/office/drawing/2014/main" val="1427776069"/>
                    </a:ext>
                  </a:extLst>
                </a:gridCol>
                <a:gridCol w="274452">
                  <a:extLst>
                    <a:ext uri="{9D8B030D-6E8A-4147-A177-3AD203B41FA5}">
                      <a16:colId xmlns:a16="http://schemas.microsoft.com/office/drawing/2014/main" val="3881578698"/>
                    </a:ext>
                  </a:extLst>
                </a:gridCol>
                <a:gridCol w="264287">
                  <a:extLst>
                    <a:ext uri="{9D8B030D-6E8A-4147-A177-3AD203B41FA5}">
                      <a16:colId xmlns:a16="http://schemas.microsoft.com/office/drawing/2014/main" val="2098280515"/>
                    </a:ext>
                  </a:extLst>
                </a:gridCol>
                <a:gridCol w="294782">
                  <a:extLst>
                    <a:ext uri="{9D8B030D-6E8A-4147-A177-3AD203B41FA5}">
                      <a16:colId xmlns:a16="http://schemas.microsoft.com/office/drawing/2014/main" val="812996659"/>
                    </a:ext>
                  </a:extLst>
                </a:gridCol>
                <a:gridCol w="386267">
                  <a:extLst>
                    <a:ext uri="{9D8B030D-6E8A-4147-A177-3AD203B41FA5}">
                      <a16:colId xmlns:a16="http://schemas.microsoft.com/office/drawing/2014/main" val="3620447215"/>
                    </a:ext>
                  </a:extLst>
                </a:gridCol>
                <a:gridCol w="274452">
                  <a:extLst>
                    <a:ext uri="{9D8B030D-6E8A-4147-A177-3AD203B41FA5}">
                      <a16:colId xmlns:a16="http://schemas.microsoft.com/office/drawing/2014/main" val="2090190535"/>
                    </a:ext>
                  </a:extLst>
                </a:gridCol>
                <a:gridCol w="1819519">
                  <a:extLst>
                    <a:ext uri="{9D8B030D-6E8A-4147-A177-3AD203B41FA5}">
                      <a16:colId xmlns:a16="http://schemas.microsoft.com/office/drawing/2014/main" val="1917419396"/>
                    </a:ext>
                  </a:extLst>
                </a:gridCol>
                <a:gridCol w="1425629">
                  <a:extLst>
                    <a:ext uri="{9D8B030D-6E8A-4147-A177-3AD203B41FA5}">
                      <a16:colId xmlns:a16="http://schemas.microsoft.com/office/drawing/2014/main" val="1611025287"/>
                    </a:ext>
                  </a:extLst>
                </a:gridCol>
              </a:tblGrid>
              <a:tr h="259331">
                <a:tc>
                  <a:txBody>
                    <a:bodyPr/>
                    <a:lstStyle/>
                    <a:p>
                      <a:pPr algn="r" fontAlgn="b"/>
                      <a:r>
                        <a:rPr lang="es-EC" sz="1000" u="none" strike="noStrike" dirty="0">
                          <a:effectLst/>
                        </a:rPr>
                        <a:t>10</a:t>
                      </a:r>
                      <a:endParaRPr lang="es-EC" sz="1000" b="0" i="0" u="none" strike="noStrike" dirty="0">
                        <a:solidFill>
                          <a:srgbClr val="000000"/>
                        </a:solidFill>
                        <a:effectLst/>
                        <a:latin typeface="Times New Roman" panose="02020603050405020304" pitchFamily="18" charset="0"/>
                      </a:endParaRPr>
                    </a:p>
                  </a:txBody>
                  <a:tcPr marL="7627" marR="7627" marT="7627" marB="0" anchor="b"/>
                </a:tc>
                <a:tc>
                  <a:txBody>
                    <a:bodyPr/>
                    <a:lstStyle/>
                    <a:p>
                      <a:pPr algn="l" fontAlgn="t"/>
                      <a:r>
                        <a:rPr lang="es-ES" sz="1000" u="none" strike="noStrike">
                          <a:effectLst/>
                        </a:rPr>
                        <a:t>Recepción de postulaciones, revisión de información e integración al Formato de Precalificación</a:t>
                      </a:r>
                      <a:endParaRPr lang="es-ES"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r" fontAlgn="t"/>
                      <a:r>
                        <a:rPr lang="es-EC" sz="1000" u="none" strike="noStrike">
                          <a:effectLst/>
                        </a:rPr>
                        <a:t>12</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r" fontAlgn="t"/>
                      <a:r>
                        <a:rPr lang="es-EC" sz="1000" u="none" strike="noStrike">
                          <a:effectLst/>
                        </a:rPr>
                        <a:t>26</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S" sz="1000" u="none" strike="noStrike">
                          <a:effectLst/>
                        </a:rPr>
                        <a:t>Se reciben postulaciones del 08 al 22 de julio de 2024 hasta las 16:30pm </a:t>
                      </a:r>
                      <a:endParaRPr lang="es-ES" sz="1000" b="0" i="0" u="none" strike="noStrike">
                        <a:solidFill>
                          <a:srgbClr val="000000"/>
                        </a:solidFill>
                        <a:effectLst/>
                        <a:latin typeface="Times New Roman" panose="02020603050405020304" pitchFamily="18" charset="0"/>
                      </a:endParaRPr>
                    </a:p>
                  </a:txBody>
                  <a:tcPr marL="7627" marR="7627" marT="7627" marB="0"/>
                </a:tc>
                <a:tc>
                  <a:txBody>
                    <a:bodyPr/>
                    <a:lstStyle/>
                    <a:p>
                      <a:pPr algn="ctr" fontAlgn="t"/>
                      <a:r>
                        <a:rPr lang="es-EC" sz="1000" u="none" strike="noStrike">
                          <a:effectLst/>
                        </a:rPr>
                        <a:t>SIS- DMPSMV</a:t>
                      </a:r>
                      <a:endParaRPr lang="es-EC" sz="1000" b="0" i="0" u="none" strike="noStrike">
                        <a:solidFill>
                          <a:srgbClr val="000000"/>
                        </a:solidFill>
                        <a:effectLst/>
                        <a:latin typeface="Times New Roman" panose="02020603050405020304" pitchFamily="18" charset="0"/>
                      </a:endParaRPr>
                    </a:p>
                  </a:txBody>
                  <a:tcPr marL="7627" marR="7627" marT="7627" marB="0"/>
                </a:tc>
                <a:extLst>
                  <a:ext uri="{0D108BD9-81ED-4DB2-BD59-A6C34878D82A}">
                    <a16:rowId xmlns:a16="http://schemas.microsoft.com/office/drawing/2014/main" val="3723897143"/>
                  </a:ext>
                </a:extLst>
              </a:tr>
              <a:tr h="152547">
                <a:tc>
                  <a:txBody>
                    <a:bodyPr/>
                    <a:lstStyle/>
                    <a:p>
                      <a:pPr algn="r" fontAlgn="b"/>
                      <a:r>
                        <a:rPr lang="es-EC" sz="1000" u="none" strike="noStrike">
                          <a:effectLst/>
                        </a:rPr>
                        <a:t>11</a:t>
                      </a:r>
                      <a:endParaRPr lang="es-EC" sz="1000" b="0" i="0" u="none" strike="noStrike">
                        <a:solidFill>
                          <a:srgbClr val="000000"/>
                        </a:solidFill>
                        <a:effectLst/>
                        <a:latin typeface="Times New Roman" panose="02020603050405020304" pitchFamily="18" charset="0"/>
                      </a:endParaRPr>
                    </a:p>
                  </a:txBody>
                  <a:tcPr marL="7627" marR="7627" marT="7627" marB="0" anchor="b"/>
                </a:tc>
                <a:tc>
                  <a:txBody>
                    <a:bodyPr/>
                    <a:lstStyle/>
                    <a:p>
                      <a:pPr algn="l" fontAlgn="t"/>
                      <a:r>
                        <a:rPr lang="es-EC" sz="1000" u="none" strike="noStrike">
                          <a:effectLst/>
                        </a:rPr>
                        <a:t>Cierre de postulaciones</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r" fontAlgn="t"/>
                      <a:r>
                        <a:rPr lang="es-EC" sz="1000" u="none" strike="noStrike">
                          <a:effectLst/>
                        </a:rPr>
                        <a:t>26</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S" sz="1000" u="none" strike="noStrike">
                          <a:effectLst/>
                        </a:rPr>
                        <a:t>el 22/7/2024 hasta las 16:30 pm</a:t>
                      </a:r>
                      <a:endParaRPr lang="es-ES"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extLst>
                  <a:ext uri="{0D108BD9-81ED-4DB2-BD59-A6C34878D82A}">
                    <a16:rowId xmlns:a16="http://schemas.microsoft.com/office/drawing/2014/main" val="2460473104"/>
                  </a:ext>
                </a:extLst>
              </a:tr>
              <a:tr h="152547">
                <a:tc>
                  <a:txBody>
                    <a:bodyPr/>
                    <a:lstStyle/>
                    <a:p>
                      <a:pPr algn="r" fontAlgn="b"/>
                      <a:r>
                        <a:rPr lang="es-EC" sz="1000" u="none" strike="noStrike">
                          <a:effectLst/>
                        </a:rPr>
                        <a:t>12</a:t>
                      </a:r>
                      <a:endParaRPr lang="es-EC" sz="1000" b="0" i="0" u="none" strike="noStrike">
                        <a:solidFill>
                          <a:srgbClr val="000000"/>
                        </a:solidFill>
                        <a:effectLst/>
                        <a:latin typeface="Times New Roman" panose="02020603050405020304" pitchFamily="18" charset="0"/>
                      </a:endParaRPr>
                    </a:p>
                  </a:txBody>
                  <a:tcPr marL="7627" marR="7627" marT="7627" marB="0" anchor="b"/>
                </a:tc>
                <a:tc>
                  <a:txBody>
                    <a:bodyPr/>
                    <a:lstStyle/>
                    <a:p>
                      <a:pPr algn="l" fontAlgn="t"/>
                      <a:r>
                        <a:rPr lang="es-ES" sz="1000" u="none" strike="noStrike">
                          <a:effectLst/>
                        </a:rPr>
                        <a:t>Verificación e integración final del Formato de Precalificación </a:t>
                      </a:r>
                      <a:endParaRPr lang="es-ES"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r" fontAlgn="t"/>
                      <a:r>
                        <a:rPr lang="es-EC" sz="1000" u="none" strike="noStrike">
                          <a:effectLst/>
                        </a:rPr>
                        <a:t>29</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23/7/2024</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ctr" fontAlgn="t"/>
                      <a:r>
                        <a:rPr lang="es-EC" sz="1000" u="none" strike="noStrike">
                          <a:effectLst/>
                        </a:rPr>
                        <a:t>SIS- DMPSMV</a:t>
                      </a:r>
                      <a:endParaRPr lang="es-EC" sz="1000" b="0" i="0" u="none" strike="noStrike">
                        <a:solidFill>
                          <a:srgbClr val="000000"/>
                        </a:solidFill>
                        <a:effectLst/>
                        <a:latin typeface="Times New Roman" panose="02020603050405020304" pitchFamily="18" charset="0"/>
                      </a:endParaRPr>
                    </a:p>
                  </a:txBody>
                  <a:tcPr marL="7627" marR="7627" marT="7627" marB="0"/>
                </a:tc>
                <a:extLst>
                  <a:ext uri="{0D108BD9-81ED-4DB2-BD59-A6C34878D82A}">
                    <a16:rowId xmlns:a16="http://schemas.microsoft.com/office/drawing/2014/main" val="792056286"/>
                  </a:ext>
                </a:extLst>
              </a:tr>
              <a:tr h="259331">
                <a:tc>
                  <a:txBody>
                    <a:bodyPr/>
                    <a:lstStyle/>
                    <a:p>
                      <a:pPr algn="r" fontAlgn="b"/>
                      <a:r>
                        <a:rPr lang="es-EC" sz="1000" u="none" strike="noStrike">
                          <a:effectLst/>
                        </a:rPr>
                        <a:t>13</a:t>
                      </a:r>
                      <a:endParaRPr lang="es-EC" sz="1000" b="0" i="0" u="none" strike="noStrike">
                        <a:solidFill>
                          <a:srgbClr val="000000"/>
                        </a:solidFill>
                        <a:effectLst/>
                        <a:latin typeface="Times New Roman" panose="02020603050405020304" pitchFamily="18" charset="0"/>
                      </a:endParaRPr>
                    </a:p>
                  </a:txBody>
                  <a:tcPr marL="7627" marR="7627" marT="7627" marB="0" anchor="b"/>
                </a:tc>
                <a:tc>
                  <a:txBody>
                    <a:bodyPr/>
                    <a:lstStyle/>
                    <a:p>
                      <a:pPr algn="l" fontAlgn="t"/>
                      <a:r>
                        <a:rPr lang="es-ES" sz="1000" u="none" strike="noStrike">
                          <a:effectLst/>
                        </a:rPr>
                        <a:t>Sesión del Comité Evaluador de Postulaciones para la calificación de postulaciones en el Formato de Ponderación de Postulaciones</a:t>
                      </a:r>
                      <a:endParaRPr lang="es-ES"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r" fontAlgn="t"/>
                      <a:r>
                        <a:rPr lang="es-EC" sz="1000" u="none" strike="noStrike">
                          <a:effectLst/>
                        </a:rPr>
                        <a:t>31</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S" sz="1000" u="none" strike="noStrike">
                          <a:effectLst/>
                        </a:rPr>
                        <a:t>Reunión con el Comité el 25/07/2024</a:t>
                      </a:r>
                      <a:endParaRPr lang="es-ES" sz="1000" b="0" i="0" u="none" strike="noStrike">
                        <a:solidFill>
                          <a:srgbClr val="000000"/>
                        </a:solidFill>
                        <a:effectLst/>
                        <a:latin typeface="Times New Roman" panose="02020603050405020304" pitchFamily="18" charset="0"/>
                      </a:endParaRPr>
                    </a:p>
                  </a:txBody>
                  <a:tcPr marL="7627" marR="7627" marT="7627" marB="0"/>
                </a:tc>
                <a:tc>
                  <a:txBody>
                    <a:bodyPr/>
                    <a:lstStyle/>
                    <a:p>
                      <a:pPr algn="ctr" fontAlgn="t"/>
                      <a:r>
                        <a:rPr lang="es-EC" sz="1000" u="none" strike="noStrike">
                          <a:effectLst/>
                        </a:rPr>
                        <a:t>SIS- DMPSMV</a:t>
                      </a:r>
                      <a:endParaRPr lang="es-EC" sz="1000" b="0" i="0" u="none" strike="noStrike">
                        <a:solidFill>
                          <a:srgbClr val="000000"/>
                        </a:solidFill>
                        <a:effectLst/>
                        <a:latin typeface="Times New Roman" panose="02020603050405020304" pitchFamily="18" charset="0"/>
                      </a:endParaRPr>
                    </a:p>
                  </a:txBody>
                  <a:tcPr marL="7627" marR="7627" marT="7627" marB="0"/>
                </a:tc>
                <a:extLst>
                  <a:ext uri="{0D108BD9-81ED-4DB2-BD59-A6C34878D82A}">
                    <a16:rowId xmlns:a16="http://schemas.microsoft.com/office/drawing/2014/main" val="3177849247"/>
                  </a:ext>
                </a:extLst>
              </a:tr>
              <a:tr h="518661">
                <a:tc>
                  <a:txBody>
                    <a:bodyPr/>
                    <a:lstStyle/>
                    <a:p>
                      <a:pPr algn="r" fontAlgn="b"/>
                      <a:r>
                        <a:rPr lang="es-EC" sz="1000" u="none" strike="noStrike">
                          <a:effectLst/>
                        </a:rPr>
                        <a:t>14</a:t>
                      </a:r>
                      <a:endParaRPr lang="es-EC" sz="1000" b="0" i="0" u="none" strike="noStrike">
                        <a:solidFill>
                          <a:srgbClr val="000000"/>
                        </a:solidFill>
                        <a:effectLst/>
                        <a:latin typeface="Times New Roman" panose="02020603050405020304" pitchFamily="18" charset="0"/>
                      </a:endParaRPr>
                    </a:p>
                  </a:txBody>
                  <a:tcPr marL="7627" marR="7627" marT="7627" marB="0" anchor="b"/>
                </a:tc>
                <a:tc>
                  <a:txBody>
                    <a:bodyPr/>
                    <a:lstStyle/>
                    <a:p>
                      <a:pPr algn="l" fontAlgn="t"/>
                      <a:r>
                        <a:rPr lang="es-ES" sz="1000" u="none" strike="noStrike">
                          <a:effectLst/>
                        </a:rPr>
                        <a:t> La entidad rectora de Inclusión Social presentará a la Comisión de igualdad, Género e Inclusión Social, hasta (20) veinte días antes de la fecha de la entrega del premio, un informe del proceso efectuado junto con la calificación de cada uno de los postulantes al premio </a:t>
                      </a:r>
                      <a:endParaRPr lang="es-ES"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r" fontAlgn="t"/>
                      <a:r>
                        <a:rPr lang="es-EC" sz="1000" u="none" strike="noStrike">
                          <a:effectLst/>
                        </a:rPr>
                        <a:t>1</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S" sz="1000" u="none" strike="noStrike">
                          <a:effectLst/>
                        </a:rPr>
                        <a:t>Se remite el 26/07/2024 a la Comisión de Igualda, Género e Inclusión Social</a:t>
                      </a:r>
                      <a:endParaRPr lang="es-ES" sz="1000" b="0" i="0" u="none" strike="noStrike">
                        <a:solidFill>
                          <a:srgbClr val="000000"/>
                        </a:solidFill>
                        <a:effectLst/>
                        <a:latin typeface="Times New Roman" panose="02020603050405020304" pitchFamily="18" charset="0"/>
                      </a:endParaRPr>
                    </a:p>
                  </a:txBody>
                  <a:tcPr marL="7627" marR="7627" marT="7627" marB="0"/>
                </a:tc>
                <a:tc>
                  <a:txBody>
                    <a:bodyPr/>
                    <a:lstStyle/>
                    <a:p>
                      <a:pPr algn="ctr" fontAlgn="t"/>
                      <a:r>
                        <a:rPr lang="es-EC" sz="1000" u="none" strike="noStrike">
                          <a:effectLst/>
                        </a:rPr>
                        <a:t>SIS- DMPSMV</a:t>
                      </a:r>
                      <a:endParaRPr lang="es-EC" sz="1000" b="0" i="0" u="none" strike="noStrike">
                        <a:solidFill>
                          <a:srgbClr val="000000"/>
                        </a:solidFill>
                        <a:effectLst/>
                        <a:latin typeface="Times New Roman" panose="02020603050405020304" pitchFamily="18" charset="0"/>
                      </a:endParaRPr>
                    </a:p>
                  </a:txBody>
                  <a:tcPr marL="7627" marR="7627" marT="7627" marB="0"/>
                </a:tc>
                <a:extLst>
                  <a:ext uri="{0D108BD9-81ED-4DB2-BD59-A6C34878D82A}">
                    <a16:rowId xmlns:a16="http://schemas.microsoft.com/office/drawing/2014/main" val="1462170152"/>
                  </a:ext>
                </a:extLst>
              </a:tr>
              <a:tr h="259331">
                <a:tc>
                  <a:txBody>
                    <a:bodyPr/>
                    <a:lstStyle/>
                    <a:p>
                      <a:pPr algn="r" fontAlgn="b"/>
                      <a:r>
                        <a:rPr lang="es-EC" sz="1000" u="none" strike="noStrike">
                          <a:effectLst/>
                        </a:rPr>
                        <a:t>15</a:t>
                      </a:r>
                      <a:endParaRPr lang="es-EC" sz="1000" b="0" i="0" u="none" strike="noStrike">
                        <a:solidFill>
                          <a:srgbClr val="000000"/>
                        </a:solidFill>
                        <a:effectLst/>
                        <a:latin typeface="Times New Roman" panose="02020603050405020304" pitchFamily="18" charset="0"/>
                      </a:endParaRPr>
                    </a:p>
                  </a:txBody>
                  <a:tcPr marL="7627" marR="7627" marT="7627" marB="0" anchor="b"/>
                </a:tc>
                <a:tc>
                  <a:txBody>
                    <a:bodyPr/>
                    <a:lstStyle/>
                    <a:p>
                      <a:pPr algn="l" fontAlgn="t"/>
                      <a:r>
                        <a:rPr lang="es-ES" sz="1000" u="none" strike="noStrike">
                          <a:effectLst/>
                        </a:rPr>
                        <a:t>La Comisión de Igualdad, Género e Inclusión Social revisa el informe y documentos de sustento y remite el informe para el Pleno</a:t>
                      </a:r>
                      <a:endParaRPr lang="es-ES"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r" fontAlgn="t"/>
                      <a:r>
                        <a:rPr lang="es-EC" sz="1000" u="none" strike="noStrike">
                          <a:effectLst/>
                        </a:rPr>
                        <a:t>5</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S" sz="1000" u="none" strike="noStrike">
                          <a:effectLst/>
                        </a:rPr>
                        <a:t>Del 28 de julio al 02 de agosto de 2024</a:t>
                      </a:r>
                      <a:endParaRPr lang="es-ES" sz="1000" b="0" i="0" u="none" strike="noStrike">
                        <a:solidFill>
                          <a:srgbClr val="000000"/>
                        </a:solidFill>
                        <a:effectLst/>
                        <a:latin typeface="Times New Roman" panose="02020603050405020304" pitchFamily="18" charset="0"/>
                      </a:endParaRPr>
                    </a:p>
                  </a:txBody>
                  <a:tcPr marL="7627" marR="7627" marT="7627" marB="0"/>
                </a:tc>
                <a:tc>
                  <a:txBody>
                    <a:bodyPr/>
                    <a:lstStyle/>
                    <a:p>
                      <a:pPr algn="ctr" fontAlgn="t"/>
                      <a:r>
                        <a:rPr lang="es-EC" sz="1000" u="none" strike="noStrike">
                          <a:effectLst/>
                        </a:rPr>
                        <a:t>CIGIS</a:t>
                      </a:r>
                      <a:endParaRPr lang="es-EC" sz="1000" b="0" i="0" u="none" strike="noStrike">
                        <a:solidFill>
                          <a:srgbClr val="000000"/>
                        </a:solidFill>
                        <a:effectLst/>
                        <a:latin typeface="Times New Roman" panose="02020603050405020304" pitchFamily="18" charset="0"/>
                      </a:endParaRPr>
                    </a:p>
                  </a:txBody>
                  <a:tcPr marL="7627" marR="7627" marT="7627" marB="0"/>
                </a:tc>
                <a:extLst>
                  <a:ext uri="{0D108BD9-81ED-4DB2-BD59-A6C34878D82A}">
                    <a16:rowId xmlns:a16="http://schemas.microsoft.com/office/drawing/2014/main" val="2623401418"/>
                  </a:ext>
                </a:extLst>
              </a:tr>
              <a:tr h="152547">
                <a:tc>
                  <a:txBody>
                    <a:bodyPr/>
                    <a:lstStyle/>
                    <a:p>
                      <a:pPr algn="r" fontAlgn="b"/>
                      <a:r>
                        <a:rPr lang="es-EC" sz="1000" u="none" strike="noStrike">
                          <a:effectLst/>
                        </a:rPr>
                        <a:t>16</a:t>
                      </a:r>
                      <a:endParaRPr lang="es-EC" sz="1000" b="0" i="0" u="none" strike="noStrike">
                        <a:solidFill>
                          <a:srgbClr val="000000"/>
                        </a:solidFill>
                        <a:effectLst/>
                        <a:latin typeface="Times New Roman" panose="02020603050405020304" pitchFamily="18" charset="0"/>
                      </a:endParaRPr>
                    </a:p>
                  </a:txBody>
                  <a:tcPr marL="7627" marR="7627" marT="7627" marB="0" anchor="b"/>
                </a:tc>
                <a:tc>
                  <a:txBody>
                    <a:bodyPr/>
                    <a:lstStyle/>
                    <a:p>
                      <a:pPr algn="l" fontAlgn="t"/>
                      <a:r>
                        <a:rPr lang="es-EC" sz="1000" u="none" strike="noStrike">
                          <a:effectLst/>
                        </a:rPr>
                        <a:t>Aprobación del Pleno</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Calibri" panose="020F0502020204030204" pitchFamily="34"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Calibri" panose="020F0502020204030204" pitchFamily="34"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Calibri" panose="020F0502020204030204" pitchFamily="34"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Calibri" panose="020F0502020204030204" pitchFamily="34"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Calibri" panose="020F0502020204030204" pitchFamily="34"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Calibri" panose="020F0502020204030204" pitchFamily="34"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Calibri" panose="020F0502020204030204" pitchFamily="34"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r" fontAlgn="t"/>
                      <a:r>
                        <a:rPr lang="es-EC" sz="1000" u="none" strike="noStrike">
                          <a:effectLst/>
                        </a:rPr>
                        <a:t>5</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r" fontAlgn="t"/>
                      <a:r>
                        <a:rPr lang="es-EC" sz="1000" u="none" strike="noStrike">
                          <a:effectLst/>
                        </a:rPr>
                        <a:t>12</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Calibri" panose="020F0502020204030204" pitchFamily="34" charset="0"/>
                      </a:endParaRPr>
                    </a:p>
                  </a:txBody>
                  <a:tcPr marL="7627" marR="7627" marT="7627" marB="0"/>
                </a:tc>
                <a:tc>
                  <a:txBody>
                    <a:bodyPr/>
                    <a:lstStyle/>
                    <a:p>
                      <a:pPr algn="l" fontAlgn="t"/>
                      <a:r>
                        <a:rPr lang="es-ES" sz="1000" u="none" strike="noStrike">
                          <a:effectLst/>
                        </a:rPr>
                        <a:t>Del 05 al 10 de agosto de 2024</a:t>
                      </a:r>
                      <a:endParaRPr lang="es-ES"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Calibri" panose="020F0502020204030204" pitchFamily="34" charset="0"/>
                      </a:endParaRPr>
                    </a:p>
                  </a:txBody>
                  <a:tcPr marL="7627" marR="7627" marT="7627" marB="0"/>
                </a:tc>
                <a:extLst>
                  <a:ext uri="{0D108BD9-81ED-4DB2-BD59-A6C34878D82A}">
                    <a16:rowId xmlns:a16="http://schemas.microsoft.com/office/drawing/2014/main" val="117697391"/>
                  </a:ext>
                </a:extLst>
              </a:tr>
              <a:tr h="396623">
                <a:tc>
                  <a:txBody>
                    <a:bodyPr/>
                    <a:lstStyle/>
                    <a:p>
                      <a:pPr algn="r" fontAlgn="b"/>
                      <a:r>
                        <a:rPr lang="es-EC" sz="1000" u="none" strike="noStrike" dirty="0" smtClean="0">
                          <a:effectLst/>
                        </a:rPr>
                        <a:t>17</a:t>
                      </a:r>
                      <a:endParaRPr lang="es-EC" sz="1000" b="0" i="0" u="none" strike="noStrike" dirty="0">
                        <a:solidFill>
                          <a:srgbClr val="000000"/>
                        </a:solidFill>
                        <a:effectLst/>
                        <a:latin typeface="Times New Roman" panose="02020603050405020304" pitchFamily="18" charset="0"/>
                      </a:endParaRPr>
                    </a:p>
                  </a:txBody>
                  <a:tcPr marL="7627" marR="7627" marT="7627" marB="0" anchor="b"/>
                </a:tc>
                <a:tc>
                  <a:txBody>
                    <a:bodyPr/>
                    <a:lstStyle/>
                    <a:p>
                      <a:pPr algn="l" fontAlgn="t"/>
                      <a:r>
                        <a:rPr lang="es-ES" sz="1000" u="none" strike="noStrike" dirty="0">
                          <a:effectLst/>
                        </a:rPr>
                        <a:t>Ejecución del evento de premiación</a:t>
                      </a:r>
                      <a:endParaRPr lang="es-ES" sz="1000" b="0" i="0" u="none" strike="noStrike" dirty="0">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Calibri" panose="020F0502020204030204" pitchFamily="34"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Calibri" panose="020F0502020204030204" pitchFamily="34"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Calibri" panose="020F0502020204030204" pitchFamily="34"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Calibri" panose="020F0502020204030204" pitchFamily="34"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Calibri" panose="020F0502020204030204" pitchFamily="34"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Calibri" panose="020F0502020204030204" pitchFamily="34" charset="0"/>
                      </a:endParaRPr>
                    </a:p>
                  </a:txBody>
                  <a:tcPr marL="7627" marR="7627" marT="7627" marB="0"/>
                </a:tc>
                <a:tc>
                  <a:txBody>
                    <a:bodyPr/>
                    <a:lstStyle/>
                    <a:p>
                      <a:pPr algn="l" fontAlgn="t"/>
                      <a:r>
                        <a:rPr lang="es-EC" sz="1000" u="none" strike="noStrike" dirty="0">
                          <a:effectLst/>
                        </a:rPr>
                        <a:t> </a:t>
                      </a:r>
                      <a:endParaRPr lang="es-EC" sz="1000" b="0" i="0" u="none" strike="noStrike" dirty="0">
                        <a:solidFill>
                          <a:srgbClr val="000000"/>
                        </a:solidFill>
                        <a:effectLst/>
                        <a:latin typeface="Calibri" panose="020F0502020204030204" pitchFamily="34"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Calibri" panose="020F0502020204030204" pitchFamily="34"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Calibri" panose="020F0502020204030204" pitchFamily="34"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Calibri" panose="020F0502020204030204" pitchFamily="34" charset="0"/>
                      </a:endParaRPr>
                    </a:p>
                  </a:txBody>
                  <a:tcPr marL="7627" marR="7627" marT="7627" marB="0"/>
                </a:tc>
                <a:tc>
                  <a:txBody>
                    <a:bodyPr/>
                    <a:lstStyle/>
                    <a:p>
                      <a:pPr algn="l" fontAlgn="t"/>
                      <a:r>
                        <a:rPr lang="es-EC" sz="1000" u="none" strike="noStrike">
                          <a:effectLst/>
                        </a:rPr>
                        <a:t>12 al 16</a:t>
                      </a:r>
                      <a:endParaRPr lang="es-EC" sz="1000" b="0" i="0" u="none" strike="noStrike">
                        <a:solidFill>
                          <a:srgbClr val="000000"/>
                        </a:solidFill>
                        <a:effectLst/>
                        <a:latin typeface="Times New Roman" panose="02020603050405020304" pitchFamily="18" charset="0"/>
                      </a:endParaRPr>
                    </a:p>
                  </a:txBody>
                  <a:tcPr marL="7627" marR="7627" marT="7627" marB="0"/>
                </a:tc>
                <a:tc>
                  <a:txBody>
                    <a:bodyPr/>
                    <a:lstStyle/>
                    <a:p>
                      <a:pPr algn="l" fontAlgn="t"/>
                      <a:r>
                        <a:rPr lang="es-EC" sz="1000" u="none" strike="noStrike">
                          <a:effectLst/>
                        </a:rPr>
                        <a:t> </a:t>
                      </a:r>
                      <a:endParaRPr lang="es-EC" sz="1000" b="0" i="0" u="none" strike="noStrike">
                        <a:solidFill>
                          <a:srgbClr val="000000"/>
                        </a:solidFill>
                        <a:effectLst/>
                        <a:latin typeface="Calibri" panose="020F0502020204030204" pitchFamily="34" charset="0"/>
                      </a:endParaRPr>
                    </a:p>
                  </a:txBody>
                  <a:tcPr marL="7627" marR="7627" marT="7627" marB="0"/>
                </a:tc>
                <a:tc>
                  <a:txBody>
                    <a:bodyPr/>
                    <a:lstStyle/>
                    <a:p>
                      <a:pPr algn="l" fontAlgn="t"/>
                      <a:r>
                        <a:rPr lang="es-ES" sz="1000" u="none" strike="noStrike" dirty="0">
                          <a:effectLst/>
                        </a:rPr>
                        <a:t>Del 12 al 16 de agosto de 2024</a:t>
                      </a:r>
                      <a:endParaRPr lang="es-ES" sz="1000" b="0" i="0" u="none" strike="noStrike" dirty="0">
                        <a:solidFill>
                          <a:srgbClr val="000000"/>
                        </a:solidFill>
                        <a:effectLst/>
                        <a:latin typeface="Times New Roman" panose="02020603050405020304" pitchFamily="18" charset="0"/>
                      </a:endParaRPr>
                    </a:p>
                  </a:txBody>
                  <a:tcPr marL="7627" marR="7627" marT="7627" marB="0"/>
                </a:tc>
                <a:tc>
                  <a:txBody>
                    <a:bodyPr/>
                    <a:lstStyle/>
                    <a:p>
                      <a:pPr algn="l" fontAlgn="t"/>
                      <a:r>
                        <a:rPr lang="es-ES" sz="1000" u="none" strike="noStrike" dirty="0">
                          <a:effectLst/>
                        </a:rPr>
                        <a:t>SIS- Secretaría del Consejo Metropolitano y Secretaría de Comunicación</a:t>
                      </a:r>
                      <a:endParaRPr lang="es-ES" sz="1000" b="0" i="0" u="none" strike="noStrike" dirty="0">
                        <a:solidFill>
                          <a:srgbClr val="000000"/>
                        </a:solidFill>
                        <a:effectLst/>
                        <a:latin typeface="Times New Roman" panose="02020603050405020304" pitchFamily="18" charset="0"/>
                      </a:endParaRPr>
                    </a:p>
                  </a:txBody>
                  <a:tcPr marL="7627" marR="7627" marT="7627" marB="0"/>
                </a:tc>
                <a:extLst>
                  <a:ext uri="{0D108BD9-81ED-4DB2-BD59-A6C34878D82A}">
                    <a16:rowId xmlns:a16="http://schemas.microsoft.com/office/drawing/2014/main" val="3175113839"/>
                  </a:ext>
                </a:extLst>
              </a:tr>
            </a:tbl>
          </a:graphicData>
        </a:graphic>
      </p:graphicFrame>
      <p:graphicFrame>
        <p:nvGraphicFramePr>
          <p:cNvPr id="16" name="Tabla 15"/>
          <p:cNvGraphicFramePr>
            <a:graphicFrameLocks noGrp="1"/>
          </p:cNvGraphicFramePr>
          <p:nvPr>
            <p:extLst>
              <p:ext uri="{D42A27DB-BD31-4B8C-83A1-F6EECF244321}">
                <p14:modId xmlns:p14="http://schemas.microsoft.com/office/powerpoint/2010/main" val="2643167228"/>
              </p:ext>
            </p:extLst>
          </p:nvPr>
        </p:nvGraphicFramePr>
        <p:xfrm>
          <a:off x="838199" y="915344"/>
          <a:ext cx="10515597" cy="525801"/>
        </p:xfrm>
        <a:graphic>
          <a:graphicData uri="http://schemas.openxmlformats.org/drawingml/2006/table">
            <a:tbl>
              <a:tblPr>
                <a:tableStyleId>{22838BEF-8BB2-4498-84A7-C5851F593DF1}</a:tableStyleId>
              </a:tblPr>
              <a:tblGrid>
                <a:gridCol w="306131">
                  <a:extLst>
                    <a:ext uri="{9D8B030D-6E8A-4147-A177-3AD203B41FA5}">
                      <a16:colId xmlns:a16="http://schemas.microsoft.com/office/drawing/2014/main" val="976557639"/>
                    </a:ext>
                  </a:extLst>
                </a:gridCol>
                <a:gridCol w="3329174">
                  <a:extLst>
                    <a:ext uri="{9D8B030D-6E8A-4147-A177-3AD203B41FA5}">
                      <a16:colId xmlns:a16="http://schemas.microsoft.com/office/drawing/2014/main" val="2702891722"/>
                    </a:ext>
                  </a:extLst>
                </a:gridCol>
                <a:gridCol w="344397">
                  <a:extLst>
                    <a:ext uri="{9D8B030D-6E8A-4147-A177-3AD203B41FA5}">
                      <a16:colId xmlns:a16="http://schemas.microsoft.com/office/drawing/2014/main" val="1434421263"/>
                    </a:ext>
                  </a:extLst>
                </a:gridCol>
                <a:gridCol w="352050">
                  <a:extLst>
                    <a:ext uri="{9D8B030D-6E8A-4147-A177-3AD203B41FA5}">
                      <a16:colId xmlns:a16="http://schemas.microsoft.com/office/drawing/2014/main" val="2263978707"/>
                    </a:ext>
                  </a:extLst>
                </a:gridCol>
                <a:gridCol w="275518">
                  <a:extLst>
                    <a:ext uri="{9D8B030D-6E8A-4147-A177-3AD203B41FA5}">
                      <a16:colId xmlns:a16="http://schemas.microsoft.com/office/drawing/2014/main" val="3111931633"/>
                    </a:ext>
                  </a:extLst>
                </a:gridCol>
                <a:gridCol w="290824">
                  <a:extLst>
                    <a:ext uri="{9D8B030D-6E8A-4147-A177-3AD203B41FA5}">
                      <a16:colId xmlns:a16="http://schemas.microsoft.com/office/drawing/2014/main" val="2549394500"/>
                    </a:ext>
                  </a:extLst>
                </a:gridCol>
                <a:gridCol w="283171">
                  <a:extLst>
                    <a:ext uri="{9D8B030D-6E8A-4147-A177-3AD203B41FA5}">
                      <a16:colId xmlns:a16="http://schemas.microsoft.com/office/drawing/2014/main" val="1493325938"/>
                    </a:ext>
                  </a:extLst>
                </a:gridCol>
                <a:gridCol w="252558">
                  <a:extLst>
                    <a:ext uri="{9D8B030D-6E8A-4147-A177-3AD203B41FA5}">
                      <a16:colId xmlns:a16="http://schemas.microsoft.com/office/drawing/2014/main" val="2543430170"/>
                    </a:ext>
                  </a:extLst>
                </a:gridCol>
                <a:gridCol w="344397">
                  <a:extLst>
                    <a:ext uri="{9D8B030D-6E8A-4147-A177-3AD203B41FA5}">
                      <a16:colId xmlns:a16="http://schemas.microsoft.com/office/drawing/2014/main" val="1432756077"/>
                    </a:ext>
                  </a:extLst>
                </a:gridCol>
                <a:gridCol w="275518">
                  <a:extLst>
                    <a:ext uri="{9D8B030D-6E8A-4147-A177-3AD203B41FA5}">
                      <a16:colId xmlns:a16="http://schemas.microsoft.com/office/drawing/2014/main" val="24119216"/>
                    </a:ext>
                  </a:extLst>
                </a:gridCol>
                <a:gridCol w="260211">
                  <a:extLst>
                    <a:ext uri="{9D8B030D-6E8A-4147-A177-3AD203B41FA5}">
                      <a16:colId xmlns:a16="http://schemas.microsoft.com/office/drawing/2014/main" val="2337964633"/>
                    </a:ext>
                  </a:extLst>
                </a:gridCol>
                <a:gridCol w="290824">
                  <a:extLst>
                    <a:ext uri="{9D8B030D-6E8A-4147-A177-3AD203B41FA5}">
                      <a16:colId xmlns:a16="http://schemas.microsoft.com/office/drawing/2014/main" val="3090808304"/>
                    </a:ext>
                  </a:extLst>
                </a:gridCol>
                <a:gridCol w="382664">
                  <a:extLst>
                    <a:ext uri="{9D8B030D-6E8A-4147-A177-3AD203B41FA5}">
                      <a16:colId xmlns:a16="http://schemas.microsoft.com/office/drawing/2014/main" val="2505448624"/>
                    </a:ext>
                  </a:extLst>
                </a:gridCol>
                <a:gridCol w="275518">
                  <a:extLst>
                    <a:ext uri="{9D8B030D-6E8A-4147-A177-3AD203B41FA5}">
                      <a16:colId xmlns:a16="http://schemas.microsoft.com/office/drawing/2014/main" val="1250176526"/>
                    </a:ext>
                  </a:extLst>
                </a:gridCol>
                <a:gridCol w="1821479">
                  <a:extLst>
                    <a:ext uri="{9D8B030D-6E8A-4147-A177-3AD203B41FA5}">
                      <a16:colId xmlns:a16="http://schemas.microsoft.com/office/drawing/2014/main" val="2017383186"/>
                    </a:ext>
                  </a:extLst>
                </a:gridCol>
                <a:gridCol w="1431163">
                  <a:extLst>
                    <a:ext uri="{9D8B030D-6E8A-4147-A177-3AD203B41FA5}">
                      <a16:colId xmlns:a16="http://schemas.microsoft.com/office/drawing/2014/main" val="3309889833"/>
                    </a:ext>
                  </a:extLst>
                </a:gridCol>
              </a:tblGrid>
              <a:tr h="160175">
                <a:tc gridSpan="16">
                  <a:txBody>
                    <a:bodyPr/>
                    <a:lstStyle/>
                    <a:p>
                      <a:pPr algn="ctr" fontAlgn="b"/>
                      <a:r>
                        <a:rPr lang="es-EC" sz="1100" b="1" u="none" strike="noStrike" dirty="0">
                          <a:effectLst/>
                        </a:rPr>
                        <a:t>CRONOGRAMA</a:t>
                      </a:r>
                      <a:endParaRPr lang="es-EC" sz="1100" b="1" i="0" u="none" strike="noStrike" dirty="0">
                        <a:solidFill>
                          <a:srgbClr val="000000"/>
                        </a:solidFill>
                        <a:effectLst/>
                        <a:latin typeface="Times New Roman" panose="02020603050405020304" pitchFamily="18" charset="0"/>
                      </a:endParaRPr>
                    </a:p>
                  </a:txBody>
                  <a:tcPr marL="7627" marR="7627" marT="7627"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679243776"/>
                  </a:ext>
                </a:extLst>
              </a:tr>
              <a:tr h="160175">
                <a:tc>
                  <a:txBody>
                    <a:bodyPr/>
                    <a:lstStyle/>
                    <a:p>
                      <a:pPr algn="l" fontAlgn="b"/>
                      <a:endParaRPr lang="es-EC" sz="1050" b="1" i="0" u="none" strike="noStrike" dirty="0">
                        <a:solidFill>
                          <a:srgbClr val="000000"/>
                        </a:solidFill>
                        <a:effectLst/>
                        <a:latin typeface="Calibri" panose="020F0502020204030204" pitchFamily="34" charset="0"/>
                      </a:endParaRPr>
                    </a:p>
                  </a:txBody>
                  <a:tcPr marL="7627" marR="7627" marT="7627" marB="0" anchor="b"/>
                </a:tc>
                <a:tc>
                  <a:txBody>
                    <a:bodyPr/>
                    <a:lstStyle/>
                    <a:p>
                      <a:pPr algn="ctr" fontAlgn="b"/>
                      <a:endParaRPr lang="es-EC" sz="1100" b="1" i="0" u="none" strike="noStrike" dirty="0">
                        <a:solidFill>
                          <a:srgbClr val="000000"/>
                        </a:solidFill>
                        <a:effectLst/>
                        <a:latin typeface="Calibri" panose="020F0502020204030204" pitchFamily="34" charset="0"/>
                      </a:endParaRPr>
                    </a:p>
                  </a:txBody>
                  <a:tcPr marL="7627" marR="7627" marT="7627" marB="0" anchor="b"/>
                </a:tc>
                <a:tc gridSpan="4">
                  <a:txBody>
                    <a:bodyPr/>
                    <a:lstStyle/>
                    <a:p>
                      <a:pPr algn="ctr" fontAlgn="b"/>
                      <a:r>
                        <a:rPr lang="es-EC" sz="1100" b="1" u="none" strike="noStrike">
                          <a:effectLst/>
                        </a:rPr>
                        <a:t>JUNIO</a:t>
                      </a:r>
                      <a:endParaRPr lang="es-EC" sz="1100" b="1" i="0" u="none" strike="noStrike">
                        <a:solidFill>
                          <a:srgbClr val="000000"/>
                        </a:solidFill>
                        <a:effectLst/>
                        <a:latin typeface="Times New Roman" panose="02020603050405020304" pitchFamily="18" charset="0"/>
                      </a:endParaRPr>
                    </a:p>
                  </a:txBody>
                  <a:tcPr marL="7627" marR="7627" marT="7627" marB="0" anchor="b"/>
                </a:tc>
                <a:tc hMerge="1">
                  <a:txBody>
                    <a:bodyPr/>
                    <a:lstStyle/>
                    <a:p>
                      <a:endParaRPr lang="es-EC"/>
                    </a:p>
                  </a:txBody>
                  <a:tcPr/>
                </a:tc>
                <a:tc hMerge="1">
                  <a:txBody>
                    <a:bodyPr/>
                    <a:lstStyle/>
                    <a:p>
                      <a:endParaRPr lang="es-EC"/>
                    </a:p>
                  </a:txBody>
                  <a:tcPr/>
                </a:tc>
                <a:tc hMerge="1">
                  <a:txBody>
                    <a:bodyPr/>
                    <a:lstStyle/>
                    <a:p>
                      <a:endParaRPr lang="es-EC"/>
                    </a:p>
                  </a:txBody>
                  <a:tcPr/>
                </a:tc>
                <a:tc gridSpan="5">
                  <a:txBody>
                    <a:bodyPr/>
                    <a:lstStyle/>
                    <a:p>
                      <a:pPr algn="ctr" fontAlgn="b"/>
                      <a:r>
                        <a:rPr lang="es-EC" sz="1100" b="1" u="none" strike="noStrike">
                          <a:effectLst/>
                        </a:rPr>
                        <a:t>JULIO</a:t>
                      </a:r>
                      <a:endParaRPr lang="es-EC" sz="1100" b="1" i="0" u="none" strike="noStrike">
                        <a:solidFill>
                          <a:srgbClr val="000000"/>
                        </a:solidFill>
                        <a:effectLst/>
                        <a:latin typeface="Times New Roman" panose="02020603050405020304" pitchFamily="18" charset="0"/>
                      </a:endParaRPr>
                    </a:p>
                  </a:txBody>
                  <a:tcPr marL="7627" marR="7627" marT="7627" marB="0" anchor="b"/>
                </a:tc>
                <a:tc hMerge="1">
                  <a:txBody>
                    <a:bodyPr/>
                    <a:lstStyle/>
                    <a:p>
                      <a:endParaRPr lang="es-EC"/>
                    </a:p>
                  </a:txBody>
                  <a:tcPr/>
                </a:tc>
                <a:tc hMerge="1">
                  <a:txBody>
                    <a:bodyPr/>
                    <a:lstStyle/>
                    <a:p>
                      <a:endParaRPr lang="es-EC"/>
                    </a:p>
                  </a:txBody>
                  <a:tcPr/>
                </a:tc>
                <a:tc hMerge="1">
                  <a:txBody>
                    <a:bodyPr/>
                    <a:lstStyle/>
                    <a:p>
                      <a:endParaRPr lang="es-EC"/>
                    </a:p>
                  </a:txBody>
                  <a:tcPr/>
                </a:tc>
                <a:tc hMerge="1">
                  <a:txBody>
                    <a:bodyPr/>
                    <a:lstStyle/>
                    <a:p>
                      <a:endParaRPr lang="es-EC"/>
                    </a:p>
                  </a:txBody>
                  <a:tcPr/>
                </a:tc>
                <a:tc gridSpan="3">
                  <a:txBody>
                    <a:bodyPr/>
                    <a:lstStyle/>
                    <a:p>
                      <a:pPr algn="ctr" fontAlgn="b"/>
                      <a:r>
                        <a:rPr lang="es-EC" sz="1100" b="1" u="none" strike="noStrike">
                          <a:effectLst/>
                        </a:rPr>
                        <a:t>AGOSTO</a:t>
                      </a:r>
                      <a:endParaRPr lang="es-EC" sz="1100" b="1" i="0" u="none" strike="noStrike">
                        <a:solidFill>
                          <a:srgbClr val="000000"/>
                        </a:solidFill>
                        <a:effectLst/>
                        <a:latin typeface="Times New Roman" panose="02020603050405020304" pitchFamily="18" charset="0"/>
                      </a:endParaRPr>
                    </a:p>
                  </a:txBody>
                  <a:tcPr marL="7627" marR="7627" marT="7627" marB="0" anchor="b"/>
                </a:tc>
                <a:tc hMerge="1">
                  <a:txBody>
                    <a:bodyPr/>
                    <a:lstStyle/>
                    <a:p>
                      <a:endParaRPr lang="es-EC"/>
                    </a:p>
                  </a:txBody>
                  <a:tcPr/>
                </a:tc>
                <a:tc hMerge="1">
                  <a:txBody>
                    <a:bodyPr/>
                    <a:lstStyle/>
                    <a:p>
                      <a:endParaRPr lang="es-EC"/>
                    </a:p>
                  </a:txBody>
                  <a:tcPr/>
                </a:tc>
                <a:tc>
                  <a:txBody>
                    <a:bodyPr/>
                    <a:lstStyle/>
                    <a:p>
                      <a:pPr algn="ctr" fontAlgn="b"/>
                      <a:endParaRPr lang="es-EC" sz="1100" b="1" i="0" u="none" strike="noStrike">
                        <a:solidFill>
                          <a:srgbClr val="000000"/>
                        </a:solidFill>
                        <a:effectLst/>
                        <a:latin typeface="Times New Roman" panose="02020603050405020304" pitchFamily="18" charset="0"/>
                      </a:endParaRPr>
                    </a:p>
                  </a:txBody>
                  <a:tcPr marL="7627" marR="7627" marT="7627" marB="0" anchor="b"/>
                </a:tc>
                <a:tc>
                  <a:txBody>
                    <a:bodyPr/>
                    <a:lstStyle/>
                    <a:p>
                      <a:pPr algn="ctr" fontAlgn="b"/>
                      <a:endParaRPr lang="es-EC" sz="1100" b="1" i="0" u="none" strike="noStrike">
                        <a:solidFill>
                          <a:srgbClr val="000000"/>
                        </a:solidFill>
                        <a:effectLst/>
                        <a:latin typeface="Times New Roman" panose="02020603050405020304" pitchFamily="18" charset="0"/>
                      </a:endParaRPr>
                    </a:p>
                  </a:txBody>
                  <a:tcPr marL="7627" marR="7627" marT="7627" marB="0" anchor="b"/>
                </a:tc>
                <a:extLst>
                  <a:ext uri="{0D108BD9-81ED-4DB2-BD59-A6C34878D82A}">
                    <a16:rowId xmlns:a16="http://schemas.microsoft.com/office/drawing/2014/main" val="1357388483"/>
                  </a:ext>
                </a:extLst>
              </a:tr>
              <a:tr h="167802">
                <a:tc>
                  <a:txBody>
                    <a:bodyPr/>
                    <a:lstStyle/>
                    <a:p>
                      <a:pPr algn="l" fontAlgn="b"/>
                      <a:r>
                        <a:rPr lang="es-EC" sz="1100" u="none" strike="noStrike" dirty="0">
                          <a:effectLst/>
                        </a:rPr>
                        <a:t>#</a:t>
                      </a:r>
                      <a:endParaRPr lang="es-EC" sz="1100" b="1" i="0" u="none" strike="noStrike" dirty="0">
                        <a:solidFill>
                          <a:srgbClr val="000000"/>
                        </a:solidFill>
                        <a:effectLst/>
                        <a:latin typeface="Times New Roman" panose="02020603050405020304" pitchFamily="18" charset="0"/>
                      </a:endParaRPr>
                    </a:p>
                  </a:txBody>
                  <a:tcPr marL="7627" marR="7627" marT="7627" marB="0" anchor="b"/>
                </a:tc>
                <a:tc>
                  <a:txBody>
                    <a:bodyPr/>
                    <a:lstStyle/>
                    <a:p>
                      <a:pPr algn="ctr" fontAlgn="b"/>
                      <a:r>
                        <a:rPr lang="es-EC" sz="1100" b="1" u="none" strike="noStrike" dirty="0">
                          <a:effectLst/>
                        </a:rPr>
                        <a:t>ACCIONES</a:t>
                      </a:r>
                      <a:endParaRPr lang="es-EC" sz="1100" b="1" i="0" u="none" strike="noStrike" dirty="0">
                        <a:solidFill>
                          <a:srgbClr val="000000"/>
                        </a:solidFill>
                        <a:effectLst/>
                        <a:latin typeface="Times New Roman" panose="02020603050405020304" pitchFamily="18" charset="0"/>
                      </a:endParaRPr>
                    </a:p>
                  </a:txBody>
                  <a:tcPr marL="7627" marR="7627" marT="7627" marB="0" anchor="b"/>
                </a:tc>
                <a:tc>
                  <a:txBody>
                    <a:bodyPr/>
                    <a:lstStyle/>
                    <a:p>
                      <a:pPr algn="ctr" fontAlgn="b"/>
                      <a:r>
                        <a:rPr lang="es-EC" sz="1100" b="1" u="none" strike="noStrike" dirty="0">
                          <a:effectLst/>
                        </a:rPr>
                        <a:t>S1</a:t>
                      </a:r>
                      <a:endParaRPr lang="es-EC" sz="1100" b="1" i="0" u="none" strike="noStrike" dirty="0">
                        <a:solidFill>
                          <a:srgbClr val="000000"/>
                        </a:solidFill>
                        <a:effectLst/>
                        <a:latin typeface="Times New Roman" panose="02020603050405020304" pitchFamily="18" charset="0"/>
                      </a:endParaRPr>
                    </a:p>
                  </a:txBody>
                  <a:tcPr marL="7627" marR="7627" marT="7627" marB="0" anchor="b"/>
                </a:tc>
                <a:tc>
                  <a:txBody>
                    <a:bodyPr/>
                    <a:lstStyle/>
                    <a:p>
                      <a:pPr algn="ctr" fontAlgn="b"/>
                      <a:r>
                        <a:rPr lang="es-EC" sz="1100" b="1" u="none" strike="noStrike" dirty="0">
                          <a:effectLst/>
                        </a:rPr>
                        <a:t>S2</a:t>
                      </a:r>
                      <a:endParaRPr lang="es-EC" sz="1100" b="1" i="0" u="none" strike="noStrike" dirty="0">
                        <a:solidFill>
                          <a:srgbClr val="000000"/>
                        </a:solidFill>
                        <a:effectLst/>
                        <a:latin typeface="Times New Roman" panose="02020603050405020304" pitchFamily="18" charset="0"/>
                      </a:endParaRPr>
                    </a:p>
                  </a:txBody>
                  <a:tcPr marL="7627" marR="7627" marT="7627" marB="0" anchor="b"/>
                </a:tc>
                <a:tc>
                  <a:txBody>
                    <a:bodyPr/>
                    <a:lstStyle/>
                    <a:p>
                      <a:pPr algn="ctr" fontAlgn="b"/>
                      <a:r>
                        <a:rPr lang="es-EC" sz="1100" b="1" u="none" strike="noStrike" dirty="0">
                          <a:effectLst/>
                        </a:rPr>
                        <a:t>S3</a:t>
                      </a:r>
                      <a:endParaRPr lang="es-EC" sz="1100" b="1" i="0" u="none" strike="noStrike" dirty="0">
                        <a:solidFill>
                          <a:srgbClr val="000000"/>
                        </a:solidFill>
                        <a:effectLst/>
                        <a:latin typeface="Times New Roman" panose="02020603050405020304" pitchFamily="18" charset="0"/>
                      </a:endParaRPr>
                    </a:p>
                  </a:txBody>
                  <a:tcPr marL="7627" marR="7627" marT="7627" marB="0" anchor="b"/>
                </a:tc>
                <a:tc>
                  <a:txBody>
                    <a:bodyPr/>
                    <a:lstStyle/>
                    <a:p>
                      <a:pPr algn="ctr" fontAlgn="b"/>
                      <a:r>
                        <a:rPr lang="es-EC" sz="1100" b="1" u="none" strike="noStrike" dirty="0">
                          <a:effectLst/>
                        </a:rPr>
                        <a:t>S4</a:t>
                      </a:r>
                      <a:endParaRPr lang="es-EC" sz="1100" b="1" i="0" u="none" strike="noStrike" dirty="0">
                        <a:solidFill>
                          <a:srgbClr val="000000"/>
                        </a:solidFill>
                        <a:effectLst/>
                        <a:latin typeface="Times New Roman" panose="02020603050405020304" pitchFamily="18" charset="0"/>
                      </a:endParaRPr>
                    </a:p>
                  </a:txBody>
                  <a:tcPr marL="7627" marR="7627" marT="7627" marB="0" anchor="b"/>
                </a:tc>
                <a:tc>
                  <a:txBody>
                    <a:bodyPr/>
                    <a:lstStyle/>
                    <a:p>
                      <a:pPr algn="ctr" fontAlgn="b"/>
                      <a:r>
                        <a:rPr lang="es-EC" sz="1100" b="1" u="none" strike="noStrike" dirty="0">
                          <a:effectLst/>
                        </a:rPr>
                        <a:t>S1</a:t>
                      </a:r>
                      <a:endParaRPr lang="es-EC" sz="1100" b="1" i="0" u="none" strike="noStrike" dirty="0">
                        <a:solidFill>
                          <a:srgbClr val="000000"/>
                        </a:solidFill>
                        <a:effectLst/>
                        <a:latin typeface="Times New Roman" panose="02020603050405020304" pitchFamily="18" charset="0"/>
                      </a:endParaRPr>
                    </a:p>
                  </a:txBody>
                  <a:tcPr marL="7627" marR="7627" marT="7627" marB="0" anchor="b"/>
                </a:tc>
                <a:tc>
                  <a:txBody>
                    <a:bodyPr/>
                    <a:lstStyle/>
                    <a:p>
                      <a:pPr algn="ctr" fontAlgn="b"/>
                      <a:r>
                        <a:rPr lang="es-EC" sz="1100" b="1" u="none" strike="noStrike" dirty="0">
                          <a:effectLst/>
                        </a:rPr>
                        <a:t>S2</a:t>
                      </a:r>
                      <a:endParaRPr lang="es-EC" sz="1100" b="1" i="0" u="none" strike="noStrike" dirty="0">
                        <a:solidFill>
                          <a:srgbClr val="000000"/>
                        </a:solidFill>
                        <a:effectLst/>
                        <a:latin typeface="Times New Roman" panose="02020603050405020304" pitchFamily="18" charset="0"/>
                      </a:endParaRPr>
                    </a:p>
                  </a:txBody>
                  <a:tcPr marL="7627" marR="7627" marT="7627" marB="0" anchor="b"/>
                </a:tc>
                <a:tc>
                  <a:txBody>
                    <a:bodyPr/>
                    <a:lstStyle/>
                    <a:p>
                      <a:pPr algn="ctr" fontAlgn="b"/>
                      <a:r>
                        <a:rPr lang="es-EC" sz="1100" b="1" u="none" strike="noStrike" dirty="0">
                          <a:effectLst/>
                        </a:rPr>
                        <a:t>S3</a:t>
                      </a:r>
                      <a:endParaRPr lang="es-EC" sz="1100" b="1" i="0" u="none" strike="noStrike" dirty="0">
                        <a:solidFill>
                          <a:srgbClr val="000000"/>
                        </a:solidFill>
                        <a:effectLst/>
                        <a:latin typeface="Times New Roman" panose="02020603050405020304" pitchFamily="18" charset="0"/>
                      </a:endParaRPr>
                    </a:p>
                  </a:txBody>
                  <a:tcPr marL="7627" marR="7627" marT="7627" marB="0" anchor="b"/>
                </a:tc>
                <a:tc>
                  <a:txBody>
                    <a:bodyPr/>
                    <a:lstStyle/>
                    <a:p>
                      <a:pPr algn="ctr" fontAlgn="b"/>
                      <a:r>
                        <a:rPr lang="es-EC" sz="1100" b="1" u="none" strike="noStrike" dirty="0">
                          <a:effectLst/>
                        </a:rPr>
                        <a:t>S4</a:t>
                      </a:r>
                      <a:endParaRPr lang="es-EC" sz="1100" b="1" i="0" u="none" strike="noStrike" dirty="0">
                        <a:solidFill>
                          <a:srgbClr val="000000"/>
                        </a:solidFill>
                        <a:effectLst/>
                        <a:latin typeface="Times New Roman" panose="02020603050405020304" pitchFamily="18" charset="0"/>
                      </a:endParaRPr>
                    </a:p>
                  </a:txBody>
                  <a:tcPr marL="7627" marR="7627" marT="7627" marB="0" anchor="b"/>
                </a:tc>
                <a:tc>
                  <a:txBody>
                    <a:bodyPr/>
                    <a:lstStyle/>
                    <a:p>
                      <a:pPr algn="ctr" fontAlgn="b"/>
                      <a:r>
                        <a:rPr lang="es-EC" sz="1100" b="1" u="none" strike="noStrike" dirty="0">
                          <a:effectLst/>
                        </a:rPr>
                        <a:t>S5</a:t>
                      </a:r>
                      <a:endParaRPr lang="es-EC" sz="1100" b="1" i="0" u="none" strike="noStrike" dirty="0">
                        <a:solidFill>
                          <a:srgbClr val="000000"/>
                        </a:solidFill>
                        <a:effectLst/>
                        <a:latin typeface="Times New Roman" panose="02020603050405020304" pitchFamily="18" charset="0"/>
                      </a:endParaRPr>
                    </a:p>
                  </a:txBody>
                  <a:tcPr marL="7627" marR="7627" marT="7627" marB="0" anchor="b"/>
                </a:tc>
                <a:tc>
                  <a:txBody>
                    <a:bodyPr/>
                    <a:lstStyle/>
                    <a:p>
                      <a:pPr algn="ctr" fontAlgn="b"/>
                      <a:r>
                        <a:rPr lang="es-EC" sz="1100" b="1" u="none" strike="noStrike" dirty="0">
                          <a:effectLst/>
                        </a:rPr>
                        <a:t>S1</a:t>
                      </a:r>
                      <a:endParaRPr lang="es-EC" sz="1100" b="1" i="0" u="none" strike="noStrike" dirty="0">
                        <a:solidFill>
                          <a:srgbClr val="000000"/>
                        </a:solidFill>
                        <a:effectLst/>
                        <a:latin typeface="Times New Roman" panose="02020603050405020304" pitchFamily="18" charset="0"/>
                      </a:endParaRPr>
                    </a:p>
                  </a:txBody>
                  <a:tcPr marL="7627" marR="7627" marT="7627" marB="0" anchor="b"/>
                </a:tc>
                <a:tc>
                  <a:txBody>
                    <a:bodyPr/>
                    <a:lstStyle/>
                    <a:p>
                      <a:pPr algn="ctr" fontAlgn="b"/>
                      <a:r>
                        <a:rPr lang="es-EC" sz="1100" b="1" u="none" strike="noStrike" dirty="0">
                          <a:effectLst/>
                        </a:rPr>
                        <a:t>S2</a:t>
                      </a:r>
                      <a:endParaRPr lang="es-EC" sz="1100" b="1" i="0" u="none" strike="noStrike" dirty="0">
                        <a:solidFill>
                          <a:srgbClr val="000000"/>
                        </a:solidFill>
                        <a:effectLst/>
                        <a:latin typeface="Times New Roman" panose="02020603050405020304" pitchFamily="18" charset="0"/>
                      </a:endParaRPr>
                    </a:p>
                  </a:txBody>
                  <a:tcPr marL="7627" marR="7627" marT="7627" marB="0" anchor="b"/>
                </a:tc>
                <a:tc>
                  <a:txBody>
                    <a:bodyPr/>
                    <a:lstStyle/>
                    <a:p>
                      <a:pPr algn="ctr" fontAlgn="b"/>
                      <a:r>
                        <a:rPr lang="es-EC" sz="1100" b="1" u="none" strike="noStrike" dirty="0">
                          <a:effectLst/>
                        </a:rPr>
                        <a:t>S3</a:t>
                      </a:r>
                      <a:endParaRPr lang="es-EC" sz="1100" b="1" i="0" u="none" strike="noStrike" dirty="0">
                        <a:solidFill>
                          <a:srgbClr val="000000"/>
                        </a:solidFill>
                        <a:effectLst/>
                        <a:latin typeface="Times New Roman" panose="02020603050405020304" pitchFamily="18" charset="0"/>
                      </a:endParaRPr>
                    </a:p>
                  </a:txBody>
                  <a:tcPr marL="7627" marR="7627" marT="7627" marB="0" anchor="b"/>
                </a:tc>
                <a:tc>
                  <a:txBody>
                    <a:bodyPr/>
                    <a:lstStyle/>
                    <a:p>
                      <a:pPr algn="ctr" fontAlgn="b"/>
                      <a:r>
                        <a:rPr lang="es-EC" sz="1100" b="1" u="none" strike="noStrike" dirty="0">
                          <a:effectLst/>
                        </a:rPr>
                        <a:t>OBSERVACIONES</a:t>
                      </a:r>
                      <a:endParaRPr lang="es-EC" sz="1100" b="1" i="0" u="none" strike="noStrike" dirty="0">
                        <a:solidFill>
                          <a:srgbClr val="000000"/>
                        </a:solidFill>
                        <a:effectLst/>
                        <a:latin typeface="Times New Roman" panose="02020603050405020304" pitchFamily="18" charset="0"/>
                      </a:endParaRPr>
                    </a:p>
                  </a:txBody>
                  <a:tcPr marL="7627" marR="7627" marT="7627" marB="0" anchor="b"/>
                </a:tc>
                <a:tc>
                  <a:txBody>
                    <a:bodyPr/>
                    <a:lstStyle/>
                    <a:p>
                      <a:pPr algn="ctr" fontAlgn="b"/>
                      <a:r>
                        <a:rPr lang="es-EC" sz="1100" b="1" u="none" strike="noStrike" dirty="0">
                          <a:effectLst/>
                        </a:rPr>
                        <a:t>RESPONSABLES</a:t>
                      </a:r>
                      <a:endParaRPr lang="es-EC" sz="1100" b="1" i="0" u="none" strike="noStrike" dirty="0">
                        <a:solidFill>
                          <a:srgbClr val="000000"/>
                        </a:solidFill>
                        <a:effectLst/>
                        <a:latin typeface="Times New Roman" panose="02020603050405020304" pitchFamily="18" charset="0"/>
                      </a:endParaRPr>
                    </a:p>
                  </a:txBody>
                  <a:tcPr marL="7627" marR="7627" marT="7627" marB="0" anchor="b"/>
                </a:tc>
                <a:extLst>
                  <a:ext uri="{0D108BD9-81ED-4DB2-BD59-A6C34878D82A}">
                    <a16:rowId xmlns:a16="http://schemas.microsoft.com/office/drawing/2014/main" val="1823575786"/>
                  </a:ext>
                </a:extLst>
              </a:tr>
            </a:tbl>
          </a:graphicData>
        </a:graphic>
      </p:graphicFrame>
    </p:spTree>
    <p:extLst>
      <p:ext uri="{BB962C8B-B14F-4D97-AF65-F5344CB8AC3E}">
        <p14:creationId xmlns:p14="http://schemas.microsoft.com/office/powerpoint/2010/main" val="10143844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Marcador de contenido 4">
            <a:extLst>
              <a:ext uri="{FF2B5EF4-FFF2-40B4-BE49-F238E27FC236}">
                <a16:creationId xmlns:a16="http://schemas.microsoft.com/office/drawing/2014/main" id="{5AF3116A-80EF-1695-D4D9-29E83273B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ángulo 11"/>
          <p:cNvSpPr/>
          <p:nvPr/>
        </p:nvSpPr>
        <p:spPr>
          <a:xfrm>
            <a:off x="4458597" y="462474"/>
            <a:ext cx="4628190" cy="523220"/>
          </a:xfrm>
          <a:prstGeom prst="rect">
            <a:avLst/>
          </a:prstGeom>
        </p:spPr>
        <p:txBody>
          <a:bodyPr wrap="none">
            <a:spAutoFit/>
          </a:bodyPr>
          <a:lstStyle/>
          <a:p>
            <a:r>
              <a:rPr lang="es-EC" sz="2800" b="1" dirty="0" smtClean="0">
                <a:solidFill>
                  <a:srgbClr val="253E85"/>
                </a:solidFill>
                <a:latin typeface="Montserrat" pitchFamily="2" charset="77"/>
              </a:rPr>
              <a:t>CONFLICTO DE INTERESES</a:t>
            </a:r>
            <a:endParaRPr lang="es-EC" sz="2800" b="1" dirty="0">
              <a:solidFill>
                <a:srgbClr val="253E85"/>
              </a:solidFill>
              <a:latin typeface="Montserrat" pitchFamily="2" charset="77"/>
            </a:endParaRPr>
          </a:p>
        </p:txBody>
      </p:sp>
      <p:pic>
        <p:nvPicPr>
          <p:cNvPr id="13" name="Marcador de contenido 4">
            <a:extLst>
              <a:ext uri="{FF2B5EF4-FFF2-40B4-BE49-F238E27FC236}">
                <a16:creationId xmlns:a16="http://schemas.microsoft.com/office/drawing/2014/main" id="{5AF3116A-80EF-1695-D4D9-29E83273B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ítulo 1">
            <a:extLst>
              <a:ext uri="{FF2B5EF4-FFF2-40B4-BE49-F238E27FC236}">
                <a16:creationId xmlns:a16="http://schemas.microsoft.com/office/drawing/2014/main" id="{9D3A1C5E-BEFC-613E-757F-9AD301FCDEDA}"/>
              </a:ext>
            </a:extLst>
          </p:cNvPr>
          <p:cNvSpPr txBox="1">
            <a:spLocks/>
          </p:cNvSpPr>
          <p:nvPr/>
        </p:nvSpPr>
        <p:spPr>
          <a:xfrm>
            <a:off x="3576837" y="315332"/>
            <a:ext cx="698191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C" sz="3200" b="1" dirty="0" smtClean="0">
                <a:solidFill>
                  <a:srgbClr val="253E85"/>
                </a:solidFill>
                <a:latin typeface="Montserrat" pitchFamily="2" charset="77"/>
                <a:ea typeface="+mn-ea"/>
                <a:cs typeface="+mn-cs"/>
              </a:rPr>
              <a:t>ESTRATEGIA COMUNICACIONAL</a:t>
            </a:r>
            <a:endParaRPr lang="es-EC" sz="3200" b="1" dirty="0">
              <a:solidFill>
                <a:srgbClr val="253E85"/>
              </a:solidFill>
              <a:latin typeface="Montserrat" pitchFamily="2" charset="77"/>
              <a:ea typeface="+mn-ea"/>
              <a:cs typeface="+mn-cs"/>
            </a:endParaRPr>
          </a:p>
        </p:txBody>
      </p:sp>
      <p:sp>
        <p:nvSpPr>
          <p:cNvPr id="15" name="Rectángulo 14">
            <a:extLst>
              <a:ext uri="{FF2B5EF4-FFF2-40B4-BE49-F238E27FC236}">
                <a16:creationId xmlns:a16="http://schemas.microsoft.com/office/drawing/2014/main" id="{42C490C1-DA62-1345-8B2B-34335D065D7C}"/>
              </a:ext>
            </a:extLst>
          </p:cNvPr>
          <p:cNvSpPr/>
          <p:nvPr/>
        </p:nvSpPr>
        <p:spPr>
          <a:xfrm>
            <a:off x="1097280" y="1640895"/>
            <a:ext cx="10124902" cy="3253968"/>
          </a:xfrm>
          <a:prstGeom prst="rect">
            <a:avLst/>
          </a:prstGeom>
        </p:spPr>
        <p:txBody>
          <a:bodyPr wrap="square">
            <a:spAutoFit/>
          </a:bodyPr>
          <a:lstStyle/>
          <a:p>
            <a:pPr algn="just">
              <a:lnSpc>
                <a:spcPct val="107000"/>
              </a:lnSpc>
              <a:spcAft>
                <a:spcPts val="0"/>
              </a:spcAft>
            </a:pPr>
            <a:r>
              <a:rPr lang="es-MX" sz="1600" b="1" dirty="0">
                <a:solidFill>
                  <a:srgbClr val="253E85"/>
                </a:solidFill>
                <a:latin typeface="Montserrat" pitchFamily="2" charset="77"/>
              </a:rPr>
              <a:t>Productos de información: </a:t>
            </a:r>
            <a:r>
              <a:rPr lang="es-MX" sz="1600" dirty="0">
                <a:solidFill>
                  <a:srgbClr val="253E85"/>
                </a:solidFill>
                <a:latin typeface="Montserrat" pitchFamily="2" charset="77"/>
              </a:rPr>
              <a:t>Boletines de Prensa, Comunicados Oficiales, Reportajes.</a:t>
            </a:r>
          </a:p>
          <a:p>
            <a:pPr algn="just">
              <a:lnSpc>
                <a:spcPct val="107000"/>
              </a:lnSpc>
            </a:pPr>
            <a:r>
              <a:rPr lang="es-MX" sz="1600" b="1" dirty="0">
                <a:solidFill>
                  <a:srgbClr val="253E85"/>
                </a:solidFill>
                <a:latin typeface="Montserrat" pitchFamily="2" charset="77"/>
              </a:rPr>
              <a:t>Agenda de Medios: </a:t>
            </a:r>
            <a:r>
              <a:rPr lang="es-MX" sz="1600" dirty="0">
                <a:solidFill>
                  <a:srgbClr val="253E85"/>
                </a:solidFill>
                <a:latin typeface="Montserrat" pitchFamily="2" charset="77"/>
              </a:rPr>
              <a:t>Autoridades del Concejo, Secretaría de Inclusión Social y representantes de los colectivos y organizaciones </a:t>
            </a:r>
            <a:r>
              <a:rPr lang="es-MX" sz="1600" dirty="0" smtClean="0">
                <a:solidFill>
                  <a:srgbClr val="253E85"/>
                </a:solidFill>
                <a:latin typeface="Montserrat" pitchFamily="2" charset="77"/>
              </a:rPr>
              <a:t>sociales, grupos de jóvenes.</a:t>
            </a:r>
          </a:p>
          <a:p>
            <a:pPr algn="just">
              <a:lnSpc>
                <a:spcPct val="107000"/>
              </a:lnSpc>
            </a:pPr>
            <a:r>
              <a:rPr lang="es-MX" sz="1600" b="1" dirty="0" smtClean="0">
                <a:solidFill>
                  <a:srgbClr val="253E85"/>
                </a:solidFill>
                <a:latin typeface="Montserrat" pitchFamily="2" charset="77"/>
              </a:rPr>
              <a:t>Fase de expectativa</a:t>
            </a:r>
            <a:r>
              <a:rPr lang="es-MX" sz="1600" dirty="0" smtClean="0">
                <a:solidFill>
                  <a:srgbClr val="253E85"/>
                </a:solidFill>
                <a:latin typeface="Montserrat" pitchFamily="2" charset="77"/>
              </a:rPr>
              <a:t>: Que fomentará la captación de postulantes como la identificación trascendental del premio</a:t>
            </a:r>
          </a:p>
          <a:p>
            <a:pPr algn="just">
              <a:lnSpc>
                <a:spcPct val="107000"/>
              </a:lnSpc>
            </a:pPr>
            <a:r>
              <a:rPr lang="es-MX" sz="1600" b="1" dirty="0" smtClean="0">
                <a:solidFill>
                  <a:srgbClr val="253E85"/>
                </a:solidFill>
                <a:latin typeface="Montserrat" pitchFamily="2" charset="77"/>
              </a:rPr>
              <a:t>Imagen representativa: </a:t>
            </a:r>
            <a:r>
              <a:rPr lang="es-MX" sz="1600" dirty="0" smtClean="0">
                <a:solidFill>
                  <a:srgbClr val="253E85"/>
                </a:solidFill>
                <a:latin typeface="Montserrat" pitchFamily="2" charset="77"/>
              </a:rPr>
              <a:t>Vincular una imagen que represente el premio para la identificación de la ciudadanía </a:t>
            </a:r>
            <a:endParaRPr lang="es-MX" sz="1600" dirty="0">
              <a:solidFill>
                <a:srgbClr val="253E85"/>
              </a:solidFill>
              <a:latin typeface="Montserrat" pitchFamily="2" charset="77"/>
            </a:endParaRPr>
          </a:p>
          <a:p>
            <a:pPr algn="just">
              <a:lnSpc>
                <a:spcPct val="107000"/>
              </a:lnSpc>
            </a:pPr>
            <a:r>
              <a:rPr lang="es-MX" sz="1600" b="1" dirty="0">
                <a:solidFill>
                  <a:srgbClr val="253E85"/>
                </a:solidFill>
                <a:latin typeface="Montserrat" pitchFamily="2" charset="77"/>
              </a:rPr>
              <a:t>Campaña en Redes Sociales: </a:t>
            </a:r>
            <a:r>
              <a:rPr lang="es-MX" sz="1600" dirty="0">
                <a:solidFill>
                  <a:srgbClr val="253E85"/>
                </a:solidFill>
                <a:latin typeface="Montserrat" pitchFamily="2" charset="77"/>
              </a:rPr>
              <a:t>institucionales del Municipio de Quito y de la Secretaría de Inclusión Social (Twitter, Facebook e Instagram).</a:t>
            </a:r>
          </a:p>
          <a:p>
            <a:pPr algn="just">
              <a:lnSpc>
                <a:spcPct val="107000"/>
              </a:lnSpc>
            </a:pPr>
            <a:r>
              <a:rPr lang="es-MX" sz="1600" b="1" dirty="0" smtClean="0">
                <a:solidFill>
                  <a:srgbClr val="253E85"/>
                </a:solidFill>
                <a:latin typeface="Montserrat" pitchFamily="2" charset="77"/>
              </a:rPr>
              <a:t>Base de datos </a:t>
            </a:r>
            <a:r>
              <a:rPr lang="es-MX" sz="1600" dirty="0" smtClean="0">
                <a:solidFill>
                  <a:srgbClr val="253E85"/>
                </a:solidFill>
                <a:latin typeface="Montserrat" pitchFamily="2" charset="77"/>
              </a:rPr>
              <a:t>para </a:t>
            </a:r>
            <a:r>
              <a:rPr lang="es-MX" sz="1600" dirty="0">
                <a:solidFill>
                  <a:srgbClr val="253E85"/>
                </a:solidFill>
                <a:latin typeface="Montserrat" pitchFamily="2" charset="77"/>
              </a:rPr>
              <a:t>integrar a las diversas organizaciones sociales, colectivos y otras agrupaciones.</a:t>
            </a:r>
          </a:p>
          <a:p>
            <a:pPr algn="just">
              <a:lnSpc>
                <a:spcPct val="107000"/>
              </a:lnSpc>
            </a:pPr>
            <a:r>
              <a:rPr lang="es-MX" sz="1600" b="1" dirty="0">
                <a:solidFill>
                  <a:srgbClr val="253E85"/>
                </a:solidFill>
                <a:latin typeface="Montserrat" pitchFamily="2" charset="77"/>
              </a:rPr>
              <a:t>Oficio institucional de invitación </a:t>
            </a:r>
            <a:r>
              <a:rPr lang="es-MX" sz="1600" dirty="0">
                <a:solidFill>
                  <a:srgbClr val="253E85"/>
                </a:solidFill>
                <a:latin typeface="Montserrat" pitchFamily="2" charset="77"/>
              </a:rPr>
              <a:t>para diversas instituciones y entidades académicas, Ong´s , Gobiernos parroquiales, etc.</a:t>
            </a:r>
            <a:endParaRPr lang="es-EC" sz="1600" dirty="0">
              <a:solidFill>
                <a:srgbClr val="253E85"/>
              </a:solidFill>
              <a:latin typeface="Montserrat" pitchFamily="2" charset="77"/>
            </a:endParaRPr>
          </a:p>
          <a:p>
            <a:pPr algn="just">
              <a:lnSpc>
                <a:spcPct val="107000"/>
              </a:lnSpc>
            </a:pPr>
            <a:endParaRPr lang="es-MX" sz="1600" dirty="0">
              <a:solidFill>
                <a:srgbClr val="253E85"/>
              </a:solidFill>
              <a:latin typeface="Montserrat" pitchFamily="2" charset="77"/>
            </a:endParaRPr>
          </a:p>
        </p:txBody>
      </p:sp>
      <p:sp>
        <p:nvSpPr>
          <p:cNvPr id="16" name="Rectángulo redondeado 15">
            <a:extLst>
              <a:ext uri="{FF2B5EF4-FFF2-40B4-BE49-F238E27FC236}">
                <a16:creationId xmlns:a16="http://schemas.microsoft.com/office/drawing/2014/main" id="{AFF180A9-89E7-A448-ACA8-94B0F4614640}"/>
              </a:ext>
            </a:extLst>
          </p:cNvPr>
          <p:cNvSpPr/>
          <p:nvPr/>
        </p:nvSpPr>
        <p:spPr>
          <a:xfrm>
            <a:off x="1097280" y="4330257"/>
            <a:ext cx="10124902" cy="1280160"/>
          </a:xfrm>
          <a:prstGeom prst="roundRect">
            <a:avLst/>
          </a:prstGeom>
          <a:solidFill>
            <a:srgbClr val="013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7" name="Rectángulo 16">
            <a:extLst>
              <a:ext uri="{FF2B5EF4-FFF2-40B4-BE49-F238E27FC236}">
                <a16:creationId xmlns:a16="http://schemas.microsoft.com/office/drawing/2014/main" id="{900120D5-2108-1940-9541-33B0243B827F}"/>
              </a:ext>
            </a:extLst>
          </p:cNvPr>
          <p:cNvSpPr/>
          <p:nvPr/>
        </p:nvSpPr>
        <p:spPr>
          <a:xfrm>
            <a:off x="2560320" y="4564207"/>
            <a:ext cx="8661862" cy="871072"/>
          </a:xfrm>
          <a:prstGeom prst="rect">
            <a:avLst/>
          </a:prstGeom>
        </p:spPr>
        <p:txBody>
          <a:bodyPr wrap="square">
            <a:spAutoFit/>
          </a:bodyPr>
          <a:lstStyle/>
          <a:p>
            <a:pPr lvl="0">
              <a:lnSpc>
                <a:spcPct val="107000"/>
              </a:lnSpc>
              <a:spcAft>
                <a:spcPts val="0"/>
              </a:spcAft>
            </a:pPr>
            <a:r>
              <a:rPr lang="es-MX" sz="1600" b="1" dirty="0">
                <a:solidFill>
                  <a:schemeClr val="bg1"/>
                </a:solidFill>
                <a:latin typeface="Montserrat" pitchFamily="2" charset="77"/>
              </a:rPr>
              <a:t>Web institucional</a:t>
            </a:r>
            <a:endParaRPr lang="es-EC" sz="1600" b="1" dirty="0">
              <a:solidFill>
                <a:schemeClr val="bg1"/>
              </a:solidFill>
              <a:latin typeface="Montserrat" pitchFamily="2" charset="77"/>
            </a:endParaRPr>
          </a:p>
          <a:p>
            <a:pPr marL="342900" lvl="0" indent="-342900">
              <a:lnSpc>
                <a:spcPct val="107000"/>
              </a:lnSpc>
              <a:spcAft>
                <a:spcPts val="0"/>
              </a:spcAft>
              <a:buFont typeface="Symbol" pitchFamily="2" charset="2"/>
              <a:buChar char=""/>
            </a:pPr>
            <a:r>
              <a:rPr lang="es-MX" sz="1600" dirty="0">
                <a:solidFill>
                  <a:schemeClr val="bg1"/>
                </a:solidFill>
                <a:latin typeface="Montserrat" pitchFamily="2" charset="77"/>
              </a:rPr>
              <a:t>Publicación en </a:t>
            </a:r>
            <a:r>
              <a:rPr lang="es-MX" sz="1600" b="1" dirty="0">
                <a:solidFill>
                  <a:schemeClr val="bg1"/>
                </a:solidFill>
                <a:latin typeface="Montserrat" pitchFamily="2" charset="77"/>
              </a:rPr>
              <a:t>www.quito.gob.ec </a:t>
            </a:r>
            <a:r>
              <a:rPr lang="es-MX" sz="1600" dirty="0">
                <a:solidFill>
                  <a:schemeClr val="bg1"/>
                </a:solidFill>
                <a:latin typeface="Montserrat" pitchFamily="2" charset="77"/>
              </a:rPr>
              <a:t>de convocatoria y bases del Premio</a:t>
            </a:r>
            <a:endParaRPr lang="es-EC" sz="1600" dirty="0">
              <a:solidFill>
                <a:schemeClr val="bg1"/>
              </a:solidFill>
              <a:latin typeface="Montserrat" pitchFamily="2" charset="77"/>
            </a:endParaRPr>
          </a:p>
          <a:p>
            <a:pPr marL="342900" lvl="0" indent="-342900">
              <a:lnSpc>
                <a:spcPct val="107000"/>
              </a:lnSpc>
              <a:spcAft>
                <a:spcPts val="800"/>
              </a:spcAft>
              <a:buFont typeface="Symbol" pitchFamily="2" charset="2"/>
              <a:buChar char=""/>
            </a:pPr>
            <a:r>
              <a:rPr lang="es-MX" sz="1600" dirty="0">
                <a:solidFill>
                  <a:schemeClr val="bg1"/>
                </a:solidFill>
                <a:latin typeface="Montserrat" pitchFamily="2" charset="77"/>
              </a:rPr>
              <a:t>Publicación en </a:t>
            </a:r>
            <a:r>
              <a:rPr lang="es-MX" sz="1600" b="1" dirty="0">
                <a:solidFill>
                  <a:schemeClr val="bg1"/>
                </a:solidFill>
                <a:latin typeface="Montserrat" pitchFamily="2" charset="77"/>
              </a:rPr>
              <a:t>https://inclusionsocial.quito.gob.ec/ </a:t>
            </a:r>
            <a:r>
              <a:rPr lang="es-MX" sz="1600" dirty="0">
                <a:solidFill>
                  <a:schemeClr val="bg1"/>
                </a:solidFill>
                <a:latin typeface="Montserrat" pitchFamily="2" charset="77"/>
              </a:rPr>
              <a:t>de convocatoria y bases del Premio</a:t>
            </a:r>
            <a:endParaRPr lang="es-EC" sz="1600" dirty="0">
              <a:solidFill>
                <a:schemeClr val="bg1"/>
              </a:solidFill>
              <a:latin typeface="Montserrat" pitchFamily="2" charset="77"/>
            </a:endParaRPr>
          </a:p>
        </p:txBody>
      </p:sp>
    </p:spTree>
    <p:extLst>
      <p:ext uri="{BB962C8B-B14F-4D97-AF65-F5344CB8AC3E}">
        <p14:creationId xmlns:p14="http://schemas.microsoft.com/office/powerpoint/2010/main" val="41310499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Marcador de contenido 4">
            <a:extLst>
              <a:ext uri="{FF2B5EF4-FFF2-40B4-BE49-F238E27FC236}">
                <a16:creationId xmlns:a16="http://schemas.microsoft.com/office/drawing/2014/main" id="{5AF3116A-80EF-1695-D4D9-29E83273B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451"/>
            <a:ext cx="12192000" cy="6858000"/>
          </a:xfrm>
          <a:prstGeom prst="rect">
            <a:avLst/>
          </a:prstGeom>
        </p:spPr>
      </p:pic>
      <p:sp>
        <p:nvSpPr>
          <p:cNvPr id="5" name="Rectángulo 4"/>
          <p:cNvSpPr/>
          <p:nvPr/>
        </p:nvSpPr>
        <p:spPr>
          <a:xfrm>
            <a:off x="637310" y="2274815"/>
            <a:ext cx="6119553" cy="1145393"/>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S" sz="2400" b="1" dirty="0" smtClean="0">
                <a:solidFill>
                  <a:srgbClr val="002060"/>
                </a:solidFill>
              </a:rPr>
              <a:t>Premio Dolores Veintimilla Carrión Juventudes </a:t>
            </a:r>
          </a:p>
          <a:p>
            <a:pPr algn="ctr"/>
            <a:r>
              <a:rPr lang="es-ES" sz="2400" b="1" dirty="0" smtClean="0">
                <a:solidFill>
                  <a:srgbClr val="002060"/>
                </a:solidFill>
              </a:rPr>
              <a:t>Agosto- 2024</a:t>
            </a:r>
            <a:endParaRPr lang="es-EC" sz="2400" b="1" dirty="0">
              <a:solidFill>
                <a:srgbClr val="002060"/>
              </a:solidFill>
            </a:endParaRPr>
          </a:p>
        </p:txBody>
      </p:sp>
      <p:sp>
        <p:nvSpPr>
          <p:cNvPr id="7" name="Rectángulo 6"/>
          <p:cNvSpPr/>
          <p:nvPr/>
        </p:nvSpPr>
        <p:spPr>
          <a:xfrm>
            <a:off x="7394173" y="1363286"/>
            <a:ext cx="1209500" cy="4222867"/>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8" name="Rectángulo 7"/>
          <p:cNvSpPr/>
          <p:nvPr/>
        </p:nvSpPr>
        <p:spPr>
          <a:xfrm>
            <a:off x="10490660" y="1363286"/>
            <a:ext cx="1167939" cy="418931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sp>
        <p:nvSpPr>
          <p:cNvPr id="9" name="Rectángulo 8"/>
          <p:cNvSpPr/>
          <p:nvPr/>
        </p:nvSpPr>
        <p:spPr>
          <a:xfrm>
            <a:off x="9095508" y="1329733"/>
            <a:ext cx="1129146" cy="4222867"/>
          </a:xfrm>
          <a:prstGeom prst="rect">
            <a:avLst/>
          </a:prstGeom>
          <a:solidFill>
            <a:srgbClr val="C00000"/>
          </a:solidFill>
          <a:ln>
            <a:solidFill>
              <a:srgbClr val="C00000"/>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C"/>
          </a:p>
        </p:txBody>
      </p:sp>
      <p:pic>
        <p:nvPicPr>
          <p:cNvPr id="6" name="Imagen 5"/>
          <p:cNvPicPr>
            <a:picLocks noChangeAspect="1"/>
          </p:cNvPicPr>
          <p:nvPr/>
        </p:nvPicPr>
        <p:blipFill rotWithShape="1">
          <a:blip r:embed="rId3"/>
          <a:srcRect l="60572" t="19541" r="7187" b="47593"/>
          <a:stretch/>
        </p:blipFill>
        <p:spPr>
          <a:xfrm>
            <a:off x="7394173" y="2055812"/>
            <a:ext cx="4264426" cy="2430870"/>
          </a:xfrm>
          <a:prstGeom prst="rect">
            <a:avLst/>
          </a:prstGeom>
        </p:spPr>
      </p:pic>
    </p:spTree>
    <p:extLst>
      <p:ext uri="{BB962C8B-B14F-4D97-AF65-F5344CB8AC3E}">
        <p14:creationId xmlns:p14="http://schemas.microsoft.com/office/powerpoint/2010/main" val="25213402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Marcador de contenido 4">
            <a:extLst>
              <a:ext uri="{FF2B5EF4-FFF2-40B4-BE49-F238E27FC236}">
                <a16:creationId xmlns:a16="http://schemas.microsoft.com/office/drawing/2014/main" id="{5AF3116A-80EF-1695-D4D9-29E83273B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ángulo 4"/>
          <p:cNvSpPr/>
          <p:nvPr/>
        </p:nvSpPr>
        <p:spPr>
          <a:xfrm>
            <a:off x="190394" y="336356"/>
            <a:ext cx="6119553" cy="498914"/>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S" sz="3600" b="1" dirty="0" smtClean="0">
                <a:solidFill>
                  <a:srgbClr val="002060"/>
                </a:solidFill>
              </a:rPr>
              <a:t>Dolores </a:t>
            </a:r>
            <a:r>
              <a:rPr lang="es-ES" sz="3600" b="1" dirty="0" smtClean="0">
                <a:solidFill>
                  <a:srgbClr val="002060"/>
                </a:solidFill>
              </a:rPr>
              <a:t>Veintimilla </a:t>
            </a:r>
            <a:r>
              <a:rPr lang="es-ES" sz="3600" b="1" dirty="0" smtClean="0">
                <a:solidFill>
                  <a:srgbClr val="002060"/>
                </a:solidFill>
              </a:rPr>
              <a:t>Carrión</a:t>
            </a:r>
            <a:endParaRPr lang="es-EC" sz="3600" b="1" dirty="0">
              <a:solidFill>
                <a:srgbClr val="002060"/>
              </a:solidFill>
            </a:endParaRPr>
          </a:p>
        </p:txBody>
      </p:sp>
      <p:pic>
        <p:nvPicPr>
          <p:cNvPr id="10" name="Imagen 9"/>
          <p:cNvPicPr>
            <a:picLocks noChangeAspect="1"/>
          </p:cNvPicPr>
          <p:nvPr/>
        </p:nvPicPr>
        <p:blipFill rotWithShape="1">
          <a:blip r:embed="rId3"/>
          <a:srcRect l="63418" t="34655" r="10110" b="23004"/>
          <a:stretch/>
        </p:blipFill>
        <p:spPr>
          <a:xfrm>
            <a:off x="1670538" y="1337223"/>
            <a:ext cx="3587261" cy="3227477"/>
          </a:xfrm>
          <a:prstGeom prst="rect">
            <a:avLst/>
          </a:prstGeom>
        </p:spPr>
      </p:pic>
      <p:sp>
        <p:nvSpPr>
          <p:cNvPr id="11" name="Google Shape;2200;p40">
            <a:extLst>
              <a:ext uri="{FF2B5EF4-FFF2-40B4-BE49-F238E27FC236}">
                <a16:creationId xmlns:a16="http://schemas.microsoft.com/office/drawing/2014/main" id="{B85BC365-0F41-2717-A781-7CBA53CD01C5}"/>
              </a:ext>
            </a:extLst>
          </p:cNvPr>
          <p:cNvSpPr txBox="1">
            <a:spLocks/>
          </p:cNvSpPr>
          <p:nvPr/>
        </p:nvSpPr>
        <p:spPr>
          <a:xfrm>
            <a:off x="6236994" y="1144588"/>
            <a:ext cx="5210591" cy="121175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Source Sans Pro"/>
              <a:buNone/>
              <a:defRPr sz="1600" b="0" i="0" u="none" strike="noStrike" cap="none">
                <a:solidFill>
                  <a:schemeClr val="dk2"/>
                </a:solidFill>
                <a:latin typeface="Barlow Semi Condensed"/>
                <a:ea typeface="Barlow Semi Condensed"/>
                <a:cs typeface="Barlow Semi Condensed"/>
                <a:sym typeface="Barlow Semi Condensed"/>
              </a:defRPr>
            </a:lvl1pPr>
            <a:lvl2pPr marL="914400" marR="0" lvl="1" indent="-317500" algn="ctr" rtl="0">
              <a:lnSpc>
                <a:spcPct val="100000"/>
              </a:lnSpc>
              <a:spcBef>
                <a:spcPts val="0"/>
              </a:spcBef>
              <a:spcAft>
                <a:spcPts val="0"/>
              </a:spcAft>
              <a:buClr>
                <a:schemeClr val="dk1"/>
              </a:buClr>
              <a:buSzPts val="1400"/>
              <a:buFont typeface="Source Sans Pro"/>
              <a:buNone/>
              <a:defRPr sz="1600" b="0" i="0" u="none" strike="noStrike" cap="none">
                <a:solidFill>
                  <a:schemeClr val="dk2"/>
                </a:solidFill>
                <a:latin typeface="Barlow Semi Condensed"/>
                <a:ea typeface="Barlow Semi Condensed"/>
                <a:cs typeface="Barlow Semi Condensed"/>
                <a:sym typeface="Barlow Semi Condensed"/>
              </a:defRPr>
            </a:lvl2pPr>
            <a:lvl3pPr marL="1371600" marR="0" lvl="2" indent="-317500" algn="ctr" rtl="0">
              <a:lnSpc>
                <a:spcPct val="100000"/>
              </a:lnSpc>
              <a:spcBef>
                <a:spcPts val="0"/>
              </a:spcBef>
              <a:spcAft>
                <a:spcPts val="0"/>
              </a:spcAft>
              <a:buClr>
                <a:schemeClr val="dk1"/>
              </a:buClr>
              <a:buSzPts val="1400"/>
              <a:buFont typeface="Source Sans Pro"/>
              <a:buNone/>
              <a:defRPr sz="1600" b="0" i="0" u="none" strike="noStrike" cap="none">
                <a:solidFill>
                  <a:schemeClr val="dk2"/>
                </a:solidFill>
                <a:latin typeface="Barlow Semi Condensed"/>
                <a:ea typeface="Barlow Semi Condensed"/>
                <a:cs typeface="Barlow Semi Condensed"/>
                <a:sym typeface="Barlow Semi Condensed"/>
              </a:defRPr>
            </a:lvl3pPr>
            <a:lvl4pPr marL="1828800" marR="0" lvl="3" indent="-317500" algn="ctr" rtl="0">
              <a:lnSpc>
                <a:spcPct val="100000"/>
              </a:lnSpc>
              <a:spcBef>
                <a:spcPts val="0"/>
              </a:spcBef>
              <a:spcAft>
                <a:spcPts val="0"/>
              </a:spcAft>
              <a:buClr>
                <a:schemeClr val="dk1"/>
              </a:buClr>
              <a:buSzPts val="1400"/>
              <a:buFont typeface="Source Sans Pro"/>
              <a:buNone/>
              <a:defRPr sz="1600" b="0" i="0" u="none" strike="noStrike" cap="none">
                <a:solidFill>
                  <a:schemeClr val="dk2"/>
                </a:solidFill>
                <a:latin typeface="Barlow Semi Condensed"/>
                <a:ea typeface="Barlow Semi Condensed"/>
                <a:cs typeface="Barlow Semi Condensed"/>
                <a:sym typeface="Barlow Semi Condensed"/>
              </a:defRPr>
            </a:lvl4pPr>
            <a:lvl5pPr marL="2286000" marR="0" lvl="4" indent="-317500" algn="ctr" rtl="0">
              <a:lnSpc>
                <a:spcPct val="100000"/>
              </a:lnSpc>
              <a:spcBef>
                <a:spcPts val="0"/>
              </a:spcBef>
              <a:spcAft>
                <a:spcPts val="0"/>
              </a:spcAft>
              <a:buClr>
                <a:schemeClr val="dk1"/>
              </a:buClr>
              <a:buSzPts val="1400"/>
              <a:buFont typeface="Source Sans Pro"/>
              <a:buNone/>
              <a:defRPr sz="1600" b="0" i="0" u="none" strike="noStrike" cap="none">
                <a:solidFill>
                  <a:schemeClr val="dk2"/>
                </a:solidFill>
                <a:latin typeface="Barlow Semi Condensed"/>
                <a:ea typeface="Barlow Semi Condensed"/>
                <a:cs typeface="Barlow Semi Condensed"/>
                <a:sym typeface="Barlow Semi Condensed"/>
              </a:defRPr>
            </a:lvl5pPr>
            <a:lvl6pPr marL="2743200" marR="0" lvl="5" indent="-317500" algn="ctr" rtl="0">
              <a:lnSpc>
                <a:spcPct val="100000"/>
              </a:lnSpc>
              <a:spcBef>
                <a:spcPts val="0"/>
              </a:spcBef>
              <a:spcAft>
                <a:spcPts val="0"/>
              </a:spcAft>
              <a:buClr>
                <a:schemeClr val="dk1"/>
              </a:buClr>
              <a:buSzPts val="1400"/>
              <a:buFont typeface="Source Sans Pro"/>
              <a:buNone/>
              <a:defRPr sz="1600" b="0" i="0" u="none" strike="noStrike" cap="none">
                <a:solidFill>
                  <a:schemeClr val="dk2"/>
                </a:solidFill>
                <a:latin typeface="Barlow Semi Condensed"/>
                <a:ea typeface="Barlow Semi Condensed"/>
                <a:cs typeface="Barlow Semi Condensed"/>
                <a:sym typeface="Barlow Semi Condensed"/>
              </a:defRPr>
            </a:lvl6pPr>
            <a:lvl7pPr marL="3200400" marR="0" lvl="6" indent="-317500" algn="ctr" rtl="0">
              <a:lnSpc>
                <a:spcPct val="100000"/>
              </a:lnSpc>
              <a:spcBef>
                <a:spcPts val="0"/>
              </a:spcBef>
              <a:spcAft>
                <a:spcPts val="0"/>
              </a:spcAft>
              <a:buClr>
                <a:schemeClr val="dk1"/>
              </a:buClr>
              <a:buSzPts val="1400"/>
              <a:buFont typeface="Source Sans Pro"/>
              <a:buNone/>
              <a:defRPr sz="1600" b="0" i="0" u="none" strike="noStrike" cap="none">
                <a:solidFill>
                  <a:schemeClr val="dk2"/>
                </a:solidFill>
                <a:latin typeface="Barlow Semi Condensed"/>
                <a:ea typeface="Barlow Semi Condensed"/>
                <a:cs typeface="Barlow Semi Condensed"/>
                <a:sym typeface="Barlow Semi Condensed"/>
              </a:defRPr>
            </a:lvl7pPr>
            <a:lvl8pPr marL="3657600" marR="0" lvl="7" indent="-317500" algn="ctr" rtl="0">
              <a:lnSpc>
                <a:spcPct val="100000"/>
              </a:lnSpc>
              <a:spcBef>
                <a:spcPts val="0"/>
              </a:spcBef>
              <a:spcAft>
                <a:spcPts val="0"/>
              </a:spcAft>
              <a:buClr>
                <a:schemeClr val="dk1"/>
              </a:buClr>
              <a:buSzPts val="1400"/>
              <a:buFont typeface="Source Sans Pro"/>
              <a:buNone/>
              <a:defRPr sz="1600" b="0" i="0" u="none" strike="noStrike" cap="none">
                <a:solidFill>
                  <a:schemeClr val="dk2"/>
                </a:solidFill>
                <a:latin typeface="Barlow Semi Condensed"/>
                <a:ea typeface="Barlow Semi Condensed"/>
                <a:cs typeface="Barlow Semi Condensed"/>
                <a:sym typeface="Barlow Semi Condensed"/>
              </a:defRPr>
            </a:lvl8pPr>
            <a:lvl9pPr marL="4114800" marR="0" lvl="8" indent="-317500" algn="ctr" rtl="0">
              <a:lnSpc>
                <a:spcPct val="100000"/>
              </a:lnSpc>
              <a:spcBef>
                <a:spcPts val="0"/>
              </a:spcBef>
              <a:spcAft>
                <a:spcPts val="0"/>
              </a:spcAft>
              <a:buClr>
                <a:schemeClr val="dk1"/>
              </a:buClr>
              <a:buSzPts val="1400"/>
              <a:buFont typeface="Source Sans Pro"/>
              <a:buNone/>
              <a:defRPr sz="1600" b="0" i="0" u="none" strike="noStrike" cap="none">
                <a:solidFill>
                  <a:schemeClr val="dk2"/>
                </a:solidFill>
                <a:latin typeface="Barlow Semi Condensed"/>
                <a:ea typeface="Barlow Semi Condensed"/>
                <a:cs typeface="Barlow Semi Condensed"/>
                <a:sym typeface="Barlow Semi Condensed"/>
              </a:defRPr>
            </a:lvl9pPr>
          </a:lstStyle>
          <a:p>
            <a:pPr marL="0" indent="0" algn="just"/>
            <a:r>
              <a:rPr lang="es-PA" dirty="0" smtClean="0">
                <a:solidFill>
                  <a:srgbClr val="002060"/>
                </a:solidFill>
                <a:latin typeface="Cambria" panose="02040503050406030204" pitchFamily="18" charset="0"/>
                <a:ea typeface="Calibri" panose="020F0502020204030204" pitchFamily="34" charset="0"/>
                <a:cs typeface="Calibri" panose="020F0502020204030204" pitchFamily="34" charset="0"/>
              </a:rPr>
              <a:t>Fue </a:t>
            </a:r>
            <a:r>
              <a:rPr lang="es-PA" dirty="0">
                <a:solidFill>
                  <a:srgbClr val="002060"/>
                </a:solidFill>
                <a:latin typeface="Cambria" panose="02040503050406030204" pitchFamily="18" charset="0"/>
                <a:ea typeface="Calibri" panose="020F0502020204030204" pitchFamily="34" charset="0"/>
                <a:cs typeface="Calibri" panose="020F0502020204030204" pitchFamily="34" charset="0"/>
              </a:rPr>
              <a:t>una joven poeta y una de las mujeres más notables de la literatura ecuatoriana del siglo XIX., a pesar de su corta edad.</a:t>
            </a:r>
          </a:p>
          <a:p>
            <a:pPr marL="285750" indent="-285750" algn="just">
              <a:buFont typeface="Arial" panose="020B0604020202020204" pitchFamily="34" charset="0"/>
              <a:buChar char="•"/>
            </a:pPr>
            <a:r>
              <a:rPr lang="es-EC" dirty="0">
                <a:solidFill>
                  <a:srgbClr val="002060"/>
                </a:solidFill>
                <a:latin typeface="Cambria" panose="02040503050406030204" pitchFamily="18" charset="0"/>
                <a:ea typeface="Calibri" panose="020F0502020204030204" pitchFamily="34" charset="0"/>
                <a:cs typeface="Calibri" panose="020F0502020204030204" pitchFamily="34" charset="0"/>
              </a:rPr>
              <a:t>En sus poemas levantó su voz de protesta en contra de la Iglesia, por los perjuicios regidores de las normas que una mujer debía cumplir.</a:t>
            </a:r>
            <a:r>
              <a:rPr lang="es-EC" sz="800" dirty="0">
                <a:solidFill>
                  <a:srgbClr val="002060"/>
                </a:solidFill>
              </a:rPr>
              <a:t> </a:t>
            </a:r>
            <a:endParaRPr lang="es-PA" dirty="0">
              <a:solidFill>
                <a:srgbClr val="002060"/>
              </a:solidFill>
              <a:latin typeface="Cambria" panose="02040503050406030204" pitchFamily="18" charset="0"/>
              <a:cs typeface="Calibri" panose="020F0502020204030204" pitchFamily="34" charset="0"/>
            </a:endParaRPr>
          </a:p>
          <a:p>
            <a:pPr marL="285750" indent="-285750" algn="just">
              <a:buFont typeface="Arial" panose="020B0604020202020204" pitchFamily="34" charset="0"/>
              <a:buChar char="•"/>
            </a:pPr>
            <a:r>
              <a:rPr lang="es-EC" dirty="0">
                <a:solidFill>
                  <a:srgbClr val="002060"/>
                </a:solidFill>
                <a:latin typeface="Cambria" panose="02040503050406030204" pitchFamily="18" charset="0"/>
                <a:ea typeface="Calibri" panose="020F0502020204030204" pitchFamily="34" charset="0"/>
                <a:cs typeface="Calibri" panose="020F0502020204030204" pitchFamily="34" charset="0"/>
              </a:rPr>
              <a:t>Con su pensamiento social defendió los derechos de la mujer y de los indígenas y luchó contra la pena de muerte. </a:t>
            </a:r>
          </a:p>
          <a:p>
            <a:pPr marL="285750" indent="-285750" algn="just">
              <a:buFont typeface="Arial" panose="020B0604020202020204" pitchFamily="34" charset="0"/>
              <a:buChar char="•"/>
            </a:pPr>
            <a:r>
              <a:rPr lang="es-EC" dirty="0">
                <a:solidFill>
                  <a:srgbClr val="002060"/>
                </a:solidFill>
                <a:latin typeface="Cambria" panose="02040503050406030204" pitchFamily="18" charset="0"/>
                <a:ea typeface="Calibri" panose="020F0502020204030204" pitchFamily="34" charset="0"/>
                <a:cs typeface="Calibri" panose="020F0502020204030204" pitchFamily="34" charset="0"/>
              </a:rPr>
              <a:t>Desafió los valores clasistas, racistas y patriarcales heredados del colonialismo español. </a:t>
            </a:r>
            <a:endParaRPr lang="es-PA" i="1" dirty="0">
              <a:solidFill>
                <a:srgbClr val="002060"/>
              </a:solidFill>
              <a:latin typeface="Cambria" panose="02040503050406030204" pitchFamily="18" charset="0"/>
              <a:ea typeface="Calibri" panose="020F0502020204030204" pitchFamily="34" charset="0"/>
              <a:cs typeface="Calibri" panose="020F0502020204030204" pitchFamily="34" charset="0"/>
            </a:endParaRPr>
          </a:p>
          <a:p>
            <a:pPr marL="0" indent="0"/>
            <a:r>
              <a:rPr lang="es-EC" dirty="0" smtClean="0">
                <a:latin typeface="+mn-lt"/>
              </a:rPr>
              <a:t> </a:t>
            </a:r>
            <a:endParaRPr lang="es-EC" dirty="0">
              <a:latin typeface="+mn-lt"/>
            </a:endParaRPr>
          </a:p>
          <a:p>
            <a:pPr marL="0" indent="0"/>
            <a:endParaRPr lang="es-EC" sz="2133" dirty="0">
              <a:latin typeface="+mn-lt"/>
            </a:endParaRPr>
          </a:p>
        </p:txBody>
      </p:sp>
      <p:sp>
        <p:nvSpPr>
          <p:cNvPr id="12" name="Rectángulo 11"/>
          <p:cNvSpPr/>
          <p:nvPr/>
        </p:nvSpPr>
        <p:spPr>
          <a:xfrm>
            <a:off x="6309947" y="4303955"/>
            <a:ext cx="5137638" cy="187300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rgbClr val="253E85"/>
                </a:solidFill>
                <a:latin typeface="Montserrat" pitchFamily="2" charset="77"/>
              </a:rPr>
              <a:t>En la Ordenanza Metropolitana 078-2024: </a:t>
            </a:r>
            <a:r>
              <a:rPr lang="es-ES" dirty="0" smtClean="0">
                <a:solidFill>
                  <a:srgbClr val="253E85"/>
                </a:solidFill>
                <a:latin typeface="Montserrat" pitchFamily="2" charset="77"/>
              </a:rPr>
              <a:t>Se realiza un cambio de apellido para el ejercicio de pleno del derecho a la igualdad en identidad.</a:t>
            </a:r>
          </a:p>
          <a:p>
            <a:pPr algn="ctr"/>
            <a:r>
              <a:rPr lang="es-ES" dirty="0" smtClean="0">
                <a:solidFill>
                  <a:srgbClr val="253E85"/>
                </a:solidFill>
                <a:latin typeface="Montserrat" pitchFamily="2" charset="77"/>
              </a:rPr>
              <a:t>Permitiendo a través de</a:t>
            </a:r>
            <a:r>
              <a:rPr lang="es-ES" dirty="0" smtClean="0">
                <a:solidFill>
                  <a:srgbClr val="253E85"/>
                </a:solidFill>
                <a:latin typeface="Montserrat" pitchFamily="2" charset="77"/>
              </a:rPr>
              <a:t> un enfoque de género identificar a la lideresa con su nombre de nacimiento </a:t>
            </a:r>
            <a:r>
              <a:rPr lang="es-ES" b="1" dirty="0" smtClean="0">
                <a:solidFill>
                  <a:srgbClr val="253E85"/>
                </a:solidFill>
                <a:latin typeface="Montserrat" pitchFamily="2" charset="77"/>
              </a:rPr>
              <a:t>Dolores Veintimilla Carrión</a:t>
            </a:r>
            <a:endParaRPr lang="es-EC" sz="1600" b="1" dirty="0">
              <a:solidFill>
                <a:srgbClr val="253E85"/>
              </a:solidFill>
              <a:latin typeface="Montserrat" pitchFamily="2" charset="77"/>
            </a:endParaRPr>
          </a:p>
        </p:txBody>
      </p:sp>
    </p:spTree>
    <p:extLst>
      <p:ext uri="{BB962C8B-B14F-4D97-AF65-F5344CB8AC3E}">
        <p14:creationId xmlns:p14="http://schemas.microsoft.com/office/powerpoint/2010/main" val="11840482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Marcador de contenido 4">
            <a:extLst>
              <a:ext uri="{FF2B5EF4-FFF2-40B4-BE49-F238E27FC236}">
                <a16:creationId xmlns:a16="http://schemas.microsoft.com/office/drawing/2014/main" id="{5AF3116A-80EF-1695-D4D9-29E83273B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Google Shape;2196;p40"/>
          <p:cNvSpPr txBox="1">
            <a:spLocks/>
          </p:cNvSpPr>
          <p:nvPr/>
        </p:nvSpPr>
        <p:spPr>
          <a:xfrm>
            <a:off x="4152046" y="2162971"/>
            <a:ext cx="4182965" cy="4388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r>
              <a:rPr lang="es-ES" sz="2000" dirty="0" smtClean="0">
                <a:solidFill>
                  <a:srgbClr val="002060"/>
                </a:solidFill>
              </a:rPr>
              <a:t>Comisión Igualdad, Género e Inclusión Social</a:t>
            </a:r>
            <a:endParaRPr lang="es-ES" sz="2000" dirty="0">
              <a:solidFill>
                <a:srgbClr val="002060"/>
              </a:solidFill>
            </a:endParaRPr>
          </a:p>
        </p:txBody>
      </p:sp>
      <p:sp>
        <p:nvSpPr>
          <p:cNvPr id="25" name="Google Shape;2197;p40"/>
          <p:cNvSpPr txBox="1">
            <a:spLocks/>
          </p:cNvSpPr>
          <p:nvPr/>
        </p:nvSpPr>
        <p:spPr>
          <a:xfrm>
            <a:off x="1232501" y="2162971"/>
            <a:ext cx="2353200" cy="4388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s-EC" sz="2000" dirty="0" smtClean="0">
                <a:solidFill>
                  <a:srgbClr val="002060"/>
                </a:solidFill>
              </a:rPr>
              <a:t>Código Municipal</a:t>
            </a:r>
            <a:endParaRPr lang="es-EC" sz="2000" dirty="0">
              <a:solidFill>
                <a:srgbClr val="002060"/>
              </a:solidFill>
            </a:endParaRPr>
          </a:p>
        </p:txBody>
      </p:sp>
      <p:sp>
        <p:nvSpPr>
          <p:cNvPr id="26" name="Google Shape;2198;p40"/>
          <p:cNvSpPr txBox="1">
            <a:spLocks/>
          </p:cNvSpPr>
          <p:nvPr/>
        </p:nvSpPr>
        <p:spPr>
          <a:xfrm>
            <a:off x="8792222" y="2227548"/>
            <a:ext cx="2704669" cy="4388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r>
              <a:rPr lang="es-EC" sz="2000" dirty="0" smtClean="0">
                <a:solidFill>
                  <a:srgbClr val="002060"/>
                </a:solidFill>
              </a:rPr>
              <a:t>Conmemoración</a:t>
            </a:r>
            <a:endParaRPr lang="es-EC" sz="2000" dirty="0">
              <a:solidFill>
                <a:srgbClr val="002060"/>
              </a:solidFill>
            </a:endParaRPr>
          </a:p>
        </p:txBody>
      </p:sp>
      <p:sp>
        <p:nvSpPr>
          <p:cNvPr id="27" name="Google Shape;2200;p40"/>
          <p:cNvSpPr txBox="1">
            <a:spLocks/>
          </p:cNvSpPr>
          <p:nvPr/>
        </p:nvSpPr>
        <p:spPr>
          <a:xfrm>
            <a:off x="936775" y="2769959"/>
            <a:ext cx="3020037" cy="1438800"/>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r>
              <a:rPr lang="es-ES" sz="1600" dirty="0">
                <a:solidFill>
                  <a:srgbClr val="253E85"/>
                </a:solidFill>
                <a:latin typeface="Montserrat" pitchFamily="2" charset="77"/>
              </a:rPr>
              <a:t>Art. 725</a:t>
            </a:r>
            <a:r>
              <a:rPr lang="es-ES" sz="1600" dirty="0">
                <a:solidFill>
                  <a:srgbClr val="253E85"/>
                </a:solidFill>
                <a:latin typeface="Montserrat" pitchFamily="2" charset="77"/>
              </a:rPr>
              <a:t>.- al o la joven que con esfuerzo y capacidad haya hecho una contribución notable en el desarrollo de la ciudad o del país, a través de actividades científicas, cívicas, culturales, educativas, sociales, ecológicas, laborales, entre </a:t>
            </a:r>
            <a:r>
              <a:rPr lang="es-ES" sz="1600" dirty="0">
                <a:solidFill>
                  <a:srgbClr val="253E85"/>
                </a:solidFill>
                <a:latin typeface="Montserrat" pitchFamily="2" charset="77"/>
              </a:rPr>
              <a:t>otras.</a:t>
            </a:r>
            <a:endParaRPr lang="es-ES" sz="1600" dirty="0">
              <a:solidFill>
                <a:srgbClr val="253E85"/>
              </a:solidFill>
              <a:latin typeface="Montserrat" pitchFamily="2" charset="77"/>
              <a:sym typeface="Barlow Semi Condensed"/>
            </a:endParaRPr>
          </a:p>
        </p:txBody>
      </p:sp>
      <p:sp>
        <p:nvSpPr>
          <p:cNvPr id="28" name="Google Shape;2200;p40">
            <a:extLst>
              <a:ext uri="{FF2B5EF4-FFF2-40B4-BE49-F238E27FC236}">
                <a16:creationId xmlns:a16="http://schemas.microsoft.com/office/drawing/2014/main" id="{B85BC365-0F41-2717-A781-7CBA53CD01C5}"/>
              </a:ext>
            </a:extLst>
          </p:cNvPr>
          <p:cNvSpPr txBox="1">
            <a:spLocks/>
          </p:cNvSpPr>
          <p:nvPr/>
        </p:nvSpPr>
        <p:spPr>
          <a:xfrm>
            <a:off x="4733509" y="2895027"/>
            <a:ext cx="3020037" cy="1438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Source Sans Pro"/>
              <a:buNone/>
              <a:defRPr sz="1600" b="0" i="0" u="none" strike="noStrike" cap="none">
                <a:solidFill>
                  <a:schemeClr val="dk2"/>
                </a:solidFill>
                <a:latin typeface="Barlow Semi Condensed"/>
                <a:ea typeface="Barlow Semi Condensed"/>
                <a:cs typeface="Barlow Semi Condensed"/>
                <a:sym typeface="Barlow Semi Condensed"/>
              </a:defRPr>
            </a:lvl1pPr>
            <a:lvl2pPr marL="914400" marR="0" lvl="1" indent="-317500" algn="ctr" rtl="0">
              <a:lnSpc>
                <a:spcPct val="100000"/>
              </a:lnSpc>
              <a:spcBef>
                <a:spcPts val="0"/>
              </a:spcBef>
              <a:spcAft>
                <a:spcPts val="0"/>
              </a:spcAft>
              <a:buClr>
                <a:schemeClr val="dk1"/>
              </a:buClr>
              <a:buSzPts val="1400"/>
              <a:buFont typeface="Source Sans Pro"/>
              <a:buNone/>
              <a:defRPr sz="1600" b="0" i="0" u="none" strike="noStrike" cap="none">
                <a:solidFill>
                  <a:schemeClr val="dk2"/>
                </a:solidFill>
                <a:latin typeface="Barlow Semi Condensed"/>
                <a:ea typeface="Barlow Semi Condensed"/>
                <a:cs typeface="Barlow Semi Condensed"/>
                <a:sym typeface="Barlow Semi Condensed"/>
              </a:defRPr>
            </a:lvl2pPr>
            <a:lvl3pPr marL="1371600" marR="0" lvl="2" indent="-317500" algn="ctr" rtl="0">
              <a:lnSpc>
                <a:spcPct val="100000"/>
              </a:lnSpc>
              <a:spcBef>
                <a:spcPts val="0"/>
              </a:spcBef>
              <a:spcAft>
                <a:spcPts val="0"/>
              </a:spcAft>
              <a:buClr>
                <a:schemeClr val="dk1"/>
              </a:buClr>
              <a:buSzPts val="1400"/>
              <a:buFont typeface="Source Sans Pro"/>
              <a:buNone/>
              <a:defRPr sz="1600" b="0" i="0" u="none" strike="noStrike" cap="none">
                <a:solidFill>
                  <a:schemeClr val="dk2"/>
                </a:solidFill>
                <a:latin typeface="Barlow Semi Condensed"/>
                <a:ea typeface="Barlow Semi Condensed"/>
                <a:cs typeface="Barlow Semi Condensed"/>
                <a:sym typeface="Barlow Semi Condensed"/>
              </a:defRPr>
            </a:lvl3pPr>
            <a:lvl4pPr marL="1828800" marR="0" lvl="3" indent="-317500" algn="ctr" rtl="0">
              <a:lnSpc>
                <a:spcPct val="100000"/>
              </a:lnSpc>
              <a:spcBef>
                <a:spcPts val="0"/>
              </a:spcBef>
              <a:spcAft>
                <a:spcPts val="0"/>
              </a:spcAft>
              <a:buClr>
                <a:schemeClr val="dk1"/>
              </a:buClr>
              <a:buSzPts val="1400"/>
              <a:buFont typeface="Source Sans Pro"/>
              <a:buNone/>
              <a:defRPr sz="1600" b="0" i="0" u="none" strike="noStrike" cap="none">
                <a:solidFill>
                  <a:schemeClr val="dk2"/>
                </a:solidFill>
                <a:latin typeface="Barlow Semi Condensed"/>
                <a:ea typeface="Barlow Semi Condensed"/>
                <a:cs typeface="Barlow Semi Condensed"/>
                <a:sym typeface="Barlow Semi Condensed"/>
              </a:defRPr>
            </a:lvl4pPr>
            <a:lvl5pPr marL="2286000" marR="0" lvl="4" indent="-317500" algn="ctr" rtl="0">
              <a:lnSpc>
                <a:spcPct val="100000"/>
              </a:lnSpc>
              <a:spcBef>
                <a:spcPts val="0"/>
              </a:spcBef>
              <a:spcAft>
                <a:spcPts val="0"/>
              </a:spcAft>
              <a:buClr>
                <a:schemeClr val="dk1"/>
              </a:buClr>
              <a:buSzPts val="1400"/>
              <a:buFont typeface="Source Sans Pro"/>
              <a:buNone/>
              <a:defRPr sz="1600" b="0" i="0" u="none" strike="noStrike" cap="none">
                <a:solidFill>
                  <a:schemeClr val="dk2"/>
                </a:solidFill>
                <a:latin typeface="Barlow Semi Condensed"/>
                <a:ea typeface="Barlow Semi Condensed"/>
                <a:cs typeface="Barlow Semi Condensed"/>
                <a:sym typeface="Barlow Semi Condensed"/>
              </a:defRPr>
            </a:lvl5pPr>
            <a:lvl6pPr marL="2743200" marR="0" lvl="5" indent="-317500" algn="ctr" rtl="0">
              <a:lnSpc>
                <a:spcPct val="100000"/>
              </a:lnSpc>
              <a:spcBef>
                <a:spcPts val="0"/>
              </a:spcBef>
              <a:spcAft>
                <a:spcPts val="0"/>
              </a:spcAft>
              <a:buClr>
                <a:schemeClr val="dk1"/>
              </a:buClr>
              <a:buSzPts val="1400"/>
              <a:buFont typeface="Source Sans Pro"/>
              <a:buNone/>
              <a:defRPr sz="1600" b="0" i="0" u="none" strike="noStrike" cap="none">
                <a:solidFill>
                  <a:schemeClr val="dk2"/>
                </a:solidFill>
                <a:latin typeface="Barlow Semi Condensed"/>
                <a:ea typeface="Barlow Semi Condensed"/>
                <a:cs typeface="Barlow Semi Condensed"/>
                <a:sym typeface="Barlow Semi Condensed"/>
              </a:defRPr>
            </a:lvl6pPr>
            <a:lvl7pPr marL="3200400" marR="0" lvl="6" indent="-317500" algn="ctr" rtl="0">
              <a:lnSpc>
                <a:spcPct val="100000"/>
              </a:lnSpc>
              <a:spcBef>
                <a:spcPts val="0"/>
              </a:spcBef>
              <a:spcAft>
                <a:spcPts val="0"/>
              </a:spcAft>
              <a:buClr>
                <a:schemeClr val="dk1"/>
              </a:buClr>
              <a:buSzPts val="1400"/>
              <a:buFont typeface="Source Sans Pro"/>
              <a:buNone/>
              <a:defRPr sz="1600" b="0" i="0" u="none" strike="noStrike" cap="none">
                <a:solidFill>
                  <a:schemeClr val="dk2"/>
                </a:solidFill>
                <a:latin typeface="Barlow Semi Condensed"/>
                <a:ea typeface="Barlow Semi Condensed"/>
                <a:cs typeface="Barlow Semi Condensed"/>
                <a:sym typeface="Barlow Semi Condensed"/>
              </a:defRPr>
            </a:lvl7pPr>
            <a:lvl8pPr marL="3657600" marR="0" lvl="7" indent="-317500" algn="ctr" rtl="0">
              <a:lnSpc>
                <a:spcPct val="100000"/>
              </a:lnSpc>
              <a:spcBef>
                <a:spcPts val="0"/>
              </a:spcBef>
              <a:spcAft>
                <a:spcPts val="0"/>
              </a:spcAft>
              <a:buClr>
                <a:schemeClr val="dk1"/>
              </a:buClr>
              <a:buSzPts val="1400"/>
              <a:buFont typeface="Source Sans Pro"/>
              <a:buNone/>
              <a:defRPr sz="1600" b="0" i="0" u="none" strike="noStrike" cap="none">
                <a:solidFill>
                  <a:schemeClr val="dk2"/>
                </a:solidFill>
                <a:latin typeface="Barlow Semi Condensed"/>
                <a:ea typeface="Barlow Semi Condensed"/>
                <a:cs typeface="Barlow Semi Condensed"/>
                <a:sym typeface="Barlow Semi Condensed"/>
              </a:defRPr>
            </a:lvl8pPr>
            <a:lvl9pPr marL="4114800" marR="0" lvl="8" indent="-317500" algn="ctr" rtl="0">
              <a:lnSpc>
                <a:spcPct val="100000"/>
              </a:lnSpc>
              <a:spcBef>
                <a:spcPts val="0"/>
              </a:spcBef>
              <a:spcAft>
                <a:spcPts val="0"/>
              </a:spcAft>
              <a:buClr>
                <a:schemeClr val="dk1"/>
              </a:buClr>
              <a:buSzPts val="1400"/>
              <a:buFont typeface="Source Sans Pro"/>
              <a:buNone/>
              <a:defRPr sz="1600" b="0" i="0" u="none" strike="noStrike" cap="none">
                <a:solidFill>
                  <a:schemeClr val="dk2"/>
                </a:solidFill>
                <a:latin typeface="Barlow Semi Condensed"/>
                <a:ea typeface="Barlow Semi Condensed"/>
                <a:cs typeface="Barlow Semi Condensed"/>
                <a:sym typeface="Barlow Semi Condensed"/>
              </a:defRPr>
            </a:lvl9pPr>
          </a:lstStyle>
          <a:p>
            <a:pPr marL="0" indent="0" algn="just">
              <a:lnSpc>
                <a:spcPct val="90000"/>
              </a:lnSpc>
              <a:spcBef>
                <a:spcPts val="1000"/>
              </a:spcBef>
              <a:buFont typeface="Arial" panose="020B0604020202020204" pitchFamily="34" charset="0"/>
              <a:buChar char="•"/>
            </a:pPr>
            <a:r>
              <a:rPr lang="es-EC" dirty="0">
                <a:solidFill>
                  <a:srgbClr val="253E85"/>
                </a:solidFill>
                <a:latin typeface="Montserrat" pitchFamily="2" charset="77"/>
                <a:ea typeface="+mn-ea"/>
                <a:cs typeface="+mn-cs"/>
              </a:rPr>
              <a:t>El premio será tramitado </a:t>
            </a:r>
            <a:r>
              <a:rPr lang="es-ES" dirty="0">
                <a:solidFill>
                  <a:srgbClr val="253E85"/>
                </a:solidFill>
                <a:latin typeface="Montserrat" pitchFamily="2" charset="77"/>
                <a:ea typeface="+mn-ea"/>
                <a:cs typeface="+mn-cs"/>
              </a:rPr>
              <a:t>por la Comisión competente en materia de </a:t>
            </a:r>
            <a:r>
              <a:rPr lang="es-ES" dirty="0">
                <a:solidFill>
                  <a:srgbClr val="253E85"/>
                </a:solidFill>
                <a:latin typeface="Montserrat" pitchFamily="2" charset="77"/>
                <a:ea typeface="+mn-ea"/>
                <a:cs typeface="+mn-cs"/>
              </a:rPr>
              <a:t>Igualdad</a:t>
            </a:r>
            <a:r>
              <a:rPr lang="es-ES" dirty="0">
                <a:solidFill>
                  <a:srgbClr val="253E85"/>
                </a:solidFill>
                <a:latin typeface="Montserrat" pitchFamily="2" charset="77"/>
                <a:ea typeface="+mn-ea"/>
                <a:cs typeface="+mn-cs"/>
              </a:rPr>
              <a:t>, </a:t>
            </a:r>
            <a:r>
              <a:rPr lang="es-ES" dirty="0">
                <a:solidFill>
                  <a:srgbClr val="253E85"/>
                </a:solidFill>
                <a:latin typeface="Montserrat" pitchFamily="2" charset="77"/>
                <a:ea typeface="+mn-ea"/>
                <a:cs typeface="+mn-cs"/>
              </a:rPr>
              <a:t>Género </a:t>
            </a:r>
            <a:r>
              <a:rPr lang="es-ES" dirty="0">
                <a:solidFill>
                  <a:srgbClr val="253E85"/>
                </a:solidFill>
                <a:latin typeface="Montserrat" pitchFamily="2" charset="77"/>
                <a:ea typeface="+mn-ea"/>
                <a:cs typeface="+mn-cs"/>
              </a:rPr>
              <a:t>e </a:t>
            </a:r>
            <a:r>
              <a:rPr lang="es-ES" dirty="0">
                <a:solidFill>
                  <a:srgbClr val="253E85"/>
                </a:solidFill>
                <a:latin typeface="Montserrat" pitchFamily="2" charset="77"/>
                <a:ea typeface="+mn-ea"/>
                <a:cs typeface="+mn-cs"/>
              </a:rPr>
              <a:t>Inclusión </a:t>
            </a:r>
            <a:r>
              <a:rPr lang="es-ES" dirty="0">
                <a:solidFill>
                  <a:srgbClr val="253E85"/>
                </a:solidFill>
                <a:latin typeface="Montserrat" pitchFamily="2" charset="77"/>
                <a:ea typeface="+mn-ea"/>
                <a:cs typeface="+mn-cs"/>
              </a:rPr>
              <a:t>S</a:t>
            </a:r>
            <a:r>
              <a:rPr lang="es-ES" dirty="0">
                <a:solidFill>
                  <a:srgbClr val="253E85"/>
                </a:solidFill>
                <a:latin typeface="Montserrat" pitchFamily="2" charset="77"/>
                <a:ea typeface="+mn-ea"/>
                <a:cs typeface="+mn-cs"/>
              </a:rPr>
              <a:t>ocial </a:t>
            </a:r>
            <a:r>
              <a:rPr lang="es-ES" dirty="0">
                <a:solidFill>
                  <a:srgbClr val="253E85"/>
                </a:solidFill>
                <a:latin typeface="Montserrat" pitchFamily="2" charset="77"/>
                <a:ea typeface="+mn-ea"/>
                <a:cs typeface="+mn-cs"/>
              </a:rPr>
              <a:t>y se entregará en un acto especial, con ocasión del día internacional de la juventud. </a:t>
            </a:r>
            <a:endParaRPr lang="es-EC" dirty="0">
              <a:solidFill>
                <a:srgbClr val="253E85"/>
              </a:solidFill>
              <a:latin typeface="Montserrat" pitchFamily="2" charset="77"/>
              <a:ea typeface="+mn-ea"/>
              <a:cs typeface="+mn-cs"/>
            </a:endParaRPr>
          </a:p>
          <a:p>
            <a:pPr marL="0" indent="0"/>
            <a:r>
              <a:rPr lang="es-EC" dirty="0">
                <a:latin typeface="+mn-lt"/>
              </a:rPr>
              <a:t> </a:t>
            </a:r>
          </a:p>
          <a:p>
            <a:pPr marL="0" indent="0"/>
            <a:endParaRPr lang="es-EC" sz="2133" dirty="0">
              <a:latin typeface="+mn-lt"/>
            </a:endParaRPr>
          </a:p>
        </p:txBody>
      </p:sp>
      <p:sp>
        <p:nvSpPr>
          <p:cNvPr id="29" name="Google Shape;2200;p40">
            <a:extLst>
              <a:ext uri="{FF2B5EF4-FFF2-40B4-BE49-F238E27FC236}">
                <a16:creationId xmlns:a16="http://schemas.microsoft.com/office/drawing/2014/main" id="{D9FE288A-B8C8-62BB-AC61-BE4A7DC91EEA}"/>
              </a:ext>
            </a:extLst>
          </p:cNvPr>
          <p:cNvSpPr txBox="1">
            <a:spLocks/>
          </p:cNvSpPr>
          <p:nvPr/>
        </p:nvSpPr>
        <p:spPr>
          <a:xfrm>
            <a:off x="8476854" y="3014286"/>
            <a:ext cx="3020037" cy="14388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42900" algn="ctr" rtl="0">
              <a:lnSpc>
                <a:spcPct val="100000"/>
              </a:lnSpc>
              <a:spcBef>
                <a:spcPts val="0"/>
              </a:spcBef>
              <a:spcAft>
                <a:spcPts val="0"/>
              </a:spcAft>
              <a:buClr>
                <a:schemeClr val="dk1"/>
              </a:buClr>
              <a:buSzPts val="1800"/>
              <a:buFont typeface="Source Sans Pro"/>
              <a:buNone/>
              <a:defRPr sz="1600" b="0" i="0" u="none" strike="noStrike" cap="none">
                <a:solidFill>
                  <a:schemeClr val="dk2"/>
                </a:solidFill>
                <a:latin typeface="Barlow Semi Condensed"/>
                <a:ea typeface="Barlow Semi Condensed"/>
                <a:cs typeface="Barlow Semi Condensed"/>
                <a:sym typeface="Barlow Semi Condensed"/>
              </a:defRPr>
            </a:lvl1pPr>
            <a:lvl2pPr marL="914400" marR="0" lvl="1" indent="-317500" algn="ctr" rtl="0">
              <a:lnSpc>
                <a:spcPct val="100000"/>
              </a:lnSpc>
              <a:spcBef>
                <a:spcPts val="0"/>
              </a:spcBef>
              <a:spcAft>
                <a:spcPts val="0"/>
              </a:spcAft>
              <a:buClr>
                <a:schemeClr val="dk1"/>
              </a:buClr>
              <a:buSzPts val="1400"/>
              <a:buFont typeface="Source Sans Pro"/>
              <a:buNone/>
              <a:defRPr sz="1600" b="0" i="0" u="none" strike="noStrike" cap="none">
                <a:solidFill>
                  <a:schemeClr val="dk2"/>
                </a:solidFill>
                <a:latin typeface="Barlow Semi Condensed"/>
                <a:ea typeface="Barlow Semi Condensed"/>
                <a:cs typeface="Barlow Semi Condensed"/>
                <a:sym typeface="Barlow Semi Condensed"/>
              </a:defRPr>
            </a:lvl2pPr>
            <a:lvl3pPr marL="1371600" marR="0" lvl="2" indent="-317500" algn="ctr" rtl="0">
              <a:lnSpc>
                <a:spcPct val="100000"/>
              </a:lnSpc>
              <a:spcBef>
                <a:spcPts val="0"/>
              </a:spcBef>
              <a:spcAft>
                <a:spcPts val="0"/>
              </a:spcAft>
              <a:buClr>
                <a:schemeClr val="dk1"/>
              </a:buClr>
              <a:buSzPts val="1400"/>
              <a:buFont typeface="Source Sans Pro"/>
              <a:buNone/>
              <a:defRPr sz="1600" b="0" i="0" u="none" strike="noStrike" cap="none">
                <a:solidFill>
                  <a:schemeClr val="dk2"/>
                </a:solidFill>
                <a:latin typeface="Barlow Semi Condensed"/>
                <a:ea typeface="Barlow Semi Condensed"/>
                <a:cs typeface="Barlow Semi Condensed"/>
                <a:sym typeface="Barlow Semi Condensed"/>
              </a:defRPr>
            </a:lvl3pPr>
            <a:lvl4pPr marL="1828800" marR="0" lvl="3" indent="-317500" algn="ctr" rtl="0">
              <a:lnSpc>
                <a:spcPct val="100000"/>
              </a:lnSpc>
              <a:spcBef>
                <a:spcPts val="0"/>
              </a:spcBef>
              <a:spcAft>
                <a:spcPts val="0"/>
              </a:spcAft>
              <a:buClr>
                <a:schemeClr val="dk1"/>
              </a:buClr>
              <a:buSzPts val="1400"/>
              <a:buFont typeface="Source Sans Pro"/>
              <a:buNone/>
              <a:defRPr sz="1600" b="0" i="0" u="none" strike="noStrike" cap="none">
                <a:solidFill>
                  <a:schemeClr val="dk2"/>
                </a:solidFill>
                <a:latin typeface="Barlow Semi Condensed"/>
                <a:ea typeface="Barlow Semi Condensed"/>
                <a:cs typeface="Barlow Semi Condensed"/>
                <a:sym typeface="Barlow Semi Condensed"/>
              </a:defRPr>
            </a:lvl4pPr>
            <a:lvl5pPr marL="2286000" marR="0" lvl="4" indent="-317500" algn="ctr" rtl="0">
              <a:lnSpc>
                <a:spcPct val="100000"/>
              </a:lnSpc>
              <a:spcBef>
                <a:spcPts val="0"/>
              </a:spcBef>
              <a:spcAft>
                <a:spcPts val="0"/>
              </a:spcAft>
              <a:buClr>
                <a:schemeClr val="dk1"/>
              </a:buClr>
              <a:buSzPts val="1400"/>
              <a:buFont typeface="Source Sans Pro"/>
              <a:buNone/>
              <a:defRPr sz="1600" b="0" i="0" u="none" strike="noStrike" cap="none">
                <a:solidFill>
                  <a:schemeClr val="dk2"/>
                </a:solidFill>
                <a:latin typeface="Barlow Semi Condensed"/>
                <a:ea typeface="Barlow Semi Condensed"/>
                <a:cs typeface="Barlow Semi Condensed"/>
                <a:sym typeface="Barlow Semi Condensed"/>
              </a:defRPr>
            </a:lvl5pPr>
            <a:lvl6pPr marL="2743200" marR="0" lvl="5" indent="-317500" algn="ctr" rtl="0">
              <a:lnSpc>
                <a:spcPct val="100000"/>
              </a:lnSpc>
              <a:spcBef>
                <a:spcPts val="0"/>
              </a:spcBef>
              <a:spcAft>
                <a:spcPts val="0"/>
              </a:spcAft>
              <a:buClr>
                <a:schemeClr val="dk1"/>
              </a:buClr>
              <a:buSzPts val="1400"/>
              <a:buFont typeface="Source Sans Pro"/>
              <a:buNone/>
              <a:defRPr sz="1600" b="0" i="0" u="none" strike="noStrike" cap="none">
                <a:solidFill>
                  <a:schemeClr val="dk2"/>
                </a:solidFill>
                <a:latin typeface="Barlow Semi Condensed"/>
                <a:ea typeface="Barlow Semi Condensed"/>
                <a:cs typeface="Barlow Semi Condensed"/>
                <a:sym typeface="Barlow Semi Condensed"/>
              </a:defRPr>
            </a:lvl6pPr>
            <a:lvl7pPr marL="3200400" marR="0" lvl="6" indent="-317500" algn="ctr" rtl="0">
              <a:lnSpc>
                <a:spcPct val="100000"/>
              </a:lnSpc>
              <a:spcBef>
                <a:spcPts val="0"/>
              </a:spcBef>
              <a:spcAft>
                <a:spcPts val="0"/>
              </a:spcAft>
              <a:buClr>
                <a:schemeClr val="dk1"/>
              </a:buClr>
              <a:buSzPts val="1400"/>
              <a:buFont typeface="Source Sans Pro"/>
              <a:buNone/>
              <a:defRPr sz="1600" b="0" i="0" u="none" strike="noStrike" cap="none">
                <a:solidFill>
                  <a:schemeClr val="dk2"/>
                </a:solidFill>
                <a:latin typeface="Barlow Semi Condensed"/>
                <a:ea typeface="Barlow Semi Condensed"/>
                <a:cs typeface="Barlow Semi Condensed"/>
                <a:sym typeface="Barlow Semi Condensed"/>
              </a:defRPr>
            </a:lvl7pPr>
            <a:lvl8pPr marL="3657600" marR="0" lvl="7" indent="-317500" algn="ctr" rtl="0">
              <a:lnSpc>
                <a:spcPct val="100000"/>
              </a:lnSpc>
              <a:spcBef>
                <a:spcPts val="0"/>
              </a:spcBef>
              <a:spcAft>
                <a:spcPts val="0"/>
              </a:spcAft>
              <a:buClr>
                <a:schemeClr val="dk1"/>
              </a:buClr>
              <a:buSzPts val="1400"/>
              <a:buFont typeface="Source Sans Pro"/>
              <a:buNone/>
              <a:defRPr sz="1600" b="0" i="0" u="none" strike="noStrike" cap="none">
                <a:solidFill>
                  <a:schemeClr val="dk2"/>
                </a:solidFill>
                <a:latin typeface="Barlow Semi Condensed"/>
                <a:ea typeface="Barlow Semi Condensed"/>
                <a:cs typeface="Barlow Semi Condensed"/>
                <a:sym typeface="Barlow Semi Condensed"/>
              </a:defRPr>
            </a:lvl8pPr>
            <a:lvl9pPr marL="4114800" marR="0" lvl="8" indent="-317500" algn="ctr" rtl="0">
              <a:lnSpc>
                <a:spcPct val="100000"/>
              </a:lnSpc>
              <a:spcBef>
                <a:spcPts val="0"/>
              </a:spcBef>
              <a:spcAft>
                <a:spcPts val="0"/>
              </a:spcAft>
              <a:buClr>
                <a:schemeClr val="dk1"/>
              </a:buClr>
              <a:buSzPts val="1400"/>
              <a:buFont typeface="Source Sans Pro"/>
              <a:buNone/>
              <a:defRPr sz="1600" b="0" i="0" u="none" strike="noStrike" cap="none">
                <a:solidFill>
                  <a:schemeClr val="dk2"/>
                </a:solidFill>
                <a:latin typeface="Barlow Semi Condensed"/>
                <a:ea typeface="Barlow Semi Condensed"/>
                <a:cs typeface="Barlow Semi Condensed"/>
                <a:sym typeface="Barlow Semi Condensed"/>
              </a:defRPr>
            </a:lvl9pPr>
          </a:lstStyle>
          <a:p>
            <a:pPr marL="0" indent="0"/>
            <a:r>
              <a:rPr lang="es-ES" dirty="0">
                <a:solidFill>
                  <a:srgbClr val="253E85"/>
                </a:solidFill>
                <a:latin typeface="Montserrat" pitchFamily="2" charset="77"/>
                <a:ea typeface="+mn-ea"/>
                <a:cs typeface="+mn-cs"/>
              </a:rPr>
              <a:t>El Día Internacional de la Juventud es </a:t>
            </a:r>
            <a:r>
              <a:rPr lang="es-ES" dirty="0">
                <a:solidFill>
                  <a:srgbClr val="253E85"/>
                </a:solidFill>
                <a:latin typeface="Montserrat" pitchFamily="2" charset="77"/>
                <a:ea typeface="+mn-ea"/>
                <a:cs typeface="+mn-cs"/>
              </a:rPr>
              <a:t>el </a:t>
            </a:r>
            <a:r>
              <a:rPr lang="es-ES" dirty="0">
                <a:solidFill>
                  <a:srgbClr val="253E85"/>
                </a:solidFill>
                <a:latin typeface="Montserrat" pitchFamily="2" charset="77"/>
                <a:ea typeface="+mn-ea"/>
                <a:cs typeface="+mn-cs"/>
              </a:rPr>
              <a:t>12 de agosto</a:t>
            </a:r>
          </a:p>
          <a:p>
            <a:pPr marL="0" indent="0"/>
            <a:endParaRPr lang="es-EC" sz="2133" dirty="0">
              <a:latin typeface="+mn-lt"/>
            </a:endParaRPr>
          </a:p>
        </p:txBody>
      </p:sp>
      <p:pic>
        <p:nvPicPr>
          <p:cNvPr id="30" name="Gráfico 4" descr="Libro cerrado">
            <a:extLst>
              <a:ext uri="{FF2B5EF4-FFF2-40B4-BE49-F238E27FC236}">
                <a16:creationId xmlns:a16="http://schemas.microsoft.com/office/drawing/2014/main" id="{B1F027E2-C588-1A2B-9E70-4D85ED0E0307}"/>
              </a:ext>
            </a:extLst>
          </p:cNvPr>
          <p:cNvPicPr>
            <a:picLocks noChangeAspect="1"/>
          </p:cNvPicPr>
          <p:nvPr/>
        </p:nvPicPr>
        <p:blipFill>
          <a:blip r:embed="rId3">
            <a:extLst>
              <a:ext uri="{96DAC541-7B7A-43D3-8B79-37D633B846F1}">
                <asvg:svgBlip xmlns="" xmlns:asvg="http://schemas.microsoft.com/office/drawing/2016/SVG/main" r:embed="rId5"/>
              </a:ext>
            </a:extLst>
          </a:blip>
          <a:stretch>
            <a:fillRect/>
          </a:stretch>
        </p:blipFill>
        <p:spPr>
          <a:xfrm>
            <a:off x="1599956" y="965803"/>
            <a:ext cx="963419" cy="963419"/>
          </a:xfrm>
          <a:prstGeom prst="rect">
            <a:avLst/>
          </a:prstGeom>
        </p:spPr>
      </p:pic>
      <p:pic>
        <p:nvPicPr>
          <p:cNvPr id="31" name="Gráfico 6" descr="Éxito de grupo">
            <a:extLst>
              <a:ext uri="{FF2B5EF4-FFF2-40B4-BE49-F238E27FC236}">
                <a16:creationId xmlns:a16="http://schemas.microsoft.com/office/drawing/2014/main" id="{2E8FE6C8-7AFC-139A-2E0C-D0CC869E2314}"/>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9182458" y="897543"/>
            <a:ext cx="1219200" cy="1219200"/>
          </a:xfrm>
          <a:prstGeom prst="rect">
            <a:avLst/>
          </a:prstGeom>
        </p:spPr>
      </p:pic>
      <p:pic>
        <p:nvPicPr>
          <p:cNvPr id="32" name="Gráfico 8" descr="Reseña de cliente">
            <a:extLst>
              <a:ext uri="{FF2B5EF4-FFF2-40B4-BE49-F238E27FC236}">
                <a16:creationId xmlns:a16="http://schemas.microsoft.com/office/drawing/2014/main" id="{129C766C-F5CF-E9D8-62EC-2E9B03E6A6FF}"/>
              </a:ext>
            </a:extLst>
          </p:cNvPr>
          <p:cNvPicPr>
            <a:picLocks noChangeAspect="1"/>
          </p:cNvPicPr>
          <p:nvPr/>
        </p:nvPicPr>
        <p:blipFill>
          <a:blip r:embed="rId8">
            <a:extLst>
              <a:ext uri="{96DAC541-7B7A-43D3-8B79-37D633B846F1}">
                <asvg:svgBlip xmlns="" xmlns:asvg="http://schemas.microsoft.com/office/drawing/2016/SVG/main" r:embed="rId9"/>
              </a:ext>
            </a:extLst>
          </a:blip>
          <a:stretch>
            <a:fillRect/>
          </a:stretch>
        </p:blipFill>
        <p:spPr>
          <a:xfrm>
            <a:off x="5570596" y="897543"/>
            <a:ext cx="1099941" cy="1099941"/>
          </a:xfrm>
          <a:prstGeom prst="rect">
            <a:avLst/>
          </a:prstGeom>
        </p:spPr>
      </p:pic>
    </p:spTree>
    <p:extLst>
      <p:ext uri="{BB962C8B-B14F-4D97-AF65-F5344CB8AC3E}">
        <p14:creationId xmlns:p14="http://schemas.microsoft.com/office/powerpoint/2010/main" val="458092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Marcador de contenido 4">
            <a:extLst>
              <a:ext uri="{FF2B5EF4-FFF2-40B4-BE49-F238E27FC236}">
                <a16:creationId xmlns:a16="http://schemas.microsoft.com/office/drawing/2014/main" id="{5AF3116A-80EF-1695-D4D9-29E83273B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ángulo 4">
            <a:extLst>
              <a:ext uri="{FF2B5EF4-FFF2-40B4-BE49-F238E27FC236}">
                <a16:creationId xmlns:a16="http://schemas.microsoft.com/office/drawing/2014/main" id="{12D84778-DE0C-A441-91D8-50FB6F5E072A}"/>
              </a:ext>
            </a:extLst>
          </p:cNvPr>
          <p:cNvSpPr/>
          <p:nvPr/>
        </p:nvSpPr>
        <p:spPr>
          <a:xfrm>
            <a:off x="1604568" y="1741972"/>
            <a:ext cx="9153897" cy="3506495"/>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just">
              <a:spcAft>
                <a:spcPts val="1000"/>
              </a:spcAft>
              <a:buFont typeface="Arial" panose="020B0604020202020204" pitchFamily="34" charset="0"/>
              <a:buChar char="•"/>
              <a:tabLst>
                <a:tab pos="368935" algn="l"/>
                <a:tab pos="5943600" algn="l"/>
              </a:tabLst>
            </a:pPr>
            <a:r>
              <a:rPr lang="es-EC" b="1" dirty="0">
                <a:solidFill>
                  <a:srgbClr val="253E85"/>
                </a:solidFill>
                <a:latin typeface="Montserrat" pitchFamily="2" charset="77"/>
              </a:rPr>
              <a:t>Convocatoria</a:t>
            </a:r>
            <a:r>
              <a:rPr lang="es-EC" dirty="0">
                <a:solidFill>
                  <a:srgbClr val="253E85"/>
                </a:solidFill>
                <a:latin typeface="Montserrat" pitchFamily="2" charset="77"/>
              </a:rPr>
              <a:t> pública por medio de la plataforma municipal y medios de comunicación oficiales. </a:t>
            </a:r>
            <a:r>
              <a:rPr lang="es-PA" dirty="0">
                <a:solidFill>
                  <a:srgbClr val="253E85"/>
                </a:solidFill>
                <a:latin typeface="Montserrat" pitchFamily="2" charset="77"/>
              </a:rPr>
              <a:t>http://www.quito.gob.ec</a:t>
            </a:r>
            <a:r>
              <a:rPr lang="es-EC" dirty="0">
                <a:solidFill>
                  <a:srgbClr val="253E85"/>
                </a:solidFill>
                <a:latin typeface="Montserrat" pitchFamily="2" charset="77"/>
              </a:rPr>
              <a:t> </a:t>
            </a:r>
          </a:p>
          <a:p>
            <a:pPr marL="342900" indent="-342900" algn="just">
              <a:spcAft>
                <a:spcPts val="1000"/>
              </a:spcAft>
              <a:buFont typeface="Arial" panose="020B0604020202020204" pitchFamily="34" charset="0"/>
              <a:buChar char="•"/>
              <a:tabLst>
                <a:tab pos="368935" algn="l"/>
                <a:tab pos="5943600" algn="l"/>
              </a:tabLst>
            </a:pPr>
            <a:r>
              <a:rPr lang="es-EC" dirty="0">
                <a:solidFill>
                  <a:srgbClr val="253E85"/>
                </a:solidFill>
                <a:latin typeface="Montserrat" pitchFamily="2" charset="77"/>
              </a:rPr>
              <a:t>Publicación </a:t>
            </a:r>
            <a:r>
              <a:rPr lang="es-EC" dirty="0" smtClean="0">
                <a:solidFill>
                  <a:srgbClr val="253E85"/>
                </a:solidFill>
                <a:latin typeface="Montserrat" pitchFamily="2" charset="77"/>
              </a:rPr>
              <a:t>del</a:t>
            </a:r>
            <a:r>
              <a:rPr lang="es-EC" b="1" dirty="0" smtClean="0">
                <a:solidFill>
                  <a:srgbClr val="253E85"/>
                </a:solidFill>
                <a:latin typeface="Montserrat" pitchFamily="2" charset="77"/>
              </a:rPr>
              <a:t> </a:t>
            </a:r>
            <a:r>
              <a:rPr lang="es-EC" b="1" dirty="0">
                <a:solidFill>
                  <a:srgbClr val="253E85"/>
                </a:solidFill>
                <a:latin typeface="Montserrat" pitchFamily="2" charset="77"/>
              </a:rPr>
              <a:t>formulario y cronograma </a:t>
            </a:r>
            <a:r>
              <a:rPr lang="es-EC" dirty="0">
                <a:solidFill>
                  <a:srgbClr val="253E85"/>
                </a:solidFill>
                <a:latin typeface="Montserrat" pitchFamily="2" charset="77"/>
              </a:rPr>
              <a:t>para la postulación al Premio "Dolores Veintimilla".</a:t>
            </a:r>
          </a:p>
          <a:p>
            <a:pPr marL="342900" indent="-342900" algn="just">
              <a:spcAft>
                <a:spcPts val="1000"/>
              </a:spcAft>
              <a:buFont typeface="Arial" panose="020B0604020202020204" pitchFamily="34" charset="0"/>
              <a:buChar char="•"/>
              <a:tabLst>
                <a:tab pos="368935" algn="l"/>
                <a:tab pos="5943600" algn="l"/>
              </a:tabLst>
            </a:pPr>
            <a:r>
              <a:rPr lang="es-EC" dirty="0">
                <a:solidFill>
                  <a:srgbClr val="253E85"/>
                </a:solidFill>
                <a:latin typeface="Montserrat" pitchFamily="2" charset="77"/>
              </a:rPr>
              <a:t>Recepción de </a:t>
            </a:r>
            <a:r>
              <a:rPr lang="es-EC" b="1" dirty="0">
                <a:solidFill>
                  <a:srgbClr val="253E85"/>
                </a:solidFill>
                <a:latin typeface="Montserrat" pitchFamily="2" charset="77"/>
              </a:rPr>
              <a:t>documentación</a:t>
            </a:r>
            <a:r>
              <a:rPr lang="es-EC" dirty="0">
                <a:solidFill>
                  <a:srgbClr val="253E85"/>
                </a:solidFill>
                <a:latin typeface="Montserrat" pitchFamily="2" charset="77"/>
              </a:rPr>
              <a:t> de postulantes de forma física y digital, cierre y precalificación.</a:t>
            </a:r>
          </a:p>
          <a:p>
            <a:pPr marL="342900" indent="-342900" algn="just">
              <a:spcAft>
                <a:spcPts val="1000"/>
              </a:spcAft>
              <a:buFont typeface="Arial" panose="020B0604020202020204" pitchFamily="34" charset="0"/>
              <a:buChar char="•"/>
              <a:tabLst>
                <a:tab pos="368935" algn="l"/>
                <a:tab pos="5943600" algn="l"/>
              </a:tabLst>
            </a:pPr>
            <a:r>
              <a:rPr lang="es-EC" b="1" dirty="0">
                <a:solidFill>
                  <a:srgbClr val="253E85"/>
                </a:solidFill>
                <a:latin typeface="Montserrat" pitchFamily="2" charset="77"/>
              </a:rPr>
              <a:t>Ponderación</a:t>
            </a:r>
            <a:r>
              <a:rPr lang="es-EC" dirty="0">
                <a:solidFill>
                  <a:srgbClr val="253E85"/>
                </a:solidFill>
                <a:latin typeface="Montserrat" pitchFamily="2" charset="77"/>
              </a:rPr>
              <a:t> de postulaciones presentadas</a:t>
            </a:r>
          </a:p>
          <a:p>
            <a:pPr marL="342900" indent="-342900" algn="just">
              <a:spcAft>
                <a:spcPts val="1000"/>
              </a:spcAft>
              <a:buFont typeface="Arial" panose="020B0604020202020204" pitchFamily="34" charset="0"/>
              <a:buChar char="•"/>
              <a:tabLst>
                <a:tab pos="368935" algn="l"/>
                <a:tab pos="5943600" algn="l"/>
              </a:tabLst>
            </a:pPr>
            <a:r>
              <a:rPr lang="es-EC" b="1" dirty="0">
                <a:solidFill>
                  <a:srgbClr val="253E85"/>
                </a:solidFill>
                <a:latin typeface="Montserrat" pitchFamily="2" charset="77"/>
              </a:rPr>
              <a:t>Publicación del ganador/a del premio</a:t>
            </a:r>
          </a:p>
          <a:p>
            <a:pPr marL="342900" indent="-342900" algn="just">
              <a:spcAft>
                <a:spcPts val="1000"/>
              </a:spcAft>
              <a:buFont typeface="Arial" panose="020B0604020202020204" pitchFamily="34" charset="0"/>
              <a:buChar char="•"/>
              <a:tabLst>
                <a:tab pos="368935" algn="l"/>
                <a:tab pos="5943600" algn="l"/>
              </a:tabLst>
            </a:pPr>
            <a:r>
              <a:rPr lang="es-EC" b="1" dirty="0">
                <a:solidFill>
                  <a:srgbClr val="253E85"/>
                </a:solidFill>
                <a:latin typeface="Montserrat" pitchFamily="2" charset="77"/>
              </a:rPr>
              <a:t>Entregar el premio </a:t>
            </a:r>
            <a:r>
              <a:rPr lang="es-EC" dirty="0">
                <a:solidFill>
                  <a:srgbClr val="253E85"/>
                </a:solidFill>
                <a:latin typeface="Montserrat" pitchFamily="2" charset="77"/>
              </a:rPr>
              <a:t>en un acto especial, con ocasión del Día Internacional de la Juventud</a:t>
            </a:r>
          </a:p>
        </p:txBody>
      </p:sp>
      <p:sp>
        <p:nvSpPr>
          <p:cNvPr id="6" name="Rectángulo 5"/>
          <p:cNvSpPr/>
          <p:nvPr/>
        </p:nvSpPr>
        <p:spPr>
          <a:xfrm>
            <a:off x="4527666" y="941753"/>
            <a:ext cx="6096000" cy="800219"/>
          </a:xfrm>
          <a:prstGeom prst="rect">
            <a:avLst/>
          </a:prstGeom>
        </p:spPr>
        <p:txBody>
          <a:bodyPr>
            <a:spAutoFit/>
          </a:bodyPr>
          <a:lstStyle/>
          <a:p>
            <a:r>
              <a:rPr lang="es-EC" sz="2800" b="1" dirty="0">
                <a:solidFill>
                  <a:srgbClr val="253E85"/>
                </a:solidFill>
                <a:latin typeface="Montserrat" pitchFamily="2" charset="77"/>
              </a:rPr>
              <a:t>PROCEDIMIENTO</a:t>
            </a:r>
            <a:r>
              <a:rPr lang="es-EC" b="1" dirty="0">
                <a:solidFill>
                  <a:schemeClr val="accent1">
                    <a:lumMod val="75000"/>
                  </a:schemeClr>
                </a:solidFill>
                <a:latin typeface="Montserrat" pitchFamily="2" charset="77"/>
                <a:ea typeface="HGSMinchoE" panose="02020900000000000000" pitchFamily="18" charset="-128"/>
              </a:rPr>
              <a:t/>
            </a:r>
            <a:br>
              <a:rPr lang="es-EC" b="1" dirty="0">
                <a:solidFill>
                  <a:schemeClr val="accent1">
                    <a:lumMod val="75000"/>
                  </a:schemeClr>
                </a:solidFill>
                <a:latin typeface="Montserrat" pitchFamily="2" charset="77"/>
                <a:ea typeface="HGSMinchoE" panose="02020900000000000000" pitchFamily="18" charset="-128"/>
              </a:rPr>
            </a:br>
            <a:endParaRPr lang="es-EC" dirty="0"/>
          </a:p>
        </p:txBody>
      </p:sp>
    </p:spTree>
    <p:extLst>
      <p:ext uri="{BB962C8B-B14F-4D97-AF65-F5344CB8AC3E}">
        <p14:creationId xmlns:p14="http://schemas.microsoft.com/office/powerpoint/2010/main" val="2561189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ítulo 32"/>
          <p:cNvSpPr>
            <a:spLocks noGrp="1"/>
          </p:cNvSpPr>
          <p:nvPr>
            <p:ph type="ctrTitle"/>
          </p:nvPr>
        </p:nvSpPr>
        <p:spPr/>
        <p:txBody>
          <a:bodyPr/>
          <a:lstStyle/>
          <a:p>
            <a:endParaRPr lang="es-EC"/>
          </a:p>
        </p:txBody>
      </p:sp>
      <p:sp>
        <p:nvSpPr>
          <p:cNvPr id="34" name="Subtítulo 33"/>
          <p:cNvSpPr>
            <a:spLocks noGrp="1"/>
          </p:cNvSpPr>
          <p:nvPr>
            <p:ph type="subTitle" idx="1"/>
          </p:nvPr>
        </p:nvSpPr>
        <p:spPr/>
        <p:txBody>
          <a:bodyPr/>
          <a:lstStyle/>
          <a:p>
            <a:endParaRPr lang="es-EC"/>
          </a:p>
        </p:txBody>
      </p:sp>
      <p:pic>
        <p:nvPicPr>
          <p:cNvPr id="5" name="Marcador de contenido 4">
            <a:extLst>
              <a:ext uri="{FF2B5EF4-FFF2-40B4-BE49-F238E27FC236}">
                <a16:creationId xmlns:a16="http://schemas.microsoft.com/office/drawing/2014/main" id="{5AF3116A-80EF-1695-D4D9-29E83273B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31" y="0"/>
            <a:ext cx="12192000" cy="6858000"/>
          </a:xfrm>
          <a:prstGeom prst="rect">
            <a:avLst/>
          </a:prstGeom>
        </p:spPr>
      </p:pic>
      <p:grpSp>
        <p:nvGrpSpPr>
          <p:cNvPr id="6" name="Google Shape;2183;p40"/>
          <p:cNvGrpSpPr/>
          <p:nvPr/>
        </p:nvGrpSpPr>
        <p:grpSpPr>
          <a:xfrm>
            <a:off x="2175984" y="3786904"/>
            <a:ext cx="248380" cy="36000"/>
            <a:chOff x="5662375" y="212375"/>
            <a:chExt cx="175013" cy="27000"/>
          </a:xfrm>
        </p:grpSpPr>
        <p:sp>
          <p:nvSpPr>
            <p:cNvPr id="7" name="Google Shape;2184;p40"/>
            <p:cNvSpPr/>
            <p:nvPr/>
          </p:nvSpPr>
          <p:spPr>
            <a:xfrm>
              <a:off x="5662375"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solidFill>
                  <a:srgbClr val="595959"/>
                </a:solidFill>
              </a:endParaRPr>
            </a:p>
          </p:txBody>
        </p:sp>
        <p:sp>
          <p:nvSpPr>
            <p:cNvPr id="8" name="Google Shape;2185;p40"/>
            <p:cNvSpPr/>
            <p:nvPr/>
          </p:nvSpPr>
          <p:spPr>
            <a:xfrm>
              <a:off x="5736381"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solidFill>
                  <a:srgbClr val="595959"/>
                </a:solidFill>
              </a:endParaRPr>
            </a:p>
          </p:txBody>
        </p:sp>
        <p:sp>
          <p:nvSpPr>
            <p:cNvPr id="9" name="Google Shape;2186;p40"/>
            <p:cNvSpPr/>
            <p:nvPr/>
          </p:nvSpPr>
          <p:spPr>
            <a:xfrm>
              <a:off x="5810388"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solidFill>
                  <a:srgbClr val="595959"/>
                </a:solidFill>
              </a:endParaRPr>
            </a:p>
          </p:txBody>
        </p:sp>
      </p:grpSp>
      <p:grpSp>
        <p:nvGrpSpPr>
          <p:cNvPr id="10" name="Google Shape;2187;p40"/>
          <p:cNvGrpSpPr/>
          <p:nvPr/>
        </p:nvGrpSpPr>
        <p:grpSpPr>
          <a:xfrm>
            <a:off x="5729944" y="3786920"/>
            <a:ext cx="248380" cy="36000"/>
            <a:chOff x="5662375" y="212375"/>
            <a:chExt cx="175013" cy="27000"/>
          </a:xfrm>
        </p:grpSpPr>
        <p:sp>
          <p:nvSpPr>
            <p:cNvPr id="11" name="Google Shape;2188;p40"/>
            <p:cNvSpPr/>
            <p:nvPr/>
          </p:nvSpPr>
          <p:spPr>
            <a:xfrm>
              <a:off x="5662375"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solidFill>
                  <a:srgbClr val="595959"/>
                </a:solidFill>
              </a:endParaRPr>
            </a:p>
          </p:txBody>
        </p:sp>
        <p:sp>
          <p:nvSpPr>
            <p:cNvPr id="12" name="Google Shape;2189;p40"/>
            <p:cNvSpPr/>
            <p:nvPr/>
          </p:nvSpPr>
          <p:spPr>
            <a:xfrm>
              <a:off x="5736381"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solidFill>
                  <a:srgbClr val="595959"/>
                </a:solidFill>
              </a:endParaRPr>
            </a:p>
          </p:txBody>
        </p:sp>
        <p:sp>
          <p:nvSpPr>
            <p:cNvPr id="13" name="Google Shape;2190;p40"/>
            <p:cNvSpPr/>
            <p:nvPr/>
          </p:nvSpPr>
          <p:spPr>
            <a:xfrm>
              <a:off x="5810388"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solidFill>
                  <a:srgbClr val="595959"/>
                </a:solidFill>
              </a:endParaRPr>
            </a:p>
          </p:txBody>
        </p:sp>
      </p:grpSp>
      <p:grpSp>
        <p:nvGrpSpPr>
          <p:cNvPr id="14" name="Google Shape;2191;p40"/>
          <p:cNvGrpSpPr/>
          <p:nvPr/>
        </p:nvGrpSpPr>
        <p:grpSpPr>
          <a:xfrm>
            <a:off x="9283904" y="3786904"/>
            <a:ext cx="248380" cy="36000"/>
            <a:chOff x="5662375" y="212375"/>
            <a:chExt cx="175013" cy="27000"/>
          </a:xfrm>
        </p:grpSpPr>
        <p:sp>
          <p:nvSpPr>
            <p:cNvPr id="15" name="Google Shape;2192;p40"/>
            <p:cNvSpPr/>
            <p:nvPr/>
          </p:nvSpPr>
          <p:spPr>
            <a:xfrm>
              <a:off x="5662375"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solidFill>
                  <a:srgbClr val="595959"/>
                </a:solidFill>
              </a:endParaRPr>
            </a:p>
          </p:txBody>
        </p:sp>
        <p:sp>
          <p:nvSpPr>
            <p:cNvPr id="16" name="Google Shape;2193;p40"/>
            <p:cNvSpPr/>
            <p:nvPr/>
          </p:nvSpPr>
          <p:spPr>
            <a:xfrm>
              <a:off x="5736381"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solidFill>
                  <a:srgbClr val="595959"/>
                </a:solidFill>
              </a:endParaRPr>
            </a:p>
          </p:txBody>
        </p:sp>
        <p:sp>
          <p:nvSpPr>
            <p:cNvPr id="17" name="Google Shape;2194;p40"/>
            <p:cNvSpPr/>
            <p:nvPr/>
          </p:nvSpPr>
          <p:spPr>
            <a:xfrm>
              <a:off x="5810388"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solidFill>
                  <a:srgbClr val="595959"/>
                </a:solidFill>
              </a:endParaRPr>
            </a:p>
          </p:txBody>
        </p:sp>
      </p:grpSp>
      <p:sp>
        <p:nvSpPr>
          <p:cNvPr id="41" name="Rectángulo 40"/>
          <p:cNvSpPr/>
          <p:nvPr/>
        </p:nvSpPr>
        <p:spPr>
          <a:xfrm>
            <a:off x="715106" y="592308"/>
            <a:ext cx="3971272" cy="1077218"/>
          </a:xfrm>
          <a:prstGeom prst="rect">
            <a:avLst/>
          </a:prstGeom>
        </p:spPr>
        <p:txBody>
          <a:bodyPr wrap="square">
            <a:spAutoFit/>
          </a:bodyPr>
          <a:lstStyle/>
          <a:p>
            <a:pPr algn="ctr"/>
            <a:r>
              <a:rPr lang="es-ES" sz="3200" b="1" dirty="0">
                <a:solidFill>
                  <a:srgbClr val="253E85"/>
                </a:solidFill>
                <a:latin typeface="Montserrat" pitchFamily="2" charset="77"/>
              </a:rPr>
              <a:t>FASE DE POSTULACIÓN</a:t>
            </a:r>
            <a:endParaRPr lang="es-EC" sz="3200" b="1" dirty="0">
              <a:solidFill>
                <a:srgbClr val="253E85"/>
              </a:solidFill>
              <a:latin typeface="Montserrat" pitchFamily="2" charset="77"/>
            </a:endParaRPr>
          </a:p>
        </p:txBody>
      </p:sp>
      <p:pic>
        <p:nvPicPr>
          <p:cNvPr id="45" name="Imagen 44"/>
          <p:cNvPicPr>
            <a:picLocks noChangeAspect="1"/>
          </p:cNvPicPr>
          <p:nvPr/>
        </p:nvPicPr>
        <p:blipFill rotWithShape="1">
          <a:blip r:embed="rId3"/>
          <a:srcRect l="57553" t="34453" r="3561" b="23645"/>
          <a:stretch/>
        </p:blipFill>
        <p:spPr>
          <a:xfrm>
            <a:off x="6478292" y="4988553"/>
            <a:ext cx="2912215" cy="1765171"/>
          </a:xfrm>
          <a:prstGeom prst="rect">
            <a:avLst/>
          </a:prstGeom>
        </p:spPr>
      </p:pic>
      <p:pic>
        <p:nvPicPr>
          <p:cNvPr id="25" name="Imagen 24">
            <a:extLst>
              <a:ext uri="{FF2B5EF4-FFF2-40B4-BE49-F238E27FC236}">
                <a16:creationId xmlns:a16="http://schemas.microsoft.com/office/drawing/2014/main" id="{F0C6B28E-968C-7543-8AD0-FF970834086D}"/>
              </a:ext>
            </a:extLst>
          </p:cNvPr>
          <p:cNvPicPr>
            <a:picLocks noChangeAspect="1"/>
          </p:cNvPicPr>
          <p:nvPr/>
        </p:nvPicPr>
        <p:blipFill>
          <a:blip r:embed="rId4">
            <a:duotone>
              <a:prstClr val="black"/>
              <a:schemeClr val="accent1">
                <a:tint val="45000"/>
                <a:satMod val="400000"/>
              </a:schemeClr>
            </a:duotone>
            <a:extLst>
              <a:ext uri="{BEBA8EAE-BF5A-486C-A8C5-ECC9F3942E4B}">
                <a14:imgProps xmlns:a14="http://schemas.microsoft.com/office/drawing/2010/main">
                  <a14:imgLayer r:embed="rId5">
                    <a14:imgEffect>
                      <a14:backgroundRemoval t="889" b="96889" l="1333" r="98667">
                        <a14:foregroundMark x1="74222" y1="4889" x2="74222" y2="4889"/>
                        <a14:foregroundMark x1="91111" y1="14222" x2="91111" y2="14222"/>
                        <a14:foregroundMark x1="93333" y1="32000" x2="93333" y2="32000"/>
                      </a14:backgroundRemoval>
                    </a14:imgEffect>
                  </a14:imgLayer>
                </a14:imgProps>
              </a:ext>
            </a:extLst>
          </a:blip>
          <a:stretch>
            <a:fillRect/>
          </a:stretch>
        </p:blipFill>
        <p:spPr>
          <a:xfrm>
            <a:off x="857205" y="1898737"/>
            <a:ext cx="2944160" cy="2944160"/>
          </a:xfrm>
          <a:prstGeom prst="rect">
            <a:avLst/>
          </a:prstGeom>
        </p:spPr>
      </p:pic>
      <p:sp>
        <p:nvSpPr>
          <p:cNvPr id="26" name="Rectángulo 25"/>
          <p:cNvSpPr/>
          <p:nvPr/>
        </p:nvSpPr>
        <p:spPr>
          <a:xfrm>
            <a:off x="4763193" y="663940"/>
            <a:ext cx="2538152" cy="646331"/>
          </a:xfrm>
          <a:prstGeom prst="rect">
            <a:avLst/>
          </a:prstGeom>
        </p:spPr>
        <p:txBody>
          <a:bodyPr wrap="square">
            <a:spAutoFit/>
          </a:bodyPr>
          <a:lstStyle/>
          <a:p>
            <a:r>
              <a:rPr lang="es-EC" b="1" dirty="0">
                <a:solidFill>
                  <a:schemeClr val="accent1">
                    <a:lumMod val="75000"/>
                  </a:schemeClr>
                </a:solidFill>
                <a:latin typeface="Montserrat" pitchFamily="2" charset="77"/>
                <a:ea typeface="HGSMinchoE" panose="02020900000000000000" pitchFamily="18" charset="-128"/>
              </a:rPr>
              <a:t/>
            </a:r>
            <a:br>
              <a:rPr lang="es-EC" b="1" dirty="0">
                <a:solidFill>
                  <a:schemeClr val="accent1">
                    <a:lumMod val="75000"/>
                  </a:schemeClr>
                </a:solidFill>
                <a:latin typeface="Montserrat" pitchFamily="2" charset="77"/>
                <a:ea typeface="HGSMinchoE" panose="02020900000000000000" pitchFamily="18" charset="-128"/>
              </a:rPr>
            </a:br>
            <a:endParaRPr lang="es-EC" dirty="0"/>
          </a:p>
        </p:txBody>
      </p:sp>
      <p:sp>
        <p:nvSpPr>
          <p:cNvPr id="27" name="CuadroTexto 26">
            <a:extLst>
              <a:ext uri="{FF2B5EF4-FFF2-40B4-BE49-F238E27FC236}">
                <a16:creationId xmlns:a16="http://schemas.microsoft.com/office/drawing/2014/main" id="{F33C513D-4C15-D743-BA2D-7E9DCF9BCD88}"/>
              </a:ext>
            </a:extLst>
          </p:cNvPr>
          <p:cNvSpPr txBox="1"/>
          <p:nvPr/>
        </p:nvSpPr>
        <p:spPr>
          <a:xfrm>
            <a:off x="4686379" y="410708"/>
            <a:ext cx="6790516" cy="4524315"/>
          </a:xfrm>
          <a:prstGeom prst="rect">
            <a:avLst/>
          </a:prstGeom>
          <a:noFill/>
        </p:spPr>
        <p:txBody>
          <a:bodyPr wrap="square" rtlCol="0">
            <a:spAutoFit/>
          </a:bodyPr>
          <a:lstStyle/>
          <a:p>
            <a:pPr marL="342900" indent="-342900" algn="just">
              <a:buAutoNum type="arabicPeriod"/>
            </a:pPr>
            <a:r>
              <a:rPr lang="es-PA" dirty="0">
                <a:solidFill>
                  <a:srgbClr val="253E85"/>
                </a:solidFill>
                <a:latin typeface="Montserrat" pitchFamily="2" charset="77"/>
              </a:rPr>
              <a:t>Más de </a:t>
            </a:r>
            <a:r>
              <a:rPr lang="es-PA" b="1" dirty="0">
                <a:solidFill>
                  <a:srgbClr val="253E85"/>
                </a:solidFill>
                <a:latin typeface="Montserrat" pitchFamily="2" charset="77"/>
              </a:rPr>
              <a:t>18 </a:t>
            </a:r>
            <a:r>
              <a:rPr lang="es-PA" b="1" dirty="0" smtClean="0">
                <a:solidFill>
                  <a:srgbClr val="253E85"/>
                </a:solidFill>
                <a:latin typeface="Montserrat" pitchFamily="2" charset="77"/>
              </a:rPr>
              <a:t>años</a:t>
            </a:r>
            <a:r>
              <a:rPr lang="es-PA" dirty="0">
                <a:solidFill>
                  <a:srgbClr val="253E85"/>
                </a:solidFill>
                <a:latin typeface="Montserrat" pitchFamily="2" charset="77"/>
              </a:rPr>
              <a:t> </a:t>
            </a:r>
            <a:r>
              <a:rPr lang="es-PA" dirty="0" smtClean="0">
                <a:solidFill>
                  <a:srgbClr val="253E85"/>
                </a:solidFill>
                <a:latin typeface="Montserrat" pitchFamily="2" charset="77"/>
              </a:rPr>
              <a:t>a </a:t>
            </a:r>
            <a:r>
              <a:rPr lang="es-PA" b="1" dirty="0" smtClean="0">
                <a:solidFill>
                  <a:srgbClr val="253E85"/>
                </a:solidFill>
                <a:latin typeface="Montserrat" pitchFamily="2" charset="77"/>
              </a:rPr>
              <a:t>29 años</a:t>
            </a:r>
          </a:p>
          <a:p>
            <a:pPr marL="342900" indent="-342900" algn="just">
              <a:buAutoNum type="arabicPeriod"/>
            </a:pPr>
            <a:r>
              <a:rPr lang="es-PA" dirty="0" smtClean="0">
                <a:solidFill>
                  <a:srgbClr val="253E85"/>
                </a:solidFill>
                <a:latin typeface="Montserrat" pitchFamily="2" charset="77"/>
              </a:rPr>
              <a:t>Haber </a:t>
            </a:r>
            <a:r>
              <a:rPr lang="es-PA" b="1" dirty="0">
                <a:solidFill>
                  <a:srgbClr val="253E85"/>
                </a:solidFill>
                <a:latin typeface="Montserrat" pitchFamily="2" charset="77"/>
              </a:rPr>
              <a:t>nacido en el Distrito Metropolitano de Quito</a:t>
            </a:r>
            <a:r>
              <a:rPr lang="es-PA" dirty="0">
                <a:solidFill>
                  <a:srgbClr val="253E85"/>
                </a:solidFill>
                <a:latin typeface="Montserrat" pitchFamily="2" charset="77"/>
              </a:rPr>
              <a:t> o tener residencia en la misma durante los últimos </a:t>
            </a:r>
            <a:r>
              <a:rPr lang="es-PA" dirty="0" smtClean="0">
                <a:solidFill>
                  <a:srgbClr val="253E85"/>
                </a:solidFill>
                <a:latin typeface="Montserrat" pitchFamily="2" charset="77"/>
              </a:rPr>
              <a:t>(3) tres </a:t>
            </a:r>
            <a:r>
              <a:rPr lang="es-PA" dirty="0">
                <a:solidFill>
                  <a:srgbClr val="253E85"/>
                </a:solidFill>
                <a:latin typeface="Montserrat" pitchFamily="2" charset="77"/>
              </a:rPr>
              <a:t>años antes de la fecha efectiva de postulación</a:t>
            </a:r>
            <a:r>
              <a:rPr lang="es-PA" dirty="0" smtClean="0">
                <a:solidFill>
                  <a:srgbClr val="253E85"/>
                </a:solidFill>
                <a:latin typeface="Montserrat" pitchFamily="2" charset="77"/>
              </a:rPr>
              <a:t>.</a:t>
            </a:r>
          </a:p>
          <a:p>
            <a:pPr marL="342900" indent="-342900" algn="just">
              <a:buAutoNum type="arabicPeriod"/>
            </a:pPr>
            <a:r>
              <a:rPr lang="es-ES" dirty="0">
                <a:solidFill>
                  <a:srgbClr val="253E85"/>
                </a:solidFill>
                <a:latin typeface="Montserrat" pitchFamily="2" charset="77"/>
              </a:rPr>
              <a:t>Haber cumplido una </a:t>
            </a:r>
            <a:r>
              <a:rPr lang="es-ES" b="1" dirty="0">
                <a:solidFill>
                  <a:srgbClr val="253E85"/>
                </a:solidFill>
                <a:latin typeface="Montserrat" pitchFamily="2" charset="77"/>
              </a:rPr>
              <a:t>labor</a:t>
            </a:r>
            <a:r>
              <a:rPr lang="es-ES" dirty="0">
                <a:solidFill>
                  <a:srgbClr val="253E85"/>
                </a:solidFill>
                <a:latin typeface="Montserrat" pitchFamily="2" charset="77"/>
              </a:rPr>
              <a:t> preponderante en el desarrollo de </a:t>
            </a:r>
            <a:r>
              <a:rPr lang="es-ES" b="1" dirty="0">
                <a:solidFill>
                  <a:srgbClr val="253E85"/>
                </a:solidFill>
                <a:latin typeface="Montserrat" pitchFamily="2" charset="77"/>
              </a:rPr>
              <a:t>los derechos de las y los jóvenes</a:t>
            </a:r>
            <a:r>
              <a:rPr lang="es-ES" dirty="0">
                <a:solidFill>
                  <a:srgbClr val="253E85"/>
                </a:solidFill>
                <a:latin typeface="Montserrat" pitchFamily="2" charset="77"/>
              </a:rPr>
              <a:t>, la ciudad o del país, a través de actividades cívicas, culturales, educativas, sociales, ecológicas, laborales y otras</a:t>
            </a:r>
            <a:r>
              <a:rPr lang="es-ES" dirty="0" smtClean="0">
                <a:solidFill>
                  <a:srgbClr val="253E85"/>
                </a:solidFill>
                <a:latin typeface="Montserrat" pitchFamily="2" charset="77"/>
              </a:rPr>
              <a:t>.</a:t>
            </a:r>
          </a:p>
          <a:p>
            <a:pPr marL="342900" indent="-342900" algn="just">
              <a:buAutoNum type="arabicPeriod"/>
            </a:pPr>
            <a:r>
              <a:rPr lang="es-ES" b="1" dirty="0">
                <a:solidFill>
                  <a:srgbClr val="253E85"/>
                </a:solidFill>
                <a:latin typeface="Montserrat" pitchFamily="2" charset="77"/>
              </a:rPr>
              <a:t>Llenar y remitir el formulario de hoja de vida formato PDF </a:t>
            </a:r>
            <a:r>
              <a:rPr lang="es-ES" dirty="0">
                <a:solidFill>
                  <a:srgbClr val="253E85"/>
                </a:solidFill>
                <a:latin typeface="Montserrat" pitchFamily="2" charset="77"/>
              </a:rPr>
              <a:t>(de acuerdo con el formato digital habilitado en el proceso de postulación) </a:t>
            </a:r>
            <a:endParaRPr lang="es-PA" dirty="0">
              <a:solidFill>
                <a:srgbClr val="253E85"/>
              </a:solidFill>
              <a:latin typeface="Montserrat" pitchFamily="2" charset="77"/>
            </a:endParaRPr>
          </a:p>
          <a:p>
            <a:pPr marL="342900" indent="-342900" algn="just">
              <a:buFontTx/>
              <a:buAutoNum type="arabicPeriod"/>
            </a:pPr>
            <a:r>
              <a:rPr lang="es-PA" dirty="0" smtClean="0">
                <a:solidFill>
                  <a:srgbClr val="253E85"/>
                </a:solidFill>
                <a:latin typeface="Montserrat" pitchFamily="2" charset="77"/>
              </a:rPr>
              <a:t>Contar </a:t>
            </a:r>
            <a:r>
              <a:rPr lang="es-PA" dirty="0">
                <a:solidFill>
                  <a:srgbClr val="253E85"/>
                </a:solidFill>
                <a:latin typeface="Montserrat" pitchFamily="2" charset="77"/>
              </a:rPr>
              <a:t>con el </a:t>
            </a:r>
            <a:r>
              <a:rPr lang="es-PA" b="1" dirty="0">
                <a:solidFill>
                  <a:srgbClr val="253E85"/>
                </a:solidFill>
                <a:latin typeface="Montserrat" pitchFamily="2" charset="77"/>
              </a:rPr>
              <a:t>aval de al menos </a:t>
            </a:r>
            <a:r>
              <a:rPr lang="es-PA" b="1" dirty="0" smtClean="0">
                <a:solidFill>
                  <a:srgbClr val="253E85"/>
                </a:solidFill>
                <a:latin typeface="Montserrat" pitchFamily="2" charset="77"/>
              </a:rPr>
              <a:t>tres </a:t>
            </a:r>
            <a:r>
              <a:rPr lang="es-PA" b="1" dirty="0">
                <a:solidFill>
                  <a:srgbClr val="253E85"/>
                </a:solidFill>
                <a:latin typeface="Montserrat" pitchFamily="2" charset="77"/>
              </a:rPr>
              <a:t>organización de la sociedad civil, instituciones, colectivos, fundaciones</a:t>
            </a:r>
            <a:r>
              <a:rPr lang="es-PA" dirty="0">
                <a:solidFill>
                  <a:srgbClr val="253E85"/>
                </a:solidFill>
                <a:latin typeface="Montserrat" pitchFamily="2" charset="77"/>
              </a:rPr>
              <a:t>, etc., a través de certificados simples o respaldos de las acciones realizadas (activismo, recortes de prensa, fotografías, publicaciones, entre otros), en formato digital</a:t>
            </a:r>
            <a:r>
              <a:rPr lang="es-ES" dirty="0" smtClean="0">
                <a:solidFill>
                  <a:srgbClr val="253E85"/>
                </a:solidFill>
                <a:latin typeface="Montserrat" pitchFamily="2" charset="77"/>
              </a:rPr>
              <a:t>.</a:t>
            </a:r>
            <a:endParaRPr lang="es-ES" dirty="0">
              <a:solidFill>
                <a:srgbClr val="253E85"/>
              </a:solidFill>
              <a:latin typeface="Montserrat" pitchFamily="2" charset="77"/>
            </a:endParaRPr>
          </a:p>
        </p:txBody>
      </p:sp>
    </p:spTree>
    <p:extLst>
      <p:ext uri="{BB962C8B-B14F-4D97-AF65-F5344CB8AC3E}">
        <p14:creationId xmlns:p14="http://schemas.microsoft.com/office/powerpoint/2010/main" val="3704163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Marcador de contenido 4">
            <a:extLst>
              <a:ext uri="{FF2B5EF4-FFF2-40B4-BE49-F238E27FC236}">
                <a16:creationId xmlns:a16="http://schemas.microsoft.com/office/drawing/2014/main" id="{5AF3116A-80EF-1695-D4D9-29E83273B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6"/>
            <a:ext cx="12192000" cy="6858000"/>
          </a:xfrm>
          <a:prstGeom prst="rect">
            <a:avLst/>
          </a:prstGeom>
        </p:spPr>
      </p:pic>
      <p:pic>
        <p:nvPicPr>
          <p:cNvPr id="5" name="Imagen 4"/>
          <p:cNvPicPr>
            <a:picLocks noChangeAspect="1"/>
          </p:cNvPicPr>
          <p:nvPr/>
        </p:nvPicPr>
        <p:blipFill rotWithShape="1">
          <a:blip r:embed="rId3"/>
          <a:srcRect l="64580" t="27112" r="11461" b="32569"/>
          <a:stretch/>
        </p:blipFill>
        <p:spPr>
          <a:xfrm>
            <a:off x="1055430" y="1024322"/>
            <a:ext cx="2335877" cy="2211185"/>
          </a:xfrm>
          <a:prstGeom prst="rect">
            <a:avLst/>
          </a:prstGeom>
        </p:spPr>
      </p:pic>
      <p:sp>
        <p:nvSpPr>
          <p:cNvPr id="6" name="Rectángulo 5"/>
          <p:cNvSpPr/>
          <p:nvPr/>
        </p:nvSpPr>
        <p:spPr>
          <a:xfrm>
            <a:off x="4229507" y="975752"/>
            <a:ext cx="6096000" cy="2308324"/>
          </a:xfrm>
          <a:prstGeom prst="rect">
            <a:avLst/>
          </a:prstGeom>
        </p:spPr>
        <p:txBody>
          <a:bodyPr>
            <a:spAutoFit/>
          </a:bodyPr>
          <a:lstStyle/>
          <a:p>
            <a:pPr marL="342900" indent="-342900" algn="just">
              <a:buFontTx/>
              <a:buAutoNum type="arabicPeriod"/>
            </a:pPr>
            <a:r>
              <a:rPr lang="es-ES" b="1" dirty="0">
                <a:solidFill>
                  <a:srgbClr val="253E85"/>
                </a:solidFill>
                <a:latin typeface="Montserrat" pitchFamily="2" charset="77"/>
              </a:rPr>
              <a:t>Para incidir en el desarrollo y promoción de derechos, se crea la opción de presentar una iniciativa, idea o propuesta a ser implementada en el DMQ, para el desarrollo y promoción de los derechos de los/las jóvenes, </a:t>
            </a:r>
            <a:r>
              <a:rPr lang="es-ES" dirty="0">
                <a:solidFill>
                  <a:srgbClr val="253E85"/>
                </a:solidFill>
                <a:latin typeface="Montserrat" pitchFamily="2" charset="77"/>
              </a:rPr>
              <a:t>mediante un documento redactado, un archivo de audio, video u otro medio que le sea accesible para expresarse. Será puntaje adicional.</a:t>
            </a:r>
          </a:p>
        </p:txBody>
      </p:sp>
      <p:sp>
        <p:nvSpPr>
          <p:cNvPr id="7" name="Rectángulo 6"/>
          <p:cNvSpPr/>
          <p:nvPr/>
        </p:nvSpPr>
        <p:spPr>
          <a:xfrm>
            <a:off x="5667912" y="3435616"/>
            <a:ext cx="3219189" cy="75156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s-ES" b="1" dirty="0">
                <a:solidFill>
                  <a:srgbClr val="253E85"/>
                </a:solidFill>
                <a:latin typeface="Montserrat" pitchFamily="2" charset="77"/>
              </a:rPr>
              <a:t>Consideración para la postulación</a:t>
            </a:r>
            <a:endParaRPr lang="es-EC" b="1" dirty="0">
              <a:solidFill>
                <a:srgbClr val="253E85"/>
              </a:solidFill>
              <a:latin typeface="Montserrat" pitchFamily="2" charset="77"/>
            </a:endParaRPr>
          </a:p>
        </p:txBody>
      </p:sp>
      <p:sp>
        <p:nvSpPr>
          <p:cNvPr id="8" name="Rectángulo 7"/>
          <p:cNvSpPr/>
          <p:nvPr/>
        </p:nvSpPr>
        <p:spPr>
          <a:xfrm>
            <a:off x="4459265" y="4489464"/>
            <a:ext cx="6096000" cy="1754326"/>
          </a:xfrm>
          <a:prstGeom prst="rect">
            <a:avLst/>
          </a:prstGeom>
        </p:spPr>
        <p:txBody>
          <a:bodyPr>
            <a:spAutoFit/>
          </a:bodyPr>
          <a:lstStyle/>
          <a:p>
            <a:pPr algn="just"/>
            <a:r>
              <a:rPr lang="es-ES" dirty="0">
                <a:solidFill>
                  <a:srgbClr val="253E85"/>
                </a:solidFill>
                <a:latin typeface="Montserrat" pitchFamily="2" charset="77"/>
              </a:rPr>
              <a:t>La postulación puede realizarse a título personal o por terceras personas. Acorde al artículo 706 del Código Municipal que determina: </a:t>
            </a:r>
            <a:r>
              <a:rPr lang="es-ES" b="1" dirty="0">
                <a:solidFill>
                  <a:srgbClr val="253E85"/>
                </a:solidFill>
                <a:latin typeface="Montserrat" pitchFamily="2" charset="77"/>
              </a:rPr>
              <a:t>“Los premios serán otorgados por el Concejo Metropolitano de Quito, a candidatos/as planteados por iniciativa de sus </a:t>
            </a:r>
            <a:r>
              <a:rPr lang="es-ES" b="1" dirty="0" smtClean="0">
                <a:solidFill>
                  <a:srgbClr val="253E85"/>
                </a:solidFill>
                <a:latin typeface="Montserrat" pitchFamily="2" charset="77"/>
              </a:rPr>
              <a:t>miembros</a:t>
            </a:r>
            <a:r>
              <a:rPr lang="es-ES" b="1" dirty="0">
                <a:solidFill>
                  <a:srgbClr val="253E85"/>
                </a:solidFill>
                <a:latin typeface="Montserrat" pitchFamily="2" charset="77"/>
              </a:rPr>
              <a:t> </a:t>
            </a:r>
            <a:r>
              <a:rPr lang="es-ES" b="1" dirty="0" smtClean="0">
                <a:solidFill>
                  <a:srgbClr val="253E85"/>
                </a:solidFill>
                <a:latin typeface="Montserrat" pitchFamily="2" charset="77"/>
              </a:rPr>
              <a:t>(…)</a:t>
            </a:r>
            <a:endParaRPr lang="es-EC" b="1" dirty="0">
              <a:solidFill>
                <a:srgbClr val="253E85"/>
              </a:solidFill>
              <a:latin typeface="Montserrat" pitchFamily="2" charset="77"/>
            </a:endParaRPr>
          </a:p>
        </p:txBody>
      </p:sp>
      <p:sp>
        <p:nvSpPr>
          <p:cNvPr id="9" name="Rectángulo 8"/>
          <p:cNvSpPr/>
          <p:nvPr/>
        </p:nvSpPr>
        <p:spPr>
          <a:xfrm>
            <a:off x="6226967" y="162533"/>
            <a:ext cx="1940003" cy="461665"/>
          </a:xfrm>
          <a:prstGeom prst="rect">
            <a:avLst/>
          </a:prstGeom>
        </p:spPr>
        <p:txBody>
          <a:bodyPr wrap="square">
            <a:spAutoFit/>
          </a:bodyPr>
          <a:lstStyle/>
          <a:p>
            <a:r>
              <a:rPr lang="es-ES" sz="2400" b="1" dirty="0">
                <a:solidFill>
                  <a:srgbClr val="253E85"/>
                </a:solidFill>
                <a:latin typeface="Montserrat" pitchFamily="2" charset="77"/>
              </a:rPr>
              <a:t>OPCIONAL</a:t>
            </a:r>
            <a:endParaRPr lang="es-EC" sz="2400" b="1" dirty="0">
              <a:solidFill>
                <a:srgbClr val="253E85"/>
              </a:solidFill>
              <a:latin typeface="Montserrat" pitchFamily="2" charset="77"/>
            </a:endParaRPr>
          </a:p>
        </p:txBody>
      </p:sp>
    </p:spTree>
    <p:extLst>
      <p:ext uri="{BB962C8B-B14F-4D97-AF65-F5344CB8AC3E}">
        <p14:creationId xmlns:p14="http://schemas.microsoft.com/office/powerpoint/2010/main" val="2785415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endParaRPr lang="es-EC"/>
          </a:p>
        </p:txBody>
      </p:sp>
      <p:sp>
        <p:nvSpPr>
          <p:cNvPr id="3" name="Subtítulo 2"/>
          <p:cNvSpPr>
            <a:spLocks noGrp="1"/>
          </p:cNvSpPr>
          <p:nvPr>
            <p:ph type="subTitle" idx="1"/>
          </p:nvPr>
        </p:nvSpPr>
        <p:spPr/>
        <p:txBody>
          <a:bodyPr/>
          <a:lstStyle/>
          <a:p>
            <a:endParaRPr lang="es-EC"/>
          </a:p>
        </p:txBody>
      </p:sp>
      <p:pic>
        <p:nvPicPr>
          <p:cNvPr id="5" name="Marcador de contenido 4">
            <a:extLst>
              <a:ext uri="{FF2B5EF4-FFF2-40B4-BE49-F238E27FC236}">
                <a16:creationId xmlns:a16="http://schemas.microsoft.com/office/drawing/2014/main" id="{5AF3116A-80EF-1695-D4D9-29E83273B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Google Shape;2183;p40"/>
          <p:cNvGrpSpPr/>
          <p:nvPr/>
        </p:nvGrpSpPr>
        <p:grpSpPr>
          <a:xfrm>
            <a:off x="2175984" y="3786904"/>
            <a:ext cx="248380" cy="36000"/>
            <a:chOff x="5662375" y="212375"/>
            <a:chExt cx="175013" cy="27000"/>
          </a:xfrm>
        </p:grpSpPr>
        <p:sp>
          <p:nvSpPr>
            <p:cNvPr id="7" name="Google Shape;2184;p40"/>
            <p:cNvSpPr/>
            <p:nvPr/>
          </p:nvSpPr>
          <p:spPr>
            <a:xfrm>
              <a:off x="5662375"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solidFill>
                  <a:srgbClr val="595959"/>
                </a:solidFill>
              </a:endParaRPr>
            </a:p>
          </p:txBody>
        </p:sp>
        <p:sp>
          <p:nvSpPr>
            <p:cNvPr id="8" name="Google Shape;2185;p40"/>
            <p:cNvSpPr/>
            <p:nvPr/>
          </p:nvSpPr>
          <p:spPr>
            <a:xfrm>
              <a:off x="5736381"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solidFill>
                  <a:srgbClr val="595959"/>
                </a:solidFill>
              </a:endParaRPr>
            </a:p>
          </p:txBody>
        </p:sp>
        <p:sp>
          <p:nvSpPr>
            <p:cNvPr id="9" name="Google Shape;2186;p40"/>
            <p:cNvSpPr/>
            <p:nvPr/>
          </p:nvSpPr>
          <p:spPr>
            <a:xfrm>
              <a:off x="5810388"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solidFill>
                  <a:srgbClr val="595959"/>
                </a:solidFill>
              </a:endParaRPr>
            </a:p>
          </p:txBody>
        </p:sp>
      </p:grpSp>
      <p:grpSp>
        <p:nvGrpSpPr>
          <p:cNvPr id="10" name="Google Shape;2187;p40"/>
          <p:cNvGrpSpPr/>
          <p:nvPr/>
        </p:nvGrpSpPr>
        <p:grpSpPr>
          <a:xfrm>
            <a:off x="5729944" y="3786920"/>
            <a:ext cx="248380" cy="36000"/>
            <a:chOff x="5662375" y="212375"/>
            <a:chExt cx="175013" cy="27000"/>
          </a:xfrm>
        </p:grpSpPr>
        <p:sp>
          <p:nvSpPr>
            <p:cNvPr id="11" name="Google Shape;2188;p40"/>
            <p:cNvSpPr/>
            <p:nvPr/>
          </p:nvSpPr>
          <p:spPr>
            <a:xfrm>
              <a:off x="5662375"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solidFill>
                  <a:srgbClr val="595959"/>
                </a:solidFill>
              </a:endParaRPr>
            </a:p>
          </p:txBody>
        </p:sp>
        <p:sp>
          <p:nvSpPr>
            <p:cNvPr id="12" name="Google Shape;2189;p40"/>
            <p:cNvSpPr/>
            <p:nvPr/>
          </p:nvSpPr>
          <p:spPr>
            <a:xfrm>
              <a:off x="5736381"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solidFill>
                  <a:srgbClr val="595959"/>
                </a:solidFill>
              </a:endParaRPr>
            </a:p>
          </p:txBody>
        </p:sp>
        <p:sp>
          <p:nvSpPr>
            <p:cNvPr id="13" name="Google Shape;2190;p40"/>
            <p:cNvSpPr/>
            <p:nvPr/>
          </p:nvSpPr>
          <p:spPr>
            <a:xfrm>
              <a:off x="5810388"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solidFill>
                  <a:srgbClr val="595959"/>
                </a:solidFill>
              </a:endParaRPr>
            </a:p>
          </p:txBody>
        </p:sp>
      </p:grpSp>
      <p:grpSp>
        <p:nvGrpSpPr>
          <p:cNvPr id="14" name="Google Shape;2191;p40"/>
          <p:cNvGrpSpPr/>
          <p:nvPr/>
        </p:nvGrpSpPr>
        <p:grpSpPr>
          <a:xfrm>
            <a:off x="9283904" y="3786904"/>
            <a:ext cx="248380" cy="36000"/>
            <a:chOff x="5662375" y="212375"/>
            <a:chExt cx="175013" cy="27000"/>
          </a:xfrm>
        </p:grpSpPr>
        <p:sp>
          <p:nvSpPr>
            <p:cNvPr id="15" name="Google Shape;2192;p40"/>
            <p:cNvSpPr/>
            <p:nvPr/>
          </p:nvSpPr>
          <p:spPr>
            <a:xfrm>
              <a:off x="5662375"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solidFill>
                  <a:srgbClr val="595959"/>
                </a:solidFill>
              </a:endParaRPr>
            </a:p>
          </p:txBody>
        </p:sp>
        <p:sp>
          <p:nvSpPr>
            <p:cNvPr id="16" name="Google Shape;2193;p40"/>
            <p:cNvSpPr/>
            <p:nvPr/>
          </p:nvSpPr>
          <p:spPr>
            <a:xfrm>
              <a:off x="5736381"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solidFill>
                  <a:srgbClr val="595959"/>
                </a:solidFill>
              </a:endParaRPr>
            </a:p>
          </p:txBody>
        </p:sp>
        <p:sp>
          <p:nvSpPr>
            <p:cNvPr id="17" name="Google Shape;2194;p40"/>
            <p:cNvSpPr/>
            <p:nvPr/>
          </p:nvSpPr>
          <p:spPr>
            <a:xfrm>
              <a:off x="5810388" y="212375"/>
              <a:ext cx="27000" cy="27000"/>
            </a:xfrm>
            <a:prstGeom prst="ellipse">
              <a:avLst/>
            </a:prstGeom>
            <a:solidFill>
              <a:schemeClr val="dk2"/>
            </a:solidFill>
            <a:ln>
              <a:noFill/>
            </a:ln>
          </p:spPr>
          <p:txBody>
            <a:bodyPr spcFirstLastPara="1" wrap="square" lIns="121900" tIns="121900" rIns="121900" bIns="121900" anchor="ctr" anchorCtr="0">
              <a:noAutofit/>
            </a:bodyPr>
            <a:lstStyle/>
            <a:p>
              <a:endParaRPr sz="2400">
                <a:solidFill>
                  <a:srgbClr val="595959"/>
                </a:solidFill>
              </a:endParaRPr>
            </a:p>
          </p:txBody>
        </p:sp>
      </p:grpSp>
      <p:sp>
        <p:nvSpPr>
          <p:cNvPr id="26" name="Rectángulo redondeado 25">
            <a:extLst>
              <a:ext uri="{FF2B5EF4-FFF2-40B4-BE49-F238E27FC236}">
                <a16:creationId xmlns:a16="http://schemas.microsoft.com/office/drawing/2014/main" id="{002C0FE7-8331-A247-8790-AD176C0D95CD}"/>
              </a:ext>
            </a:extLst>
          </p:cNvPr>
          <p:cNvSpPr/>
          <p:nvPr/>
        </p:nvSpPr>
        <p:spPr>
          <a:xfrm>
            <a:off x="222911" y="1226646"/>
            <a:ext cx="2436644" cy="4504636"/>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1" name="Rectángulo redondeado 30">
            <a:extLst>
              <a:ext uri="{FF2B5EF4-FFF2-40B4-BE49-F238E27FC236}">
                <a16:creationId xmlns:a16="http://schemas.microsoft.com/office/drawing/2014/main" id="{A00419A6-833A-144E-8101-56868DCFF3E9}"/>
              </a:ext>
            </a:extLst>
          </p:cNvPr>
          <p:cNvSpPr/>
          <p:nvPr/>
        </p:nvSpPr>
        <p:spPr>
          <a:xfrm>
            <a:off x="2938413" y="1215757"/>
            <a:ext cx="2981435" cy="4680488"/>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5" name="Rectángulo redondeado 34">
            <a:extLst>
              <a:ext uri="{FF2B5EF4-FFF2-40B4-BE49-F238E27FC236}">
                <a16:creationId xmlns:a16="http://schemas.microsoft.com/office/drawing/2014/main" id="{15A7DA3F-D3A9-EF46-82B0-A75DB2CBE571}"/>
              </a:ext>
            </a:extLst>
          </p:cNvPr>
          <p:cNvSpPr/>
          <p:nvPr/>
        </p:nvSpPr>
        <p:spPr>
          <a:xfrm>
            <a:off x="6281499" y="1272615"/>
            <a:ext cx="2549880" cy="4680488"/>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7" name="Rectángulo redondeado 36">
            <a:extLst>
              <a:ext uri="{FF2B5EF4-FFF2-40B4-BE49-F238E27FC236}">
                <a16:creationId xmlns:a16="http://schemas.microsoft.com/office/drawing/2014/main" id="{E8B22CD0-21B4-FC45-A1A7-A8E813EA95C5}"/>
              </a:ext>
            </a:extLst>
          </p:cNvPr>
          <p:cNvSpPr/>
          <p:nvPr/>
        </p:nvSpPr>
        <p:spPr>
          <a:xfrm>
            <a:off x="9093496" y="1215757"/>
            <a:ext cx="2436644" cy="4680488"/>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8" name="Rectángulo 37">
            <a:extLst>
              <a:ext uri="{FF2B5EF4-FFF2-40B4-BE49-F238E27FC236}">
                <a16:creationId xmlns:a16="http://schemas.microsoft.com/office/drawing/2014/main" id="{F6C7DF33-6E10-EC49-A012-5281F5A36729}"/>
              </a:ext>
            </a:extLst>
          </p:cNvPr>
          <p:cNvSpPr/>
          <p:nvPr/>
        </p:nvSpPr>
        <p:spPr>
          <a:xfrm>
            <a:off x="368094" y="1305341"/>
            <a:ext cx="2143879" cy="4247317"/>
          </a:xfrm>
          <a:prstGeom prst="rect">
            <a:avLst/>
          </a:prstGeom>
        </p:spPr>
        <p:txBody>
          <a:bodyPr wrap="square">
            <a:spAutoFit/>
          </a:bodyPr>
          <a:lstStyle/>
          <a:p>
            <a:pPr algn="ctr"/>
            <a:r>
              <a:rPr lang="es-PA" b="1" dirty="0">
                <a:solidFill>
                  <a:srgbClr val="253E85"/>
                </a:solidFill>
                <a:latin typeface="Montserrat" pitchFamily="2" charset="77"/>
              </a:rPr>
              <a:t>a) Recepción en modalidad:</a:t>
            </a:r>
          </a:p>
          <a:p>
            <a:pPr algn="ctr"/>
            <a:endParaRPr lang="es-PA" dirty="0">
              <a:solidFill>
                <a:srgbClr val="253E85"/>
              </a:solidFill>
              <a:latin typeface="Montserrat" pitchFamily="2" charset="77"/>
            </a:endParaRPr>
          </a:p>
          <a:p>
            <a:pPr algn="ctr"/>
            <a:r>
              <a:rPr lang="es-PA" b="1" dirty="0">
                <a:solidFill>
                  <a:srgbClr val="253E85"/>
                </a:solidFill>
                <a:latin typeface="Montserrat" pitchFamily="2" charset="77"/>
              </a:rPr>
              <a:t>Digital al correo: </a:t>
            </a:r>
            <a:r>
              <a:rPr lang="es-EC" dirty="0">
                <a:latin typeface="Montserrat" pitchFamily="2" charset="77"/>
                <a:hlinkClick r:id="rId3"/>
              </a:rPr>
              <a:t>premiodoloresveintimilla@quito.gob.ec</a:t>
            </a:r>
            <a:r>
              <a:rPr lang="es-EC" dirty="0">
                <a:latin typeface="Montserrat" pitchFamily="2" charset="77"/>
              </a:rPr>
              <a:t> </a:t>
            </a:r>
            <a:endParaRPr lang="es-EC" dirty="0" smtClean="0">
              <a:latin typeface="Montserrat" pitchFamily="2" charset="77"/>
            </a:endParaRPr>
          </a:p>
          <a:p>
            <a:pPr lvl="0" algn="ctr"/>
            <a:endParaRPr lang="es-ES" dirty="0">
              <a:latin typeface="Montserrat" pitchFamily="2" charset="77"/>
            </a:endParaRPr>
          </a:p>
          <a:p>
            <a:pPr lvl="0" algn="ctr"/>
            <a:r>
              <a:rPr lang="es-ES" b="1" dirty="0">
                <a:solidFill>
                  <a:srgbClr val="253E85"/>
                </a:solidFill>
                <a:latin typeface="Montserrat" pitchFamily="2" charset="77"/>
              </a:rPr>
              <a:t>Física a las oficias </a:t>
            </a:r>
            <a:r>
              <a:rPr lang="es-ES" dirty="0">
                <a:solidFill>
                  <a:srgbClr val="253E85"/>
                </a:solidFill>
                <a:latin typeface="Montserrat" pitchFamily="2" charset="77"/>
              </a:rPr>
              <a:t>de la Secretaría de Inclusión Social o en las oficinas de las Administraciones Zonales</a:t>
            </a:r>
            <a:endParaRPr lang="es-PA" dirty="0">
              <a:solidFill>
                <a:srgbClr val="253E85"/>
              </a:solidFill>
              <a:latin typeface="Montserrat" pitchFamily="2" charset="77"/>
            </a:endParaRPr>
          </a:p>
        </p:txBody>
      </p:sp>
      <p:sp>
        <p:nvSpPr>
          <p:cNvPr id="39" name="Rectángulo 38">
            <a:extLst>
              <a:ext uri="{FF2B5EF4-FFF2-40B4-BE49-F238E27FC236}">
                <a16:creationId xmlns:a16="http://schemas.microsoft.com/office/drawing/2014/main" id="{820EBA3D-1FAD-9A4F-B333-EDA5F1AF3D32}"/>
              </a:ext>
            </a:extLst>
          </p:cNvPr>
          <p:cNvSpPr/>
          <p:nvPr/>
        </p:nvSpPr>
        <p:spPr>
          <a:xfrm>
            <a:off x="3016757" y="1305341"/>
            <a:ext cx="2771661" cy="4524315"/>
          </a:xfrm>
          <a:prstGeom prst="rect">
            <a:avLst/>
          </a:prstGeom>
        </p:spPr>
        <p:txBody>
          <a:bodyPr wrap="square">
            <a:spAutoFit/>
          </a:bodyPr>
          <a:lstStyle/>
          <a:p>
            <a:pPr algn="ctr"/>
            <a:r>
              <a:rPr lang="es-EC" b="1" dirty="0">
                <a:solidFill>
                  <a:srgbClr val="253E85"/>
                </a:solidFill>
                <a:latin typeface="Montserrat" pitchFamily="2" charset="77"/>
              </a:rPr>
              <a:t>b) Precalificación de postulaciones</a:t>
            </a:r>
          </a:p>
          <a:p>
            <a:endParaRPr lang="es-ES" dirty="0">
              <a:solidFill>
                <a:srgbClr val="253E85"/>
              </a:solidFill>
              <a:latin typeface="Montserrat" pitchFamily="2" charset="77"/>
            </a:endParaRPr>
          </a:p>
          <a:p>
            <a:pPr algn="just"/>
            <a:r>
              <a:rPr lang="es-ES" dirty="0" smtClean="0">
                <a:solidFill>
                  <a:srgbClr val="253E85"/>
                </a:solidFill>
                <a:latin typeface="Montserrat" pitchFamily="2" charset="77"/>
              </a:rPr>
              <a:t>Recopilar </a:t>
            </a:r>
            <a:r>
              <a:rPr lang="es-ES" dirty="0">
                <a:solidFill>
                  <a:srgbClr val="253E85"/>
                </a:solidFill>
                <a:latin typeface="Montserrat" pitchFamily="2" charset="77"/>
              </a:rPr>
              <a:t>las postulaciones por correo o físico.</a:t>
            </a:r>
          </a:p>
          <a:p>
            <a:pPr algn="just"/>
            <a:endParaRPr lang="es-ES" dirty="0">
              <a:solidFill>
                <a:srgbClr val="253E85"/>
              </a:solidFill>
              <a:latin typeface="Montserrat" pitchFamily="2" charset="77"/>
            </a:endParaRPr>
          </a:p>
          <a:p>
            <a:pPr algn="just"/>
            <a:r>
              <a:rPr lang="es-ES" dirty="0">
                <a:solidFill>
                  <a:srgbClr val="253E85"/>
                </a:solidFill>
                <a:latin typeface="Montserrat" pitchFamily="2" charset="77"/>
              </a:rPr>
              <a:t>Realizar un primer filtro de revisión de las postulaciones, tabulará en el Formato de Precalificación</a:t>
            </a:r>
          </a:p>
          <a:p>
            <a:pPr algn="just"/>
            <a:endParaRPr lang="es-ES" dirty="0">
              <a:solidFill>
                <a:srgbClr val="253E85"/>
              </a:solidFill>
              <a:latin typeface="Montserrat" pitchFamily="2" charset="77"/>
            </a:endParaRPr>
          </a:p>
          <a:p>
            <a:pPr algn="just"/>
            <a:r>
              <a:rPr lang="es-ES" dirty="0">
                <a:solidFill>
                  <a:srgbClr val="253E85"/>
                </a:solidFill>
                <a:latin typeface="Montserrat" pitchFamily="2" charset="77"/>
              </a:rPr>
              <a:t>Proceso de </a:t>
            </a:r>
            <a:r>
              <a:rPr lang="es-ES" b="1" dirty="0" smtClean="0">
                <a:solidFill>
                  <a:srgbClr val="253E85"/>
                </a:solidFill>
                <a:latin typeface="Montserrat" pitchFamily="2" charset="77"/>
              </a:rPr>
              <a:t>subsanación </a:t>
            </a:r>
            <a:r>
              <a:rPr lang="es-ES" dirty="0" smtClean="0">
                <a:solidFill>
                  <a:srgbClr val="253E85"/>
                </a:solidFill>
                <a:latin typeface="Montserrat" pitchFamily="2" charset="77"/>
              </a:rPr>
              <a:t>para documentación necesaria</a:t>
            </a:r>
            <a:endParaRPr lang="es-PA" sz="1600" dirty="0">
              <a:solidFill>
                <a:schemeClr val="bg1"/>
              </a:solidFill>
              <a:latin typeface="Montserrat" pitchFamily="2" charset="77"/>
            </a:endParaRPr>
          </a:p>
        </p:txBody>
      </p:sp>
      <p:sp>
        <p:nvSpPr>
          <p:cNvPr id="40" name="Rectángulo 39">
            <a:extLst>
              <a:ext uri="{FF2B5EF4-FFF2-40B4-BE49-F238E27FC236}">
                <a16:creationId xmlns:a16="http://schemas.microsoft.com/office/drawing/2014/main" id="{06E833FE-476A-0444-B56A-5330EAEABB8B}"/>
              </a:ext>
            </a:extLst>
          </p:cNvPr>
          <p:cNvSpPr/>
          <p:nvPr/>
        </p:nvSpPr>
        <p:spPr>
          <a:xfrm>
            <a:off x="6372307" y="2251393"/>
            <a:ext cx="2394794" cy="1754326"/>
          </a:xfrm>
          <a:prstGeom prst="rect">
            <a:avLst/>
          </a:prstGeom>
        </p:spPr>
        <p:txBody>
          <a:bodyPr wrap="square">
            <a:spAutoFit/>
          </a:bodyPr>
          <a:lstStyle/>
          <a:p>
            <a:pPr lvl="0" algn="just"/>
            <a:r>
              <a:rPr lang="es-ES" dirty="0">
                <a:solidFill>
                  <a:srgbClr val="253E85"/>
                </a:solidFill>
                <a:latin typeface="Montserrat" pitchFamily="2" charset="77"/>
              </a:rPr>
              <a:t>Esta fase tendrá un lapso de tiempo de </a:t>
            </a:r>
            <a:r>
              <a:rPr lang="es-ES" dirty="0" smtClean="0">
                <a:solidFill>
                  <a:srgbClr val="253E85"/>
                </a:solidFill>
                <a:latin typeface="Montserrat" pitchFamily="2" charset="77"/>
              </a:rPr>
              <a:t>catorce (14) </a:t>
            </a:r>
            <a:r>
              <a:rPr lang="es-ES" dirty="0">
                <a:solidFill>
                  <a:srgbClr val="253E85"/>
                </a:solidFill>
                <a:latin typeface="Montserrat" pitchFamily="2" charset="77"/>
              </a:rPr>
              <a:t>días a partir de la recepción de documentación de los y las postulantes.</a:t>
            </a:r>
            <a:endParaRPr lang="es-EC" dirty="0">
              <a:solidFill>
                <a:srgbClr val="253E85"/>
              </a:solidFill>
              <a:latin typeface="Montserrat" pitchFamily="2" charset="77"/>
            </a:endParaRPr>
          </a:p>
        </p:txBody>
      </p:sp>
      <p:sp>
        <p:nvSpPr>
          <p:cNvPr id="41" name="Rectángulo 40">
            <a:extLst>
              <a:ext uri="{FF2B5EF4-FFF2-40B4-BE49-F238E27FC236}">
                <a16:creationId xmlns:a16="http://schemas.microsoft.com/office/drawing/2014/main" id="{751133AF-0EEF-F044-8BCF-6004D6150081}"/>
              </a:ext>
            </a:extLst>
          </p:cNvPr>
          <p:cNvSpPr/>
          <p:nvPr/>
        </p:nvSpPr>
        <p:spPr>
          <a:xfrm>
            <a:off x="9352130" y="2181698"/>
            <a:ext cx="2013797" cy="2862322"/>
          </a:xfrm>
          <a:prstGeom prst="rect">
            <a:avLst/>
          </a:prstGeom>
        </p:spPr>
        <p:txBody>
          <a:bodyPr wrap="square">
            <a:spAutoFit/>
          </a:bodyPr>
          <a:lstStyle/>
          <a:p>
            <a:pPr lvl="0" algn="just"/>
            <a:r>
              <a:rPr lang="es-ES" dirty="0">
                <a:solidFill>
                  <a:srgbClr val="253E85"/>
                </a:solidFill>
                <a:latin typeface="Montserrat" pitchFamily="2" charset="77"/>
              </a:rPr>
              <a:t>La persona técnica del proceso elaborará un listado con los nombres de las postulantes que cumplieron con la entrega de toda la información y documentación.</a:t>
            </a:r>
            <a:endParaRPr lang="es-PA" dirty="0">
              <a:solidFill>
                <a:srgbClr val="253E85"/>
              </a:solidFill>
              <a:latin typeface="Montserrat" pitchFamily="2" charset="77"/>
            </a:endParaRPr>
          </a:p>
        </p:txBody>
      </p:sp>
      <p:pic>
        <p:nvPicPr>
          <p:cNvPr id="42" name="Imagen 41"/>
          <p:cNvPicPr>
            <a:picLocks noChangeAspect="1"/>
          </p:cNvPicPr>
          <p:nvPr/>
        </p:nvPicPr>
        <p:blipFill rotWithShape="1">
          <a:blip r:embed="rId4"/>
          <a:srcRect l="63438" t="31626" r="9980" b="20489"/>
          <a:stretch/>
        </p:blipFill>
        <p:spPr>
          <a:xfrm>
            <a:off x="11098813" y="0"/>
            <a:ext cx="1093187" cy="1107724"/>
          </a:xfrm>
          <a:prstGeom prst="rect">
            <a:avLst/>
          </a:prstGeom>
        </p:spPr>
      </p:pic>
      <p:sp>
        <p:nvSpPr>
          <p:cNvPr id="43" name="Rectángulo 42"/>
          <p:cNvSpPr/>
          <p:nvPr/>
        </p:nvSpPr>
        <p:spPr>
          <a:xfrm>
            <a:off x="4350385" y="350466"/>
            <a:ext cx="5038549" cy="461665"/>
          </a:xfrm>
          <a:prstGeom prst="rect">
            <a:avLst/>
          </a:prstGeom>
        </p:spPr>
        <p:txBody>
          <a:bodyPr wrap="square">
            <a:spAutoFit/>
          </a:bodyPr>
          <a:lstStyle/>
          <a:p>
            <a:r>
              <a:rPr lang="es-ES" sz="2400" b="1" dirty="0" smtClean="0">
                <a:solidFill>
                  <a:srgbClr val="253E85"/>
                </a:solidFill>
                <a:latin typeface="Montserrat" pitchFamily="2" charset="77"/>
              </a:rPr>
              <a:t>FASE PRE- CALIFICACIÒN</a:t>
            </a:r>
            <a:endParaRPr lang="es-EC" sz="2400" b="1" dirty="0">
              <a:solidFill>
                <a:srgbClr val="253E85"/>
              </a:solidFill>
              <a:latin typeface="Montserrat" pitchFamily="2" charset="77"/>
            </a:endParaRPr>
          </a:p>
        </p:txBody>
      </p:sp>
    </p:spTree>
    <p:extLst>
      <p:ext uri="{BB962C8B-B14F-4D97-AF65-F5344CB8AC3E}">
        <p14:creationId xmlns:p14="http://schemas.microsoft.com/office/powerpoint/2010/main" val="2303766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sp>
        <p:nvSpPr>
          <p:cNvPr id="3" name="Marcador de contenido 2"/>
          <p:cNvSpPr>
            <a:spLocks noGrp="1"/>
          </p:cNvSpPr>
          <p:nvPr>
            <p:ph idx="1"/>
          </p:nvPr>
        </p:nvSpPr>
        <p:spPr/>
        <p:txBody>
          <a:bodyPr/>
          <a:lstStyle/>
          <a:p>
            <a:endParaRPr lang="es-EC"/>
          </a:p>
        </p:txBody>
      </p:sp>
      <p:pic>
        <p:nvPicPr>
          <p:cNvPr id="4" name="Marcador de contenido 4">
            <a:extLst>
              <a:ext uri="{FF2B5EF4-FFF2-40B4-BE49-F238E27FC236}">
                <a16:creationId xmlns:a16="http://schemas.microsoft.com/office/drawing/2014/main" id="{5AF3116A-80EF-1695-D4D9-29E83273B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3" name="Marcador de contenido 4">
            <a:extLst>
              <a:ext uri="{FF2B5EF4-FFF2-40B4-BE49-F238E27FC236}">
                <a16:creationId xmlns:a16="http://schemas.microsoft.com/office/drawing/2014/main" id="{5AF3116A-80EF-1695-D4D9-29E83273B1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8117"/>
            <a:ext cx="12192000" cy="6858000"/>
          </a:xfrm>
          <a:prstGeom prst="rect">
            <a:avLst/>
          </a:prstGeom>
        </p:spPr>
      </p:pic>
      <p:sp>
        <p:nvSpPr>
          <p:cNvPr id="25" name="Título 1">
            <a:extLst>
              <a:ext uri="{FF2B5EF4-FFF2-40B4-BE49-F238E27FC236}">
                <a16:creationId xmlns:a16="http://schemas.microsoft.com/office/drawing/2014/main" id="{0008C44C-DC69-1E4D-4BD9-4F0C236BE1EA}"/>
              </a:ext>
            </a:extLst>
          </p:cNvPr>
          <p:cNvSpPr txBox="1">
            <a:spLocks/>
          </p:cNvSpPr>
          <p:nvPr/>
        </p:nvSpPr>
        <p:spPr>
          <a:xfrm>
            <a:off x="690505" y="1101376"/>
            <a:ext cx="2155371"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C" b="1" dirty="0">
              <a:solidFill>
                <a:srgbClr val="75BBE9"/>
              </a:solidFill>
              <a:latin typeface="Montserrat" pitchFamily="2" charset="77"/>
              <a:ea typeface="HGSMinchoE" panose="02020900000000000000" pitchFamily="18" charset="-128"/>
            </a:endParaRPr>
          </a:p>
        </p:txBody>
      </p:sp>
      <p:sp>
        <p:nvSpPr>
          <p:cNvPr id="27" name="Título 1">
            <a:extLst>
              <a:ext uri="{FF2B5EF4-FFF2-40B4-BE49-F238E27FC236}">
                <a16:creationId xmlns:a16="http://schemas.microsoft.com/office/drawing/2014/main" id="{9D3A1C5E-BEFC-613E-757F-9AD301FCDEDA}"/>
              </a:ext>
            </a:extLst>
          </p:cNvPr>
          <p:cNvSpPr txBox="1">
            <a:spLocks/>
          </p:cNvSpPr>
          <p:nvPr/>
        </p:nvSpPr>
        <p:spPr>
          <a:xfrm>
            <a:off x="2845876" y="103667"/>
            <a:ext cx="6981910" cy="127577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2800" b="1" dirty="0" smtClean="0">
                <a:solidFill>
                  <a:srgbClr val="253E85"/>
                </a:solidFill>
                <a:latin typeface="Montserrat" pitchFamily="2" charset="77"/>
                <a:ea typeface="+mn-ea"/>
                <a:cs typeface="+mn-cs"/>
              </a:rPr>
              <a:t>FASE CALIFICACIÓN</a:t>
            </a:r>
          </a:p>
        </p:txBody>
      </p:sp>
      <p:graphicFrame>
        <p:nvGraphicFramePr>
          <p:cNvPr id="28" name="Diagrama 27">
            <a:extLst>
              <a:ext uri="{FF2B5EF4-FFF2-40B4-BE49-F238E27FC236}">
                <a16:creationId xmlns:a16="http://schemas.microsoft.com/office/drawing/2014/main" id="{0B73D546-72BE-B30E-48EE-90FFBC93C2C2}"/>
              </a:ext>
            </a:extLst>
          </p:cNvPr>
          <p:cNvGraphicFramePr/>
          <p:nvPr>
            <p:extLst>
              <p:ext uri="{D42A27DB-BD31-4B8C-83A1-F6EECF244321}">
                <p14:modId xmlns:p14="http://schemas.microsoft.com/office/powerpoint/2010/main" val="3290085790"/>
              </p:ext>
            </p:extLst>
          </p:nvPr>
        </p:nvGraphicFramePr>
        <p:xfrm>
          <a:off x="1224320" y="1400552"/>
          <a:ext cx="10611815" cy="3605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9" name="Rectángulo redondeado 28">
            <a:extLst>
              <a:ext uri="{FF2B5EF4-FFF2-40B4-BE49-F238E27FC236}">
                <a16:creationId xmlns:a16="http://schemas.microsoft.com/office/drawing/2014/main" id="{E9C51431-5CCD-BC44-B305-A1A5FFB93B9C}"/>
              </a:ext>
            </a:extLst>
          </p:cNvPr>
          <p:cNvSpPr/>
          <p:nvPr/>
        </p:nvSpPr>
        <p:spPr>
          <a:xfrm>
            <a:off x="8197349" y="1324755"/>
            <a:ext cx="3690265" cy="1280160"/>
          </a:xfrm>
          <a:prstGeom prst="roundRect">
            <a:avLst/>
          </a:prstGeom>
          <a:solidFill>
            <a:srgbClr val="013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0" name="Rectángulo 29">
            <a:extLst>
              <a:ext uri="{FF2B5EF4-FFF2-40B4-BE49-F238E27FC236}">
                <a16:creationId xmlns:a16="http://schemas.microsoft.com/office/drawing/2014/main" id="{BFC4FD8A-8E30-D042-A37F-041ECD5C97A1}"/>
              </a:ext>
            </a:extLst>
          </p:cNvPr>
          <p:cNvSpPr/>
          <p:nvPr/>
        </p:nvSpPr>
        <p:spPr>
          <a:xfrm>
            <a:off x="8143640" y="1339378"/>
            <a:ext cx="3797681" cy="1200329"/>
          </a:xfrm>
          <a:prstGeom prst="rect">
            <a:avLst/>
          </a:prstGeom>
        </p:spPr>
        <p:txBody>
          <a:bodyPr wrap="square">
            <a:spAutoFit/>
          </a:bodyPr>
          <a:lstStyle/>
          <a:p>
            <a:pPr algn="ctr"/>
            <a:r>
              <a:rPr lang="es-EC" b="1" dirty="0">
                <a:solidFill>
                  <a:schemeClr val="bg1"/>
                </a:solidFill>
              </a:rPr>
              <a:t>La comisión se instalará con al menos 3 de sus miembros, siendo uno de ellos el presidente y las decisiones se tomarán por mayoría</a:t>
            </a:r>
          </a:p>
        </p:txBody>
      </p:sp>
      <p:cxnSp>
        <p:nvCxnSpPr>
          <p:cNvPr id="6" name="Conector recto de flecha 5"/>
          <p:cNvCxnSpPr/>
          <p:nvPr/>
        </p:nvCxnSpPr>
        <p:spPr>
          <a:xfrm>
            <a:off x="7764651" y="1825625"/>
            <a:ext cx="402956"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32" name="Rectángulo 31"/>
          <p:cNvSpPr/>
          <p:nvPr/>
        </p:nvSpPr>
        <p:spPr>
          <a:xfrm>
            <a:off x="4244253" y="5508501"/>
            <a:ext cx="7257242" cy="1177783"/>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smtClean="0">
                <a:solidFill>
                  <a:srgbClr val="253E85"/>
                </a:solidFill>
                <a:latin typeface="Montserrat" pitchFamily="2" charset="77"/>
              </a:rPr>
              <a:t>Observadores: </a:t>
            </a:r>
            <a:r>
              <a:rPr lang="es-ES" sz="1600" dirty="0">
                <a:solidFill>
                  <a:srgbClr val="253E85"/>
                </a:solidFill>
                <a:latin typeface="Montserrat" pitchFamily="2" charset="77"/>
              </a:rPr>
              <a:t>Las/os integrantes de la Comisión de Igualdad, Género e Inclusión Social o su delegado, podrán vigilar todo el proceso para el otorgamiento del premio, los mismos no tendrán incidencia en la toma de decisiones </a:t>
            </a:r>
            <a:endParaRPr lang="es-EC" sz="1600" dirty="0">
              <a:solidFill>
                <a:srgbClr val="253E85"/>
              </a:solidFill>
              <a:latin typeface="Montserrat" pitchFamily="2" charset="77"/>
            </a:endParaRPr>
          </a:p>
        </p:txBody>
      </p:sp>
    </p:spTree>
    <p:extLst>
      <p:ext uri="{BB962C8B-B14F-4D97-AF65-F5344CB8AC3E}">
        <p14:creationId xmlns:p14="http://schemas.microsoft.com/office/powerpoint/2010/main" val="149894625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2588</TotalTime>
  <Words>2263</Words>
  <Application>Microsoft Office PowerPoint</Application>
  <PresentationFormat>Panorámica</PresentationFormat>
  <Paragraphs>421</Paragraphs>
  <Slides>16</Slides>
  <Notes>0</Notes>
  <HiddenSlides>0</HiddenSlides>
  <MMClips>0</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16</vt:i4>
      </vt:variant>
    </vt:vector>
  </HeadingPairs>
  <TitlesOfParts>
    <vt:vector size="29" baseType="lpstr">
      <vt:lpstr>Arial</vt:lpstr>
      <vt:lpstr>Barlow Semi Condensed</vt:lpstr>
      <vt:lpstr>Calibri</vt:lpstr>
      <vt:lpstr>Calibri Light</vt:lpstr>
      <vt:lpstr>Cambria</vt:lpstr>
      <vt:lpstr>HGSMinchoE</vt:lpstr>
      <vt:lpstr>Montserrat</vt:lpstr>
      <vt:lpstr>Montserrat ExtraBold</vt:lpstr>
      <vt:lpstr>MS Mincho</vt:lpstr>
      <vt:lpstr>Source Sans Pro</vt:lpstr>
      <vt:lpstr>Symbol</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Karen Dayana Quirola Banio</dc:creator>
  <cp:lastModifiedBy>Karen Dayana Quirola Banio</cp:lastModifiedBy>
  <cp:revision>34</cp:revision>
  <cp:lastPrinted>2024-06-27T14:05:05Z</cp:lastPrinted>
  <dcterms:created xsi:type="dcterms:W3CDTF">2024-05-28T20:11:32Z</dcterms:created>
  <dcterms:modified xsi:type="dcterms:W3CDTF">2024-06-27T14:09:14Z</dcterms:modified>
</cp:coreProperties>
</file>