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"/>
  </p:notesMasterIdLst>
  <p:sldIdLst>
    <p:sldId id="502" r:id="rId2"/>
    <p:sldId id="564" r:id="rId3"/>
    <p:sldId id="548" r:id="rId4"/>
    <p:sldId id="562" r:id="rId5"/>
    <p:sldId id="563" r:id="rId6"/>
    <p:sldId id="568" r:id="rId7"/>
    <p:sldId id="566" r:id="rId8"/>
    <p:sldId id="536" r:id="rId9"/>
  </p:sldIdLst>
  <p:sldSz cx="9144000" cy="5143500" type="screen16x9"/>
  <p:notesSz cx="6797675" cy="9926638"/>
  <p:defaultTextStyle>
    <a:defPPr>
      <a:defRPr lang="es-EC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65" userDrawn="1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pc" initials="p" lastIdx="3" clrIdx="0"/>
  <p:cmAuthor id="1" name="Santiago Hernan Munoz Echeverria" initials="SHME" lastIdx="11" clrIdx="1">
    <p:extLst>
      <p:ext uri="{19B8F6BF-5375-455C-9EA6-DF929625EA0E}">
        <p15:presenceInfo xmlns:p15="http://schemas.microsoft.com/office/powerpoint/2012/main" userId="S-1-5-21-273869320-1094921958-1243824655-154052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60000"/>
    <a:srgbClr val="D60000"/>
    <a:srgbClr val="B1C7E1"/>
    <a:srgbClr val="CCFFFF"/>
    <a:srgbClr val="66FFFF"/>
    <a:srgbClr val="A43D3A"/>
    <a:srgbClr val="00FFFF"/>
    <a:srgbClr val="D68C8A"/>
    <a:srgbClr val="CE7674"/>
    <a:srgbClr val="69A02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8D230F3-CF80-4859-8CE7-A43EE81993B5}" styleName="Estilo claro 1 - Acento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5FD0F851-EC5A-4D38-B0AD-8093EC10F338}" styleName="Estilo claro 1 - Acento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073A0DAA-6AF3-43AB-8588-CEC1D06C72B9}" styleName="Estilo medio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9D7B26C5-4107-4FEC-AEDC-1716B250A1EF}" styleName="Estilo claro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D27102A9-8310-4765-A935-A1911B00CA55}" styleName="Estilo claro 1 - Acento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69012ECD-51FC-41F1-AA8D-1B2483CD663E}" styleName="Estilo claro 2 - Acento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3B4B98B0-60AC-42C2-AFA5-B58CD77FA1E5}" styleName="Estilo claro 1 - Acento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7DF18680-E054-41AD-8BC1-D1AEF772440D}" styleName="Estilo medio 2 - Énfasis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044" autoAdjust="0"/>
    <p:restoredTop sz="92364" autoAdjust="0"/>
  </p:normalViewPr>
  <p:slideViewPr>
    <p:cSldViewPr>
      <p:cViewPr>
        <p:scale>
          <a:sx n="124" d="100"/>
          <a:sy n="124" d="100"/>
        </p:scale>
        <p:origin x="-114" y="90"/>
      </p:cViewPr>
      <p:guideLst>
        <p:guide orient="horz" pos="1665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commentAuthors" Target="commentAuthors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C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49688" y="1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806AB68-B09C-40AE-832A-6DB8B86F34D7}" type="datetimeFigureOut">
              <a:rPr lang="es-EC" smtClean="0"/>
              <a:t>11/11/2024</a:t>
            </a:fld>
            <a:endParaRPr lang="es-EC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C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79451" y="4714876"/>
            <a:ext cx="5438775" cy="446722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C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C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49688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1995748-E686-4183-9397-BF48D5170A4D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390266297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C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995748-E686-4183-9397-BF48D5170A4D}" type="slidenum">
              <a:rPr lang="es-EC" smtClean="0"/>
              <a:t>2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334848813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C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995748-E686-4183-9397-BF48D5170A4D}" type="slidenum">
              <a:rPr lang="es-EC" smtClean="0"/>
              <a:t>3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325126849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C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995748-E686-4183-9397-BF48D5170A4D}" type="slidenum">
              <a:rPr lang="es-EC" smtClean="0"/>
              <a:t>4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35428780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C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995748-E686-4183-9397-BF48D5170A4D}" type="slidenum">
              <a:rPr lang="es-EC" smtClean="0"/>
              <a:t>5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267577522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C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995748-E686-4183-9397-BF48D5170A4D}" type="slidenum">
              <a:rPr lang="es-EC" smtClean="0"/>
              <a:t>6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148858020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C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995748-E686-4183-9397-BF48D5170A4D}" type="slidenum">
              <a:rPr lang="es-EC" smtClean="0"/>
              <a:t>7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265279917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EC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/>
              <a:t>Haga clic para modificar el estilo de subtítulo del patrón</a:t>
            </a:r>
            <a:endParaRPr lang="es-EC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F51633-D3A4-444E-8F8C-8D877F388898}" type="datetimeFigureOut">
              <a:rPr lang="es-EC" smtClean="0"/>
              <a:t>11/11/2024</a:t>
            </a:fld>
            <a:endParaRPr lang="es-EC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D1882C-1DA9-4FB6-B295-A486E20BB4B0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15395398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EC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C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F51633-D3A4-444E-8F8C-8D877F388898}" type="datetimeFigureOut">
              <a:rPr lang="es-EC" smtClean="0"/>
              <a:t>11/11/2024</a:t>
            </a:fld>
            <a:endParaRPr lang="es-EC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D1882C-1DA9-4FB6-B295-A486E20BB4B0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37922627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154781"/>
            <a:ext cx="2057400" cy="329088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EC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154781"/>
            <a:ext cx="6019800" cy="3290888"/>
          </a:xfr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C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F51633-D3A4-444E-8F8C-8D877F388898}" type="datetimeFigureOut">
              <a:rPr lang="es-EC" smtClean="0"/>
              <a:t>11/11/2024</a:t>
            </a:fld>
            <a:endParaRPr lang="es-EC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D1882C-1DA9-4FB6-B295-A486E20BB4B0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40936671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EC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C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F51633-D3A4-444E-8F8C-8D877F388898}" type="datetimeFigureOut">
              <a:rPr lang="es-EC" smtClean="0"/>
              <a:t>11/11/2024</a:t>
            </a:fld>
            <a:endParaRPr lang="es-EC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D1882C-1DA9-4FB6-B295-A486E20BB4B0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17671909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/>
              <a:t>Haga clic para modificar el estilo de título del patrón</a:t>
            </a:r>
            <a:endParaRPr lang="es-EC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F51633-D3A4-444E-8F8C-8D877F388898}" type="datetimeFigureOut">
              <a:rPr lang="es-EC" smtClean="0"/>
              <a:t>11/11/2024</a:t>
            </a:fld>
            <a:endParaRPr lang="es-EC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D1882C-1DA9-4FB6-B295-A486E20BB4B0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6625325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EC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C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C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F51633-D3A4-444E-8F8C-8D877F388898}" type="datetimeFigureOut">
              <a:rPr lang="es-EC" smtClean="0"/>
              <a:t>11/11/2024</a:t>
            </a:fld>
            <a:endParaRPr lang="es-EC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D1882C-1DA9-4FB6-B295-A486E20BB4B0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14606841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es-ES"/>
              <a:t>Haga clic para modificar el estilo de título del patrón</a:t>
            </a:r>
            <a:endParaRPr lang="es-EC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C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C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F51633-D3A4-444E-8F8C-8D877F388898}" type="datetimeFigureOut">
              <a:rPr lang="es-EC" smtClean="0"/>
              <a:t>11/11/2024</a:t>
            </a:fld>
            <a:endParaRPr lang="es-EC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D1882C-1DA9-4FB6-B295-A486E20BB4B0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34688110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EC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F51633-D3A4-444E-8F8C-8D877F388898}" type="datetimeFigureOut">
              <a:rPr lang="es-EC" smtClean="0"/>
              <a:t>11/11/2024</a:t>
            </a:fld>
            <a:endParaRPr lang="es-EC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D1882C-1DA9-4FB6-B295-A486E20BB4B0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3519096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F51633-D3A4-444E-8F8C-8D877F388898}" type="datetimeFigureOut">
              <a:rPr lang="es-EC" smtClean="0"/>
              <a:t>11/11/2024</a:t>
            </a:fld>
            <a:endParaRPr lang="es-EC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D1882C-1DA9-4FB6-B295-A486E20BB4B0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28306137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  <a:endParaRPr lang="es-EC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C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F51633-D3A4-444E-8F8C-8D877F388898}" type="datetimeFigureOut">
              <a:rPr lang="es-EC" smtClean="0"/>
              <a:t>11/11/2024</a:t>
            </a:fld>
            <a:endParaRPr lang="es-EC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D1882C-1DA9-4FB6-B295-A486E20BB4B0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37953111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  <a:endParaRPr lang="es-EC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C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F51633-D3A4-444E-8F8C-8D877F388898}" type="datetimeFigureOut">
              <a:rPr lang="es-EC" smtClean="0"/>
              <a:t>11/11/2024</a:t>
            </a:fld>
            <a:endParaRPr lang="es-EC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D1882C-1DA9-4FB6-B295-A486E20BB4B0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36438041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EC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C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0F51633-D3A4-444E-8F8C-8D877F388898}" type="datetimeFigureOut">
              <a:rPr lang="es-EC" smtClean="0"/>
              <a:t>11/11/2024</a:t>
            </a:fld>
            <a:endParaRPr lang="es-EC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C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1D1882C-1DA9-4FB6-B295-A486E20BB4B0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42546542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C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../Desktop/VERIFICACION%20CON%20UATH%2025%20AN&#771;OS%20-%202023%20FINAL%20(1).xlsx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430"/>
          <a:stretch/>
        </p:blipFill>
        <p:spPr>
          <a:xfrm>
            <a:off x="3363990" y="604687"/>
            <a:ext cx="5783471" cy="3953934"/>
          </a:xfrm>
          <a:prstGeom prst="rect">
            <a:avLst/>
          </a:prstGeom>
        </p:spPr>
      </p:pic>
      <p:pic>
        <p:nvPicPr>
          <p:cNvPr id="4" name="Google Shape;18;p11">
            <a:extLst>
              <a:ext uri="{FF2B5EF4-FFF2-40B4-BE49-F238E27FC236}">
                <a16:creationId xmlns:a16="http://schemas.microsoft.com/office/drawing/2014/main" id="{B616EEAB-DCCD-BA76-8D48-4A1ABDFEC304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9905"/>
            <a:ext cx="9144000" cy="5143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Google Shape;19;p11">
            <a:extLst>
              <a:ext uri="{FF2B5EF4-FFF2-40B4-BE49-F238E27FC236}">
                <a16:creationId xmlns:a16="http://schemas.microsoft.com/office/drawing/2014/main" id="{9FA8CEB9-2B08-229E-EA5E-8DBBFCA0C530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79225" y="4372275"/>
            <a:ext cx="1569301" cy="577503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Google Shape;69;p2">
            <a:extLst>
              <a:ext uri="{FF2B5EF4-FFF2-40B4-BE49-F238E27FC236}">
                <a16:creationId xmlns:a16="http://schemas.microsoft.com/office/drawing/2014/main" id="{06EC78D7-B54D-2B61-C7F2-55724258E763}"/>
              </a:ext>
            </a:extLst>
          </p:cNvPr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833821" y="1469022"/>
            <a:ext cx="2530169" cy="1606784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Google Shape;70;p2">
            <a:extLst>
              <a:ext uri="{FF2B5EF4-FFF2-40B4-BE49-F238E27FC236}">
                <a16:creationId xmlns:a16="http://schemas.microsoft.com/office/drawing/2014/main" id="{CD16A121-22FC-985B-E8DA-209AA639DD5A}"/>
              </a:ext>
            </a:extLst>
          </p:cNvPr>
          <p:cNvSpPr txBox="1"/>
          <p:nvPr/>
        </p:nvSpPr>
        <p:spPr>
          <a:xfrm>
            <a:off x="907247" y="2139702"/>
            <a:ext cx="2421356" cy="15062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34275" rIns="68569" bIns="34275" anchor="ctr" anchorCtr="0">
            <a:noAutofit/>
          </a:bodyPr>
          <a:lstStyle/>
          <a:p>
            <a:pPr>
              <a:lnSpc>
                <a:spcPct val="90000"/>
              </a:lnSpc>
              <a:buClr>
                <a:schemeClr val="lt1"/>
              </a:buClr>
              <a:buSzPts val="5400"/>
            </a:pPr>
            <a:endParaRPr sz="675" dirty="0"/>
          </a:p>
        </p:txBody>
      </p:sp>
      <p:sp>
        <p:nvSpPr>
          <p:cNvPr id="7" name="Rectángulo 6"/>
          <p:cNvSpPr/>
          <p:nvPr/>
        </p:nvSpPr>
        <p:spPr>
          <a:xfrm>
            <a:off x="1062206" y="3692432"/>
            <a:ext cx="1877438" cy="3416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>
              <a:lnSpc>
                <a:spcPct val="90000"/>
              </a:lnSpc>
              <a:buClr>
                <a:srgbClr val="223F86"/>
              </a:buClr>
              <a:buSzPts val="4400"/>
            </a:pPr>
            <a:r>
              <a:rPr lang="es-EC" b="1" dirty="0" smtClean="0">
                <a:solidFill>
                  <a:srgbClr val="223F86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rPr>
              <a:t>Diciembre 2024</a:t>
            </a:r>
            <a:endParaRPr lang="es-EC" sz="788" dirty="0"/>
          </a:p>
        </p:txBody>
      </p:sp>
      <p:sp>
        <p:nvSpPr>
          <p:cNvPr id="11" name="Google Shape;68;p2">
            <a:extLst>
              <a:ext uri="{FF2B5EF4-FFF2-40B4-BE49-F238E27FC236}">
                <a16:creationId xmlns:a16="http://schemas.microsoft.com/office/drawing/2014/main" id="{5D393C96-FF74-B421-49B8-479D6122225F}"/>
              </a:ext>
            </a:extLst>
          </p:cNvPr>
          <p:cNvSpPr txBox="1"/>
          <p:nvPr/>
        </p:nvSpPr>
        <p:spPr>
          <a:xfrm>
            <a:off x="282872" y="483518"/>
            <a:ext cx="3436107" cy="9941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34275" rIns="68569" bIns="34275" anchor="t" anchorCtr="0">
            <a:noAutofit/>
          </a:bodyPr>
          <a:lstStyle/>
          <a:p>
            <a:pPr algn="ctr">
              <a:lnSpc>
                <a:spcPct val="90000"/>
              </a:lnSpc>
              <a:buClr>
                <a:srgbClr val="223F86"/>
              </a:buClr>
              <a:buSzPts val="4400"/>
            </a:pPr>
            <a:endParaRPr sz="1000" dirty="0">
              <a:latin typeface="Montserrat"/>
            </a:endParaRPr>
          </a:p>
        </p:txBody>
      </p:sp>
      <p:sp>
        <p:nvSpPr>
          <p:cNvPr id="14" name="Google Shape;68;p2">
            <a:extLst>
              <a:ext uri="{FF2B5EF4-FFF2-40B4-BE49-F238E27FC236}">
                <a16:creationId xmlns:a16="http://schemas.microsoft.com/office/drawing/2014/main" id="{5D393C96-FF74-B421-49B8-479D6122225F}"/>
              </a:ext>
            </a:extLst>
          </p:cNvPr>
          <p:cNvSpPr txBox="1"/>
          <p:nvPr/>
        </p:nvSpPr>
        <p:spPr>
          <a:xfrm>
            <a:off x="690701" y="1569818"/>
            <a:ext cx="2717043" cy="14139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34275" rIns="68569" bIns="34275" anchor="t" anchorCtr="0">
            <a:noAutofit/>
          </a:bodyPr>
          <a:lstStyle/>
          <a:p>
            <a:pPr algn="ctr">
              <a:buClr>
                <a:srgbClr val="223F86"/>
              </a:buClr>
              <a:buSzPts val="4400"/>
            </a:pPr>
            <a:r>
              <a:rPr lang="es-MX" sz="2000" b="1" dirty="0" smtClean="0">
                <a:solidFill>
                  <a:schemeClr val="bg1"/>
                </a:solidFill>
                <a:latin typeface="Montserrat ExtraBold"/>
              </a:rPr>
              <a:t>ENTREGA DE MEDALLAS </a:t>
            </a:r>
            <a:r>
              <a:rPr lang="es-MX" sz="2000" b="1" dirty="0">
                <a:solidFill>
                  <a:schemeClr val="bg1"/>
                </a:solidFill>
                <a:latin typeface="Montserrat ExtraBold"/>
              </a:rPr>
              <a:t>AL MÉRITO “CARLOS ANDRADE </a:t>
            </a:r>
            <a:r>
              <a:rPr lang="es-MX" sz="2000" b="1" dirty="0" smtClean="0">
                <a:solidFill>
                  <a:schemeClr val="bg1"/>
                </a:solidFill>
                <a:latin typeface="Montserrat ExtraBold"/>
              </a:rPr>
              <a:t>MARÍN” </a:t>
            </a:r>
            <a:endParaRPr lang="es-MX" sz="2000" b="1" dirty="0">
              <a:solidFill>
                <a:schemeClr val="bg1"/>
              </a:solidFill>
              <a:latin typeface="Montserrat ExtraBold"/>
            </a:endParaRPr>
          </a:p>
          <a:p>
            <a:pPr algn="ctr">
              <a:buClr>
                <a:srgbClr val="223F86"/>
              </a:buClr>
              <a:buSzPts val="4400"/>
            </a:pPr>
            <a:endParaRPr sz="1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225028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oogle Shape;24;p13">
            <a:extLst>
              <a:ext uri="{FF2B5EF4-FFF2-40B4-BE49-F238E27FC236}">
                <a16:creationId xmlns:a16="http://schemas.microsoft.com/office/drawing/2014/main" id="{91373E2E-15CB-3CC2-32FB-85F60A5F1C3A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 r="43248"/>
          <a:stretch/>
        </p:blipFill>
        <p:spPr>
          <a:xfrm>
            <a:off x="-1" y="-19783"/>
            <a:ext cx="9144001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Google Shape;84;p4">
            <a:extLst>
              <a:ext uri="{FF2B5EF4-FFF2-40B4-BE49-F238E27FC236}">
                <a16:creationId xmlns:a16="http://schemas.microsoft.com/office/drawing/2014/main" id="{C6E64BED-3715-EC95-074F-68C1E5875D92}"/>
              </a:ext>
            </a:extLst>
          </p:cNvPr>
          <p:cNvSpPr txBox="1"/>
          <p:nvPr/>
        </p:nvSpPr>
        <p:spPr>
          <a:xfrm>
            <a:off x="464265" y="793987"/>
            <a:ext cx="1616528" cy="9941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34275" rIns="68569" bIns="34275" anchor="ctr" anchorCtr="0">
            <a:normAutofit/>
          </a:bodyPr>
          <a:lstStyle/>
          <a:p>
            <a:pPr>
              <a:lnSpc>
                <a:spcPct val="90000"/>
              </a:lnSpc>
              <a:buClr>
                <a:srgbClr val="75BBE9"/>
              </a:buClr>
              <a:buSzPts val="4400"/>
            </a:pPr>
            <a:endParaRPr sz="1350" dirty="0"/>
          </a:p>
        </p:txBody>
      </p:sp>
      <p:pic>
        <p:nvPicPr>
          <p:cNvPr id="9" name="Google Shape;19;p11">
            <a:extLst>
              <a:ext uri="{FF2B5EF4-FFF2-40B4-BE49-F238E27FC236}">
                <a16:creationId xmlns:a16="http://schemas.microsoft.com/office/drawing/2014/main" id="{9FA8CEB9-2B08-229E-EA5E-8DBBFCA0C530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79225" y="4372275"/>
            <a:ext cx="1569301" cy="577503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Rectángulo 2"/>
          <p:cNvSpPr/>
          <p:nvPr/>
        </p:nvSpPr>
        <p:spPr>
          <a:xfrm>
            <a:off x="438824" y="1048288"/>
            <a:ext cx="8068175" cy="33239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EC" sz="1400" b="1" dirty="0">
                <a:solidFill>
                  <a:srgbClr val="5B5B5B"/>
                </a:solidFill>
                <a:latin typeface="Montserrat" pitchFamily="2" charset="77"/>
              </a:rPr>
              <a:t>CÓDIGO MUNICIPAL PARA EL DISTRITO METROPOLITANO DE </a:t>
            </a:r>
            <a:r>
              <a:rPr lang="es-EC" sz="1400" b="1" dirty="0" smtClean="0">
                <a:solidFill>
                  <a:srgbClr val="5B5B5B"/>
                </a:solidFill>
                <a:latin typeface="Montserrat" pitchFamily="2" charset="77"/>
              </a:rPr>
              <a:t>QUITO</a:t>
            </a:r>
          </a:p>
          <a:p>
            <a:pPr algn="just"/>
            <a:endParaRPr lang="es-EC" sz="1400" b="1" dirty="0">
              <a:solidFill>
                <a:srgbClr val="5B5B5B"/>
              </a:solidFill>
              <a:latin typeface="Montserrat" pitchFamily="2" charset="77"/>
            </a:endParaRPr>
          </a:p>
          <a:p>
            <a:pPr algn="just"/>
            <a:r>
              <a:rPr lang="es-EC" sz="1400" b="1" dirty="0">
                <a:solidFill>
                  <a:srgbClr val="5B5B5B"/>
                </a:solidFill>
                <a:latin typeface="Montserrat" pitchFamily="2" charset="77"/>
              </a:rPr>
              <a:t>Art. 768.- </a:t>
            </a:r>
            <a:r>
              <a:rPr lang="es-EC" sz="1400" i="1" dirty="0">
                <a:solidFill>
                  <a:srgbClr val="5B5B5B"/>
                </a:solidFill>
                <a:latin typeface="Montserrat" pitchFamily="2" charset="77"/>
              </a:rPr>
              <a:t>“Medalla al Mérito “Carlos Andrade Marín”.- Se otorgará esta medalla al empleado municipal que ininterrumpidamente, en forma honesta y responsable y con una conducta intachable, hubiere prestado sus servicios en el Municipio del Distrito Metropolitano de Quito por 25 años y que cumpla este período de labor durante el año del otorgamiento de este reconocimiento. </a:t>
            </a:r>
            <a:r>
              <a:rPr lang="es-EC" sz="1400" i="1" dirty="0" smtClean="0">
                <a:solidFill>
                  <a:srgbClr val="5B5B5B"/>
                </a:solidFill>
                <a:latin typeface="Montserrat" pitchFamily="2" charset="77"/>
              </a:rPr>
              <a:t>Este </a:t>
            </a:r>
            <a:r>
              <a:rPr lang="es-EC" sz="1400" i="1" dirty="0">
                <a:solidFill>
                  <a:srgbClr val="5B5B5B"/>
                </a:solidFill>
                <a:latin typeface="Montserrat" pitchFamily="2" charset="77"/>
              </a:rPr>
              <a:t>reconocimiento consistirá en medalla y diploma de honor</a:t>
            </a:r>
            <a:r>
              <a:rPr lang="es-EC" sz="1400" i="1" dirty="0" smtClean="0">
                <a:solidFill>
                  <a:srgbClr val="5B5B5B"/>
                </a:solidFill>
                <a:latin typeface="Montserrat" pitchFamily="2" charset="77"/>
              </a:rPr>
              <a:t>.</a:t>
            </a:r>
          </a:p>
          <a:p>
            <a:pPr algn="just"/>
            <a:endParaRPr lang="es-EC" sz="1400" i="1" dirty="0">
              <a:solidFill>
                <a:srgbClr val="5B5B5B"/>
              </a:solidFill>
              <a:latin typeface="Montserrat" pitchFamily="2" charset="77"/>
            </a:endParaRPr>
          </a:p>
          <a:p>
            <a:pPr algn="just"/>
            <a:r>
              <a:rPr lang="es-EC" sz="1400" i="1" dirty="0">
                <a:solidFill>
                  <a:srgbClr val="5B5B5B"/>
                </a:solidFill>
                <a:latin typeface="Montserrat" pitchFamily="2" charset="77"/>
              </a:rPr>
              <a:t>Se entregará también diploma de honor al empleado o empleados que durante el año que discurra cumplan 25 años de labores</a:t>
            </a:r>
            <a:r>
              <a:rPr lang="es-EC" sz="1400" i="1" dirty="0" smtClean="0">
                <a:solidFill>
                  <a:srgbClr val="5B5B5B"/>
                </a:solidFill>
                <a:latin typeface="Montserrat" pitchFamily="2" charset="77"/>
              </a:rPr>
              <a:t>.</a:t>
            </a:r>
          </a:p>
          <a:p>
            <a:pPr algn="just"/>
            <a:endParaRPr lang="es-EC" sz="1400" i="1" dirty="0">
              <a:solidFill>
                <a:srgbClr val="5B5B5B"/>
              </a:solidFill>
              <a:latin typeface="Montserrat" pitchFamily="2" charset="77"/>
            </a:endParaRPr>
          </a:p>
          <a:p>
            <a:pPr algn="just"/>
            <a:r>
              <a:rPr lang="es-EC" sz="1400" i="1" dirty="0">
                <a:solidFill>
                  <a:srgbClr val="5B5B5B"/>
                </a:solidFill>
                <a:latin typeface="Montserrat" pitchFamily="2" charset="77"/>
              </a:rPr>
              <a:t>Este reconocimiento será tramitado por la Comisión competente en materia de educación y cultura y por el órgano rector metropolitano competente en materia de recursos humanos.</a:t>
            </a:r>
          </a:p>
          <a:p>
            <a:pPr algn="just"/>
            <a:r>
              <a:rPr lang="es-EC" sz="1400" i="1" dirty="0">
                <a:solidFill>
                  <a:srgbClr val="5B5B5B"/>
                </a:solidFill>
                <a:latin typeface="Montserrat" pitchFamily="2" charset="77"/>
              </a:rPr>
              <a:t>Este reconocimiento se entregará en evento especial organizado con motivo de la celebración del día del Servidor Municipal en el mes de diciembre de cada año”.</a:t>
            </a:r>
          </a:p>
        </p:txBody>
      </p:sp>
      <p:sp>
        <p:nvSpPr>
          <p:cNvPr id="2" name="Rectángulo 1"/>
          <p:cNvSpPr/>
          <p:nvPr/>
        </p:nvSpPr>
        <p:spPr>
          <a:xfrm>
            <a:off x="467544" y="377082"/>
            <a:ext cx="264046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>
              <a:defRPr/>
            </a:pPr>
            <a:r>
              <a:rPr lang="es-MX" sz="3200" b="1" u="sng" dirty="0" smtClean="0">
                <a:solidFill>
                  <a:srgbClr val="223F86"/>
                </a:solidFill>
                <a:latin typeface="Montserrat"/>
                <a:ea typeface="HGSMinchoE" panose="02020900000000000000" pitchFamily="18" charset="-128"/>
              </a:rPr>
              <a:t>NORMATIVA</a:t>
            </a:r>
            <a:endParaRPr lang="es-MX" sz="3200" b="1" u="sng" dirty="0">
              <a:solidFill>
                <a:srgbClr val="223F86"/>
              </a:solidFill>
              <a:latin typeface="Montserrat"/>
              <a:ea typeface="HGSMinchoE" panose="02020900000000000000" pitchFamily="18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6596537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oogle Shape;24;p13">
            <a:extLst>
              <a:ext uri="{FF2B5EF4-FFF2-40B4-BE49-F238E27FC236}">
                <a16:creationId xmlns:a16="http://schemas.microsoft.com/office/drawing/2014/main" id="{91373E2E-15CB-3CC2-32FB-85F60A5F1C3A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 r="43248"/>
          <a:stretch/>
        </p:blipFill>
        <p:spPr>
          <a:xfrm>
            <a:off x="-1" y="-19783"/>
            <a:ext cx="9144001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Google Shape;84;p4">
            <a:extLst>
              <a:ext uri="{FF2B5EF4-FFF2-40B4-BE49-F238E27FC236}">
                <a16:creationId xmlns:a16="http://schemas.microsoft.com/office/drawing/2014/main" id="{C6E64BED-3715-EC95-074F-68C1E5875D92}"/>
              </a:ext>
            </a:extLst>
          </p:cNvPr>
          <p:cNvSpPr txBox="1"/>
          <p:nvPr/>
        </p:nvSpPr>
        <p:spPr>
          <a:xfrm>
            <a:off x="464265" y="430262"/>
            <a:ext cx="1616528" cy="9941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34275" rIns="68569" bIns="34275" anchor="ctr" anchorCtr="0">
            <a:normAutofit/>
          </a:bodyPr>
          <a:lstStyle/>
          <a:p>
            <a:pPr>
              <a:lnSpc>
                <a:spcPct val="90000"/>
              </a:lnSpc>
              <a:buClr>
                <a:srgbClr val="75BBE9"/>
              </a:buClr>
              <a:buSzPts val="4400"/>
            </a:pPr>
            <a:endParaRPr sz="1350" dirty="0"/>
          </a:p>
        </p:txBody>
      </p:sp>
      <p:pic>
        <p:nvPicPr>
          <p:cNvPr id="9" name="Google Shape;19;p11">
            <a:extLst>
              <a:ext uri="{FF2B5EF4-FFF2-40B4-BE49-F238E27FC236}">
                <a16:creationId xmlns:a16="http://schemas.microsoft.com/office/drawing/2014/main" id="{9FA8CEB9-2B08-229E-EA5E-8DBBFCA0C530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79225" y="4372275"/>
            <a:ext cx="1569301" cy="577503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Rectángulo 2"/>
          <p:cNvSpPr/>
          <p:nvPr/>
        </p:nvSpPr>
        <p:spPr>
          <a:xfrm>
            <a:off x="464264" y="1874479"/>
            <a:ext cx="7564119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defRPr/>
            </a:pPr>
            <a:r>
              <a:rPr lang="es-MX" sz="1600" dirty="0">
                <a:solidFill>
                  <a:srgbClr val="5B5B5B"/>
                </a:solidFill>
                <a:latin typeface="Montserrat" pitchFamily="2" charset="77"/>
              </a:rPr>
              <a:t>Este reconocimiento es una distinción que se otorgan a los servidores municipales en razón de sus características o rasgos particulares que hacen que resalten sobre las demás. Los reconocimientos podrán consistir en menciones o medallas.</a:t>
            </a:r>
            <a:endParaRPr lang="es-EC" sz="1600" dirty="0">
              <a:solidFill>
                <a:srgbClr val="5B5B5B"/>
              </a:solidFill>
              <a:latin typeface="Montserrat" pitchFamily="2" charset="77"/>
            </a:endParaRPr>
          </a:p>
        </p:txBody>
      </p:sp>
      <p:sp>
        <p:nvSpPr>
          <p:cNvPr id="5" name="Rectángulo 4"/>
          <p:cNvSpPr/>
          <p:nvPr/>
        </p:nvSpPr>
        <p:spPr>
          <a:xfrm>
            <a:off x="462940" y="872723"/>
            <a:ext cx="211468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>
              <a:defRPr/>
            </a:pPr>
            <a:r>
              <a:rPr lang="es-MX" sz="3200" b="1" u="sng" dirty="0" smtClean="0">
                <a:solidFill>
                  <a:srgbClr val="223F86"/>
                </a:solidFill>
                <a:latin typeface="Montserrat"/>
                <a:ea typeface="HGSMinchoE" panose="02020900000000000000" pitchFamily="18" charset="-128"/>
              </a:rPr>
              <a:t>OBJETIVO</a:t>
            </a:r>
            <a:endParaRPr lang="es-MX" sz="3200" b="1" u="sng" dirty="0">
              <a:solidFill>
                <a:srgbClr val="223F86"/>
              </a:solidFill>
              <a:latin typeface="Montserrat"/>
              <a:ea typeface="HGSMinchoE" panose="02020900000000000000" pitchFamily="18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2150678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oogle Shape;24;p13">
            <a:extLst>
              <a:ext uri="{FF2B5EF4-FFF2-40B4-BE49-F238E27FC236}">
                <a16:creationId xmlns:a16="http://schemas.microsoft.com/office/drawing/2014/main" id="{91373E2E-15CB-3CC2-32FB-85F60A5F1C3A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 r="43248"/>
          <a:stretch/>
        </p:blipFill>
        <p:spPr>
          <a:xfrm>
            <a:off x="-1" y="-19783"/>
            <a:ext cx="9144001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Google Shape;84;p4">
            <a:extLst>
              <a:ext uri="{FF2B5EF4-FFF2-40B4-BE49-F238E27FC236}">
                <a16:creationId xmlns:a16="http://schemas.microsoft.com/office/drawing/2014/main" id="{C6E64BED-3715-EC95-074F-68C1E5875D92}"/>
              </a:ext>
            </a:extLst>
          </p:cNvPr>
          <p:cNvSpPr txBox="1"/>
          <p:nvPr/>
        </p:nvSpPr>
        <p:spPr>
          <a:xfrm>
            <a:off x="464265" y="793987"/>
            <a:ext cx="1616528" cy="9941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34275" rIns="68569" bIns="34275" anchor="ctr" anchorCtr="0">
            <a:normAutofit/>
          </a:bodyPr>
          <a:lstStyle/>
          <a:p>
            <a:pPr>
              <a:lnSpc>
                <a:spcPct val="90000"/>
              </a:lnSpc>
              <a:buClr>
                <a:srgbClr val="75BBE9"/>
              </a:buClr>
              <a:buSzPts val="4400"/>
            </a:pPr>
            <a:endParaRPr sz="1350" dirty="0"/>
          </a:p>
        </p:txBody>
      </p:sp>
      <p:pic>
        <p:nvPicPr>
          <p:cNvPr id="9" name="Google Shape;19;p11">
            <a:extLst>
              <a:ext uri="{FF2B5EF4-FFF2-40B4-BE49-F238E27FC236}">
                <a16:creationId xmlns:a16="http://schemas.microsoft.com/office/drawing/2014/main" id="{9FA8CEB9-2B08-229E-EA5E-8DBBFCA0C530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79225" y="4372275"/>
            <a:ext cx="1569301" cy="577503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Rectángulo 2"/>
          <p:cNvSpPr/>
          <p:nvPr/>
        </p:nvSpPr>
        <p:spPr>
          <a:xfrm>
            <a:off x="441169" y="1608387"/>
            <a:ext cx="7344816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MX" sz="1600" dirty="0">
                <a:solidFill>
                  <a:srgbClr val="5B5B5B"/>
                </a:solidFill>
                <a:latin typeface="Montserrat" pitchFamily="2" charset="77"/>
              </a:rPr>
              <a:t>Con </a:t>
            </a:r>
            <a:r>
              <a:rPr lang="es-MX" sz="1600" dirty="0" smtClean="0">
                <a:solidFill>
                  <a:srgbClr val="5B5B5B"/>
                </a:solidFill>
                <a:latin typeface="Montserrat" pitchFamily="2" charset="77"/>
              </a:rPr>
              <a:t>oficio </a:t>
            </a:r>
            <a:r>
              <a:rPr lang="es-EC" sz="1600" dirty="0" smtClean="0">
                <a:solidFill>
                  <a:srgbClr val="5B5B5B"/>
                </a:solidFill>
                <a:latin typeface="Montserrat" pitchFamily="2" charset="77"/>
              </a:rPr>
              <a:t>Nro</a:t>
            </a:r>
            <a:r>
              <a:rPr lang="es-EC" sz="1600" dirty="0">
                <a:solidFill>
                  <a:srgbClr val="5B5B5B"/>
                </a:solidFill>
                <a:latin typeface="Montserrat" pitchFamily="2" charset="77"/>
              </a:rPr>
              <a:t>. </a:t>
            </a:r>
            <a:r>
              <a:rPr lang="es-EC" sz="1600" dirty="0" smtClean="0">
                <a:solidFill>
                  <a:srgbClr val="FF0000"/>
                </a:solidFill>
                <a:latin typeface="Montserrat" pitchFamily="2" charset="77"/>
              </a:rPr>
              <a:t>GADDMQ-DMRH-2024-2368-TEMP</a:t>
            </a:r>
            <a:r>
              <a:rPr lang="es-MX" sz="1600" dirty="0" smtClean="0">
                <a:solidFill>
                  <a:srgbClr val="FF0000"/>
                </a:solidFill>
                <a:latin typeface="Montserrat" pitchFamily="2" charset="77"/>
              </a:rPr>
              <a:t> </a:t>
            </a:r>
            <a:r>
              <a:rPr lang="es-MX" sz="1600" dirty="0">
                <a:solidFill>
                  <a:srgbClr val="FF0000"/>
                </a:solidFill>
                <a:latin typeface="Montserrat" pitchFamily="2" charset="77"/>
              </a:rPr>
              <a:t>del </a:t>
            </a:r>
            <a:r>
              <a:rPr lang="es-MX" sz="1600" dirty="0" smtClean="0">
                <a:solidFill>
                  <a:srgbClr val="FF0000"/>
                </a:solidFill>
                <a:latin typeface="Montserrat" pitchFamily="2" charset="77"/>
              </a:rPr>
              <a:t>07 </a:t>
            </a:r>
            <a:r>
              <a:rPr lang="es-MX" sz="1600" dirty="0">
                <a:solidFill>
                  <a:srgbClr val="FF0000"/>
                </a:solidFill>
                <a:latin typeface="Montserrat" pitchFamily="2" charset="77"/>
              </a:rPr>
              <a:t>de noviembre de </a:t>
            </a:r>
            <a:r>
              <a:rPr lang="es-MX" sz="1600" dirty="0" smtClean="0">
                <a:solidFill>
                  <a:srgbClr val="FF0000"/>
                </a:solidFill>
                <a:latin typeface="Montserrat" pitchFamily="2" charset="77"/>
              </a:rPr>
              <a:t>2024</a:t>
            </a:r>
            <a:r>
              <a:rPr lang="es-MX" sz="1600" dirty="0" smtClean="0">
                <a:solidFill>
                  <a:srgbClr val="5B5B5B"/>
                </a:solidFill>
                <a:latin typeface="Montserrat" pitchFamily="2" charset="77"/>
              </a:rPr>
              <a:t>, </a:t>
            </a:r>
            <a:r>
              <a:rPr lang="es-MX" sz="1600" dirty="0">
                <a:solidFill>
                  <a:srgbClr val="5B5B5B"/>
                </a:solidFill>
                <a:latin typeface="Montserrat" pitchFamily="2" charset="77"/>
              </a:rPr>
              <a:t>se </a:t>
            </a:r>
            <a:r>
              <a:rPr lang="es-MX" sz="1600" dirty="0" smtClean="0">
                <a:solidFill>
                  <a:srgbClr val="5B5B5B"/>
                </a:solidFill>
                <a:latin typeface="Montserrat" pitchFamily="2" charset="77"/>
              </a:rPr>
              <a:t>remitirá </a:t>
            </a:r>
            <a:r>
              <a:rPr lang="es-MX" sz="1600" dirty="0">
                <a:solidFill>
                  <a:srgbClr val="5B5B5B"/>
                </a:solidFill>
                <a:latin typeface="Montserrat" pitchFamily="2" charset="77"/>
              </a:rPr>
              <a:t>a la </a:t>
            </a:r>
            <a:r>
              <a:rPr lang="es-MX" sz="1600" dirty="0" smtClean="0">
                <a:solidFill>
                  <a:srgbClr val="5B5B5B"/>
                </a:solidFill>
                <a:latin typeface="Montserrat" pitchFamily="2" charset="77"/>
              </a:rPr>
              <a:t>Comisión, </a:t>
            </a:r>
            <a:r>
              <a:rPr lang="es-MX" sz="1600" dirty="0">
                <a:solidFill>
                  <a:srgbClr val="5B5B5B"/>
                </a:solidFill>
                <a:latin typeface="Montserrat" pitchFamily="2" charset="77"/>
              </a:rPr>
              <a:t>información referente de los servidores que cumplieron 25 años según el siguiente detalle</a:t>
            </a:r>
            <a:r>
              <a:rPr lang="es-MX" sz="1600" dirty="0" smtClean="0">
                <a:solidFill>
                  <a:srgbClr val="5B5B5B"/>
                </a:solidFill>
                <a:latin typeface="Montserrat" pitchFamily="2" charset="77"/>
              </a:rPr>
              <a:t>:</a:t>
            </a:r>
          </a:p>
          <a:p>
            <a:pPr algn="just"/>
            <a:endParaRPr lang="es-MX" sz="1600" dirty="0">
              <a:solidFill>
                <a:srgbClr val="5B5B5B"/>
              </a:solidFill>
              <a:latin typeface="Montserrat" pitchFamily="2" charset="77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MX" sz="1600" dirty="0">
                <a:solidFill>
                  <a:srgbClr val="5B5B5B"/>
                </a:solidFill>
                <a:latin typeface="Montserrat" pitchFamily="2" charset="77"/>
              </a:rPr>
              <a:t>Medallas al </a:t>
            </a:r>
            <a:r>
              <a:rPr lang="es-MX" sz="1600" dirty="0" smtClean="0">
                <a:solidFill>
                  <a:srgbClr val="5B5B5B"/>
                </a:solidFill>
                <a:latin typeface="Montserrat" pitchFamily="2" charset="77"/>
              </a:rPr>
              <a:t>Mérito </a:t>
            </a:r>
            <a:r>
              <a:rPr lang="es-MX" sz="1600" dirty="0">
                <a:solidFill>
                  <a:srgbClr val="5B5B5B"/>
                </a:solidFill>
                <a:latin typeface="Montserrat" pitchFamily="2" charset="77"/>
              </a:rPr>
              <a:t>a 3 servidores </a:t>
            </a:r>
            <a:r>
              <a:rPr lang="es-MX" sz="1600" dirty="0" smtClean="0">
                <a:solidFill>
                  <a:srgbClr val="5B5B5B"/>
                </a:solidFill>
                <a:latin typeface="Montserrat" pitchFamily="2" charset="77"/>
              </a:rPr>
              <a:t>municipales</a:t>
            </a:r>
            <a:endParaRPr lang="es-MX" sz="1600" dirty="0">
              <a:solidFill>
                <a:srgbClr val="5B5B5B"/>
              </a:solidFill>
              <a:latin typeface="Montserrat" pitchFamily="2" charset="77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MX" sz="1600" dirty="0">
                <a:solidFill>
                  <a:srgbClr val="5B5B5B"/>
                </a:solidFill>
                <a:latin typeface="Montserrat" pitchFamily="2" charset="77"/>
              </a:rPr>
              <a:t>Diplomas de Honor  47 servidores municipales.</a:t>
            </a:r>
          </a:p>
          <a:p>
            <a:endParaRPr lang="es-MX" sz="1600" dirty="0" smtClean="0">
              <a:solidFill>
                <a:srgbClr val="5B5B5B"/>
              </a:solidFill>
              <a:latin typeface="Montserrat" pitchFamily="2" charset="77"/>
            </a:endParaRPr>
          </a:p>
          <a:p>
            <a:endParaRPr lang="es-MX" sz="1600" dirty="0">
              <a:solidFill>
                <a:srgbClr val="5B5B5B"/>
              </a:solidFill>
              <a:latin typeface="Montserrat" pitchFamily="2" charset="77"/>
            </a:endParaRPr>
          </a:p>
        </p:txBody>
      </p:sp>
      <p:sp>
        <p:nvSpPr>
          <p:cNvPr id="2" name="Rectángulo 1"/>
          <p:cNvSpPr/>
          <p:nvPr/>
        </p:nvSpPr>
        <p:spPr>
          <a:xfrm>
            <a:off x="464265" y="501599"/>
            <a:ext cx="326403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>
              <a:defRPr/>
            </a:pPr>
            <a:r>
              <a:rPr lang="es-MX" sz="3200" b="1" u="sng" dirty="0" smtClean="0">
                <a:solidFill>
                  <a:srgbClr val="223F86"/>
                </a:solidFill>
                <a:latin typeface="Montserrat"/>
                <a:ea typeface="HGSMinchoE" panose="02020900000000000000" pitchFamily="18" charset="-128"/>
              </a:rPr>
              <a:t>ANTECEDENTES</a:t>
            </a:r>
            <a:endParaRPr lang="es-MX" sz="3200" b="1" u="sng" dirty="0">
              <a:solidFill>
                <a:srgbClr val="223F86"/>
              </a:solidFill>
              <a:latin typeface="Montserrat"/>
              <a:ea typeface="HGSMinchoE" panose="02020900000000000000" pitchFamily="18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0976240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oogle Shape;24;p13">
            <a:extLst>
              <a:ext uri="{FF2B5EF4-FFF2-40B4-BE49-F238E27FC236}">
                <a16:creationId xmlns:a16="http://schemas.microsoft.com/office/drawing/2014/main" id="{91373E2E-15CB-3CC2-32FB-85F60A5F1C3A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 r="43248"/>
          <a:stretch/>
        </p:blipFill>
        <p:spPr>
          <a:xfrm>
            <a:off x="0" y="0"/>
            <a:ext cx="9144001" cy="5143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Google Shape;19;p11">
            <a:extLst>
              <a:ext uri="{FF2B5EF4-FFF2-40B4-BE49-F238E27FC236}">
                <a16:creationId xmlns:a16="http://schemas.microsoft.com/office/drawing/2014/main" id="{9FA8CEB9-2B08-229E-EA5E-8DBBFCA0C530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79225" y="4372275"/>
            <a:ext cx="1569301" cy="577503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Rectángulo 2"/>
          <p:cNvSpPr/>
          <p:nvPr/>
        </p:nvSpPr>
        <p:spPr>
          <a:xfrm>
            <a:off x="683568" y="965233"/>
            <a:ext cx="7632848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MX" sz="1600" dirty="0" smtClean="0">
                <a:solidFill>
                  <a:srgbClr val="5B5B5B"/>
                </a:solidFill>
                <a:latin typeface="Montserrat" pitchFamily="2" charset="77"/>
              </a:rPr>
              <a:t>El </a:t>
            </a:r>
            <a:r>
              <a:rPr lang="es-MX" sz="1600" dirty="0">
                <a:solidFill>
                  <a:srgbClr val="5B5B5B"/>
                </a:solidFill>
                <a:latin typeface="Montserrat" pitchFamily="2" charset="77"/>
              </a:rPr>
              <a:t>reconocimiento realizado por el Distrito Metropolitano de </a:t>
            </a:r>
            <a:r>
              <a:rPr lang="es-MX" sz="1600" dirty="0" smtClean="0">
                <a:solidFill>
                  <a:srgbClr val="5B5B5B"/>
                </a:solidFill>
                <a:latin typeface="Montserrat" pitchFamily="2" charset="77"/>
              </a:rPr>
              <a:t>Quito, </a:t>
            </a:r>
            <a:r>
              <a:rPr lang="es-MX" sz="1600" dirty="0">
                <a:solidFill>
                  <a:srgbClr val="5B5B5B"/>
                </a:solidFill>
                <a:latin typeface="Montserrat" pitchFamily="2" charset="77"/>
              </a:rPr>
              <a:t>a los servidores que cumplieron 25 años en la institución en los años </a:t>
            </a:r>
            <a:r>
              <a:rPr lang="es-MX" sz="1600" dirty="0" smtClean="0">
                <a:solidFill>
                  <a:srgbClr val="5B5B5B"/>
                </a:solidFill>
                <a:latin typeface="Montserrat" pitchFamily="2" charset="77"/>
              </a:rPr>
              <a:t>2024, y a quienes se les entregará la medalla al mérito Carlos Andrade Marín, se realizó </a:t>
            </a:r>
            <a:r>
              <a:rPr lang="es-MX" sz="1600" dirty="0">
                <a:solidFill>
                  <a:srgbClr val="5B5B5B"/>
                </a:solidFill>
                <a:latin typeface="Montserrat" pitchFamily="2" charset="77"/>
              </a:rPr>
              <a:t>bajo los siguientes parámetros.</a:t>
            </a:r>
          </a:p>
          <a:p>
            <a:endParaRPr lang="es-MX" sz="1600" dirty="0">
              <a:solidFill>
                <a:srgbClr val="5B5B5B"/>
              </a:solidFill>
              <a:latin typeface="Montserrat" pitchFamily="2" charset="77"/>
            </a:endParaRPr>
          </a:p>
        </p:txBody>
      </p:sp>
      <p:sp>
        <p:nvSpPr>
          <p:cNvPr id="2" name="Rectángulo 1"/>
          <p:cNvSpPr/>
          <p:nvPr/>
        </p:nvSpPr>
        <p:spPr>
          <a:xfrm>
            <a:off x="683568" y="209077"/>
            <a:ext cx="399821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>
              <a:defRPr/>
            </a:pPr>
            <a:r>
              <a:rPr lang="es-MX" sz="3200" b="1" u="sng" dirty="0" smtClean="0">
                <a:solidFill>
                  <a:srgbClr val="223F86"/>
                </a:solidFill>
                <a:latin typeface="Montserrat"/>
                <a:ea typeface="HGSMinchoE" panose="02020900000000000000" pitchFamily="18" charset="-128"/>
              </a:rPr>
              <a:t>PARÁMETROS 2024</a:t>
            </a:r>
            <a:endParaRPr lang="es-MX" sz="3200" b="1" u="sng" dirty="0">
              <a:solidFill>
                <a:srgbClr val="223F86"/>
              </a:solidFill>
              <a:latin typeface="Montserrat"/>
              <a:ea typeface="HGSMinchoE" panose="02020900000000000000" pitchFamily="18" charset="-128"/>
            </a:endParaRPr>
          </a:p>
        </p:txBody>
      </p:sp>
      <p:graphicFrame>
        <p:nvGraphicFramePr>
          <p:cNvPr id="8" name="Tabla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26970588"/>
              </p:ext>
            </p:extLst>
          </p:nvPr>
        </p:nvGraphicFramePr>
        <p:xfrm>
          <a:off x="872471" y="2120832"/>
          <a:ext cx="7255041" cy="2073786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{5C22544A-7EE6-4342-B048-85BDC9FD1C3A}</a:tableStyleId>
              </a:tblPr>
              <a:tblGrid>
                <a:gridCol w="263698">
                  <a:extLst>
                    <a:ext uri="{9D8B030D-6E8A-4147-A177-3AD203B41FA5}">
                      <a16:colId xmlns:a16="http://schemas.microsoft.com/office/drawing/2014/main" val="2565681344"/>
                    </a:ext>
                  </a:extLst>
                </a:gridCol>
                <a:gridCol w="2184574">
                  <a:extLst>
                    <a:ext uri="{9D8B030D-6E8A-4147-A177-3AD203B41FA5}">
                      <a16:colId xmlns:a16="http://schemas.microsoft.com/office/drawing/2014/main" val="1865809066"/>
                    </a:ext>
                  </a:extLst>
                </a:gridCol>
                <a:gridCol w="2448272">
                  <a:extLst>
                    <a:ext uri="{9D8B030D-6E8A-4147-A177-3AD203B41FA5}">
                      <a16:colId xmlns:a16="http://schemas.microsoft.com/office/drawing/2014/main" val="3310901084"/>
                    </a:ext>
                  </a:extLst>
                </a:gridCol>
                <a:gridCol w="1212710">
                  <a:extLst>
                    <a:ext uri="{9D8B030D-6E8A-4147-A177-3AD203B41FA5}">
                      <a16:colId xmlns:a16="http://schemas.microsoft.com/office/drawing/2014/main" val="940591992"/>
                    </a:ext>
                  </a:extLst>
                </a:gridCol>
                <a:gridCol w="1145787">
                  <a:extLst>
                    <a:ext uri="{9D8B030D-6E8A-4147-A177-3AD203B41FA5}">
                      <a16:colId xmlns:a16="http://schemas.microsoft.com/office/drawing/2014/main" val="3300423193"/>
                    </a:ext>
                  </a:extLst>
                </a:gridCol>
              </a:tblGrid>
              <a:tr h="173745">
                <a:tc>
                  <a:txBody>
                    <a:bodyPr/>
                    <a:lstStyle/>
                    <a:p>
                      <a:pPr marL="12700" algn="ctr">
                        <a:lnSpc>
                          <a:spcPts val="1120"/>
                        </a:lnSpc>
                        <a:spcBef>
                          <a:spcPts val="10"/>
                        </a:spcBef>
                        <a:spcAft>
                          <a:spcPts val="0"/>
                        </a:spcAft>
                      </a:pPr>
                      <a:r>
                        <a:rPr lang="es-ES" sz="1000" spc="-25" dirty="0">
                          <a:solidFill>
                            <a:schemeClr val="tx1"/>
                          </a:solidFill>
                          <a:effectLst/>
                        </a:rPr>
                        <a:t>NR</a:t>
                      </a:r>
                      <a:endParaRPr lang="es-EC" sz="1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532765">
                        <a:lnSpc>
                          <a:spcPts val="1120"/>
                        </a:lnSpc>
                        <a:spcBef>
                          <a:spcPts val="10"/>
                        </a:spcBef>
                        <a:spcAft>
                          <a:spcPts val="0"/>
                        </a:spcAft>
                      </a:pPr>
                      <a:r>
                        <a:rPr lang="es-ES" sz="1000" spc="-10" dirty="0">
                          <a:solidFill>
                            <a:schemeClr val="tx1"/>
                          </a:solidFill>
                          <a:effectLst/>
                        </a:rPr>
                        <a:t>PARÁMETRO</a:t>
                      </a:r>
                      <a:endParaRPr lang="es-EC" sz="1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699135">
                        <a:lnSpc>
                          <a:spcPts val="1120"/>
                        </a:lnSpc>
                        <a:spcBef>
                          <a:spcPts val="10"/>
                        </a:spcBef>
                        <a:spcAft>
                          <a:spcPts val="0"/>
                        </a:spcAft>
                      </a:pPr>
                      <a:r>
                        <a:rPr lang="es-ES" sz="1000" spc="-10" dirty="0">
                          <a:solidFill>
                            <a:schemeClr val="tx1"/>
                          </a:solidFill>
                          <a:effectLst/>
                        </a:rPr>
                        <a:t>DESCRIPCIÓN</a:t>
                      </a:r>
                      <a:endParaRPr lang="es-EC" sz="1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0795" algn="ctr">
                        <a:lnSpc>
                          <a:spcPts val="1120"/>
                        </a:lnSpc>
                        <a:spcBef>
                          <a:spcPts val="10"/>
                        </a:spcBef>
                        <a:spcAft>
                          <a:spcPts val="0"/>
                        </a:spcAft>
                      </a:pPr>
                      <a:r>
                        <a:rPr lang="es-ES" sz="1000" spc="-10" dirty="0">
                          <a:solidFill>
                            <a:schemeClr val="tx1"/>
                          </a:solidFill>
                          <a:effectLst/>
                        </a:rPr>
                        <a:t>CALIFICACIÓN</a:t>
                      </a:r>
                      <a:endParaRPr lang="es-EC" sz="1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5240" marR="6985" algn="ctr">
                        <a:lnSpc>
                          <a:spcPts val="1120"/>
                        </a:lnSpc>
                        <a:spcBef>
                          <a:spcPts val="10"/>
                        </a:spcBef>
                        <a:spcAft>
                          <a:spcPts val="0"/>
                        </a:spcAft>
                      </a:pPr>
                      <a:r>
                        <a:rPr lang="es-ES" sz="1000" dirty="0">
                          <a:solidFill>
                            <a:schemeClr val="tx1"/>
                          </a:solidFill>
                          <a:effectLst/>
                        </a:rPr>
                        <a:t>PUNTOS</a:t>
                      </a:r>
                      <a:r>
                        <a:rPr lang="es-ES" sz="1000" spc="-15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s-ES" sz="1000" spc="-10" dirty="0" smtClean="0">
                          <a:solidFill>
                            <a:schemeClr val="tx1"/>
                          </a:solidFill>
                          <a:effectLst/>
                        </a:rPr>
                        <a:t>MÁXIMOS</a:t>
                      </a:r>
                      <a:endParaRPr lang="es-EC" sz="1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658612"/>
                  </a:ext>
                </a:extLst>
              </a:tr>
              <a:tr h="396996">
                <a:tc>
                  <a:txBody>
                    <a:bodyPr/>
                    <a:lstStyle/>
                    <a:p>
                      <a:pPr marL="12700" marR="1905" algn="ctr">
                        <a:spcBef>
                          <a:spcPts val="680"/>
                        </a:spcBef>
                        <a:spcAft>
                          <a:spcPts val="0"/>
                        </a:spcAft>
                      </a:pPr>
                      <a:r>
                        <a:rPr lang="es-ES" sz="1000" spc="-50" dirty="0">
                          <a:solidFill>
                            <a:schemeClr val="tx1"/>
                          </a:solidFill>
                          <a:effectLst/>
                        </a:rPr>
                        <a:t>1</a:t>
                      </a:r>
                      <a:endParaRPr lang="es-EC" sz="1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noFill/>
                  </a:tcPr>
                </a:tc>
                <a:tc>
                  <a:txBody>
                    <a:bodyPr/>
                    <a:lstStyle/>
                    <a:p>
                      <a:pPr marL="20320">
                        <a:spcBef>
                          <a:spcPts val="10"/>
                        </a:spcBef>
                        <a:spcAft>
                          <a:spcPts val="0"/>
                        </a:spcAft>
                      </a:pPr>
                      <a:r>
                        <a:rPr lang="es-ES" sz="1000" dirty="0">
                          <a:solidFill>
                            <a:schemeClr val="tx1"/>
                          </a:solidFill>
                          <a:effectLst/>
                        </a:rPr>
                        <a:t>25</a:t>
                      </a:r>
                      <a:r>
                        <a:rPr lang="es-ES" sz="1000" spc="-5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s-ES" sz="1000" dirty="0">
                          <a:solidFill>
                            <a:schemeClr val="tx1"/>
                          </a:solidFill>
                          <a:effectLst/>
                        </a:rPr>
                        <a:t>años de</a:t>
                      </a:r>
                      <a:r>
                        <a:rPr lang="es-ES" sz="1000" spc="-5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s-ES" sz="1000" spc="-10" dirty="0">
                          <a:solidFill>
                            <a:schemeClr val="tx1"/>
                          </a:solidFill>
                          <a:effectLst/>
                        </a:rPr>
                        <a:t>servicio</a:t>
                      </a:r>
                      <a:endParaRPr lang="es-EC" sz="110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marL="20320">
                        <a:lnSpc>
                          <a:spcPts val="1130"/>
                        </a:lnSpc>
                        <a:spcBef>
                          <a:spcPts val="110"/>
                        </a:spcBef>
                        <a:spcAft>
                          <a:spcPts val="0"/>
                        </a:spcAft>
                      </a:pPr>
                      <a:r>
                        <a:rPr lang="es-ES" sz="1000" dirty="0">
                          <a:solidFill>
                            <a:schemeClr val="tx1"/>
                          </a:solidFill>
                          <a:effectLst/>
                        </a:rPr>
                        <a:t>ininterrumpido</a:t>
                      </a:r>
                      <a:r>
                        <a:rPr lang="es-ES" sz="1000" spc="-25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s-ES" sz="1000" dirty="0">
                          <a:solidFill>
                            <a:schemeClr val="tx1"/>
                          </a:solidFill>
                          <a:effectLst/>
                        </a:rPr>
                        <a:t>en</a:t>
                      </a:r>
                      <a:r>
                        <a:rPr lang="es-ES" sz="1000" spc="-15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s-ES" sz="1000" dirty="0">
                          <a:solidFill>
                            <a:schemeClr val="tx1"/>
                          </a:solidFill>
                          <a:effectLst/>
                        </a:rPr>
                        <a:t>la</a:t>
                      </a:r>
                      <a:r>
                        <a:rPr lang="es-ES" sz="1000" spc="-2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s-ES" sz="1000" spc="-10" dirty="0">
                          <a:solidFill>
                            <a:schemeClr val="tx1"/>
                          </a:solidFill>
                          <a:effectLst/>
                        </a:rPr>
                        <a:t>institución</a:t>
                      </a:r>
                      <a:endParaRPr lang="es-EC" sz="1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noFill/>
                  </a:tcPr>
                </a:tc>
                <a:tc>
                  <a:txBody>
                    <a:bodyPr/>
                    <a:lstStyle/>
                    <a:p>
                      <a:pPr marL="20320">
                        <a:spcBef>
                          <a:spcPts val="10"/>
                        </a:spcBef>
                        <a:spcAft>
                          <a:spcPts val="0"/>
                        </a:spcAft>
                      </a:pPr>
                      <a:r>
                        <a:rPr lang="es-ES" sz="1000" dirty="0">
                          <a:solidFill>
                            <a:schemeClr val="tx1"/>
                          </a:solidFill>
                          <a:effectLst/>
                        </a:rPr>
                        <a:t>Constatación</a:t>
                      </a:r>
                      <a:r>
                        <a:rPr lang="es-ES" sz="1000" spc="215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s-ES" sz="1000" dirty="0">
                          <a:solidFill>
                            <a:schemeClr val="tx1"/>
                          </a:solidFill>
                          <a:effectLst/>
                        </a:rPr>
                        <a:t>fecha</a:t>
                      </a:r>
                      <a:r>
                        <a:rPr lang="es-ES" sz="1000" spc="-1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s-ES" sz="1000" dirty="0">
                          <a:solidFill>
                            <a:schemeClr val="tx1"/>
                          </a:solidFill>
                          <a:effectLst/>
                        </a:rPr>
                        <a:t>de</a:t>
                      </a:r>
                      <a:r>
                        <a:rPr lang="es-ES" sz="1000" spc="-5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s-ES" sz="1000" dirty="0">
                          <a:solidFill>
                            <a:schemeClr val="tx1"/>
                          </a:solidFill>
                          <a:effectLst/>
                        </a:rPr>
                        <a:t>ingreso</a:t>
                      </a:r>
                      <a:r>
                        <a:rPr lang="es-ES" sz="1000" spc="-1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s-ES" sz="1000" dirty="0">
                          <a:solidFill>
                            <a:schemeClr val="tx1"/>
                          </a:solidFill>
                          <a:effectLst/>
                        </a:rPr>
                        <a:t>a</a:t>
                      </a:r>
                      <a:r>
                        <a:rPr lang="es-ES" sz="1000" spc="-5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s-ES" sz="1000" spc="-25" dirty="0">
                          <a:solidFill>
                            <a:schemeClr val="tx1"/>
                          </a:solidFill>
                          <a:effectLst/>
                        </a:rPr>
                        <a:t>la</a:t>
                      </a:r>
                      <a:endParaRPr lang="es-EC" sz="110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marL="20320">
                        <a:lnSpc>
                          <a:spcPts val="1130"/>
                        </a:lnSpc>
                        <a:spcBef>
                          <a:spcPts val="110"/>
                        </a:spcBef>
                        <a:spcAft>
                          <a:spcPts val="0"/>
                        </a:spcAft>
                      </a:pPr>
                      <a:r>
                        <a:rPr lang="es-ES" sz="1000" dirty="0">
                          <a:solidFill>
                            <a:schemeClr val="tx1"/>
                          </a:solidFill>
                          <a:effectLst/>
                        </a:rPr>
                        <a:t>institución</a:t>
                      </a:r>
                      <a:r>
                        <a:rPr lang="es-ES" sz="1000" spc="-15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s-ES" sz="1000" dirty="0">
                          <a:solidFill>
                            <a:schemeClr val="tx1"/>
                          </a:solidFill>
                          <a:effectLst/>
                        </a:rPr>
                        <a:t>en</a:t>
                      </a:r>
                      <a:r>
                        <a:rPr lang="es-ES" sz="1000" spc="-1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s-ES" sz="1000" dirty="0">
                          <a:solidFill>
                            <a:schemeClr val="tx1"/>
                          </a:solidFill>
                          <a:effectLst/>
                        </a:rPr>
                        <a:t>la</a:t>
                      </a:r>
                      <a:r>
                        <a:rPr lang="es-ES" sz="1000" spc="-1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s-ES" sz="1000" dirty="0">
                          <a:solidFill>
                            <a:schemeClr val="tx1"/>
                          </a:solidFill>
                          <a:effectLst/>
                        </a:rPr>
                        <a:t>ficha</a:t>
                      </a:r>
                      <a:r>
                        <a:rPr lang="es-ES" sz="1000" spc="-15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s-ES" sz="1000" spc="-10" dirty="0">
                          <a:solidFill>
                            <a:schemeClr val="tx1"/>
                          </a:solidFill>
                          <a:effectLst/>
                        </a:rPr>
                        <a:t>personal</a:t>
                      </a:r>
                      <a:endParaRPr lang="es-EC" sz="1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noFill/>
                  </a:tcPr>
                </a:tc>
                <a:tc>
                  <a:txBody>
                    <a:bodyPr/>
                    <a:lstStyle/>
                    <a:p>
                      <a:pPr marL="10795" marR="1905" algn="ctr">
                        <a:spcBef>
                          <a:spcPts val="680"/>
                        </a:spcBef>
                        <a:spcAft>
                          <a:spcPts val="0"/>
                        </a:spcAft>
                      </a:pPr>
                      <a:r>
                        <a:rPr lang="es-ES" sz="1000" dirty="0">
                          <a:solidFill>
                            <a:schemeClr val="tx1"/>
                          </a:solidFill>
                          <a:effectLst/>
                        </a:rPr>
                        <a:t>Cumple</a:t>
                      </a:r>
                      <a:r>
                        <a:rPr lang="es-ES" sz="1000" spc="-5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s-ES" sz="1000" dirty="0">
                          <a:solidFill>
                            <a:schemeClr val="tx1"/>
                          </a:solidFill>
                          <a:effectLst/>
                        </a:rPr>
                        <a:t>/</a:t>
                      </a:r>
                      <a:r>
                        <a:rPr lang="es-ES" sz="1000" spc="-1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s-ES" sz="1000" dirty="0">
                          <a:solidFill>
                            <a:schemeClr val="tx1"/>
                          </a:solidFill>
                          <a:effectLst/>
                        </a:rPr>
                        <a:t>No</a:t>
                      </a:r>
                      <a:r>
                        <a:rPr lang="es-ES" sz="1000" spc="-5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s-ES" sz="1000" spc="-10" dirty="0">
                          <a:solidFill>
                            <a:schemeClr val="tx1"/>
                          </a:solidFill>
                          <a:effectLst/>
                        </a:rPr>
                        <a:t>cumple</a:t>
                      </a:r>
                      <a:endParaRPr lang="es-EC" sz="1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noFill/>
                  </a:tcPr>
                </a:tc>
                <a:tc>
                  <a:txBody>
                    <a:bodyPr/>
                    <a:lstStyle/>
                    <a:p>
                      <a:pPr marL="15240" marR="5715" algn="ctr">
                        <a:spcBef>
                          <a:spcPts val="680"/>
                        </a:spcBef>
                        <a:spcAft>
                          <a:spcPts val="0"/>
                        </a:spcAft>
                      </a:pPr>
                      <a:r>
                        <a:rPr lang="es-ES" sz="1000" spc="-10" dirty="0">
                          <a:solidFill>
                            <a:schemeClr val="tx1"/>
                          </a:solidFill>
                          <a:effectLst/>
                        </a:rPr>
                        <a:t>Cumple</a:t>
                      </a:r>
                      <a:endParaRPr lang="es-EC" sz="1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59583502"/>
                  </a:ext>
                </a:extLst>
              </a:tr>
              <a:tr h="504056">
                <a:tc>
                  <a:txBody>
                    <a:bodyPr/>
                    <a:lstStyle/>
                    <a:p>
                      <a:pPr marL="20320">
                        <a:spcBef>
                          <a:spcPts val="795"/>
                        </a:spcBef>
                        <a:spcAft>
                          <a:spcPts val="0"/>
                        </a:spcAft>
                      </a:pPr>
                      <a:r>
                        <a:rPr lang="es-ES" sz="10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s-EC" sz="110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marL="12700" marR="1905" algn="ctr">
                        <a:spcAft>
                          <a:spcPts val="0"/>
                        </a:spcAft>
                      </a:pPr>
                      <a:r>
                        <a:rPr lang="es-ES" sz="1000" spc="-5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</a:t>
                      </a:r>
                      <a:endParaRPr lang="es-EC" sz="1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noFill/>
                  </a:tcPr>
                </a:tc>
                <a:tc>
                  <a:txBody>
                    <a:bodyPr/>
                    <a:lstStyle/>
                    <a:p>
                      <a:pPr marL="20320">
                        <a:spcBef>
                          <a:spcPts val="795"/>
                        </a:spcBef>
                        <a:spcAft>
                          <a:spcPts val="0"/>
                        </a:spcAft>
                      </a:pPr>
                      <a:r>
                        <a:rPr lang="es-ES" sz="10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s-EC" sz="110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marL="20320">
                        <a:spcAft>
                          <a:spcPts val="0"/>
                        </a:spcAft>
                      </a:pPr>
                      <a:r>
                        <a:rPr lang="es-ES" sz="1000" spc="-10" dirty="0">
                          <a:solidFill>
                            <a:schemeClr val="tx1"/>
                          </a:solidFill>
                          <a:effectLst/>
                        </a:rPr>
                        <a:t>Capacitación</a:t>
                      </a:r>
                      <a:endParaRPr lang="es-EC" sz="1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noFill/>
                  </a:tcPr>
                </a:tc>
                <a:tc>
                  <a:txBody>
                    <a:bodyPr/>
                    <a:lstStyle/>
                    <a:p>
                      <a:pPr marL="20320">
                        <a:lnSpc>
                          <a:spcPct val="108000"/>
                        </a:lnSpc>
                        <a:spcBef>
                          <a:spcPts val="10"/>
                        </a:spcBef>
                        <a:spcAft>
                          <a:spcPts val="0"/>
                        </a:spcAft>
                      </a:pPr>
                      <a:r>
                        <a:rPr lang="es-ES" sz="1000" dirty="0">
                          <a:solidFill>
                            <a:schemeClr val="tx1"/>
                          </a:solidFill>
                          <a:effectLst/>
                        </a:rPr>
                        <a:t>Se</a:t>
                      </a:r>
                      <a:r>
                        <a:rPr lang="es-ES" sz="1000" spc="-2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s-ES" sz="1000" dirty="0">
                          <a:solidFill>
                            <a:schemeClr val="tx1"/>
                          </a:solidFill>
                          <a:effectLst/>
                        </a:rPr>
                        <a:t>tomará</a:t>
                      </a:r>
                      <a:r>
                        <a:rPr lang="es-ES" sz="1000" spc="-2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s-ES" sz="1000" dirty="0">
                          <a:solidFill>
                            <a:schemeClr val="tx1"/>
                          </a:solidFill>
                          <a:effectLst/>
                        </a:rPr>
                        <a:t>en</a:t>
                      </a:r>
                      <a:r>
                        <a:rPr lang="es-ES" sz="1000" spc="-2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s-ES" sz="1000" dirty="0">
                          <a:solidFill>
                            <a:schemeClr val="tx1"/>
                          </a:solidFill>
                          <a:effectLst/>
                        </a:rPr>
                        <a:t>cuenta</a:t>
                      </a:r>
                      <a:r>
                        <a:rPr lang="es-ES" sz="1000" spc="-2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s-ES" sz="1000" dirty="0">
                          <a:solidFill>
                            <a:schemeClr val="tx1"/>
                          </a:solidFill>
                          <a:effectLst/>
                        </a:rPr>
                        <a:t>las</a:t>
                      </a:r>
                      <a:r>
                        <a:rPr lang="es-ES" sz="1000" spc="-2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s-ES" sz="1000" dirty="0">
                          <a:solidFill>
                            <a:schemeClr val="tx1"/>
                          </a:solidFill>
                          <a:effectLst/>
                        </a:rPr>
                        <a:t>capacitaciones de los últimos 3 </a:t>
                      </a:r>
                      <a:r>
                        <a:rPr lang="es-ES" sz="1000" dirty="0" smtClean="0">
                          <a:solidFill>
                            <a:schemeClr val="tx1"/>
                          </a:solidFill>
                          <a:effectLst/>
                        </a:rPr>
                        <a:t>años.</a:t>
                      </a:r>
                      <a:r>
                        <a:rPr lang="es-EC" sz="1100" baseline="0" dirty="0" smtClean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s-ES" sz="1000" dirty="0" smtClean="0">
                          <a:solidFill>
                            <a:schemeClr val="tx1"/>
                          </a:solidFill>
                          <a:effectLst/>
                        </a:rPr>
                        <a:t>Por</a:t>
                      </a:r>
                      <a:r>
                        <a:rPr lang="es-ES" sz="1000" spc="-15" dirty="0" smtClean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s-ES" sz="1000" dirty="0">
                          <a:solidFill>
                            <a:schemeClr val="tx1"/>
                          </a:solidFill>
                          <a:effectLst/>
                        </a:rPr>
                        <a:t>cada</a:t>
                      </a:r>
                      <a:r>
                        <a:rPr lang="es-ES" sz="1000" spc="-1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s-ES" sz="1000" dirty="0">
                          <a:solidFill>
                            <a:schemeClr val="tx1"/>
                          </a:solidFill>
                          <a:effectLst/>
                        </a:rPr>
                        <a:t>capacitación</a:t>
                      </a:r>
                      <a:r>
                        <a:rPr lang="es-ES" sz="1000" spc="-1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s-ES" sz="1000" dirty="0">
                          <a:solidFill>
                            <a:schemeClr val="tx1"/>
                          </a:solidFill>
                          <a:effectLst/>
                        </a:rPr>
                        <a:t>recibirá</a:t>
                      </a:r>
                      <a:r>
                        <a:rPr lang="es-ES" sz="1000" spc="-1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s-ES" sz="1000" dirty="0">
                          <a:solidFill>
                            <a:schemeClr val="tx1"/>
                          </a:solidFill>
                          <a:effectLst/>
                        </a:rPr>
                        <a:t>1</a:t>
                      </a:r>
                      <a:r>
                        <a:rPr lang="es-ES" sz="1000" spc="-5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s-ES" sz="1000" spc="-10" dirty="0" smtClean="0">
                          <a:solidFill>
                            <a:schemeClr val="tx1"/>
                          </a:solidFill>
                          <a:effectLst/>
                        </a:rPr>
                        <a:t>punto,</a:t>
                      </a:r>
                      <a:r>
                        <a:rPr lang="es-EC" sz="1100" spc="0" baseline="0" dirty="0" smtClean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s-ES" sz="1000" dirty="0" smtClean="0">
                          <a:solidFill>
                            <a:schemeClr val="tx1"/>
                          </a:solidFill>
                          <a:effectLst/>
                        </a:rPr>
                        <a:t>hasta</a:t>
                      </a:r>
                      <a:r>
                        <a:rPr lang="es-ES" sz="1000" spc="-10" dirty="0" smtClean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s-ES" sz="1000" dirty="0">
                          <a:solidFill>
                            <a:schemeClr val="tx1"/>
                          </a:solidFill>
                          <a:effectLst/>
                        </a:rPr>
                        <a:t>un</a:t>
                      </a:r>
                      <a:r>
                        <a:rPr lang="es-ES" sz="1000" spc="-5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s-ES" sz="1000" dirty="0">
                          <a:solidFill>
                            <a:schemeClr val="tx1"/>
                          </a:solidFill>
                          <a:effectLst/>
                        </a:rPr>
                        <a:t>máximo</a:t>
                      </a:r>
                      <a:r>
                        <a:rPr lang="es-ES" sz="1000" spc="-1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s-ES" sz="1000" dirty="0">
                          <a:solidFill>
                            <a:schemeClr val="tx1"/>
                          </a:solidFill>
                          <a:effectLst/>
                        </a:rPr>
                        <a:t>de</a:t>
                      </a:r>
                      <a:r>
                        <a:rPr lang="es-ES" sz="1000" spc="-5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s-ES" sz="1000" dirty="0">
                          <a:solidFill>
                            <a:schemeClr val="tx1"/>
                          </a:solidFill>
                          <a:effectLst/>
                        </a:rPr>
                        <a:t>3 </a:t>
                      </a:r>
                      <a:r>
                        <a:rPr lang="es-ES" sz="1000" spc="-10" dirty="0">
                          <a:solidFill>
                            <a:schemeClr val="tx1"/>
                          </a:solidFill>
                          <a:effectLst/>
                        </a:rPr>
                        <a:t>puntos.</a:t>
                      </a:r>
                      <a:endParaRPr lang="es-EC" sz="1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noFill/>
                  </a:tcPr>
                </a:tc>
                <a:tc>
                  <a:txBody>
                    <a:bodyPr/>
                    <a:lstStyle/>
                    <a:p>
                      <a:pPr marL="20320">
                        <a:spcBef>
                          <a:spcPts val="795"/>
                        </a:spcBef>
                        <a:spcAft>
                          <a:spcPts val="0"/>
                        </a:spcAft>
                      </a:pPr>
                      <a:r>
                        <a:rPr lang="es-ES" sz="10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s-EC" sz="110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marL="10795" marR="635" algn="ctr">
                        <a:spcAft>
                          <a:spcPts val="0"/>
                        </a:spcAft>
                      </a:pPr>
                      <a:r>
                        <a:rPr lang="es-ES" sz="1000" dirty="0">
                          <a:solidFill>
                            <a:schemeClr val="tx1"/>
                          </a:solidFill>
                          <a:effectLst/>
                        </a:rPr>
                        <a:t>0 hasta 3 </a:t>
                      </a:r>
                      <a:r>
                        <a:rPr lang="es-ES" sz="1000" spc="-10" dirty="0">
                          <a:solidFill>
                            <a:schemeClr val="tx1"/>
                          </a:solidFill>
                          <a:effectLst/>
                        </a:rPr>
                        <a:t>puntos</a:t>
                      </a:r>
                      <a:endParaRPr lang="es-EC" sz="1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noFill/>
                  </a:tcPr>
                </a:tc>
                <a:tc>
                  <a:txBody>
                    <a:bodyPr/>
                    <a:lstStyle/>
                    <a:p>
                      <a:pPr marL="20320">
                        <a:spcBef>
                          <a:spcPts val="780"/>
                        </a:spcBef>
                        <a:spcAft>
                          <a:spcPts val="0"/>
                        </a:spcAft>
                      </a:pPr>
                      <a:r>
                        <a:rPr lang="es-ES" sz="10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s-EC" sz="110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marL="15240" algn="ctr">
                        <a:spcAft>
                          <a:spcPts val="0"/>
                        </a:spcAft>
                      </a:pPr>
                      <a:r>
                        <a:rPr lang="es-ES" sz="1000" dirty="0">
                          <a:solidFill>
                            <a:schemeClr val="tx1"/>
                          </a:solidFill>
                          <a:effectLst/>
                        </a:rPr>
                        <a:t>3</a:t>
                      </a:r>
                      <a:r>
                        <a:rPr lang="es-ES" sz="1000" spc="5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s-ES" sz="1000" spc="-10" dirty="0">
                          <a:solidFill>
                            <a:schemeClr val="tx1"/>
                          </a:solidFill>
                          <a:effectLst/>
                        </a:rPr>
                        <a:t>puntos</a:t>
                      </a:r>
                      <a:endParaRPr lang="es-EC" sz="1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80816490"/>
                  </a:ext>
                </a:extLst>
              </a:tr>
              <a:tr h="417753">
                <a:tc>
                  <a:txBody>
                    <a:bodyPr/>
                    <a:lstStyle/>
                    <a:p>
                      <a:pPr marL="20320">
                        <a:spcBef>
                          <a:spcPts val="120"/>
                        </a:spcBef>
                        <a:spcAft>
                          <a:spcPts val="0"/>
                        </a:spcAft>
                      </a:pPr>
                      <a:r>
                        <a:rPr lang="es-ES" sz="10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s-EC" sz="110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marL="12700" marR="1905" algn="ctr">
                        <a:spcAft>
                          <a:spcPts val="0"/>
                        </a:spcAft>
                      </a:pPr>
                      <a:r>
                        <a:rPr lang="es-ES" sz="1000" spc="-5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</a:t>
                      </a:r>
                      <a:endParaRPr lang="es-EC" sz="1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noFill/>
                  </a:tcPr>
                </a:tc>
                <a:tc>
                  <a:txBody>
                    <a:bodyPr/>
                    <a:lstStyle/>
                    <a:p>
                      <a:pPr marL="20320">
                        <a:spcBef>
                          <a:spcPts val="120"/>
                        </a:spcBef>
                        <a:spcAft>
                          <a:spcPts val="0"/>
                        </a:spcAft>
                      </a:pPr>
                      <a:r>
                        <a:rPr lang="es-ES" sz="10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s-EC" sz="110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marL="20320">
                        <a:spcAft>
                          <a:spcPts val="0"/>
                        </a:spcAft>
                      </a:pPr>
                      <a:r>
                        <a:rPr lang="es-ES" sz="1000" spc="-10" dirty="0">
                          <a:solidFill>
                            <a:schemeClr val="tx1"/>
                          </a:solidFill>
                          <a:effectLst/>
                        </a:rPr>
                        <a:t>Distinción</a:t>
                      </a:r>
                      <a:endParaRPr lang="es-EC" sz="1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noFill/>
                  </a:tcPr>
                </a:tc>
                <a:tc>
                  <a:txBody>
                    <a:bodyPr/>
                    <a:lstStyle/>
                    <a:p>
                      <a:pPr marL="20320">
                        <a:spcBef>
                          <a:spcPts val="10"/>
                        </a:spcBef>
                        <a:spcAft>
                          <a:spcPts val="0"/>
                        </a:spcAft>
                      </a:pPr>
                      <a:r>
                        <a:rPr lang="es-ES" sz="1000" dirty="0">
                          <a:solidFill>
                            <a:schemeClr val="tx1"/>
                          </a:solidFill>
                          <a:effectLst/>
                        </a:rPr>
                        <a:t>Personas</a:t>
                      </a:r>
                      <a:r>
                        <a:rPr lang="es-ES" sz="1000" spc="-15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s-ES" sz="1000" dirty="0">
                          <a:solidFill>
                            <a:schemeClr val="tx1"/>
                          </a:solidFill>
                          <a:effectLst/>
                        </a:rPr>
                        <a:t>que</a:t>
                      </a:r>
                      <a:r>
                        <a:rPr lang="es-ES" sz="1000" spc="-15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s-ES" sz="1000" dirty="0">
                          <a:solidFill>
                            <a:schemeClr val="tx1"/>
                          </a:solidFill>
                          <a:effectLst/>
                        </a:rPr>
                        <a:t>hayan</a:t>
                      </a:r>
                      <a:r>
                        <a:rPr lang="es-ES" sz="1000" spc="-10" dirty="0">
                          <a:solidFill>
                            <a:schemeClr val="tx1"/>
                          </a:solidFill>
                          <a:effectLst/>
                        </a:rPr>
                        <a:t> recibido</a:t>
                      </a:r>
                      <a:endParaRPr lang="es-EC" sz="110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marL="20320">
                        <a:lnSpc>
                          <a:spcPts val="1300"/>
                        </a:lnSpc>
                        <a:spcAft>
                          <a:spcPts val="0"/>
                        </a:spcAft>
                      </a:pPr>
                      <a:r>
                        <a:rPr lang="es-ES" sz="1000" dirty="0">
                          <a:solidFill>
                            <a:schemeClr val="tx1"/>
                          </a:solidFill>
                          <a:effectLst/>
                        </a:rPr>
                        <a:t>distinciones</a:t>
                      </a:r>
                      <a:r>
                        <a:rPr lang="es-ES" sz="1000" spc="-2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s-ES" sz="1000" dirty="0">
                          <a:solidFill>
                            <a:schemeClr val="tx1"/>
                          </a:solidFill>
                          <a:effectLst/>
                        </a:rPr>
                        <a:t>o</a:t>
                      </a:r>
                      <a:r>
                        <a:rPr lang="es-ES" sz="1000" spc="-2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s-ES" sz="1000" dirty="0">
                          <a:solidFill>
                            <a:schemeClr val="tx1"/>
                          </a:solidFill>
                          <a:effectLst/>
                        </a:rPr>
                        <a:t>méritos,</a:t>
                      </a:r>
                      <a:r>
                        <a:rPr lang="es-ES" sz="1000" spc="-2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s-ES" sz="1000" dirty="0">
                          <a:solidFill>
                            <a:schemeClr val="tx1"/>
                          </a:solidFill>
                          <a:effectLst/>
                        </a:rPr>
                        <a:t>se</a:t>
                      </a:r>
                      <a:r>
                        <a:rPr lang="es-ES" sz="1000" spc="-2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s-ES" sz="1000" dirty="0">
                          <a:solidFill>
                            <a:schemeClr val="tx1"/>
                          </a:solidFill>
                          <a:effectLst/>
                        </a:rPr>
                        <a:t>les</a:t>
                      </a:r>
                      <a:r>
                        <a:rPr lang="es-ES" sz="1000" spc="-2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s-ES" sz="1000" dirty="0">
                          <a:solidFill>
                            <a:schemeClr val="tx1"/>
                          </a:solidFill>
                          <a:effectLst/>
                        </a:rPr>
                        <a:t>otorgará</a:t>
                      </a:r>
                      <a:r>
                        <a:rPr lang="es-ES" sz="1000" spc="-2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s-ES" sz="1000" dirty="0">
                          <a:solidFill>
                            <a:schemeClr val="tx1"/>
                          </a:solidFill>
                          <a:effectLst/>
                        </a:rPr>
                        <a:t>3 </a:t>
                      </a:r>
                      <a:r>
                        <a:rPr lang="es-ES" sz="1000" spc="-10" dirty="0">
                          <a:solidFill>
                            <a:schemeClr val="tx1"/>
                          </a:solidFill>
                          <a:effectLst/>
                        </a:rPr>
                        <a:t>puntos.</a:t>
                      </a:r>
                      <a:endParaRPr lang="es-EC" sz="1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noFill/>
                  </a:tcPr>
                </a:tc>
                <a:tc>
                  <a:txBody>
                    <a:bodyPr/>
                    <a:lstStyle/>
                    <a:p>
                      <a:pPr marL="20320">
                        <a:spcBef>
                          <a:spcPts val="120"/>
                        </a:spcBef>
                        <a:spcAft>
                          <a:spcPts val="0"/>
                        </a:spcAft>
                      </a:pPr>
                      <a:r>
                        <a:rPr lang="es-ES" sz="10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s-EC" sz="110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marL="10795" marR="635" algn="ctr">
                        <a:spcAft>
                          <a:spcPts val="0"/>
                        </a:spcAft>
                      </a:pPr>
                      <a:r>
                        <a:rPr lang="es-ES" sz="1000" dirty="0">
                          <a:solidFill>
                            <a:schemeClr val="tx1"/>
                          </a:solidFill>
                          <a:effectLst/>
                        </a:rPr>
                        <a:t>0 hasta 6 </a:t>
                      </a:r>
                      <a:r>
                        <a:rPr lang="es-ES" sz="1000" spc="-10" dirty="0">
                          <a:solidFill>
                            <a:schemeClr val="tx1"/>
                          </a:solidFill>
                          <a:effectLst/>
                        </a:rPr>
                        <a:t>puntos</a:t>
                      </a:r>
                      <a:endParaRPr lang="es-EC" sz="1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noFill/>
                  </a:tcPr>
                </a:tc>
                <a:tc>
                  <a:txBody>
                    <a:bodyPr/>
                    <a:lstStyle/>
                    <a:p>
                      <a:pPr marL="20320">
                        <a:spcBef>
                          <a:spcPts val="110"/>
                        </a:spcBef>
                        <a:spcAft>
                          <a:spcPts val="0"/>
                        </a:spcAft>
                      </a:pPr>
                      <a:r>
                        <a:rPr lang="es-ES" sz="10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s-EC" sz="110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marL="15240" algn="ctr">
                        <a:spcAft>
                          <a:spcPts val="0"/>
                        </a:spcAft>
                      </a:pPr>
                      <a:r>
                        <a:rPr lang="es-ES" sz="1000" dirty="0">
                          <a:solidFill>
                            <a:schemeClr val="tx1"/>
                          </a:solidFill>
                          <a:effectLst/>
                        </a:rPr>
                        <a:t>3</a:t>
                      </a:r>
                      <a:r>
                        <a:rPr lang="es-ES" sz="1000" spc="5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s-ES" sz="1000" spc="-10" dirty="0">
                          <a:solidFill>
                            <a:schemeClr val="tx1"/>
                          </a:solidFill>
                          <a:effectLst/>
                        </a:rPr>
                        <a:t>puntos</a:t>
                      </a:r>
                      <a:endParaRPr lang="es-EC" sz="1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92654839"/>
                  </a:ext>
                </a:extLst>
              </a:tr>
              <a:tr h="345530">
                <a:tc>
                  <a:txBody>
                    <a:bodyPr/>
                    <a:lstStyle/>
                    <a:p>
                      <a:pPr marL="20320">
                        <a:spcBef>
                          <a:spcPts val="795"/>
                        </a:spcBef>
                        <a:spcAft>
                          <a:spcPts val="0"/>
                        </a:spcAft>
                      </a:pPr>
                      <a:r>
                        <a:rPr lang="es-ES" sz="10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s-EC" sz="110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marL="12700" marR="1905" algn="ctr">
                        <a:spcAft>
                          <a:spcPts val="0"/>
                        </a:spcAft>
                      </a:pPr>
                      <a:r>
                        <a:rPr lang="es-ES" sz="1000" spc="-5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</a:t>
                      </a:r>
                      <a:endParaRPr lang="es-EC" sz="1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noFill/>
                  </a:tcPr>
                </a:tc>
                <a:tc>
                  <a:txBody>
                    <a:bodyPr/>
                    <a:lstStyle/>
                    <a:p>
                      <a:pPr marL="20320">
                        <a:spcBef>
                          <a:spcPts val="795"/>
                        </a:spcBef>
                        <a:spcAft>
                          <a:spcPts val="0"/>
                        </a:spcAft>
                      </a:pPr>
                      <a:r>
                        <a:rPr lang="es-ES" sz="10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s-EC" sz="110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marL="20320">
                        <a:spcAft>
                          <a:spcPts val="0"/>
                        </a:spcAft>
                      </a:pPr>
                      <a:r>
                        <a:rPr lang="es-ES" sz="1000" dirty="0">
                          <a:solidFill>
                            <a:schemeClr val="tx1"/>
                          </a:solidFill>
                          <a:effectLst/>
                        </a:rPr>
                        <a:t>No</a:t>
                      </a:r>
                      <a:r>
                        <a:rPr lang="es-ES" sz="1000" spc="-1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s-ES" sz="1000" dirty="0">
                          <a:solidFill>
                            <a:schemeClr val="tx1"/>
                          </a:solidFill>
                          <a:effectLst/>
                        </a:rPr>
                        <a:t>contar</a:t>
                      </a:r>
                      <a:r>
                        <a:rPr lang="es-ES" sz="1000" spc="-1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s-ES" sz="1000" dirty="0">
                          <a:solidFill>
                            <a:schemeClr val="tx1"/>
                          </a:solidFill>
                          <a:effectLst/>
                        </a:rPr>
                        <a:t>con</a:t>
                      </a:r>
                      <a:r>
                        <a:rPr lang="es-ES" sz="1000" spc="-5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s-ES" sz="1000" spc="-10" dirty="0">
                          <a:solidFill>
                            <a:schemeClr val="tx1"/>
                          </a:solidFill>
                          <a:effectLst/>
                        </a:rPr>
                        <a:t>sanciones</a:t>
                      </a:r>
                      <a:endParaRPr lang="es-EC" sz="1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noFill/>
                  </a:tcPr>
                </a:tc>
                <a:tc>
                  <a:txBody>
                    <a:bodyPr/>
                    <a:lstStyle/>
                    <a:p>
                      <a:pPr marL="20320">
                        <a:lnSpc>
                          <a:spcPct val="108000"/>
                        </a:lnSpc>
                        <a:spcBef>
                          <a:spcPts val="680"/>
                        </a:spcBef>
                        <a:spcAft>
                          <a:spcPts val="0"/>
                        </a:spcAft>
                      </a:pPr>
                      <a:r>
                        <a:rPr lang="es-ES" sz="1000" dirty="0">
                          <a:solidFill>
                            <a:schemeClr val="tx1"/>
                          </a:solidFill>
                          <a:effectLst/>
                        </a:rPr>
                        <a:t>Personas que no tengan sanciones obtendrán 3 puntos. Personas que tengan</a:t>
                      </a:r>
                      <a:r>
                        <a:rPr lang="es-ES" sz="1000" spc="-25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s-ES" sz="1000" dirty="0">
                          <a:solidFill>
                            <a:schemeClr val="tx1"/>
                          </a:solidFill>
                          <a:effectLst/>
                        </a:rPr>
                        <a:t>sanciones</a:t>
                      </a:r>
                      <a:r>
                        <a:rPr lang="es-ES" sz="1000" spc="-25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s-ES" sz="1000" dirty="0">
                          <a:solidFill>
                            <a:schemeClr val="tx1"/>
                          </a:solidFill>
                          <a:effectLst/>
                        </a:rPr>
                        <a:t>obtendrán</a:t>
                      </a:r>
                      <a:r>
                        <a:rPr lang="es-ES" sz="1000" spc="-25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s-ES" sz="1000" dirty="0">
                          <a:solidFill>
                            <a:schemeClr val="tx1"/>
                          </a:solidFill>
                          <a:effectLst/>
                        </a:rPr>
                        <a:t>0</a:t>
                      </a:r>
                      <a:r>
                        <a:rPr lang="es-ES" sz="1000" spc="-2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s-ES" sz="1000" dirty="0">
                          <a:solidFill>
                            <a:schemeClr val="tx1"/>
                          </a:solidFill>
                          <a:effectLst/>
                        </a:rPr>
                        <a:t>puntos.</a:t>
                      </a:r>
                      <a:endParaRPr lang="es-EC" sz="1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noFill/>
                  </a:tcPr>
                </a:tc>
                <a:tc>
                  <a:txBody>
                    <a:bodyPr/>
                    <a:lstStyle/>
                    <a:p>
                      <a:pPr marL="20320">
                        <a:spcBef>
                          <a:spcPts val="795"/>
                        </a:spcBef>
                        <a:spcAft>
                          <a:spcPts val="0"/>
                        </a:spcAft>
                      </a:pPr>
                      <a:r>
                        <a:rPr lang="es-ES" sz="10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s-EC" sz="110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marL="10795" marR="2540" algn="ctr">
                        <a:spcAft>
                          <a:spcPts val="0"/>
                        </a:spcAft>
                      </a:pPr>
                      <a:r>
                        <a:rPr lang="es-ES" sz="1000" dirty="0">
                          <a:solidFill>
                            <a:schemeClr val="tx1"/>
                          </a:solidFill>
                          <a:effectLst/>
                        </a:rPr>
                        <a:t>0</a:t>
                      </a:r>
                      <a:r>
                        <a:rPr lang="es-ES" sz="1000" spc="5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s-ES" sz="1000" dirty="0">
                          <a:solidFill>
                            <a:schemeClr val="tx1"/>
                          </a:solidFill>
                          <a:effectLst/>
                        </a:rPr>
                        <a:t>o</a:t>
                      </a:r>
                      <a:r>
                        <a:rPr lang="es-ES" sz="1000" spc="-5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s-ES" sz="1000" dirty="0">
                          <a:solidFill>
                            <a:schemeClr val="tx1"/>
                          </a:solidFill>
                          <a:effectLst/>
                        </a:rPr>
                        <a:t>3</a:t>
                      </a:r>
                      <a:r>
                        <a:rPr lang="es-ES" sz="1000" spc="5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s-ES" sz="1000" spc="-10" dirty="0">
                          <a:solidFill>
                            <a:schemeClr val="tx1"/>
                          </a:solidFill>
                          <a:effectLst/>
                        </a:rPr>
                        <a:t>puntos</a:t>
                      </a:r>
                      <a:endParaRPr lang="es-EC" sz="1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noFill/>
                  </a:tcPr>
                </a:tc>
                <a:tc>
                  <a:txBody>
                    <a:bodyPr/>
                    <a:lstStyle/>
                    <a:p>
                      <a:pPr marL="20320">
                        <a:spcBef>
                          <a:spcPts val="780"/>
                        </a:spcBef>
                        <a:spcAft>
                          <a:spcPts val="0"/>
                        </a:spcAft>
                      </a:pPr>
                      <a:r>
                        <a:rPr lang="es-ES" sz="10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s-EC" sz="110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marL="15240" algn="ctr">
                        <a:spcAft>
                          <a:spcPts val="0"/>
                        </a:spcAft>
                      </a:pPr>
                      <a:r>
                        <a:rPr lang="es-ES" sz="1000" dirty="0">
                          <a:solidFill>
                            <a:schemeClr val="tx1"/>
                          </a:solidFill>
                          <a:effectLst/>
                        </a:rPr>
                        <a:t>3</a:t>
                      </a:r>
                      <a:r>
                        <a:rPr lang="es-ES" sz="1000" spc="5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s-ES" sz="1000" spc="-10" dirty="0">
                          <a:solidFill>
                            <a:schemeClr val="tx1"/>
                          </a:solidFill>
                          <a:effectLst/>
                        </a:rPr>
                        <a:t>puntos</a:t>
                      </a:r>
                      <a:endParaRPr lang="es-EC" sz="1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1232401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262889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oogle Shape;24;p13">
            <a:hlinkClick r:id="rId3" action="ppaction://hlinkfile"/>
            <a:extLst>
              <a:ext uri="{FF2B5EF4-FFF2-40B4-BE49-F238E27FC236}">
                <a16:creationId xmlns:a16="http://schemas.microsoft.com/office/drawing/2014/main" id="{91373E2E-15CB-3CC2-32FB-85F60A5F1C3A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 r="43248"/>
          <a:stretch/>
        </p:blipFill>
        <p:spPr>
          <a:xfrm>
            <a:off x="-1" y="-19783"/>
            <a:ext cx="9144001" cy="5143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Google Shape;19;p11">
            <a:extLst>
              <a:ext uri="{FF2B5EF4-FFF2-40B4-BE49-F238E27FC236}">
                <a16:creationId xmlns:a16="http://schemas.microsoft.com/office/drawing/2014/main" id="{9FA8CEB9-2B08-229E-EA5E-8DBBFCA0C530}"/>
              </a:ext>
            </a:extLst>
          </p:cNvPr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279225" y="4372275"/>
            <a:ext cx="1569301" cy="577503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Rectángulo 2"/>
          <p:cNvSpPr/>
          <p:nvPr/>
        </p:nvSpPr>
        <p:spPr>
          <a:xfrm>
            <a:off x="464265" y="987574"/>
            <a:ext cx="8068175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MX" sz="1600" dirty="0" smtClean="0">
                <a:solidFill>
                  <a:srgbClr val="5B5B5B"/>
                </a:solidFill>
                <a:latin typeface="Montserrat" pitchFamily="2" charset="77"/>
              </a:rPr>
              <a:t>De la verificación realizada por la Unidad de Desarrollo Organizacional de acuerdo a los parámetros antes mencionados se determinó a los siguientes acreedores de la Medalla al Merito: </a:t>
            </a:r>
          </a:p>
          <a:p>
            <a:endParaRPr lang="es-MX" sz="1600" dirty="0" smtClean="0">
              <a:solidFill>
                <a:srgbClr val="5B5B5B"/>
              </a:solidFill>
              <a:latin typeface="Montserrat" pitchFamily="2" charset="77"/>
            </a:endParaRPr>
          </a:p>
          <a:p>
            <a:endParaRPr lang="es-MX" sz="1600" dirty="0">
              <a:solidFill>
                <a:srgbClr val="5B5B5B"/>
              </a:solidFill>
              <a:latin typeface="Montserrat" pitchFamily="2" charset="77"/>
            </a:endParaRPr>
          </a:p>
          <a:p>
            <a:endParaRPr lang="es-MX" sz="1600" dirty="0" smtClean="0">
              <a:solidFill>
                <a:srgbClr val="5B5B5B"/>
              </a:solidFill>
              <a:latin typeface="Montserrat" pitchFamily="2" charset="77"/>
            </a:endParaRPr>
          </a:p>
          <a:p>
            <a:endParaRPr lang="es-MX" sz="1600" dirty="0">
              <a:solidFill>
                <a:srgbClr val="5B5B5B"/>
              </a:solidFill>
              <a:latin typeface="Montserrat" pitchFamily="2" charset="77"/>
            </a:endParaRPr>
          </a:p>
          <a:p>
            <a:r>
              <a:rPr lang="es-MX" sz="1600" dirty="0" smtClean="0">
                <a:solidFill>
                  <a:srgbClr val="5B5B5B"/>
                </a:solidFill>
                <a:latin typeface="Montserrat" pitchFamily="2" charset="77"/>
              </a:rPr>
              <a:t> </a:t>
            </a:r>
            <a:endParaRPr lang="es-MX" sz="1600" dirty="0">
              <a:solidFill>
                <a:srgbClr val="5B5B5B"/>
              </a:solidFill>
              <a:latin typeface="Montserrat" pitchFamily="2" charset="77"/>
            </a:endParaRPr>
          </a:p>
          <a:p>
            <a:endParaRPr lang="es-MX" sz="1600" dirty="0">
              <a:solidFill>
                <a:srgbClr val="5B5B5B"/>
              </a:solidFill>
              <a:latin typeface="Montserrat" pitchFamily="2" charset="77"/>
            </a:endParaRPr>
          </a:p>
        </p:txBody>
      </p:sp>
      <p:sp>
        <p:nvSpPr>
          <p:cNvPr id="2" name="Rectángulo 1"/>
          <p:cNvSpPr/>
          <p:nvPr/>
        </p:nvSpPr>
        <p:spPr>
          <a:xfrm>
            <a:off x="429659" y="288660"/>
            <a:ext cx="399821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>
              <a:defRPr/>
            </a:pPr>
            <a:r>
              <a:rPr lang="es-MX" sz="3200" b="1" u="sng" dirty="0" smtClean="0">
                <a:solidFill>
                  <a:srgbClr val="223F86"/>
                </a:solidFill>
                <a:latin typeface="Montserrat"/>
                <a:ea typeface="HGSMinchoE" panose="02020900000000000000" pitchFamily="18" charset="-128"/>
              </a:rPr>
              <a:t>PARÁMETROS 2024</a:t>
            </a:r>
            <a:endParaRPr lang="es-MX" sz="3200" b="1" u="sng" dirty="0">
              <a:solidFill>
                <a:srgbClr val="223F86"/>
              </a:solidFill>
              <a:latin typeface="Montserrat"/>
              <a:ea typeface="HGSMinchoE" panose="02020900000000000000" pitchFamily="18" charset="-128"/>
            </a:endParaRPr>
          </a:p>
        </p:txBody>
      </p:sp>
      <p:graphicFrame>
        <p:nvGraphicFramePr>
          <p:cNvPr id="8" name="Tabla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00593082"/>
              </p:ext>
            </p:extLst>
          </p:nvPr>
        </p:nvGraphicFramePr>
        <p:xfrm>
          <a:off x="1619557" y="1994319"/>
          <a:ext cx="5616624" cy="1268301"/>
        </p:xfrm>
        <a:graphic>
          <a:graphicData uri="http://schemas.openxmlformats.org/drawingml/2006/table">
            <a:tbl>
              <a:tblPr/>
              <a:tblGrid>
                <a:gridCol w="2426936">
                  <a:extLst>
                    <a:ext uri="{9D8B030D-6E8A-4147-A177-3AD203B41FA5}">
                      <a16:colId xmlns:a16="http://schemas.microsoft.com/office/drawing/2014/main" val="1365234269"/>
                    </a:ext>
                  </a:extLst>
                </a:gridCol>
                <a:gridCol w="3189688">
                  <a:extLst>
                    <a:ext uri="{9D8B030D-6E8A-4147-A177-3AD203B41FA5}">
                      <a16:colId xmlns:a16="http://schemas.microsoft.com/office/drawing/2014/main" val="4175406569"/>
                    </a:ext>
                  </a:extLst>
                </a:gridCol>
              </a:tblGrid>
              <a:tr h="169682">
                <a:tc>
                  <a:txBody>
                    <a:bodyPr/>
                    <a:lstStyle/>
                    <a:p>
                      <a:pPr algn="ctr" fontAlgn="b"/>
                      <a:r>
                        <a:rPr lang="es-EC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NOMBRES</a:t>
                      </a:r>
                    </a:p>
                  </a:txBody>
                  <a:tcPr marL="4849" marR="4849" marT="484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DEPENDENCIAS</a:t>
                      </a:r>
                    </a:p>
                  </a:txBody>
                  <a:tcPr marL="4849" marR="4849" marT="484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44285681"/>
                  </a:ext>
                </a:extLst>
              </a:tr>
              <a:tr h="430654"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CHAMORRO BOLAÑOS SONIA MARIBEL</a:t>
                      </a:r>
                      <a:endParaRPr lang="es-EC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849" marR="4849" marT="484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UNIDAD DE SALUD CENTRO</a:t>
                      </a:r>
                      <a:endParaRPr lang="es-MX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849" marR="4849" marT="484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40732847"/>
                  </a:ext>
                </a:extLst>
              </a:tr>
              <a:tr h="334395"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ECHEVERRIA ORTIZ HERMAN VINICIO</a:t>
                      </a:r>
                      <a:endParaRPr lang="es-EC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849" marR="4849" marT="484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UNIDAD EDUCATIVA QUITUMBE</a:t>
                      </a:r>
                      <a:endParaRPr lang="es-EC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849" marR="4849" marT="484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19350200"/>
                  </a:ext>
                </a:extLst>
              </a:tr>
              <a:tr h="333570"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TINTIN YASAN NORMITA ELIZABETH</a:t>
                      </a:r>
                      <a:endParaRPr lang="es-EC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849" marR="4849" marT="484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SECRETARIA DE EDUCACIÓN </a:t>
                      </a:r>
                      <a:r>
                        <a:rPr lang="es-ES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RECREACIÓN </a:t>
                      </a:r>
                      <a:r>
                        <a:rPr lang="es-ES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Y DEPORTE</a:t>
                      </a:r>
                      <a:endParaRPr lang="es-MX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849" marR="4849" marT="484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5548062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064604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oogle Shape;24;p13">
            <a:extLst>
              <a:ext uri="{FF2B5EF4-FFF2-40B4-BE49-F238E27FC236}">
                <a16:creationId xmlns:a16="http://schemas.microsoft.com/office/drawing/2014/main" id="{91373E2E-15CB-3CC2-32FB-85F60A5F1C3A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 r="43248"/>
          <a:stretch/>
        </p:blipFill>
        <p:spPr>
          <a:xfrm>
            <a:off x="-1" y="-452586"/>
            <a:ext cx="9144001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Google Shape;84;p4">
            <a:extLst>
              <a:ext uri="{FF2B5EF4-FFF2-40B4-BE49-F238E27FC236}">
                <a16:creationId xmlns:a16="http://schemas.microsoft.com/office/drawing/2014/main" id="{C6E64BED-3715-EC95-074F-68C1E5875D92}"/>
              </a:ext>
            </a:extLst>
          </p:cNvPr>
          <p:cNvSpPr txBox="1"/>
          <p:nvPr/>
        </p:nvSpPr>
        <p:spPr>
          <a:xfrm>
            <a:off x="464265" y="793987"/>
            <a:ext cx="1616528" cy="9941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34275" rIns="68569" bIns="34275" anchor="ctr" anchorCtr="0">
            <a:normAutofit/>
          </a:bodyPr>
          <a:lstStyle/>
          <a:p>
            <a:pPr>
              <a:lnSpc>
                <a:spcPct val="90000"/>
              </a:lnSpc>
              <a:buClr>
                <a:srgbClr val="75BBE9"/>
              </a:buClr>
              <a:buSzPts val="4400"/>
            </a:pPr>
            <a:endParaRPr sz="1350" dirty="0"/>
          </a:p>
        </p:txBody>
      </p:sp>
      <p:pic>
        <p:nvPicPr>
          <p:cNvPr id="9" name="Google Shape;19;p11">
            <a:extLst>
              <a:ext uri="{FF2B5EF4-FFF2-40B4-BE49-F238E27FC236}">
                <a16:creationId xmlns:a16="http://schemas.microsoft.com/office/drawing/2014/main" id="{9FA8CEB9-2B08-229E-EA5E-8DBBFCA0C530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79225" y="4372275"/>
            <a:ext cx="1569301" cy="577503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Rectángulo 2"/>
          <p:cNvSpPr/>
          <p:nvPr/>
        </p:nvSpPr>
        <p:spPr>
          <a:xfrm>
            <a:off x="464265" y="1924396"/>
            <a:ext cx="8068175" cy="336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endParaRPr lang="es-EC" sz="1600" dirty="0">
              <a:solidFill>
                <a:srgbClr val="5B5B5B"/>
              </a:solidFill>
              <a:latin typeface="Montserrat" pitchFamily="2" charset="77"/>
            </a:endParaRPr>
          </a:p>
        </p:txBody>
      </p:sp>
      <p:sp>
        <p:nvSpPr>
          <p:cNvPr id="2" name="Rectángulo 1"/>
          <p:cNvSpPr/>
          <p:nvPr/>
        </p:nvSpPr>
        <p:spPr>
          <a:xfrm>
            <a:off x="179511" y="324698"/>
            <a:ext cx="878497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lang="es-MX" sz="3200" b="1" u="sng" dirty="0" smtClean="0">
                <a:solidFill>
                  <a:srgbClr val="223F86"/>
                </a:solidFill>
                <a:latin typeface="Montserrat"/>
                <a:ea typeface="HGSMinchoE" panose="02020900000000000000" pitchFamily="18" charset="-128"/>
              </a:rPr>
              <a:t> </a:t>
            </a:r>
            <a:r>
              <a:rPr lang="es-ES" sz="2800" b="1" u="sng" dirty="0" smtClean="0">
                <a:solidFill>
                  <a:srgbClr val="223F86"/>
                </a:solidFill>
                <a:latin typeface="Montserrat"/>
                <a:ea typeface="HGSMinchoE" panose="02020900000000000000" pitchFamily="18" charset="-128"/>
              </a:rPr>
              <a:t>ENTREGA DE MEDALLAS </a:t>
            </a:r>
            <a:r>
              <a:rPr lang="es-MX" sz="2800" b="1" u="sng" dirty="0" smtClean="0">
                <a:solidFill>
                  <a:srgbClr val="223F86"/>
                </a:solidFill>
                <a:latin typeface="Montserrat"/>
                <a:ea typeface="HGSMinchoE" panose="02020900000000000000" pitchFamily="18" charset="-128"/>
              </a:rPr>
              <a:t>2024</a:t>
            </a:r>
            <a:endParaRPr lang="es-MX" sz="2800" b="1" u="sng" dirty="0">
              <a:solidFill>
                <a:srgbClr val="223F86"/>
              </a:solidFill>
              <a:latin typeface="Montserrat"/>
              <a:ea typeface="HGSMinchoE" panose="02020900000000000000" pitchFamily="18" charset="-128"/>
            </a:endParaRPr>
          </a:p>
        </p:txBody>
      </p:sp>
      <p:graphicFrame>
        <p:nvGraphicFramePr>
          <p:cNvPr id="11" name="Marcador de contenido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283203096"/>
              </p:ext>
            </p:extLst>
          </p:nvPr>
        </p:nvGraphicFramePr>
        <p:xfrm>
          <a:off x="1547663" y="1697678"/>
          <a:ext cx="6120681" cy="1018088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040227">
                  <a:extLst>
                    <a:ext uri="{9D8B030D-6E8A-4147-A177-3AD203B41FA5}">
                      <a16:colId xmlns:a16="http://schemas.microsoft.com/office/drawing/2014/main" val="3189198108"/>
                    </a:ext>
                  </a:extLst>
                </a:gridCol>
                <a:gridCol w="2040227">
                  <a:extLst>
                    <a:ext uri="{9D8B030D-6E8A-4147-A177-3AD203B41FA5}">
                      <a16:colId xmlns:a16="http://schemas.microsoft.com/office/drawing/2014/main" val="3824543407"/>
                    </a:ext>
                  </a:extLst>
                </a:gridCol>
                <a:gridCol w="2040227">
                  <a:extLst>
                    <a:ext uri="{9D8B030D-6E8A-4147-A177-3AD203B41FA5}">
                      <a16:colId xmlns:a16="http://schemas.microsoft.com/office/drawing/2014/main" val="3688170181"/>
                    </a:ext>
                  </a:extLst>
                </a:gridCol>
              </a:tblGrid>
              <a:tr h="378422">
                <a:tc>
                  <a:txBody>
                    <a:bodyPr/>
                    <a:lstStyle/>
                    <a:p>
                      <a:pPr algn="ctr" rtl="0" fontAlgn="b"/>
                      <a:r>
                        <a:rPr lang="es-EC" sz="1800" b="1" u="none" strike="noStrike" dirty="0">
                          <a:effectLst/>
                        </a:rPr>
                        <a:t>Año</a:t>
                      </a:r>
                      <a:endParaRPr lang="es-EC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EC" sz="1800" b="1" u="none" strike="noStrike" dirty="0">
                          <a:effectLst/>
                        </a:rPr>
                        <a:t>Medallas</a:t>
                      </a:r>
                      <a:endParaRPr lang="es-EC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EC" sz="1800" b="1" u="none" strike="noStrike" dirty="0">
                          <a:effectLst/>
                        </a:rPr>
                        <a:t>Diplomas</a:t>
                      </a:r>
                      <a:endParaRPr lang="es-EC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90678810"/>
                  </a:ext>
                </a:extLst>
              </a:tr>
              <a:tr h="639666">
                <a:tc>
                  <a:txBody>
                    <a:bodyPr/>
                    <a:lstStyle/>
                    <a:p>
                      <a:pPr algn="ctr" rtl="0" fontAlgn="b"/>
                      <a:r>
                        <a:rPr lang="es-EC" sz="1800" u="none" strike="noStrike" dirty="0" smtClean="0">
                          <a:effectLst/>
                        </a:rPr>
                        <a:t>2024</a:t>
                      </a:r>
                      <a:endParaRPr lang="es-EC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ES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  <a:endParaRPr lang="es-EC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ES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47</a:t>
                      </a:r>
                      <a:endParaRPr lang="es-EC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19293582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068368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5919" y="72145"/>
            <a:ext cx="3432163" cy="1929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62481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15029</TotalTime>
  <Words>469</Words>
  <Application>Microsoft Office PowerPoint</Application>
  <PresentationFormat>Presentación en pantalla (16:9)</PresentationFormat>
  <Paragraphs>88</Paragraphs>
  <Slides>8</Slides>
  <Notes>6</Notes>
  <HiddenSlides>0</HiddenSlides>
  <MMClips>0</MMClips>
  <ScaleCrop>false</ScaleCrop>
  <HeadingPairs>
    <vt:vector size="6" baseType="variant">
      <vt:variant>
        <vt:lpstr>Fuentes usadas</vt:lpstr>
      </vt:variant>
      <vt:variant>
        <vt:i4>6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8</vt:i4>
      </vt:variant>
    </vt:vector>
  </HeadingPairs>
  <TitlesOfParts>
    <vt:vector size="15" baseType="lpstr">
      <vt:lpstr>Arial</vt:lpstr>
      <vt:lpstr>Calibri</vt:lpstr>
      <vt:lpstr>HGSMinchoE</vt:lpstr>
      <vt:lpstr>Montserrat</vt:lpstr>
      <vt:lpstr>Montserrat ExtraBold</vt:lpstr>
      <vt:lpstr>Times New Roman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Direccion Cantonal de Planificacion para el Desarrollo DESARR</dc:title>
  <dc:creator>Sanchez Enriquez German Sandino</dc:creator>
  <cp:lastModifiedBy>Andrea Carolina Moreira Carrasco</cp:lastModifiedBy>
  <cp:revision>605</cp:revision>
  <cp:lastPrinted>2018-08-13T14:26:43Z</cp:lastPrinted>
  <dcterms:created xsi:type="dcterms:W3CDTF">2018-08-02T14:37:13Z</dcterms:created>
  <dcterms:modified xsi:type="dcterms:W3CDTF">2024-11-11T14:43:04Z</dcterms:modified>
</cp:coreProperties>
</file>