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kshar" panose="020B0604020202020204" charset="0"/>
      <p:regular r:id="rId30"/>
      <p:bold r:id="rId31"/>
    </p:embeddedFont>
    <p:embeddedFont>
      <p:font typeface="Inter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uwTBWkx7zDzzp9ZsOVJ+yZAzO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720685-FD01-4958-85AE-69A49B242698}">
  <a:tblStyle styleId="{5E720685-FD01-4958-85AE-69A49B2426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D7B5652-BD21-4651-9879-83F47A2D2D0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ef52de84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ef52de84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7"/>
          <p:cNvSpPr/>
          <p:nvPr/>
        </p:nvSpPr>
        <p:spPr>
          <a:xfrm>
            <a:off x="3035862" y="4617424"/>
            <a:ext cx="1599900" cy="1599900"/>
          </a:xfrm>
          <a:prstGeom prst="ellipse">
            <a:avLst/>
          </a:prstGeom>
          <a:solidFill>
            <a:srgbClr val="D8CFB9">
              <a:alpha val="8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7"/>
          <p:cNvSpPr/>
          <p:nvPr/>
        </p:nvSpPr>
        <p:spPr>
          <a:xfrm rot="-2700383" flipH="1">
            <a:off x="-1917456" y="4904768"/>
            <a:ext cx="3812013" cy="1231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ctrTitle"/>
          </p:nvPr>
        </p:nvSpPr>
        <p:spPr>
          <a:xfrm>
            <a:off x="1333950" y="1498375"/>
            <a:ext cx="5448000" cy="1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ubTitle" idx="1"/>
          </p:nvPr>
        </p:nvSpPr>
        <p:spPr>
          <a:xfrm>
            <a:off x="1333950" y="3151375"/>
            <a:ext cx="254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7"/>
          <p:cNvSpPr/>
          <p:nvPr/>
        </p:nvSpPr>
        <p:spPr>
          <a:xfrm rot="-2700608" flipH="1">
            <a:off x="7841192" y="3156989"/>
            <a:ext cx="2397941" cy="1155271"/>
          </a:xfrm>
          <a:prstGeom prst="roundRect">
            <a:avLst>
              <a:gd name="adj" fmla="val 50000"/>
            </a:avLst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7"/>
          <p:cNvSpPr/>
          <p:nvPr/>
        </p:nvSpPr>
        <p:spPr>
          <a:xfrm rot="-2700993">
            <a:off x="-93572" y="1149260"/>
            <a:ext cx="734189" cy="734189"/>
          </a:xfrm>
          <a:prstGeom prst="ellipse">
            <a:avLst/>
          </a:prstGeom>
          <a:solidFill>
            <a:srgbClr val="D9DC8E">
              <a:alpha val="8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/>
          <p:nvPr/>
        </p:nvSpPr>
        <p:spPr>
          <a:xfrm rot="-2700993">
            <a:off x="-419257" y="1474945"/>
            <a:ext cx="734189" cy="734189"/>
          </a:xfrm>
          <a:prstGeom prst="ellipse">
            <a:avLst/>
          </a:prstGeom>
          <a:solidFill>
            <a:srgbClr val="D9DC8E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/>
          <p:nvPr/>
        </p:nvSpPr>
        <p:spPr>
          <a:xfrm rot="-2700000">
            <a:off x="1283239" y="-227464"/>
            <a:ext cx="734401" cy="7344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/>
          <p:nvPr/>
        </p:nvSpPr>
        <p:spPr>
          <a:xfrm>
            <a:off x="5473067" y="-246222"/>
            <a:ext cx="579000" cy="57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/>
          <p:nvPr/>
        </p:nvSpPr>
        <p:spPr>
          <a:xfrm rot="-2700283" flipH="1">
            <a:off x="-1158013" y="1341022"/>
            <a:ext cx="2579313" cy="75349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2"/>
          <p:cNvSpPr/>
          <p:nvPr/>
        </p:nvSpPr>
        <p:spPr>
          <a:xfrm rot="-2700000">
            <a:off x="988970" y="-722570"/>
            <a:ext cx="1252428" cy="1252428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2"/>
          <p:cNvSpPr/>
          <p:nvPr/>
        </p:nvSpPr>
        <p:spPr>
          <a:xfrm rot="-2700383" flipH="1">
            <a:off x="1234694" y="274568"/>
            <a:ext cx="3812013" cy="1231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2"/>
          <p:cNvSpPr/>
          <p:nvPr/>
        </p:nvSpPr>
        <p:spPr>
          <a:xfrm rot="-2700228" flipH="1">
            <a:off x="-376874" y="4227956"/>
            <a:ext cx="3192799" cy="9002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2"/>
          <p:cNvSpPr/>
          <p:nvPr/>
        </p:nvSpPr>
        <p:spPr>
          <a:xfrm rot="-2700983" flipH="1">
            <a:off x="2536021" y="3823568"/>
            <a:ext cx="1483227" cy="714461"/>
          </a:xfrm>
          <a:prstGeom prst="roundRect">
            <a:avLst>
              <a:gd name="adj" fmla="val 50000"/>
            </a:avLst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42"/>
          <p:cNvGrpSpPr/>
          <p:nvPr/>
        </p:nvGrpSpPr>
        <p:grpSpPr>
          <a:xfrm rot="-2700000">
            <a:off x="-378670" y="2764181"/>
            <a:ext cx="2025377" cy="898420"/>
            <a:chOff x="7545448" y="1004546"/>
            <a:chExt cx="1305284" cy="579000"/>
          </a:xfrm>
        </p:grpSpPr>
        <p:sp>
          <p:nvSpPr>
            <p:cNvPr id="126" name="Google Shape;126;p42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E77D55">
                <a:alpha val="8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2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E77D55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2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E77D55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42"/>
          <p:cNvSpPr/>
          <p:nvPr/>
        </p:nvSpPr>
        <p:spPr>
          <a:xfrm rot="-2700000">
            <a:off x="3558695" y="1798530"/>
            <a:ext cx="1252428" cy="1252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3"/>
          <p:cNvSpPr/>
          <p:nvPr/>
        </p:nvSpPr>
        <p:spPr>
          <a:xfrm>
            <a:off x="4580325" y="-425304"/>
            <a:ext cx="819000" cy="81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3"/>
          <p:cNvSpPr/>
          <p:nvPr/>
        </p:nvSpPr>
        <p:spPr>
          <a:xfrm rot="-2700000">
            <a:off x="8848613" y="3141691"/>
            <a:ext cx="579120" cy="579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43"/>
          <p:cNvGrpSpPr/>
          <p:nvPr/>
        </p:nvGrpSpPr>
        <p:grpSpPr>
          <a:xfrm rot="-2700000">
            <a:off x="-633610" y="1964608"/>
            <a:ext cx="1305272" cy="578994"/>
            <a:chOff x="7545448" y="1004546"/>
            <a:chExt cx="1305284" cy="579000"/>
          </a:xfrm>
        </p:grpSpPr>
        <p:sp>
          <p:nvSpPr>
            <p:cNvPr id="134" name="Google Shape;134;p43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A3C3BB">
                <a:alpha val="8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3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A3C3BB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3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A3C3BB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43"/>
          <p:cNvSpPr/>
          <p:nvPr/>
        </p:nvSpPr>
        <p:spPr>
          <a:xfrm rot="-2699279" flipH="1">
            <a:off x="-486591" y="3954837"/>
            <a:ext cx="1011233" cy="5774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3"/>
          <p:cNvSpPr/>
          <p:nvPr/>
        </p:nvSpPr>
        <p:spPr>
          <a:xfrm rot="-2700000">
            <a:off x="119938" y="3040241"/>
            <a:ext cx="579120" cy="5791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43"/>
          <p:cNvGrpSpPr/>
          <p:nvPr/>
        </p:nvGrpSpPr>
        <p:grpSpPr>
          <a:xfrm rot="-2700000">
            <a:off x="6397941" y="4747908"/>
            <a:ext cx="2897772" cy="771153"/>
            <a:chOff x="5285867" y="4157538"/>
            <a:chExt cx="4640025" cy="1234800"/>
          </a:xfrm>
        </p:grpSpPr>
        <p:sp>
          <p:nvSpPr>
            <p:cNvPr id="140" name="Google Shape;140;p43"/>
            <p:cNvSpPr/>
            <p:nvPr/>
          </p:nvSpPr>
          <p:spPr>
            <a:xfrm rot="-334" flipH="1">
              <a:off x="5285927" y="4157688"/>
              <a:ext cx="3087900" cy="12345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3"/>
            <p:cNvSpPr/>
            <p:nvPr/>
          </p:nvSpPr>
          <p:spPr>
            <a:xfrm>
              <a:off x="8691392" y="4157703"/>
              <a:ext cx="1234500" cy="1234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title"/>
          </p:nvPr>
        </p:nvSpPr>
        <p:spPr>
          <a:xfrm>
            <a:off x="1033850" y="445025"/>
            <a:ext cx="73968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title" idx="2"/>
          </p:nvPr>
        </p:nvSpPr>
        <p:spPr>
          <a:xfrm>
            <a:off x="2376730" y="1379975"/>
            <a:ext cx="3428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ubTitle" idx="1"/>
          </p:nvPr>
        </p:nvSpPr>
        <p:spPr>
          <a:xfrm>
            <a:off x="2376730" y="1809524"/>
            <a:ext cx="34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title" idx="3"/>
          </p:nvPr>
        </p:nvSpPr>
        <p:spPr>
          <a:xfrm>
            <a:off x="2376726" y="3050476"/>
            <a:ext cx="3428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4"/>
          </p:nvPr>
        </p:nvSpPr>
        <p:spPr>
          <a:xfrm>
            <a:off x="2376726" y="3480025"/>
            <a:ext cx="34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/>
          <p:nvPr/>
        </p:nvSpPr>
        <p:spPr>
          <a:xfrm rot="-2700000">
            <a:off x="8316857" y="4225516"/>
            <a:ext cx="579120" cy="579120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8"/>
          <p:cNvSpPr/>
          <p:nvPr/>
        </p:nvSpPr>
        <p:spPr>
          <a:xfrm rot="-2700489" flipH="1">
            <a:off x="1467458" y="4885528"/>
            <a:ext cx="1491076" cy="753493"/>
          </a:xfrm>
          <a:prstGeom prst="roundRect">
            <a:avLst>
              <a:gd name="adj" fmla="val 50000"/>
            </a:avLst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8"/>
          <p:cNvSpPr/>
          <p:nvPr/>
        </p:nvSpPr>
        <p:spPr>
          <a:xfrm rot="-2700000">
            <a:off x="119932" y="842791"/>
            <a:ext cx="579120" cy="579120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8"/>
          <p:cNvSpPr/>
          <p:nvPr/>
        </p:nvSpPr>
        <p:spPr>
          <a:xfrm>
            <a:off x="0" y="0"/>
            <a:ext cx="419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28"/>
          <p:cNvGrpSpPr/>
          <p:nvPr/>
        </p:nvGrpSpPr>
        <p:grpSpPr>
          <a:xfrm rot="-2700000">
            <a:off x="7843240" y="740654"/>
            <a:ext cx="2035298" cy="579294"/>
            <a:chOff x="1847763" y="-1267245"/>
            <a:chExt cx="2035318" cy="579300"/>
          </a:xfrm>
        </p:grpSpPr>
        <p:grpSp>
          <p:nvGrpSpPr>
            <p:cNvPr id="29" name="Google Shape;29;p28"/>
            <p:cNvGrpSpPr/>
            <p:nvPr/>
          </p:nvGrpSpPr>
          <p:grpSpPr>
            <a:xfrm>
              <a:off x="1847763" y="-1266945"/>
              <a:ext cx="1305284" cy="579000"/>
              <a:chOff x="7545448" y="1004546"/>
              <a:chExt cx="1305284" cy="579000"/>
            </a:xfrm>
          </p:grpSpPr>
          <p:sp>
            <p:nvSpPr>
              <p:cNvPr id="30" name="Google Shape;30;p28"/>
              <p:cNvSpPr/>
              <p:nvPr/>
            </p:nvSpPr>
            <p:spPr>
              <a:xfrm>
                <a:off x="8271732" y="1004546"/>
                <a:ext cx="579000" cy="579000"/>
              </a:xfrm>
              <a:prstGeom prst="ellipse">
                <a:avLst/>
              </a:prstGeom>
              <a:solidFill>
                <a:srgbClr val="E77D55">
                  <a:alpha val="8431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8"/>
              <p:cNvSpPr/>
              <p:nvPr/>
            </p:nvSpPr>
            <p:spPr>
              <a:xfrm>
                <a:off x="7908561" y="1004546"/>
                <a:ext cx="579000" cy="579000"/>
              </a:xfrm>
              <a:prstGeom prst="ellipse">
                <a:avLst/>
              </a:prstGeom>
              <a:solidFill>
                <a:srgbClr val="E77D55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8"/>
              <p:cNvSpPr/>
              <p:nvPr/>
            </p:nvSpPr>
            <p:spPr>
              <a:xfrm>
                <a:off x="7545448" y="1004546"/>
                <a:ext cx="579000" cy="579000"/>
              </a:xfrm>
              <a:prstGeom prst="ellipse">
                <a:avLst/>
              </a:prstGeom>
              <a:solidFill>
                <a:srgbClr val="E77D5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8"/>
            <p:cNvSpPr/>
            <p:nvPr/>
          </p:nvSpPr>
          <p:spPr>
            <a:xfrm>
              <a:off x="3303781" y="-1267245"/>
              <a:ext cx="579300" cy="57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8"/>
          <p:cNvSpPr/>
          <p:nvPr/>
        </p:nvSpPr>
        <p:spPr>
          <a:xfrm rot="-2700691" flipH="1">
            <a:off x="5792924" y="-1103722"/>
            <a:ext cx="3165222" cy="7534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28"/>
          <p:cNvGrpSpPr/>
          <p:nvPr/>
        </p:nvGrpSpPr>
        <p:grpSpPr>
          <a:xfrm>
            <a:off x="163200" y="2282120"/>
            <a:ext cx="92700" cy="579259"/>
            <a:chOff x="146550" y="319025"/>
            <a:chExt cx="92700" cy="579259"/>
          </a:xfrm>
        </p:grpSpPr>
        <p:sp>
          <p:nvSpPr>
            <p:cNvPr id="36" name="Google Shape;36;p28"/>
            <p:cNvSpPr/>
            <p:nvPr/>
          </p:nvSpPr>
          <p:spPr>
            <a:xfrm>
              <a:off x="146550" y="319025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146550" y="481211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146550" y="643398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146550" y="805584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2917675" y="2492325"/>
            <a:ext cx="3308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title" idx="2"/>
          </p:nvPr>
        </p:nvSpPr>
        <p:spPr>
          <a:xfrm>
            <a:off x="3947925" y="1334100"/>
            <a:ext cx="12483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ubTitle" idx="1"/>
          </p:nvPr>
        </p:nvSpPr>
        <p:spPr>
          <a:xfrm>
            <a:off x="2917663" y="3429963"/>
            <a:ext cx="3308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/>
          <p:nvPr/>
        </p:nvSpPr>
        <p:spPr>
          <a:xfrm rot="-2700311" flipH="1">
            <a:off x="-1210091" y="3978446"/>
            <a:ext cx="2341726" cy="93592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1"/>
          <p:cNvSpPr/>
          <p:nvPr/>
        </p:nvSpPr>
        <p:spPr>
          <a:xfrm rot="-2700993">
            <a:off x="6308965" y="-187615"/>
            <a:ext cx="734189" cy="734189"/>
          </a:xfrm>
          <a:prstGeom prst="ellipse">
            <a:avLst/>
          </a:prstGeom>
          <a:solidFill>
            <a:srgbClr val="D9DC8E">
              <a:alpha val="8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1"/>
          <p:cNvSpPr/>
          <p:nvPr/>
        </p:nvSpPr>
        <p:spPr>
          <a:xfrm rot="-2700329" flipH="1">
            <a:off x="4058856" y="4341618"/>
            <a:ext cx="2214446" cy="12312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title" idx="2"/>
          </p:nvPr>
        </p:nvSpPr>
        <p:spPr>
          <a:xfrm>
            <a:off x="838600" y="2757699"/>
            <a:ext cx="2405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subTitle" idx="1"/>
          </p:nvPr>
        </p:nvSpPr>
        <p:spPr>
          <a:xfrm>
            <a:off x="838600" y="3181874"/>
            <a:ext cx="240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title" idx="3"/>
          </p:nvPr>
        </p:nvSpPr>
        <p:spPr>
          <a:xfrm>
            <a:off x="3369298" y="2757699"/>
            <a:ext cx="2405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subTitle" idx="4"/>
          </p:nvPr>
        </p:nvSpPr>
        <p:spPr>
          <a:xfrm>
            <a:off x="3369298" y="3181875"/>
            <a:ext cx="240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title" idx="5"/>
          </p:nvPr>
        </p:nvSpPr>
        <p:spPr>
          <a:xfrm>
            <a:off x="5899995" y="2757699"/>
            <a:ext cx="2405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subTitle" idx="6"/>
          </p:nvPr>
        </p:nvSpPr>
        <p:spPr>
          <a:xfrm>
            <a:off x="5899995" y="3181875"/>
            <a:ext cx="240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61"/>
          <p:cNvGrpSpPr/>
          <p:nvPr/>
        </p:nvGrpSpPr>
        <p:grpSpPr>
          <a:xfrm rot="-2700000">
            <a:off x="-246025" y="2689907"/>
            <a:ext cx="942104" cy="578994"/>
            <a:chOff x="7545448" y="1004546"/>
            <a:chExt cx="942113" cy="579000"/>
          </a:xfrm>
        </p:grpSpPr>
        <p:sp>
          <p:nvSpPr>
            <p:cNvPr id="56" name="Google Shape;56;p61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E77D55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1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E77D55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61"/>
          <p:cNvGrpSpPr/>
          <p:nvPr/>
        </p:nvGrpSpPr>
        <p:grpSpPr>
          <a:xfrm rot="-2700000">
            <a:off x="-1828964" y="691587"/>
            <a:ext cx="3655601" cy="753893"/>
            <a:chOff x="-1816629" y="164538"/>
            <a:chExt cx="3655636" cy="753900"/>
          </a:xfrm>
        </p:grpSpPr>
        <p:sp>
          <p:nvSpPr>
            <p:cNvPr id="59" name="Google Shape;59;p61"/>
            <p:cNvSpPr/>
            <p:nvPr/>
          </p:nvSpPr>
          <p:spPr>
            <a:xfrm rot="-400" flipH="1">
              <a:off x="-1816585" y="164688"/>
              <a:ext cx="2579400" cy="7536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1"/>
            <p:cNvSpPr/>
            <p:nvPr/>
          </p:nvSpPr>
          <p:spPr>
            <a:xfrm>
              <a:off x="1089307" y="164538"/>
              <a:ext cx="749700" cy="749700"/>
            </a:xfrm>
            <a:prstGeom prst="ellipse">
              <a:avLst/>
            </a:prstGeom>
            <a:solidFill>
              <a:srgbClr val="366E5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61"/>
          <p:cNvGrpSpPr/>
          <p:nvPr/>
        </p:nvGrpSpPr>
        <p:grpSpPr>
          <a:xfrm rot="-2700000">
            <a:off x="8318965" y="821721"/>
            <a:ext cx="1305272" cy="578994"/>
            <a:chOff x="7545448" y="1004546"/>
            <a:chExt cx="1305284" cy="579000"/>
          </a:xfrm>
        </p:grpSpPr>
        <p:sp>
          <p:nvSpPr>
            <p:cNvPr id="62" name="Google Shape;62;p61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E77D55">
                <a:alpha val="8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1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E77D55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1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E77D55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61"/>
          <p:cNvSpPr/>
          <p:nvPr/>
        </p:nvSpPr>
        <p:spPr>
          <a:xfrm rot="-2700000">
            <a:off x="8464185" y="2719315"/>
            <a:ext cx="1801425" cy="1801425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1"/>
          <p:cNvSpPr/>
          <p:nvPr/>
        </p:nvSpPr>
        <p:spPr>
          <a:xfrm>
            <a:off x="7726093" y="4858043"/>
            <a:ext cx="579300" cy="579300"/>
          </a:xfrm>
          <a:prstGeom prst="ellipse">
            <a:avLst/>
          </a:prstGeom>
          <a:solidFill>
            <a:srgbClr val="D9DC8E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1"/>
          <p:cNvSpPr/>
          <p:nvPr/>
        </p:nvSpPr>
        <p:spPr>
          <a:xfrm rot="-2700000">
            <a:off x="2884384" y="4616547"/>
            <a:ext cx="1234608" cy="1234608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1"/>
          <p:cNvSpPr/>
          <p:nvPr/>
        </p:nvSpPr>
        <p:spPr>
          <a:xfrm rot="-2700283" flipH="1">
            <a:off x="3282362" y="5405747"/>
            <a:ext cx="2579313" cy="7534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3615425" y="1150503"/>
            <a:ext cx="481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3615425" y="1889397"/>
            <a:ext cx="4815300" cy="21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/>
          <p:nvPr/>
        </p:nvSpPr>
        <p:spPr>
          <a:xfrm>
            <a:off x="0" y="0"/>
            <a:ext cx="419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34"/>
          <p:cNvGrpSpPr/>
          <p:nvPr/>
        </p:nvGrpSpPr>
        <p:grpSpPr>
          <a:xfrm>
            <a:off x="163200" y="2282120"/>
            <a:ext cx="92700" cy="579259"/>
            <a:chOff x="146550" y="319025"/>
            <a:chExt cx="92700" cy="579259"/>
          </a:xfrm>
        </p:grpSpPr>
        <p:sp>
          <p:nvSpPr>
            <p:cNvPr id="74" name="Google Shape;74;p34"/>
            <p:cNvSpPr/>
            <p:nvPr/>
          </p:nvSpPr>
          <p:spPr>
            <a:xfrm>
              <a:off x="146550" y="319025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4"/>
            <p:cNvSpPr/>
            <p:nvPr/>
          </p:nvSpPr>
          <p:spPr>
            <a:xfrm>
              <a:off x="146550" y="481211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4"/>
            <p:cNvSpPr/>
            <p:nvPr/>
          </p:nvSpPr>
          <p:spPr>
            <a:xfrm>
              <a:off x="146550" y="643398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4"/>
            <p:cNvSpPr/>
            <p:nvPr/>
          </p:nvSpPr>
          <p:spPr>
            <a:xfrm>
              <a:off x="146550" y="805584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4"/>
          <p:cNvSpPr/>
          <p:nvPr/>
        </p:nvSpPr>
        <p:spPr>
          <a:xfrm rot="-2700000">
            <a:off x="498334" y="-845015"/>
            <a:ext cx="1234608" cy="1234608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4"/>
          <p:cNvSpPr/>
          <p:nvPr/>
        </p:nvSpPr>
        <p:spPr>
          <a:xfrm rot="-2700000">
            <a:off x="3770234" y="4681010"/>
            <a:ext cx="1234608" cy="1234608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/>
          <p:nvPr/>
        </p:nvSpPr>
        <p:spPr>
          <a:xfrm rot="-2700408" flipH="1">
            <a:off x="8430229" y="3928582"/>
            <a:ext cx="1788485" cy="57763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/>
          <p:nvPr/>
        </p:nvSpPr>
        <p:spPr>
          <a:xfrm>
            <a:off x="1005400" y="4843833"/>
            <a:ext cx="579300" cy="57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9"/>
          <p:cNvSpPr/>
          <p:nvPr/>
        </p:nvSpPr>
        <p:spPr>
          <a:xfrm rot="-2699423" flipH="1">
            <a:off x="5571961" y="5148445"/>
            <a:ext cx="1788583" cy="5774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9"/>
          <p:cNvSpPr/>
          <p:nvPr/>
        </p:nvSpPr>
        <p:spPr>
          <a:xfrm rot="-2700000">
            <a:off x="8897275" y="2426879"/>
            <a:ext cx="579294" cy="5792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29"/>
          <p:cNvGrpSpPr/>
          <p:nvPr/>
        </p:nvGrpSpPr>
        <p:grpSpPr>
          <a:xfrm rot="-2700000">
            <a:off x="-529160" y="416133"/>
            <a:ext cx="1305272" cy="578994"/>
            <a:chOff x="7545448" y="1004546"/>
            <a:chExt cx="1305284" cy="579000"/>
          </a:xfrm>
        </p:grpSpPr>
        <p:sp>
          <p:nvSpPr>
            <p:cNvPr id="87" name="Google Shape;87;p29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A3C3BB">
                <a:alpha val="8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9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A3C3BB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9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A3C3BB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9"/>
          <p:cNvSpPr/>
          <p:nvPr/>
        </p:nvSpPr>
        <p:spPr>
          <a:xfrm rot="-2699279" flipH="1">
            <a:off x="-654666" y="2171437"/>
            <a:ext cx="1011233" cy="577423"/>
          </a:xfrm>
          <a:prstGeom prst="roundRect">
            <a:avLst>
              <a:gd name="adj" fmla="val 50000"/>
            </a:avLst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9"/>
          <p:cNvSpPr/>
          <p:nvPr/>
        </p:nvSpPr>
        <p:spPr>
          <a:xfrm rot="-2700000">
            <a:off x="2007088" y="-275259"/>
            <a:ext cx="579120" cy="5791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713400" y="1344300"/>
            <a:ext cx="3772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subTitle" idx="1"/>
          </p:nvPr>
        </p:nvSpPr>
        <p:spPr>
          <a:xfrm>
            <a:off x="713400" y="2537125"/>
            <a:ext cx="3772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33"/>
          <p:cNvSpPr/>
          <p:nvPr/>
        </p:nvSpPr>
        <p:spPr>
          <a:xfrm rot="-2700608" flipH="1">
            <a:off x="7841192" y="3156989"/>
            <a:ext cx="2397941" cy="1155271"/>
          </a:xfrm>
          <a:prstGeom prst="roundRect">
            <a:avLst>
              <a:gd name="adj" fmla="val 50000"/>
            </a:avLst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3"/>
          <p:cNvSpPr/>
          <p:nvPr/>
        </p:nvSpPr>
        <p:spPr>
          <a:xfrm rot="-2700000">
            <a:off x="3690936" y="4621064"/>
            <a:ext cx="1252428" cy="1252428"/>
          </a:xfrm>
          <a:prstGeom prst="ellipse">
            <a:avLst/>
          </a:prstGeom>
          <a:solidFill>
            <a:srgbClr val="D8CFB9">
              <a:alpha val="8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33"/>
          <p:cNvGrpSpPr/>
          <p:nvPr/>
        </p:nvGrpSpPr>
        <p:grpSpPr>
          <a:xfrm rot="-2700000">
            <a:off x="5230080" y="3557332"/>
            <a:ext cx="4639980" cy="1234788"/>
            <a:chOff x="5285867" y="4157538"/>
            <a:chExt cx="4640025" cy="1234800"/>
          </a:xfrm>
        </p:grpSpPr>
        <p:sp>
          <p:nvSpPr>
            <p:cNvPr id="98" name="Google Shape;98;p33"/>
            <p:cNvSpPr/>
            <p:nvPr/>
          </p:nvSpPr>
          <p:spPr>
            <a:xfrm rot="-334" flipH="1">
              <a:off x="5285927" y="4157688"/>
              <a:ext cx="3087900" cy="1234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3"/>
            <p:cNvSpPr/>
            <p:nvPr/>
          </p:nvSpPr>
          <p:spPr>
            <a:xfrm>
              <a:off x="8691392" y="4157703"/>
              <a:ext cx="1234500" cy="123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33"/>
          <p:cNvSpPr/>
          <p:nvPr/>
        </p:nvSpPr>
        <p:spPr>
          <a:xfrm rot="-2700000">
            <a:off x="2038860" y="-951085"/>
            <a:ext cx="1801425" cy="1801425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/>
        </p:nvSpPr>
        <p:spPr>
          <a:xfrm rot="-2700472" flipH="1">
            <a:off x="-1305350" y="4010668"/>
            <a:ext cx="3087794" cy="12346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0"/>
          <p:cNvSpPr txBox="1">
            <a:spLocks noGrp="1"/>
          </p:cNvSpPr>
          <p:nvPr>
            <p:ph type="title"/>
          </p:nvPr>
        </p:nvSpPr>
        <p:spPr>
          <a:xfrm>
            <a:off x="4528350" y="584850"/>
            <a:ext cx="3759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title" idx="2"/>
          </p:nvPr>
        </p:nvSpPr>
        <p:spPr>
          <a:xfrm>
            <a:off x="4529500" y="1539150"/>
            <a:ext cx="375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40"/>
          <p:cNvSpPr/>
          <p:nvPr/>
        </p:nvSpPr>
        <p:spPr>
          <a:xfrm rot="-2700993">
            <a:off x="1345428" y="4710710"/>
            <a:ext cx="734189" cy="7341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0"/>
          <p:cNvSpPr/>
          <p:nvPr/>
        </p:nvSpPr>
        <p:spPr>
          <a:xfrm rot="-2700748" flipH="1">
            <a:off x="8222140" y="2080627"/>
            <a:ext cx="1949918" cy="7534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40"/>
          <p:cNvGrpSpPr/>
          <p:nvPr/>
        </p:nvGrpSpPr>
        <p:grpSpPr>
          <a:xfrm rot="-2700000">
            <a:off x="8453349" y="1157954"/>
            <a:ext cx="942162" cy="578994"/>
            <a:chOff x="7908561" y="1004546"/>
            <a:chExt cx="942171" cy="579000"/>
          </a:xfrm>
        </p:grpSpPr>
        <p:sp>
          <p:nvSpPr>
            <p:cNvPr id="108" name="Google Shape;108;p40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366E5F">
                <a:alpha val="8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0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366E5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40"/>
          <p:cNvSpPr/>
          <p:nvPr/>
        </p:nvSpPr>
        <p:spPr>
          <a:xfrm>
            <a:off x="0" y="0"/>
            <a:ext cx="419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40"/>
          <p:cNvGrpSpPr/>
          <p:nvPr/>
        </p:nvGrpSpPr>
        <p:grpSpPr>
          <a:xfrm>
            <a:off x="163200" y="2282120"/>
            <a:ext cx="92700" cy="579259"/>
            <a:chOff x="146550" y="319025"/>
            <a:chExt cx="92700" cy="579259"/>
          </a:xfrm>
        </p:grpSpPr>
        <p:sp>
          <p:nvSpPr>
            <p:cNvPr id="112" name="Google Shape;112;p40"/>
            <p:cNvSpPr/>
            <p:nvPr/>
          </p:nvSpPr>
          <p:spPr>
            <a:xfrm>
              <a:off x="146550" y="319025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/>
            <p:nvPr/>
          </p:nvSpPr>
          <p:spPr>
            <a:xfrm>
              <a:off x="146550" y="481211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0"/>
            <p:cNvSpPr/>
            <p:nvPr/>
          </p:nvSpPr>
          <p:spPr>
            <a:xfrm>
              <a:off x="146550" y="643398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0"/>
            <p:cNvSpPr/>
            <p:nvPr/>
          </p:nvSpPr>
          <p:spPr>
            <a:xfrm>
              <a:off x="146550" y="805584"/>
              <a:ext cx="92700" cy="9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40"/>
          <p:cNvSpPr/>
          <p:nvPr/>
        </p:nvSpPr>
        <p:spPr>
          <a:xfrm>
            <a:off x="-413234" y="-402754"/>
            <a:ext cx="1801500" cy="1801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0"/>
          <p:cNvSpPr txBox="1"/>
          <p:nvPr/>
        </p:nvSpPr>
        <p:spPr>
          <a:xfrm>
            <a:off x="4529505" y="3455700"/>
            <a:ext cx="3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1200" b="1" i="0" u="sng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b="1" i="0" u="sng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  <a:defRPr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emoriaypatrimoniodcmp@g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/>
          <p:nvPr/>
        </p:nvSpPr>
        <p:spPr>
          <a:xfrm>
            <a:off x="3593695" y="4075244"/>
            <a:ext cx="1599900" cy="1599900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462245" y="1268084"/>
            <a:ext cx="7045062" cy="1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6000"/>
              <a:t>Premio Quitu Cara 2024 </a:t>
            </a:r>
            <a:endParaRPr sz="660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462245" y="2893742"/>
            <a:ext cx="4260824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Dirección Metropolitana de Fomento a la Creatividad, Patrimonio y Memoria Social</a:t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 rot="-2700383" flipH="1">
            <a:off x="6374446" y="-992659"/>
            <a:ext cx="3812013" cy="1231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1"/>
          <p:cNvGrpSpPr/>
          <p:nvPr/>
        </p:nvGrpSpPr>
        <p:grpSpPr>
          <a:xfrm rot="-2700000">
            <a:off x="7545390" y="1004596"/>
            <a:ext cx="1305272" cy="578994"/>
            <a:chOff x="7545448" y="1004546"/>
            <a:chExt cx="1305284" cy="579000"/>
          </a:xfrm>
        </p:grpSpPr>
        <p:sp>
          <p:nvSpPr>
            <p:cNvPr id="151" name="Google Shape;151;p1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A3C3BB">
                <a:alpha val="8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A3C3BB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A3C3BB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"/>
          <p:cNvSpPr/>
          <p:nvPr/>
        </p:nvSpPr>
        <p:spPr>
          <a:xfrm rot="-2700993">
            <a:off x="952816" y="770382"/>
            <a:ext cx="734189" cy="73418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1"/>
          <p:cNvGrpSpPr/>
          <p:nvPr/>
        </p:nvGrpSpPr>
        <p:grpSpPr>
          <a:xfrm rot="-2700000">
            <a:off x="-2804134" y="3168444"/>
            <a:ext cx="4639980" cy="1234788"/>
            <a:chOff x="5285867" y="4157538"/>
            <a:chExt cx="4640025" cy="1234800"/>
          </a:xfrm>
        </p:grpSpPr>
        <p:sp>
          <p:nvSpPr>
            <p:cNvPr id="156" name="Google Shape;156;p1"/>
            <p:cNvSpPr/>
            <p:nvPr/>
          </p:nvSpPr>
          <p:spPr>
            <a:xfrm rot="-334" flipH="1">
              <a:off x="5285927" y="4157688"/>
              <a:ext cx="3087900" cy="1234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691392" y="4157703"/>
              <a:ext cx="1234500" cy="123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"/>
          <p:cNvSpPr/>
          <p:nvPr/>
        </p:nvSpPr>
        <p:spPr>
          <a:xfrm rot="-2700334" flipH="1">
            <a:off x="2509398" y="-298846"/>
            <a:ext cx="1893946" cy="7571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3">
            <a:alphaModFix/>
          </a:blip>
          <a:srcRect l="46827" r="1"/>
          <a:stretch/>
        </p:blipFill>
        <p:spPr>
          <a:xfrm>
            <a:off x="3321621" y="3874333"/>
            <a:ext cx="2257144" cy="72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2245" y="3702476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9"/>
          <p:cNvSpPr txBox="1">
            <a:spLocks noGrp="1"/>
          </p:cNvSpPr>
          <p:nvPr>
            <p:ph type="title" idx="2"/>
          </p:nvPr>
        </p:nvSpPr>
        <p:spPr>
          <a:xfrm>
            <a:off x="2418080" y="1799376"/>
            <a:ext cx="4355253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chemeClr val="dk1"/>
                </a:solidFill>
              </a:rPr>
              <a:t>Bases Técnicas Premio Quitu Cara 2024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3" name="Google Shape;27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507" y="32717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"/>
          <p:cNvSpPr txBox="1">
            <a:spLocks noGrp="1"/>
          </p:cNvSpPr>
          <p:nvPr>
            <p:ph type="title"/>
          </p:nvPr>
        </p:nvSpPr>
        <p:spPr>
          <a:xfrm>
            <a:off x="712300" y="1560580"/>
            <a:ext cx="7086604" cy="236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/>
              <a:t>El Código Municipal para el Distrito Metropolitano de Quito, </a:t>
            </a:r>
            <a:r>
              <a:rPr lang="en" sz="2000" i="1"/>
              <a:t>Sección X, Art. 733,</a:t>
            </a:r>
            <a:r>
              <a:rPr lang="en" sz="2000"/>
              <a:t> </a:t>
            </a:r>
            <a:r>
              <a:rPr lang="en" sz="2000" i="1"/>
              <a:t>reconoce los esfuerzos ciudadanos para la preservación del patrimonio intangible y establece el proceso para la entrega anual del Premio Quitu Cara a la iniciativa, proyecto, programa o emprendimiento ejecutado en una parroquia rural del Distrito Metropolitano de Quito, que por sus características se destaque en la preservación del patrimonio intangible de la ciudad</a:t>
            </a:r>
            <a:r>
              <a:rPr lang="en" sz="2000"/>
              <a:t>.</a:t>
            </a:r>
            <a:endParaRPr sz="1400"/>
          </a:p>
        </p:txBody>
      </p:sp>
      <p:sp>
        <p:nvSpPr>
          <p:cNvPr id="279" name="Google Shape;279;p50"/>
          <p:cNvSpPr txBox="1"/>
          <p:nvPr/>
        </p:nvSpPr>
        <p:spPr>
          <a:xfrm>
            <a:off x="712300" y="560022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Normativa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280" name="Google Shape;28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 txBox="1">
            <a:spLocks noGrp="1"/>
          </p:cNvSpPr>
          <p:nvPr>
            <p:ph type="title"/>
          </p:nvPr>
        </p:nvSpPr>
        <p:spPr>
          <a:xfrm>
            <a:off x="712300" y="1357086"/>
            <a:ext cx="6624671" cy="293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600"/>
              <a:t>Los representantes de organizaciones, comunidades, colectivos, agrupaciones o gestores culturales, que hayan ejecutado una iniciativa, proyecto, programa o emprendimiento en una parroquia rural del Distrito Metropolitano de Quito en el año 2023, y cuya iniciativa se destaque por sus características en la preservación del patrimonio intangible de la ciudad. </a:t>
            </a:r>
            <a:br>
              <a:rPr lang="en" sz="1600"/>
            </a:br>
            <a:r>
              <a:rPr lang="en" sz="1600"/>
              <a:t>	</a:t>
            </a:r>
            <a:br>
              <a:rPr lang="en" sz="1600"/>
            </a:br>
            <a:r>
              <a:rPr lang="en" sz="1400" b="1" i="1"/>
              <a:t>Nota</a:t>
            </a:r>
            <a:r>
              <a:rPr lang="en" sz="1400" i="1"/>
              <a:t>: Todas las postulaciones ingresarán a un proceso de evaluación por parte del equipo de Patrimonio Cultural Inmaterial del IMP para analizar la manifestación con la que la iniciativa, proyecto, programa o emprendimiento desarrolló su estrategia para la preservación, salvaguarda y revitalización del patrimonio intangible de su territorio; y si corresponde, dar paso al proceso de registro de las fichas generales de Patrimonio Cultural Inmaterial del Sistema de Información de Patrimonio Cultural del Ecuador (SIPCE)</a:t>
            </a:r>
            <a:endParaRPr sz="1050" i="1"/>
          </a:p>
        </p:txBody>
      </p:sp>
      <p:sp>
        <p:nvSpPr>
          <p:cNvPr id="286" name="Google Shape;286;p51"/>
          <p:cNvSpPr txBox="1"/>
          <p:nvPr/>
        </p:nvSpPr>
        <p:spPr>
          <a:xfrm>
            <a:off x="712300" y="560022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¿Quiénes pueden postular?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287" name="Google Shape;28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>
            <a:spLocks noGrp="1"/>
          </p:cNvSpPr>
          <p:nvPr>
            <p:ph type="title"/>
          </p:nvPr>
        </p:nvSpPr>
        <p:spPr>
          <a:xfrm>
            <a:off x="712300" y="1560580"/>
            <a:ext cx="7086604" cy="232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800"/>
              <a:t>Las personas que hayan postulado a la edición inmediata anterior del premio Quitu Cara. Es decir, los postulantes del año 2023 no podrán postular en el año 2024. Es importante aclarar que este punto se refiere a los gestores culturales por lo que no importa si aplican como persona natural en el caso de que la anterior vez aplicaron como persona jurídica, o viceversa. Si se trata de la misma agrupación, no serán tomados en cuenta. Esto con la finalidad de democratizar la participación, otorgando la oportunidad a otros actores culturales de las Parroquias Rurales. </a:t>
            </a:r>
            <a:endParaRPr sz="1100" i="1"/>
          </a:p>
        </p:txBody>
      </p:sp>
      <p:sp>
        <p:nvSpPr>
          <p:cNvPr id="293" name="Google Shape;293;p52"/>
          <p:cNvSpPr txBox="1"/>
          <p:nvPr/>
        </p:nvSpPr>
        <p:spPr>
          <a:xfrm>
            <a:off x="712300" y="560022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¿Quiénes no pueden postular?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294" name="Google Shape;29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>
            <a:spLocks noGrp="1"/>
          </p:cNvSpPr>
          <p:nvPr>
            <p:ph type="title"/>
          </p:nvPr>
        </p:nvSpPr>
        <p:spPr>
          <a:xfrm>
            <a:off x="712300" y="1560580"/>
            <a:ext cx="7086604" cy="232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800"/>
              <a:t>Las personas que hayan postulado a la edición inmediata anterior del premio Quitu Cara. Es decir, los postulantes del año 2023 no podrán postular en el año 2024. Es importante aclarar que este punto se refiere a los gestores culturales por lo que no importa si aplican como persona natural en el caso de que la anterior vez aplicaron como persona jurídica, o viceversa. Si se trata de la misma agrupación, no serán tomados en cuenta. Esto con la finalidad de democratizar la participación, otorgando la oportunidad a otros actores culturales de las Parroquias Rurales. </a:t>
            </a:r>
            <a:endParaRPr sz="1100" i="1"/>
          </a:p>
        </p:txBody>
      </p:sp>
      <p:sp>
        <p:nvSpPr>
          <p:cNvPr id="300" name="Google Shape;300;p53"/>
          <p:cNvSpPr txBox="1"/>
          <p:nvPr/>
        </p:nvSpPr>
        <p:spPr>
          <a:xfrm>
            <a:off x="712300" y="560022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¿Quiénes no pueden postular?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01" name="Google Shape;30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>
            <a:spLocks noGrp="1"/>
          </p:cNvSpPr>
          <p:nvPr>
            <p:ph type="title"/>
          </p:nvPr>
        </p:nvSpPr>
        <p:spPr>
          <a:xfrm>
            <a:off x="712300" y="1560580"/>
            <a:ext cx="7086604" cy="232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800"/>
              <a:t>Pueden postular las Iniciativas/manifestaciones, proyectos, programas o emprendimientos que cumplan con las siguientes condiciones:</a:t>
            </a:r>
            <a:br>
              <a:rPr lang="en" sz="1800"/>
            </a:br>
            <a:r>
              <a:rPr lang="en" sz="1800"/>
              <a:t>- Iniciativas, proyectos, programas o emprendimiento ejecutados en una parroquia rural del Distrito Metropolitano de Quito durante el año 2023.</a:t>
            </a:r>
            <a:br>
              <a:rPr lang="en" sz="1800"/>
            </a:br>
            <a:r>
              <a:rPr lang="en" sz="1800"/>
              <a:t>- Iniciativas, proyectos, programas o emprendimientos que por sus características se destaquen en la preservación del patrimonio intangible de la ciudad.</a:t>
            </a:r>
            <a:endParaRPr/>
          </a:p>
        </p:txBody>
      </p:sp>
      <p:sp>
        <p:nvSpPr>
          <p:cNvPr id="307" name="Google Shape;307;p54"/>
          <p:cNvSpPr txBox="1"/>
          <p:nvPr/>
        </p:nvSpPr>
        <p:spPr>
          <a:xfrm>
            <a:off x="712300" y="560022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¿Qué tipo de proyectos pueden postular?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08" name="Google Shape;30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ef52de84c5_1_0"/>
          <p:cNvSpPr txBox="1">
            <a:spLocks noGrp="1"/>
          </p:cNvSpPr>
          <p:nvPr>
            <p:ph type="title"/>
          </p:nvPr>
        </p:nvSpPr>
        <p:spPr>
          <a:xfrm>
            <a:off x="632786" y="1007165"/>
            <a:ext cx="7272135" cy="288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800"/>
              <a:t>Ámbitos (Salvaguardia del Patrimonio Cultural Inmaterial – UNESCO – Paris 2003, Art. 2.)</a:t>
            </a:r>
            <a:r>
              <a:rPr lang="en" sz="1600" b="1"/>
              <a:t/>
            </a:r>
            <a:br>
              <a:rPr lang="en" sz="1600" b="1"/>
            </a:br>
            <a:r>
              <a:rPr lang="en" sz="1600"/>
              <a:t/>
            </a:r>
            <a:br>
              <a:rPr lang="en" sz="1600"/>
            </a:br>
            <a:r>
              <a:rPr lang="en" sz="1600"/>
              <a:t>1.- Tradiciones y expresiones orales, incluido el idioma como vehículo del patrimonio </a:t>
            </a:r>
            <a:br>
              <a:rPr lang="en" sz="1600"/>
            </a:br>
            <a:r>
              <a:rPr lang="en" sz="1600"/>
              <a:t>      cultural inmaterial</a:t>
            </a:r>
            <a:br>
              <a:rPr lang="en" sz="1600"/>
            </a:br>
            <a:r>
              <a:rPr lang="en" sz="1600"/>
              <a:t>2.- Artes del espectáculo</a:t>
            </a:r>
            <a:br>
              <a:rPr lang="en" sz="1600"/>
            </a:br>
            <a:r>
              <a:rPr lang="en" sz="1600"/>
              <a:t>3.- Usos sociales, rituales y actos festivos</a:t>
            </a:r>
            <a:br>
              <a:rPr lang="en" sz="1600"/>
            </a:br>
            <a:r>
              <a:rPr lang="en" sz="1600"/>
              <a:t>4.- Conocimientos y usos relacionados con la naturaleza y el universo</a:t>
            </a:r>
            <a:br>
              <a:rPr lang="en" sz="1600"/>
            </a:br>
            <a:r>
              <a:rPr lang="en" sz="1600"/>
              <a:t>5.- Técnicas artesanales tradicionales</a:t>
            </a:r>
            <a:br>
              <a:rPr lang="en" sz="1600"/>
            </a:br>
            <a:endParaRPr sz="1600"/>
          </a:p>
        </p:txBody>
      </p:sp>
      <p:pic>
        <p:nvPicPr>
          <p:cNvPr id="314" name="Google Shape;314;g1ef52de84c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>
            <a:spLocks noGrp="1"/>
          </p:cNvSpPr>
          <p:nvPr>
            <p:ph type="title"/>
          </p:nvPr>
        </p:nvSpPr>
        <p:spPr>
          <a:xfrm>
            <a:off x="712300" y="1560579"/>
            <a:ext cx="6251717" cy="292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400"/>
              <a:t>Todas las iniciativas, proyectos, programas o emprendimientos serán recibidos por los Gobiernos Parroquiales de acuerdo con el cronograma de postulación detallado en el punto 9 de las presentes bases. </a:t>
            </a:r>
            <a:br>
              <a:rPr lang="en" sz="2400"/>
            </a:br>
            <a:r>
              <a:rPr lang="en" sz="2400"/>
              <a:t/>
            </a:r>
            <a:br>
              <a:rPr lang="en" sz="2400"/>
            </a:br>
            <a:r>
              <a:rPr lang="en" sz="2400"/>
              <a:t>Cada Gobierno Parroquial podrá enviar hasta tres postulaciones a la Secretaría de Cultura.</a:t>
            </a:r>
            <a:endParaRPr/>
          </a:p>
        </p:txBody>
      </p:sp>
      <p:sp>
        <p:nvSpPr>
          <p:cNvPr id="320" name="Google Shape;320;p55"/>
          <p:cNvSpPr txBox="1"/>
          <p:nvPr/>
        </p:nvSpPr>
        <p:spPr>
          <a:xfrm>
            <a:off x="712300" y="560022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¿Cómo postular?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21" name="Google Shape;32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>
            <a:spLocks noGrp="1"/>
          </p:cNvSpPr>
          <p:nvPr>
            <p:ph type="title"/>
          </p:nvPr>
        </p:nvSpPr>
        <p:spPr>
          <a:xfrm>
            <a:off x="712300" y="1560579"/>
            <a:ext cx="6631929" cy="292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800"/>
              <a:t>Formulario de postulación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Documentos de respaldo que se deben adjuntar al formulario de postulación:</a:t>
            </a:r>
            <a:br>
              <a:rPr lang="en" sz="1800"/>
            </a:br>
            <a:r>
              <a:rPr lang="en" sz="1800"/>
              <a:t>- Medio de comprobación de la manifestación postulada (fotografías o videos, máximo 10).</a:t>
            </a:r>
            <a:br>
              <a:rPr lang="en" sz="1800"/>
            </a:br>
            <a:r>
              <a:rPr lang="en" sz="1800"/>
              <a:t>- Tres (3) videos de hasta 3 minutos (pueden ser grabados con celular) de testimonios de los miembros de la organización, colectivo, comunidad o agrupación, en los que se exponga lo siguiente:</a:t>
            </a:r>
            <a:br>
              <a:rPr lang="en" sz="1800"/>
            </a:br>
            <a:r>
              <a:rPr lang="en" sz="1800"/>
              <a:t>- Copia de cédula y papeleta de votación del representante de la organización, colectivo, comunidad o agrupación.</a:t>
            </a:r>
            <a:endParaRPr/>
          </a:p>
        </p:txBody>
      </p:sp>
      <p:sp>
        <p:nvSpPr>
          <p:cNvPr id="327" name="Google Shape;327;p56"/>
          <p:cNvSpPr txBox="1"/>
          <p:nvPr/>
        </p:nvSpPr>
        <p:spPr>
          <a:xfrm>
            <a:off x="712300" y="560022"/>
            <a:ext cx="533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Documentos de postulación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28" name="Google Shape;32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 txBox="1">
            <a:spLocks noGrp="1"/>
          </p:cNvSpPr>
          <p:nvPr>
            <p:ph type="title"/>
          </p:nvPr>
        </p:nvSpPr>
        <p:spPr>
          <a:xfrm>
            <a:off x="712300" y="1298923"/>
            <a:ext cx="6631929" cy="100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800" b="1"/>
              <a:t>Conformación del Comité de jurados</a:t>
            </a:r>
            <a:r>
              <a:rPr lang="en" sz="1800"/>
              <a:t/>
            </a:r>
            <a:br>
              <a:rPr lang="en" sz="1800"/>
            </a:br>
            <a:r>
              <a:rPr lang="en" sz="1800"/>
              <a:t>El comité de jurados estará conformado por delegados de las siguientes instituciones:</a:t>
            </a:r>
            <a:endParaRPr/>
          </a:p>
        </p:txBody>
      </p:sp>
      <p:sp>
        <p:nvSpPr>
          <p:cNvPr id="334" name="Google Shape;334;p57"/>
          <p:cNvSpPr txBox="1"/>
          <p:nvPr/>
        </p:nvSpPr>
        <p:spPr>
          <a:xfrm>
            <a:off x="712299" y="560022"/>
            <a:ext cx="607313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Proceso de evaluación y selección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35" name="Google Shape;33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6" name="Google Shape;336;p57"/>
          <p:cNvGraphicFramePr/>
          <p:nvPr/>
        </p:nvGraphicFramePr>
        <p:xfrm>
          <a:off x="796699" y="23077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{6D7B5652-BD21-4651-9879-83F47A2D2D0C}</a:tableStyleId>
              </a:tblPr>
              <a:tblGrid>
                <a:gridCol w="52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475">
                <a:tc>
                  <a:txBody>
                    <a:bodyPr/>
                    <a:lstStyle/>
                    <a:p>
                      <a:pPr marL="182245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 jurados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75">
                <a:tc>
                  <a:txBody>
                    <a:bodyPr/>
                    <a:lstStyle/>
                    <a:p>
                      <a:pPr marL="182245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Delegado de la Secretaría de Cultura.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182245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Delegado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UNESCO 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75">
                <a:tc>
                  <a:txBody>
                    <a:bodyPr/>
                    <a:lstStyle/>
                    <a:p>
                      <a:pPr marL="182245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c)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Delegado del Instituto Metropolitano de Patrimonio.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" name="Google Shape;337;p57"/>
          <p:cNvSpPr/>
          <p:nvPr/>
        </p:nvSpPr>
        <p:spPr>
          <a:xfrm>
            <a:off x="1406299" y="2493673"/>
            <a:ext cx="195168" cy="49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/>
          <p:nvPr/>
        </p:nvSpPr>
        <p:spPr>
          <a:xfrm flipH="1">
            <a:off x="1124104" y="1675399"/>
            <a:ext cx="829543" cy="74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>
            <a:spLocks noGrp="1"/>
          </p:cNvSpPr>
          <p:nvPr>
            <p:ph type="title"/>
          </p:nvPr>
        </p:nvSpPr>
        <p:spPr>
          <a:xfrm>
            <a:off x="1033850" y="445025"/>
            <a:ext cx="73968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ANTECEDENTES</a:t>
            </a:r>
            <a:endParaRPr/>
          </a:p>
        </p:txBody>
      </p:sp>
      <p:sp>
        <p:nvSpPr>
          <p:cNvPr id="167" name="Google Shape;167;p2"/>
          <p:cNvSpPr txBox="1">
            <a:spLocks noGrp="1"/>
          </p:cNvSpPr>
          <p:nvPr>
            <p:ph type="subTitle" idx="1"/>
          </p:nvPr>
        </p:nvSpPr>
        <p:spPr>
          <a:xfrm>
            <a:off x="2131801" y="1530532"/>
            <a:ext cx="5828378" cy="8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El premio Quitu Cara para la ruralidad fue retomado en esta administración municipal después de 10 años.</a:t>
            </a:r>
            <a:endParaRPr sz="1800"/>
          </a:p>
        </p:txBody>
      </p:sp>
      <p:sp>
        <p:nvSpPr>
          <p:cNvPr id="168" name="Google Shape;168;p2"/>
          <p:cNvSpPr txBox="1">
            <a:spLocks noGrp="1"/>
          </p:cNvSpPr>
          <p:nvPr>
            <p:ph type="subTitle" idx="4"/>
          </p:nvPr>
        </p:nvSpPr>
        <p:spPr>
          <a:xfrm>
            <a:off x="2131801" y="2664159"/>
            <a:ext cx="6427580" cy="108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En el año 2023, se evidenció la riqueza cultural de las Parroquias Rurales del Distrito Metropolitano de Quito, con 27 postulaciones y la participación de 16 parroquias.</a:t>
            </a:r>
            <a:endParaRPr/>
          </a:p>
        </p:txBody>
      </p:sp>
      <p:grpSp>
        <p:nvGrpSpPr>
          <p:cNvPr id="169" name="Google Shape;169;p2"/>
          <p:cNvGrpSpPr/>
          <p:nvPr/>
        </p:nvGrpSpPr>
        <p:grpSpPr>
          <a:xfrm>
            <a:off x="6392157" y="311601"/>
            <a:ext cx="1363985" cy="1363985"/>
            <a:chOff x="-226762" y="2842330"/>
            <a:chExt cx="1363985" cy="1363985"/>
          </a:xfrm>
        </p:grpSpPr>
        <p:sp>
          <p:nvSpPr>
            <p:cNvPr id="170" name="Google Shape;170;p2"/>
            <p:cNvSpPr/>
            <p:nvPr/>
          </p:nvSpPr>
          <p:spPr>
            <a:xfrm rot="-2700993">
              <a:off x="250978" y="2994385"/>
              <a:ext cx="734189" cy="734189"/>
            </a:xfrm>
            <a:prstGeom prst="ellipse">
              <a:avLst/>
            </a:prstGeom>
            <a:solidFill>
              <a:srgbClr val="366E5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2700993">
              <a:off x="-74707" y="3320070"/>
              <a:ext cx="734189" cy="734189"/>
            </a:xfrm>
            <a:prstGeom prst="ellipse">
              <a:avLst/>
            </a:prstGeom>
            <a:solidFill>
              <a:srgbClr val="366E5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2"/>
          <p:cNvGrpSpPr/>
          <p:nvPr/>
        </p:nvGrpSpPr>
        <p:grpSpPr>
          <a:xfrm rot="-2700000">
            <a:off x="-1885891" y="512857"/>
            <a:ext cx="4129457" cy="1098928"/>
            <a:chOff x="5285867" y="4157538"/>
            <a:chExt cx="4640025" cy="1234800"/>
          </a:xfrm>
        </p:grpSpPr>
        <p:sp>
          <p:nvSpPr>
            <p:cNvPr id="173" name="Google Shape;173;p2"/>
            <p:cNvSpPr/>
            <p:nvPr/>
          </p:nvSpPr>
          <p:spPr>
            <a:xfrm rot="-334" flipH="1">
              <a:off x="5285927" y="4157688"/>
              <a:ext cx="3087900" cy="1234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691392" y="4157703"/>
              <a:ext cx="1234500" cy="123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2"/>
          <p:cNvSpPr/>
          <p:nvPr/>
        </p:nvSpPr>
        <p:spPr>
          <a:xfrm flipH="1">
            <a:off x="1124103" y="2834170"/>
            <a:ext cx="829544" cy="74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/>
          <p:nvPr/>
        </p:nvSpPr>
        <p:spPr>
          <a:xfrm>
            <a:off x="654241" y="127297"/>
            <a:ext cx="6290667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Criterios de evaluación y selección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43" name="Google Shape;34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8"/>
          <p:cNvSpPr/>
          <p:nvPr/>
        </p:nvSpPr>
        <p:spPr>
          <a:xfrm>
            <a:off x="1406299" y="2493673"/>
            <a:ext cx="195168" cy="49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5" name="Google Shape;345;p58"/>
          <p:cNvGraphicFramePr/>
          <p:nvPr/>
        </p:nvGraphicFramePr>
        <p:xfrm>
          <a:off x="770355" y="866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{6D7B5652-BD21-4651-9879-83F47A2D2D0C}</a:tableStyleId>
              </a:tblPr>
              <a:tblGrid>
                <a:gridCol w="5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50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Criterios de selección</a:t>
                      </a:r>
                      <a:endParaRPr sz="18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Puntaje</a:t>
                      </a:r>
                      <a:endParaRPr sz="18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Cohesión social</a:t>
                      </a:r>
                      <a:endParaRPr sz="1050" u="none" strike="noStrike" cap="none"/>
                    </a:p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identifica e incluye a diferentes actores comunitarios que contribuyen a la preservación, salvaguarda y revitalización de la manifestación cultural.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Ocupación del espacio público</a:t>
                      </a:r>
                      <a:endParaRPr sz="1050" u="none" strike="noStrike" cap="none"/>
                    </a:p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realiza acciones de ocupación, recuperación, resignificación o re-valorización del espacio público. 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050" u="none" strike="noStrike" cap="none"/>
                    </a:p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cuenta con acciones de continuidad, mantenimiento y sostenibilidad del mismo a mediano o largo plazo.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Transmisión intergeneracional</a:t>
                      </a:r>
                      <a:endParaRPr sz="1050" u="none" strike="noStrike" cap="none"/>
                    </a:p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promueve o fortalece la transmisión y aprendizaje intergeneracional,  a través de acciones específicas en la ejecución del proyecto.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25">
                <a:tc>
                  <a:txBody>
                    <a:bodyPr/>
                    <a:lstStyle/>
                    <a:p>
                      <a:pPr marL="73660" marR="59689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 activa</a:t>
                      </a:r>
                      <a:endParaRPr sz="1050" u="none" strike="noStrike" cap="none"/>
                    </a:p>
                    <a:p>
                      <a:pPr marL="73660" marR="60960" lvl="0" indent="0" algn="just" rtl="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demuestra la participación activa de las personas en el proceso de reproducción, recreación, reconfiguración, resignificación, reapropiación y readaptación de los saberes y las prácticas vinculados a la manifestación cultural.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59689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50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Componente 2 de interculturalidad</a:t>
                      </a:r>
                      <a:endParaRPr sz="1050" u="none" strike="noStrike" cap="none"/>
                    </a:p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Enfoque intercultural.</a:t>
                      </a:r>
                      <a:endParaRPr sz="1050" u="none" strike="noStrike" cap="none"/>
                    </a:p>
                    <a:p>
                      <a:pPr marL="73660" marR="53339" lvl="0" indent="0" algn="just" rtl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identifica las estructuras de poder y desigualdad histórica y sistémica (colonial, racista, patriarcal, etc.) en las que se insertan sus acciones y construye respuestas desde el proyecto a partir de esa identificación.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strike="noStrike" cap="none"/>
                        <a:t/>
                      </a:r>
                      <a:br>
                        <a:rPr lang="en" sz="1600" u="none" strike="noStrike" cap="none"/>
                      </a:b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00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Protección del medio ambiente</a:t>
                      </a:r>
                      <a:endParaRPr sz="1050" u="none" strike="noStrike" cap="none"/>
                    </a:p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refuerza saberes o prácticas vinculadas al cuidado del medio ambiente..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Sentido social y cultural</a:t>
                      </a:r>
                      <a:endParaRPr sz="1050" u="none" strike="noStrike" cap="none"/>
                    </a:p>
                    <a:p>
                      <a:pPr marL="73660" marR="5588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proyecto no tiene en sí mismo un fin lucrativo, es decir, el aspecto lucrativo de la manifestación no se sobreponer al sentido social y cultural de la misma.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100">
                <a:tc>
                  <a:txBody>
                    <a:bodyPr/>
                    <a:lstStyle/>
                    <a:p>
                      <a:pPr marL="73660" marR="93345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05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93345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600" u="none" strike="noStrike" cap="none"/>
                    </a:p>
                  </a:txBody>
                  <a:tcPr marL="61650" marR="61650" marT="30825" marB="308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>
            <a:spLocks noGrp="1"/>
          </p:cNvSpPr>
          <p:nvPr>
            <p:ph type="title"/>
          </p:nvPr>
        </p:nvSpPr>
        <p:spPr>
          <a:xfrm>
            <a:off x="712300" y="1560580"/>
            <a:ext cx="7086604" cy="179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400"/>
              <a:t>Los resultados se publicarán a través de los sitios oficiales de la Secretaría de Cultura y se notificará formalmente al ganador del premio mediante el correo electrónico registrado en la postulación.</a:t>
            </a:r>
            <a:endParaRPr/>
          </a:p>
        </p:txBody>
      </p:sp>
      <p:sp>
        <p:nvSpPr>
          <p:cNvPr id="351" name="Google Shape;351;p59"/>
          <p:cNvSpPr txBox="1"/>
          <p:nvPr/>
        </p:nvSpPr>
        <p:spPr>
          <a:xfrm>
            <a:off x="712300" y="560022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Comunicación de resultados: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52" name="Google Shape;35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0"/>
          <p:cNvSpPr txBox="1"/>
          <p:nvPr/>
        </p:nvSpPr>
        <p:spPr>
          <a:xfrm>
            <a:off x="654241" y="127297"/>
            <a:ext cx="6290667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kshar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Cronograma</a:t>
            </a:r>
            <a:endParaRPr sz="36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pic>
        <p:nvPicPr>
          <p:cNvPr id="358" name="Google Shape;35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601" y="193581"/>
            <a:ext cx="892397" cy="98467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0"/>
          <p:cNvSpPr/>
          <p:nvPr/>
        </p:nvSpPr>
        <p:spPr>
          <a:xfrm>
            <a:off x="1406299" y="2493673"/>
            <a:ext cx="195168" cy="49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0" name="Google Shape;360;p60"/>
          <p:cNvGraphicFramePr/>
          <p:nvPr/>
        </p:nvGraphicFramePr>
        <p:xfrm>
          <a:off x="792298" y="7855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{6D7B5652-BD21-4651-9879-83F47A2D2D0C}</a:tableStyleId>
              </a:tblPr>
              <a:tblGrid>
                <a:gridCol w="431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975"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</a:t>
                      </a:r>
                      <a:endParaRPr sz="20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INICIO</a:t>
                      </a:r>
                      <a:endParaRPr sz="20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" lvl="0" indent="2666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</a:t>
                      </a:r>
                      <a:endParaRPr sz="20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325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Publicación de las bases técnicas en la página de Quito Cultura para descarga de los formularios y formatos de postulación.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635" lvl="0" indent="2666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/>
                      </a:r>
                      <a:br>
                        <a:rPr lang="en" sz="1100" u="none" strike="noStrike" cap="none"/>
                      </a:b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9-julio-2024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/>
                      </a:r>
                      <a:br>
                        <a:rPr lang="en" sz="1100" u="none" strike="noStrike" cap="none"/>
                      </a:b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25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Postulaciones.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9- julio-2024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65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28-julio-2024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0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 de las postulaciones de proyectos por parte de los Gobiernos Parroquiales Rurales a la Secretaría de Cultura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/>
                      </a:r>
                      <a:br>
                        <a:rPr lang="en" sz="1100" u="none" strike="noStrike" cap="none"/>
                      </a:b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29-julio-2024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669" lvl="0" indent="2666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/>
                      </a:r>
                      <a:br>
                        <a:rPr lang="en" sz="1100" u="none" strike="noStrike" cap="none"/>
                      </a:b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31-julio-2024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Revisión y consolidación de postulaciones para entrega de proyectos al comité de jurados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de los proyectos postulados por parte de los jurados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Reunión de deliberación y veredicto final de jurados.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 de acta de resultados al Instituto Metropolitano de Patrimonio para la elaboración del informe.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 de Informe técnico elaborado por el IMP a las comisiones de Desarrollo Parroquial, Comisión de Educación y Cultura y Comisión de Deporte y Recreación.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comisión conjunta, las comisiones de Educación y Cultura, y Desarrollo Parroquial emitirán su informe para conocimiento y resolución del Consejo Metropolitano de Quito.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Envió de dictamen de las comisiones al Concejo Metropolitano para aprobación.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30-agosto-2024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Difusión del evento de premiación a través de los medios informativos del Municipio.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2-septiembre-2024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7-septiembre-2024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5">
                <a:tc>
                  <a:txBody>
                    <a:bodyPr/>
                    <a:lstStyle/>
                    <a:p>
                      <a:pPr marL="0" marR="844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Acto de premiación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8-septiembre-2024</a:t>
                      </a:r>
                      <a:endParaRPr sz="1100" u="none" strike="noStrike" cap="none"/>
                    </a:p>
                  </a:txBody>
                  <a:tcPr marL="61875" marR="61875" marT="30950" marB="30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61" name="Google Shape;361;p60"/>
          <p:cNvSpPr/>
          <p:nvPr/>
        </p:nvSpPr>
        <p:spPr>
          <a:xfrm>
            <a:off x="2532063" y="11525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"/>
          <p:cNvSpPr txBox="1">
            <a:spLocks noGrp="1"/>
          </p:cNvSpPr>
          <p:nvPr>
            <p:ph type="title"/>
          </p:nvPr>
        </p:nvSpPr>
        <p:spPr>
          <a:xfrm>
            <a:off x="4528350" y="584850"/>
            <a:ext cx="3759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GRACIAS</a:t>
            </a:r>
            <a:endParaRPr/>
          </a:p>
        </p:txBody>
      </p:sp>
      <p:sp>
        <p:nvSpPr>
          <p:cNvPr id="367" name="Google Shape;367;p25"/>
          <p:cNvSpPr txBox="1">
            <a:spLocks noGrp="1"/>
          </p:cNvSpPr>
          <p:nvPr>
            <p:ph type="title" idx="2"/>
          </p:nvPr>
        </p:nvSpPr>
        <p:spPr>
          <a:xfrm>
            <a:off x="4529500" y="1539149"/>
            <a:ext cx="3757800" cy="1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¿PREGUNTAS?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u="sng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memoriaypatrimoniodcmp@gmail.com</a:t>
            </a:r>
            <a:r>
              <a:rPr lang="en" sz="1400" u="sng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40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" sz="1400">
                <a:latin typeface="Inter"/>
                <a:ea typeface="Inter"/>
                <a:cs typeface="Inter"/>
                <a:sym typeface="Inter"/>
              </a:rPr>
              <a:t/>
            </a:r>
            <a:br>
              <a:rPr lang="en" sz="1400">
                <a:latin typeface="Inter"/>
                <a:ea typeface="Inter"/>
                <a:cs typeface="Inter"/>
                <a:sym typeface="Inter"/>
              </a:rPr>
            </a:br>
            <a:r>
              <a:rPr lang="en" sz="1400">
                <a:latin typeface="Inter"/>
                <a:ea typeface="Inter"/>
                <a:cs typeface="Inter"/>
                <a:sym typeface="Inter"/>
              </a:rPr>
              <a:t>Dirección de Fomento a la Creatividad, Patrimonio y Memoria Social</a:t>
            </a:r>
            <a:br>
              <a:rPr lang="en" sz="1400">
                <a:latin typeface="Inter"/>
                <a:ea typeface="Inter"/>
                <a:cs typeface="Inter"/>
                <a:sym typeface="Inter"/>
              </a:rPr>
            </a:br>
            <a:r>
              <a:rPr lang="en" sz="1400" u="sng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quitocultura.com</a:t>
            </a:r>
            <a:r>
              <a:rPr lang="en" sz="1400">
                <a:latin typeface="Inter"/>
                <a:ea typeface="Inter"/>
                <a:cs typeface="Inter"/>
                <a:sym typeface="Inter"/>
              </a:rPr>
              <a:t> </a:t>
            </a:r>
            <a:endParaRPr sz="14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208801" y="2936008"/>
            <a:ext cx="428523" cy="428118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814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814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25"/>
          <p:cNvGrpSpPr/>
          <p:nvPr/>
        </p:nvGrpSpPr>
        <p:grpSpPr>
          <a:xfrm>
            <a:off x="5291937" y="3028533"/>
            <a:ext cx="262251" cy="224715"/>
            <a:chOff x="5434337" y="3199083"/>
            <a:chExt cx="262251" cy="224715"/>
          </a:xfrm>
        </p:grpSpPr>
        <p:sp>
          <p:nvSpPr>
            <p:cNvPr id="370" name="Google Shape;370;p25"/>
            <p:cNvSpPr/>
            <p:nvPr/>
          </p:nvSpPr>
          <p:spPr>
            <a:xfrm>
              <a:off x="5453445" y="3282887"/>
              <a:ext cx="47281" cy="140439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5434337" y="3199083"/>
              <a:ext cx="66389" cy="57013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5546591" y="3282855"/>
              <a:ext cx="149997" cy="140943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25"/>
          <p:cNvSpPr/>
          <p:nvPr/>
        </p:nvSpPr>
        <p:spPr>
          <a:xfrm>
            <a:off x="5809707" y="2936008"/>
            <a:ext cx="428097" cy="428131"/>
          </a:xfrm>
          <a:custGeom>
            <a:avLst/>
            <a:gdLst/>
            <a:ahLst/>
            <a:cxnLst/>
            <a:rect l="l" t="t" r="r" b="b"/>
            <a:pathLst>
              <a:path w="13599" h="13599" extrusionOk="0">
                <a:moveTo>
                  <a:pt x="6800" y="0"/>
                </a:moveTo>
                <a:cubicBezTo>
                  <a:pt x="3047" y="0"/>
                  <a:pt x="1" y="3046"/>
                  <a:pt x="1" y="6799"/>
                </a:cubicBezTo>
                <a:cubicBezTo>
                  <a:pt x="1" y="10552"/>
                  <a:pt x="3047" y="13598"/>
                  <a:pt x="6800" y="13598"/>
                </a:cubicBezTo>
                <a:cubicBezTo>
                  <a:pt x="10553" y="13598"/>
                  <a:pt x="13599" y="10552"/>
                  <a:pt x="13599" y="6799"/>
                </a:cubicBezTo>
                <a:cubicBezTo>
                  <a:pt x="13599" y="3046"/>
                  <a:pt x="10553" y="0"/>
                  <a:pt x="6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5"/>
          <p:cNvSpPr/>
          <p:nvPr/>
        </p:nvSpPr>
        <p:spPr>
          <a:xfrm>
            <a:off x="5901059" y="3046729"/>
            <a:ext cx="273489" cy="225125"/>
          </a:xfrm>
          <a:custGeom>
            <a:avLst/>
            <a:gdLst/>
            <a:ahLst/>
            <a:cxnLst/>
            <a:rect l="l" t="t" r="r" b="b"/>
            <a:pathLst>
              <a:path w="8688" h="7151" extrusionOk="0">
                <a:moveTo>
                  <a:pt x="5678" y="0"/>
                </a:moveTo>
                <a:cubicBezTo>
                  <a:pt x="4639" y="0"/>
                  <a:pt x="3643" y="810"/>
                  <a:pt x="3652" y="2026"/>
                </a:cubicBezTo>
                <a:lnTo>
                  <a:pt x="3652" y="2070"/>
                </a:lnTo>
                <a:lnTo>
                  <a:pt x="3551" y="2070"/>
                </a:lnTo>
                <a:cubicBezTo>
                  <a:pt x="3219" y="2012"/>
                  <a:pt x="2887" y="1940"/>
                  <a:pt x="2570" y="1839"/>
                </a:cubicBezTo>
                <a:cubicBezTo>
                  <a:pt x="1819" y="1579"/>
                  <a:pt x="1155" y="1160"/>
                  <a:pt x="592" y="612"/>
                </a:cubicBezTo>
                <a:lnTo>
                  <a:pt x="390" y="410"/>
                </a:lnTo>
                <a:cubicBezTo>
                  <a:pt x="375" y="395"/>
                  <a:pt x="358" y="388"/>
                  <a:pt x="342" y="388"/>
                </a:cubicBezTo>
                <a:cubicBezTo>
                  <a:pt x="312" y="388"/>
                  <a:pt x="284" y="410"/>
                  <a:pt x="275" y="438"/>
                </a:cubicBezTo>
                <a:lnTo>
                  <a:pt x="202" y="727"/>
                </a:lnTo>
                <a:cubicBezTo>
                  <a:pt x="0" y="1492"/>
                  <a:pt x="318" y="2301"/>
                  <a:pt x="982" y="2734"/>
                </a:cubicBezTo>
                <a:cubicBezTo>
                  <a:pt x="852" y="2734"/>
                  <a:pt x="708" y="2719"/>
                  <a:pt x="578" y="2690"/>
                </a:cubicBezTo>
                <a:lnTo>
                  <a:pt x="332" y="2633"/>
                </a:lnTo>
                <a:cubicBezTo>
                  <a:pt x="327" y="2631"/>
                  <a:pt x="321" y="2630"/>
                  <a:pt x="315" y="2630"/>
                </a:cubicBezTo>
                <a:cubicBezTo>
                  <a:pt x="278" y="2630"/>
                  <a:pt x="246" y="2667"/>
                  <a:pt x="246" y="2705"/>
                </a:cubicBezTo>
                <a:lnTo>
                  <a:pt x="289" y="2950"/>
                </a:lnTo>
                <a:cubicBezTo>
                  <a:pt x="390" y="3513"/>
                  <a:pt x="751" y="3990"/>
                  <a:pt x="1256" y="4221"/>
                </a:cubicBezTo>
                <a:cubicBezTo>
                  <a:pt x="1314" y="4249"/>
                  <a:pt x="1299" y="4336"/>
                  <a:pt x="1242" y="4350"/>
                </a:cubicBezTo>
                <a:lnTo>
                  <a:pt x="967" y="4350"/>
                </a:lnTo>
                <a:cubicBezTo>
                  <a:pt x="910" y="4365"/>
                  <a:pt x="881" y="4408"/>
                  <a:pt x="910" y="4452"/>
                </a:cubicBezTo>
                <a:lnTo>
                  <a:pt x="1040" y="4697"/>
                </a:lnTo>
                <a:cubicBezTo>
                  <a:pt x="1314" y="5173"/>
                  <a:pt x="1790" y="5491"/>
                  <a:pt x="2324" y="5563"/>
                </a:cubicBezTo>
                <a:cubicBezTo>
                  <a:pt x="2382" y="5577"/>
                  <a:pt x="2397" y="5650"/>
                  <a:pt x="2353" y="5693"/>
                </a:cubicBezTo>
                <a:cubicBezTo>
                  <a:pt x="1891" y="6025"/>
                  <a:pt x="1357" y="6256"/>
                  <a:pt x="794" y="6357"/>
                </a:cubicBezTo>
                <a:lnTo>
                  <a:pt x="188" y="6458"/>
                </a:lnTo>
                <a:cubicBezTo>
                  <a:pt x="116" y="6472"/>
                  <a:pt x="116" y="6559"/>
                  <a:pt x="174" y="6588"/>
                </a:cubicBezTo>
                <a:lnTo>
                  <a:pt x="751" y="6804"/>
                </a:lnTo>
                <a:cubicBezTo>
                  <a:pt x="1328" y="7035"/>
                  <a:pt x="1949" y="7151"/>
                  <a:pt x="2570" y="7151"/>
                </a:cubicBezTo>
                <a:cubicBezTo>
                  <a:pt x="5385" y="7136"/>
                  <a:pt x="7680" y="4870"/>
                  <a:pt x="7694" y="2055"/>
                </a:cubicBezTo>
                <a:lnTo>
                  <a:pt x="7694" y="2026"/>
                </a:lnTo>
                <a:lnTo>
                  <a:pt x="7694" y="1983"/>
                </a:lnTo>
                <a:lnTo>
                  <a:pt x="7694" y="1969"/>
                </a:lnTo>
                <a:cubicBezTo>
                  <a:pt x="7896" y="1839"/>
                  <a:pt x="8070" y="1680"/>
                  <a:pt x="8243" y="1507"/>
                </a:cubicBezTo>
                <a:lnTo>
                  <a:pt x="8647" y="1088"/>
                </a:lnTo>
                <a:cubicBezTo>
                  <a:pt x="8687" y="1048"/>
                  <a:pt x="8653" y="971"/>
                  <a:pt x="8591" y="971"/>
                </a:cubicBezTo>
                <a:cubicBezTo>
                  <a:pt x="8586" y="971"/>
                  <a:pt x="8580" y="971"/>
                  <a:pt x="8575" y="973"/>
                </a:cubicBezTo>
                <a:lnTo>
                  <a:pt x="8012" y="1117"/>
                </a:lnTo>
                <a:lnTo>
                  <a:pt x="7824" y="1146"/>
                </a:lnTo>
                <a:cubicBezTo>
                  <a:pt x="7820" y="1147"/>
                  <a:pt x="7816" y="1147"/>
                  <a:pt x="7812" y="1147"/>
                </a:cubicBezTo>
                <a:cubicBezTo>
                  <a:pt x="7761" y="1147"/>
                  <a:pt x="7728" y="1070"/>
                  <a:pt x="7781" y="1030"/>
                </a:cubicBezTo>
                <a:cubicBezTo>
                  <a:pt x="7839" y="973"/>
                  <a:pt x="7896" y="915"/>
                  <a:pt x="7954" y="857"/>
                </a:cubicBezTo>
                <a:lnTo>
                  <a:pt x="8402" y="366"/>
                </a:lnTo>
                <a:cubicBezTo>
                  <a:pt x="8439" y="329"/>
                  <a:pt x="8401" y="259"/>
                  <a:pt x="8353" y="259"/>
                </a:cubicBezTo>
                <a:cubicBezTo>
                  <a:pt x="8346" y="259"/>
                  <a:pt x="8338" y="261"/>
                  <a:pt x="8330" y="265"/>
                </a:cubicBezTo>
                <a:lnTo>
                  <a:pt x="7709" y="467"/>
                </a:lnTo>
                <a:cubicBezTo>
                  <a:pt x="7521" y="525"/>
                  <a:pt x="7334" y="583"/>
                  <a:pt x="7131" y="612"/>
                </a:cubicBezTo>
                <a:cubicBezTo>
                  <a:pt x="7117" y="612"/>
                  <a:pt x="7088" y="597"/>
                  <a:pt x="7074" y="583"/>
                </a:cubicBezTo>
                <a:cubicBezTo>
                  <a:pt x="6667" y="180"/>
                  <a:pt x="6168" y="0"/>
                  <a:pt x="5678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5"/>
          <p:cNvSpPr/>
          <p:nvPr/>
        </p:nvSpPr>
        <p:spPr>
          <a:xfrm>
            <a:off x="4607912" y="2936008"/>
            <a:ext cx="428523" cy="428118"/>
          </a:xfrm>
          <a:custGeom>
            <a:avLst/>
            <a:gdLst/>
            <a:ahLst/>
            <a:cxnLst/>
            <a:rect l="l" t="t" r="r" b="b"/>
            <a:pathLst>
              <a:path w="13613" h="13599" extrusionOk="0">
                <a:moveTo>
                  <a:pt x="6799" y="0"/>
                </a:moveTo>
                <a:cubicBezTo>
                  <a:pt x="3046" y="0"/>
                  <a:pt x="0" y="3046"/>
                  <a:pt x="0" y="6799"/>
                </a:cubicBezTo>
                <a:cubicBezTo>
                  <a:pt x="0" y="10552"/>
                  <a:pt x="3046" y="13598"/>
                  <a:pt x="6799" y="13598"/>
                </a:cubicBezTo>
                <a:cubicBezTo>
                  <a:pt x="10567" y="13598"/>
                  <a:pt x="13613" y="10552"/>
                  <a:pt x="13613" y="6799"/>
                </a:cubicBezTo>
                <a:cubicBezTo>
                  <a:pt x="13613" y="3046"/>
                  <a:pt x="10567" y="0"/>
                  <a:pt x="67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710776" y="3032224"/>
            <a:ext cx="176453" cy="254138"/>
          </a:xfrm>
          <a:custGeom>
            <a:avLst/>
            <a:gdLst/>
            <a:ahLst/>
            <a:cxnLst/>
            <a:rect l="l" t="t" r="r" b="b"/>
            <a:pathLst>
              <a:path w="7407" h="10668" extrusionOk="0">
                <a:moveTo>
                  <a:pt x="6208" y="0"/>
                </a:moveTo>
                <a:cubicBezTo>
                  <a:pt x="4086" y="14"/>
                  <a:pt x="2079" y="1732"/>
                  <a:pt x="2079" y="3854"/>
                </a:cubicBezTo>
                <a:lnTo>
                  <a:pt x="2079" y="4114"/>
                </a:lnTo>
                <a:cubicBezTo>
                  <a:pt x="2079" y="4129"/>
                  <a:pt x="2051" y="4157"/>
                  <a:pt x="2036" y="4157"/>
                </a:cubicBezTo>
                <a:lnTo>
                  <a:pt x="174" y="4157"/>
                </a:lnTo>
                <a:cubicBezTo>
                  <a:pt x="73" y="4157"/>
                  <a:pt x="1" y="4230"/>
                  <a:pt x="1" y="4331"/>
                </a:cubicBezTo>
                <a:lnTo>
                  <a:pt x="1" y="6048"/>
                </a:lnTo>
                <a:cubicBezTo>
                  <a:pt x="1" y="6149"/>
                  <a:pt x="73" y="6236"/>
                  <a:pt x="174" y="6236"/>
                </a:cubicBezTo>
                <a:lnTo>
                  <a:pt x="2036" y="6236"/>
                </a:lnTo>
                <a:cubicBezTo>
                  <a:pt x="2051" y="6236"/>
                  <a:pt x="2079" y="6251"/>
                  <a:pt x="2079" y="6279"/>
                </a:cubicBezTo>
                <a:lnTo>
                  <a:pt x="2079" y="10220"/>
                </a:lnTo>
                <a:cubicBezTo>
                  <a:pt x="2079" y="10235"/>
                  <a:pt x="2079" y="10249"/>
                  <a:pt x="2108" y="10264"/>
                </a:cubicBezTo>
                <a:cubicBezTo>
                  <a:pt x="2743" y="10495"/>
                  <a:pt x="3422" y="10624"/>
                  <a:pt x="4100" y="10668"/>
                </a:cubicBezTo>
                <a:cubicBezTo>
                  <a:pt x="4129" y="10668"/>
                  <a:pt x="4144" y="10639"/>
                  <a:pt x="4144" y="10624"/>
                </a:cubicBezTo>
                <a:lnTo>
                  <a:pt x="4144" y="6279"/>
                </a:lnTo>
                <a:cubicBezTo>
                  <a:pt x="4144" y="6251"/>
                  <a:pt x="4158" y="6236"/>
                  <a:pt x="4187" y="6236"/>
                </a:cubicBezTo>
                <a:lnTo>
                  <a:pt x="7218" y="6236"/>
                </a:lnTo>
                <a:cubicBezTo>
                  <a:pt x="7319" y="6236"/>
                  <a:pt x="7406" y="6149"/>
                  <a:pt x="7406" y="6048"/>
                </a:cubicBezTo>
                <a:lnTo>
                  <a:pt x="7406" y="4331"/>
                </a:lnTo>
                <a:cubicBezTo>
                  <a:pt x="7406" y="4230"/>
                  <a:pt x="7319" y="4143"/>
                  <a:pt x="7218" y="4143"/>
                </a:cubicBezTo>
                <a:lnTo>
                  <a:pt x="4187" y="4143"/>
                </a:lnTo>
                <a:cubicBezTo>
                  <a:pt x="4158" y="4143"/>
                  <a:pt x="4144" y="4129"/>
                  <a:pt x="4144" y="4100"/>
                </a:cubicBezTo>
                <a:lnTo>
                  <a:pt x="4144" y="3854"/>
                </a:lnTo>
                <a:cubicBezTo>
                  <a:pt x="4144" y="2714"/>
                  <a:pt x="5068" y="2079"/>
                  <a:pt x="6208" y="2079"/>
                </a:cubicBezTo>
                <a:lnTo>
                  <a:pt x="7218" y="2079"/>
                </a:lnTo>
                <a:cubicBezTo>
                  <a:pt x="7319" y="2079"/>
                  <a:pt x="7406" y="1992"/>
                  <a:pt x="7406" y="1891"/>
                </a:cubicBezTo>
                <a:lnTo>
                  <a:pt x="7406" y="173"/>
                </a:lnTo>
                <a:cubicBezTo>
                  <a:pt x="7406" y="72"/>
                  <a:pt x="7319" y="0"/>
                  <a:pt x="7218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6410342" y="2930979"/>
            <a:ext cx="436251" cy="437293"/>
          </a:xfrm>
          <a:custGeom>
            <a:avLst/>
            <a:gdLst/>
            <a:ahLst/>
            <a:cxnLst/>
            <a:rect l="l" t="t" r="r" b="b"/>
            <a:pathLst>
              <a:path w="208483" h="208483" extrusionOk="0">
                <a:moveTo>
                  <a:pt x="104241" y="0"/>
                </a:moveTo>
                <a:cubicBezTo>
                  <a:pt x="46667" y="0"/>
                  <a:pt x="0" y="46667"/>
                  <a:pt x="0" y="104241"/>
                </a:cubicBezTo>
                <a:cubicBezTo>
                  <a:pt x="0" y="161816"/>
                  <a:pt x="46667" y="208483"/>
                  <a:pt x="104241" y="208483"/>
                </a:cubicBezTo>
                <a:cubicBezTo>
                  <a:pt x="161816" y="208483"/>
                  <a:pt x="208482" y="161816"/>
                  <a:pt x="208482" y="104241"/>
                </a:cubicBezTo>
                <a:cubicBezTo>
                  <a:pt x="208482" y="46667"/>
                  <a:pt x="161816" y="0"/>
                  <a:pt x="1042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6508952" y="3013393"/>
            <a:ext cx="239091" cy="272452"/>
          </a:xfrm>
          <a:custGeom>
            <a:avLst/>
            <a:gdLst/>
            <a:ahLst/>
            <a:cxnLst/>
            <a:rect l="l" t="t" r="r" b="b"/>
            <a:pathLst>
              <a:path w="130928" h="148841" extrusionOk="0">
                <a:moveTo>
                  <a:pt x="70184" y="0"/>
                </a:moveTo>
                <a:cubicBezTo>
                  <a:pt x="67749" y="0"/>
                  <a:pt x="65781" y="1968"/>
                  <a:pt x="65781" y="4370"/>
                </a:cubicBezTo>
                <a:lnTo>
                  <a:pt x="65781" y="100105"/>
                </a:lnTo>
                <a:cubicBezTo>
                  <a:pt x="65781" y="106844"/>
                  <a:pt x="61744" y="112915"/>
                  <a:pt x="55507" y="115483"/>
                </a:cubicBezTo>
                <a:cubicBezTo>
                  <a:pt x="53445" y="116348"/>
                  <a:pt x="51279" y="116767"/>
                  <a:pt x="49132" y="116767"/>
                </a:cubicBezTo>
                <a:cubicBezTo>
                  <a:pt x="44819" y="116767"/>
                  <a:pt x="40578" y="115076"/>
                  <a:pt x="37394" y="111914"/>
                </a:cubicBezTo>
                <a:cubicBezTo>
                  <a:pt x="32624" y="107177"/>
                  <a:pt x="31156" y="100039"/>
                  <a:pt x="33691" y="93801"/>
                </a:cubicBezTo>
                <a:cubicBezTo>
                  <a:pt x="36260" y="87563"/>
                  <a:pt x="42297" y="83493"/>
                  <a:pt x="49035" y="83460"/>
                </a:cubicBezTo>
                <a:cubicBezTo>
                  <a:pt x="51437" y="83460"/>
                  <a:pt x="53405" y="81492"/>
                  <a:pt x="53405" y="79090"/>
                </a:cubicBezTo>
                <a:lnTo>
                  <a:pt x="53405" y="55740"/>
                </a:lnTo>
                <a:cubicBezTo>
                  <a:pt x="53405" y="53305"/>
                  <a:pt x="51437" y="51370"/>
                  <a:pt x="49035" y="51370"/>
                </a:cubicBezTo>
                <a:cubicBezTo>
                  <a:pt x="21983" y="51370"/>
                  <a:pt x="0" y="73253"/>
                  <a:pt x="0" y="100105"/>
                </a:cubicBezTo>
                <a:cubicBezTo>
                  <a:pt x="0" y="126991"/>
                  <a:pt x="21949" y="148840"/>
                  <a:pt x="49002" y="148840"/>
                </a:cubicBezTo>
                <a:cubicBezTo>
                  <a:pt x="76021" y="148840"/>
                  <a:pt x="98037" y="126991"/>
                  <a:pt x="98037" y="100105"/>
                </a:cubicBezTo>
                <a:lnTo>
                  <a:pt x="98037" y="57742"/>
                </a:lnTo>
                <a:cubicBezTo>
                  <a:pt x="106751" y="62347"/>
                  <a:pt x="116484" y="64780"/>
                  <a:pt x="126356" y="64780"/>
                </a:cubicBezTo>
                <a:cubicBezTo>
                  <a:pt x="126423" y="64780"/>
                  <a:pt x="126490" y="64780"/>
                  <a:pt x="126557" y="64780"/>
                </a:cubicBezTo>
                <a:cubicBezTo>
                  <a:pt x="128959" y="64780"/>
                  <a:pt x="130927" y="62812"/>
                  <a:pt x="130927" y="60410"/>
                </a:cubicBezTo>
                <a:lnTo>
                  <a:pt x="130927" y="37094"/>
                </a:lnTo>
                <a:cubicBezTo>
                  <a:pt x="130927" y="34658"/>
                  <a:pt x="128959" y="32724"/>
                  <a:pt x="126557" y="32724"/>
                </a:cubicBezTo>
                <a:cubicBezTo>
                  <a:pt x="110813" y="32724"/>
                  <a:pt x="98037" y="19981"/>
                  <a:pt x="98037" y="4370"/>
                </a:cubicBezTo>
                <a:cubicBezTo>
                  <a:pt x="98037" y="1968"/>
                  <a:pt x="96069" y="0"/>
                  <a:pt x="9366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5"/>
          <p:cNvSpPr/>
          <p:nvPr/>
        </p:nvSpPr>
        <p:spPr>
          <a:xfrm rot="-2700000">
            <a:off x="8141177" y="4314548"/>
            <a:ext cx="579120" cy="579120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25"/>
          <p:cNvGrpSpPr/>
          <p:nvPr/>
        </p:nvGrpSpPr>
        <p:grpSpPr>
          <a:xfrm rot="-2700000">
            <a:off x="346303" y="2029058"/>
            <a:ext cx="1305272" cy="578994"/>
            <a:chOff x="7545448" y="1004546"/>
            <a:chExt cx="1305284" cy="579000"/>
          </a:xfrm>
        </p:grpSpPr>
        <p:sp>
          <p:nvSpPr>
            <p:cNvPr id="381" name="Google Shape;381;p25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E77D55">
                <a:alpha val="8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E77D55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E77D55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p25"/>
          <p:cNvSpPr/>
          <p:nvPr/>
        </p:nvSpPr>
        <p:spPr>
          <a:xfrm rot="-2700000">
            <a:off x="2105735" y="1536595"/>
            <a:ext cx="1234488" cy="1234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25"/>
          <p:cNvGrpSpPr/>
          <p:nvPr/>
        </p:nvGrpSpPr>
        <p:grpSpPr>
          <a:xfrm>
            <a:off x="1802400" y="2900694"/>
            <a:ext cx="2426660" cy="2426660"/>
            <a:chOff x="-3340875" y="3706219"/>
            <a:chExt cx="2426660" cy="2426660"/>
          </a:xfrm>
        </p:grpSpPr>
        <p:sp>
          <p:nvSpPr>
            <p:cNvPr id="386" name="Google Shape;386;p25"/>
            <p:cNvSpPr/>
            <p:nvPr/>
          </p:nvSpPr>
          <p:spPr>
            <a:xfrm rot="-2700000">
              <a:off x="-2426030" y="3965605"/>
              <a:ext cx="1252428" cy="1252428"/>
            </a:xfrm>
            <a:prstGeom prst="ellipse">
              <a:avLst/>
            </a:prstGeom>
            <a:solidFill>
              <a:srgbClr val="A3C3BB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5"/>
            <p:cNvSpPr/>
            <p:nvPr/>
          </p:nvSpPr>
          <p:spPr>
            <a:xfrm rot="-2700000">
              <a:off x="-3081489" y="4621064"/>
              <a:ext cx="1252428" cy="1252428"/>
            </a:xfrm>
            <a:prstGeom prst="ellipse">
              <a:avLst/>
            </a:prstGeom>
            <a:solidFill>
              <a:srgbClr val="A3C3BB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25"/>
          <p:cNvSpPr/>
          <p:nvPr/>
        </p:nvSpPr>
        <p:spPr>
          <a:xfrm rot="-2700934" flipH="1">
            <a:off x="1212239" y="218704"/>
            <a:ext cx="2342574" cy="75349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25"/>
          <p:cNvGrpSpPr/>
          <p:nvPr/>
        </p:nvGrpSpPr>
        <p:grpSpPr>
          <a:xfrm rot="-2700000">
            <a:off x="3220200" y="833145"/>
            <a:ext cx="942104" cy="578994"/>
            <a:chOff x="7545448" y="1004546"/>
            <a:chExt cx="942113" cy="579000"/>
          </a:xfrm>
        </p:grpSpPr>
        <p:sp>
          <p:nvSpPr>
            <p:cNvPr id="390" name="Google Shape;390;p25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D9DC8E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D9DC8E">
                <a:alpha val="4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25"/>
          <p:cNvSpPr/>
          <p:nvPr/>
        </p:nvSpPr>
        <p:spPr>
          <a:xfrm rot="-2700000">
            <a:off x="3642377" y="2201648"/>
            <a:ext cx="579120" cy="579120"/>
          </a:xfrm>
          <a:prstGeom prst="ellipse">
            <a:avLst/>
          </a:prstGeom>
          <a:solidFill>
            <a:srgbClr val="D8CFB9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5"/>
          <p:cNvPicPr preferRelativeResize="0"/>
          <p:nvPr/>
        </p:nvPicPr>
        <p:blipFill rotWithShape="1">
          <a:blip r:embed="rId4">
            <a:alphaModFix/>
          </a:blip>
          <a:srcRect l="19157"/>
          <a:stretch/>
        </p:blipFill>
        <p:spPr>
          <a:xfrm>
            <a:off x="4528350" y="4293063"/>
            <a:ext cx="3431747" cy="720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>
            <a:spLocks noGrp="1"/>
          </p:cNvSpPr>
          <p:nvPr>
            <p:ph type="title"/>
          </p:nvPr>
        </p:nvSpPr>
        <p:spPr>
          <a:xfrm>
            <a:off x="1033849" y="156790"/>
            <a:ext cx="7396800" cy="41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27 POSTULACIONES PREMIO QUITU CARA 2023</a:t>
            </a:r>
            <a:endParaRPr sz="2800"/>
          </a:p>
        </p:txBody>
      </p:sp>
      <p:graphicFrame>
        <p:nvGraphicFramePr>
          <p:cNvPr id="181" name="Google Shape;181;p44"/>
          <p:cNvGraphicFramePr/>
          <p:nvPr/>
        </p:nvGraphicFramePr>
        <p:xfrm>
          <a:off x="1808921" y="71561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{5E720685-FD01-4958-85AE-69A49B242698}</a:tableStyleId>
              </a:tblPr>
              <a:tblGrid>
                <a:gridCol w="44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ORGANIZACIÓN/GRUPO/GESTOR/ASOCIACIÓN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PARROQUIA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DANZA TRADICIONAL CALDERÓN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CALDERÓN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CORPORACIÓN CULTURAL INTIPAK CHURI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CALDERÓN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LATIDOS COMPAÑÍA DE DANZA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LLANO CHICO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AGRUPACIÓN CULTURAL LLANKAY PACHA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LLANO CHICO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CENTRO DE SABERES ANCESTRALES CHUCCHURILLOS ÑAUPA AYLLU MANTA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POMASQUI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YUMBADA DE RUMICUCHO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SAN ANTONIO DE PICHINCHA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GRUPO DE DANZA SORELLANZA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NANEGALITO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GRUPO DE TEATRO DANZA RAÍCES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NANEGALITO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ORGANIZACIÓN DE DISFRAZADOS SAN JUAN DE CUMBAYÁ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CUMBAYÁ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 YUYAYKUNA LUMBISÍ</a:t>
                      </a:r>
                      <a:endParaRPr/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COMUNA LUMBISÍ/CUMBAYÁ</a:t>
                      </a:r>
                      <a:endParaRPr/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SRA. LAURA MONTILLA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TUMBACO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GRUPO DE DANZA SAN SEBASTIÁN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PIFO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CULTURIPIFO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PIFO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CENTRO ECOCULTURAL ÑUKANCHIK YUYAY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YARUQUÍ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CENTRO CULTURAL AMAGUAÑA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AMAGUAÑA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GRUPO DE DANZA CULTURAL TAMIA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AMAGUAÑA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AGRUPACIÓN WARMI RUCO DE ALANGASÍ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ALANGASÍ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ASOCIACIÓN DE PRODUCCIÓN ARTESANAL EL CEDACERO (ASOPROARCE)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GUANGOPOLO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GRUPO DE DANZA KILLAWUAÑUY (ECLIPSE LUNAR)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LLOA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FARO CULTURAL DE LLOA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LLOA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CENTRO CULTURAL NAYÓN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NAYÓN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ORGANIZACIÓN JL SOUNDS STUDIOS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NAYÓN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COMUNA SAN JOSÉ DE COCOTOG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ZÁMBIZA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AGRUPACIÓN CULTURAL ANDINUKUNA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ZÁMBIZA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FUNDACIÓN RESGUARDO PATRIMONIAL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GUAYLLABAMBA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(2 POSTULACIONES)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900" marR="5290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>
            <a:spLocks noGrp="1"/>
          </p:cNvSpPr>
          <p:nvPr>
            <p:ph type="title" idx="2"/>
          </p:nvPr>
        </p:nvSpPr>
        <p:spPr>
          <a:xfrm>
            <a:off x="2755705" y="1799376"/>
            <a:ext cx="3601329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chemeClr val="dk1"/>
                </a:solidFill>
              </a:rPr>
              <a:t>Acciones realizadas en el año 2023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7" name="Google Shape;187;p45"/>
          <p:cNvPicPr preferRelativeResize="0"/>
          <p:nvPr/>
        </p:nvPicPr>
        <p:blipFill rotWithShape="1">
          <a:blip r:embed="rId3">
            <a:alphaModFix/>
          </a:blip>
          <a:srcRect l="19157" r="52220"/>
          <a:stretch/>
        </p:blipFill>
        <p:spPr>
          <a:xfrm>
            <a:off x="3579288" y="3027972"/>
            <a:ext cx="1825909" cy="108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/>
          <p:nvPr/>
        </p:nvSpPr>
        <p:spPr>
          <a:xfrm flipH="1">
            <a:off x="1453900" y="1144923"/>
            <a:ext cx="1174800" cy="11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6"/>
          <p:cNvSpPr/>
          <p:nvPr/>
        </p:nvSpPr>
        <p:spPr>
          <a:xfrm>
            <a:off x="3984598" y="1144923"/>
            <a:ext cx="1174800" cy="11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6"/>
          <p:cNvSpPr/>
          <p:nvPr/>
        </p:nvSpPr>
        <p:spPr>
          <a:xfrm flipH="1">
            <a:off x="6515295" y="1144923"/>
            <a:ext cx="1174800" cy="117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6"/>
          <p:cNvSpPr txBox="1">
            <a:spLocks noGrp="1"/>
          </p:cNvSpPr>
          <p:nvPr>
            <p:ph type="subTitle" idx="1"/>
          </p:nvPr>
        </p:nvSpPr>
        <p:spPr>
          <a:xfrm>
            <a:off x="926964" y="2496268"/>
            <a:ext cx="2317037" cy="168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Levantamiento participativo de información de patrimonio inmaterial en los territorios.</a:t>
            </a:r>
            <a:endParaRPr/>
          </a:p>
        </p:txBody>
      </p:sp>
      <p:sp>
        <p:nvSpPr>
          <p:cNvPr id="196" name="Google Shape;196;p46"/>
          <p:cNvSpPr txBox="1">
            <a:spLocks noGrp="1"/>
          </p:cNvSpPr>
          <p:nvPr>
            <p:ph type="subTitle" idx="4"/>
          </p:nvPr>
        </p:nvSpPr>
        <p:spPr>
          <a:xfrm>
            <a:off x="3369298" y="2365584"/>
            <a:ext cx="2405400" cy="138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Desarrollo de capacidades en los gestores culturales del DMQ para la generación y sostenibilidad de proyectos que permitan la reactivación del sector cultural.</a:t>
            </a:r>
            <a:endParaRPr/>
          </a:p>
        </p:txBody>
      </p:sp>
      <p:sp>
        <p:nvSpPr>
          <p:cNvPr id="197" name="Google Shape;197;p46"/>
          <p:cNvSpPr txBox="1">
            <a:spLocks noGrp="1"/>
          </p:cNvSpPr>
          <p:nvPr>
            <p:ph type="subTitle" idx="6"/>
          </p:nvPr>
        </p:nvSpPr>
        <p:spPr>
          <a:xfrm>
            <a:off x="5899995" y="2496268"/>
            <a:ext cx="2405400" cy="142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Entrega de fondos económicos para la ejecución de proyectos de diversa índole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artístico cultural y patrimonial.</a:t>
            </a:r>
            <a:endParaRPr/>
          </a:p>
        </p:txBody>
      </p:sp>
      <p:grpSp>
        <p:nvGrpSpPr>
          <p:cNvPr id="198" name="Google Shape;198;p46"/>
          <p:cNvGrpSpPr/>
          <p:nvPr/>
        </p:nvGrpSpPr>
        <p:grpSpPr>
          <a:xfrm>
            <a:off x="1868110" y="1566598"/>
            <a:ext cx="346379" cy="264518"/>
            <a:chOff x="5776798" y="3409778"/>
            <a:chExt cx="346379" cy="264518"/>
          </a:xfrm>
        </p:grpSpPr>
        <p:sp>
          <p:nvSpPr>
            <p:cNvPr id="199" name="Google Shape;199;p46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6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6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6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6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6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6"/>
          <p:cNvGrpSpPr/>
          <p:nvPr/>
        </p:nvGrpSpPr>
        <p:grpSpPr>
          <a:xfrm>
            <a:off x="4432628" y="1544532"/>
            <a:ext cx="278739" cy="339074"/>
            <a:chOff x="1768821" y="3361108"/>
            <a:chExt cx="278739" cy="339074"/>
          </a:xfrm>
        </p:grpSpPr>
        <p:sp>
          <p:nvSpPr>
            <p:cNvPr id="206" name="Google Shape;206;p46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6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6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6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6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6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6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6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6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6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6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6"/>
          <p:cNvGrpSpPr/>
          <p:nvPr/>
        </p:nvGrpSpPr>
        <p:grpSpPr>
          <a:xfrm>
            <a:off x="6921661" y="1615322"/>
            <a:ext cx="362068" cy="258670"/>
            <a:chOff x="7964753" y="2470823"/>
            <a:chExt cx="362068" cy="258670"/>
          </a:xfrm>
        </p:grpSpPr>
        <p:sp>
          <p:nvSpPr>
            <p:cNvPr id="218" name="Google Shape;218;p46"/>
            <p:cNvSpPr/>
            <p:nvPr/>
          </p:nvSpPr>
          <p:spPr>
            <a:xfrm>
              <a:off x="8196898" y="2562358"/>
              <a:ext cx="33363" cy="49012"/>
            </a:xfrm>
            <a:custGeom>
              <a:avLst/>
              <a:gdLst/>
              <a:ahLst/>
              <a:cxnLst/>
              <a:rect l="l" t="t" r="r" b="b"/>
              <a:pathLst>
                <a:path w="1049" h="1541" extrusionOk="0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6"/>
            <p:cNvSpPr/>
            <p:nvPr/>
          </p:nvSpPr>
          <p:spPr>
            <a:xfrm>
              <a:off x="8162421" y="2529471"/>
              <a:ext cx="51174" cy="21309"/>
            </a:xfrm>
            <a:custGeom>
              <a:avLst/>
              <a:gdLst/>
              <a:ahLst/>
              <a:cxnLst/>
              <a:rect l="l" t="t" r="r" b="b"/>
              <a:pathLst>
                <a:path w="1609" h="670" extrusionOk="0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6"/>
            <p:cNvSpPr/>
            <p:nvPr/>
          </p:nvSpPr>
          <p:spPr>
            <a:xfrm>
              <a:off x="8241966" y="2551258"/>
              <a:ext cx="47739" cy="30565"/>
            </a:xfrm>
            <a:custGeom>
              <a:avLst/>
              <a:gdLst/>
              <a:ahLst/>
              <a:cxnLst/>
              <a:rect l="l" t="t" r="r" b="b"/>
              <a:pathLst>
                <a:path w="1501" h="961" extrusionOk="0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6"/>
            <p:cNvSpPr/>
            <p:nvPr/>
          </p:nvSpPr>
          <p:spPr>
            <a:xfrm>
              <a:off x="8060582" y="2586720"/>
              <a:ext cx="33713" cy="48884"/>
            </a:xfrm>
            <a:custGeom>
              <a:avLst/>
              <a:gdLst/>
              <a:ahLst/>
              <a:cxnLst/>
              <a:rect l="l" t="t" r="r" b="b"/>
              <a:pathLst>
                <a:path w="1060" h="1537" extrusionOk="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6"/>
            <p:cNvSpPr/>
            <p:nvPr/>
          </p:nvSpPr>
          <p:spPr>
            <a:xfrm>
              <a:off x="7999612" y="2581568"/>
              <a:ext cx="49266" cy="22582"/>
            </a:xfrm>
            <a:custGeom>
              <a:avLst/>
              <a:gdLst/>
              <a:ahLst/>
              <a:cxnLst/>
              <a:rect l="l" t="t" r="r" b="b"/>
              <a:pathLst>
                <a:path w="1549" h="710" extrusionOk="0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6"/>
            <p:cNvSpPr/>
            <p:nvPr/>
          </p:nvSpPr>
          <p:spPr>
            <a:xfrm>
              <a:off x="8080651" y="2557873"/>
              <a:ext cx="48121" cy="28879"/>
            </a:xfrm>
            <a:custGeom>
              <a:avLst/>
              <a:gdLst/>
              <a:ahLst/>
              <a:cxnLst/>
              <a:rect l="l" t="t" r="r" b="b"/>
              <a:pathLst>
                <a:path w="1513" h="908" extrusionOk="0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6"/>
            <p:cNvSpPr/>
            <p:nvPr/>
          </p:nvSpPr>
          <p:spPr>
            <a:xfrm>
              <a:off x="7964753" y="2497698"/>
              <a:ext cx="269675" cy="231795"/>
            </a:xfrm>
            <a:custGeom>
              <a:avLst/>
              <a:gdLst/>
              <a:ahLst/>
              <a:cxnLst/>
              <a:rect l="l" t="t" r="r" b="b"/>
              <a:pathLst>
                <a:path w="8479" h="7288" extrusionOk="0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6"/>
            <p:cNvSpPr/>
            <p:nvPr/>
          </p:nvSpPr>
          <p:spPr>
            <a:xfrm>
              <a:off x="8045792" y="2634650"/>
              <a:ext cx="84124" cy="55850"/>
            </a:xfrm>
            <a:custGeom>
              <a:avLst/>
              <a:gdLst/>
              <a:ahLst/>
              <a:cxnLst/>
              <a:rect l="l" t="t" r="r" b="b"/>
              <a:pathLst>
                <a:path w="2645" h="1756" extrusionOk="0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6"/>
            <p:cNvSpPr/>
            <p:nvPr/>
          </p:nvSpPr>
          <p:spPr>
            <a:xfrm>
              <a:off x="8145787" y="2470823"/>
              <a:ext cx="181034" cy="231795"/>
            </a:xfrm>
            <a:custGeom>
              <a:avLst/>
              <a:gdLst/>
              <a:ahLst/>
              <a:cxnLst/>
              <a:rect l="l" t="t" r="r" b="b"/>
              <a:pathLst>
                <a:path w="5692" h="7288" extrusionOk="0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3615424" y="952383"/>
            <a:ext cx="5360935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Logros</a:t>
            </a:r>
            <a:endParaRPr sz="2800"/>
          </a:p>
        </p:txBody>
      </p:sp>
      <p:sp>
        <p:nvSpPr>
          <p:cNvPr id="232" name="Google Shape;232;p9"/>
          <p:cNvSpPr txBox="1">
            <a:spLocks noGrp="1"/>
          </p:cNvSpPr>
          <p:nvPr>
            <p:ph type="body" idx="1"/>
          </p:nvPr>
        </p:nvSpPr>
        <p:spPr>
          <a:xfrm>
            <a:off x="3615424" y="1790337"/>
            <a:ext cx="4815300" cy="21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34 personas capacitadas de 17 organizaciones culturales pertenecientes a 14 parroquias rurales del DMQ.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17 proyectos desarrollados con acompañamiento técnico, estructurados correctamente y que cumplen los criterios establecidos por la DCMP.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Financiamiento de los proyectos o una parte de ellos con un fondo de 4.500 USD para c/u.   </a:t>
            </a:r>
            <a:endParaRPr/>
          </a:p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2700993">
            <a:off x="659003" y="2857910"/>
            <a:ext cx="734189" cy="7341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 rot="-2700257" flipH="1">
            <a:off x="463013" y="-468708"/>
            <a:ext cx="2832175" cy="1231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 rot="-2700000">
            <a:off x="1463815" y="1571396"/>
            <a:ext cx="1305272" cy="578994"/>
            <a:chOff x="7545448" y="1004546"/>
            <a:chExt cx="1305284" cy="579000"/>
          </a:xfrm>
        </p:grpSpPr>
        <p:sp>
          <p:nvSpPr>
            <p:cNvPr id="236" name="Google Shape;236;p9"/>
            <p:cNvSpPr/>
            <p:nvPr/>
          </p:nvSpPr>
          <p:spPr>
            <a:xfrm>
              <a:off x="8271732" y="1004546"/>
              <a:ext cx="579000" cy="579000"/>
            </a:xfrm>
            <a:prstGeom prst="ellipse">
              <a:avLst/>
            </a:prstGeom>
            <a:solidFill>
              <a:srgbClr val="366E5F">
                <a:alpha val="8431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7908561" y="1004546"/>
              <a:ext cx="579000" cy="579000"/>
            </a:xfrm>
            <a:prstGeom prst="ellipse">
              <a:avLst/>
            </a:prstGeom>
            <a:solidFill>
              <a:srgbClr val="366E5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7545448" y="1004546"/>
              <a:ext cx="579000" cy="579000"/>
            </a:xfrm>
            <a:prstGeom prst="ellipse">
              <a:avLst/>
            </a:prstGeom>
            <a:solidFill>
              <a:srgbClr val="366E5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2700000">
            <a:off x="-1130395" y="3986732"/>
            <a:ext cx="4639980" cy="1234788"/>
            <a:chOff x="5285867" y="4157538"/>
            <a:chExt cx="4640025" cy="1234800"/>
          </a:xfrm>
        </p:grpSpPr>
        <p:sp>
          <p:nvSpPr>
            <p:cNvPr id="240" name="Google Shape;240;p9"/>
            <p:cNvSpPr/>
            <p:nvPr/>
          </p:nvSpPr>
          <p:spPr>
            <a:xfrm rot="-334" flipH="1">
              <a:off x="5285927" y="4157688"/>
              <a:ext cx="3087900" cy="1234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691392" y="4157703"/>
              <a:ext cx="1234500" cy="123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>
            <a:spLocks noGrp="1"/>
          </p:cNvSpPr>
          <p:nvPr>
            <p:ph type="title"/>
          </p:nvPr>
        </p:nvSpPr>
        <p:spPr>
          <a:xfrm>
            <a:off x="1657426" y="295986"/>
            <a:ext cx="6800785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00"/>
              <a:t>17 proyectos en ejecución año 2024, con seguimiento y acompañamiento técnico en territorio</a:t>
            </a:r>
            <a:endParaRPr sz="2400"/>
          </a:p>
        </p:txBody>
      </p:sp>
      <p:graphicFrame>
        <p:nvGraphicFramePr>
          <p:cNvPr id="247" name="Google Shape;247;p47"/>
          <p:cNvGraphicFramePr/>
          <p:nvPr/>
        </p:nvGraphicFramePr>
        <p:xfrm>
          <a:off x="1108584" y="1147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{6D7B5652-BD21-4651-9879-83F47A2D2D0C}</a:tableStyleId>
              </a:tblPr>
              <a:tblGrid>
                <a:gridCol w="1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PARROQUIA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 DEL PATRIMONIO CULTURAL INMATERIAL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MECANISMO DE SALVAGUARDIA DEL PATRIMONIO CULTURAL INMATERIAL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CUMBAYÁ, COMUNA LUMBISÍ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YUYAYKUNA LUMBISÍ 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TRADICIONES Y EXPRESIONES ORALES/USOS SOCIALES RITUALES Y ACTOS FESTIVOS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GUAYLLABAMBA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DE GUAYLLABAMBA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CONOCIMIENTOS Y USOS RELACIONADOS CON LA NATURALEZA Y EL UNIVERSO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ESPACIOS SIMBÓLICOS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TUMBACO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CUENTOS VIAJEROS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MEDIACIÓN LECTORA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AMAGUAÑA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AMAGUAÑUY AL RESCATE DE SUS TRAJES TÍPICOS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TRADICIONES Y EXPRESIONES ORALES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CALDERÓN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PRIOSTAZGO DE LA CAPILLA 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TRADICIONES Y EXPRESIONES ORALES/USOS SOCIALES, RITUALES Y ACTOS FESTIVOS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LLANO CHICO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SOMOS PUEBLO VIVO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TRADICIONES Y EXPRESIONES ORALES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NAYÓN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GUAGUAS SE TOMAN LA PLAZA 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AGENDA CULTURAL PARA NIÑAS/OS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ALANGASÍ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WARMI RUCO DE ALANGASÍ EN INTI RAYMI 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TRADICIONES Y EXPRESIONES ORALES/ARTES DEL ESPECTÁCULO/USOS SOCIALES, RITUALES Y ACTOS FESTIVOS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4950" marR="34950" marT="8075" marB="0" anchor="b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48"/>
          <p:cNvGraphicFramePr/>
          <p:nvPr/>
        </p:nvGraphicFramePr>
        <p:xfrm>
          <a:off x="792617" y="66626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{5E720685-FD01-4958-85AE-69A49B242698}</a:tableStyleId>
              </a:tblPr>
              <a:tblGrid>
                <a:gridCol w="23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9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 </a:t>
                      </a:r>
                      <a:endParaRPr sz="900" b="1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YARUQUÍ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ÑUCA SHIMI ÑUKA KURIPA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TRADICIONES Y EXPRESIONES ORALES,IDIOMA COMO VEHÍCULO DEL PATRIMONIO CULTURAL INMATERIAL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DECENIO DE LENGUAS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10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LLOA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FESTIVAL DE TEATRO EN EL VALLE ANDINO DE LLOA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CREACIÓN ARTÍSTICA OBRAS TEATRALES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CALDERÓN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JALUNGUILLA, PATRIMONIO NATURAL Y ANCESTRAL DE CALDERÓN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TRADICIONES Y EXPRESIONES ORALES/CONOCIMIENTOS Y USOS RELACIONADOS CON LA NATURALEZA Y EL UNIVERSO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ESPACIOS SIMBÓLICOS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PIFO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RURAK MAKI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TÉCNICAS ARTESANALES TRADICIONALES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13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LLANO CHICO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FESTIVAL INTERCULTURA SARA</a:t>
                      </a:r>
                      <a:br>
                        <a:rPr lang="en" sz="900" u="none" strike="noStrike" cap="none"/>
                      </a:br>
                      <a:r>
                        <a:rPr lang="en" sz="900" u="none" strike="noStrike" cap="none"/>
                        <a:t>TUKUSHUN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TRADICIONES Y EXPRESIONES ORALES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14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PIFO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MUSEO FUENTE DEL SABER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TRADICIONES Y EXPRESIONES ORALES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ELEMENTOS ARQUEOLÓGICOS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15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POMASQUI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POR EL CAMINO DEL TZAWAR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TÉCNICAS ARTESANALES TRADICIONALES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16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SAN ANTONIO DE PICHINCHA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CASA MUSEO YUMBO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TRADICIONES Y EXPRESIONES ORALES/ARTES DEL ESPECTÁCULO/USOS SOCIALES, RITUALES Y ACTOS FESTIVOS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17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/>
                        <a:t>GUANGOPOLO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TEJIENDO DIVERSIDADES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TÉCNICAS ARTESANALES TRADICIONALES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525" marR="37525" marT="827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/>
          <p:nvPr/>
        </p:nvSpPr>
        <p:spPr>
          <a:xfrm>
            <a:off x="775650" y="1605382"/>
            <a:ext cx="1640100" cy="164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kshar"/>
                <a:ea typeface="Akshar"/>
                <a:cs typeface="Akshar"/>
                <a:sym typeface="Akshar"/>
              </a:rPr>
              <a:t>Capacidades de funcionarios fortalecidas</a:t>
            </a:r>
            <a:endParaRPr sz="2400" b="0" i="0" u="none" strike="noStrike" cap="none">
              <a:solidFill>
                <a:schemeClr val="dk2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2759200" y="1605382"/>
            <a:ext cx="1640100" cy="164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kshar"/>
                <a:ea typeface="Akshar"/>
                <a:cs typeface="Akshar"/>
                <a:sym typeface="Akshar"/>
              </a:rPr>
              <a:t>Capacidades de gestores fortalecidas</a:t>
            </a:r>
            <a:endParaRPr sz="1400" b="0" i="0" u="none" strike="noStrike" cap="none">
              <a:solidFill>
                <a:schemeClr val="dk2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4742749" y="1605382"/>
            <a:ext cx="1720503" cy="164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Archivo y mapa de actores en las parroquias</a:t>
            </a:r>
            <a:endParaRPr sz="24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6726300" y="1605382"/>
            <a:ext cx="1640100" cy="1640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rPr>
              <a:t>Herramientas y metodologías de investigación y fomento sensibles a las problemáticas de cada lugar</a:t>
            </a:r>
            <a:endParaRPr sz="2200" b="0" i="0" u="none" strike="noStrike" cap="none">
              <a:solidFill>
                <a:schemeClr val="dk1"/>
              </a:solidFill>
              <a:latin typeface="Akshar"/>
              <a:ea typeface="Akshar"/>
              <a:cs typeface="Akshar"/>
              <a:sym typeface="Akshar"/>
            </a:endParaRPr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712300" y="255226"/>
            <a:ext cx="77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Resultados</a:t>
            </a:r>
            <a:endParaRPr/>
          </a:p>
        </p:txBody>
      </p:sp>
      <p:cxnSp>
        <p:nvCxnSpPr>
          <p:cNvPr id="262" name="Google Shape;262;p18"/>
          <p:cNvCxnSpPr>
            <a:stCxn id="258" idx="6"/>
            <a:endCxn id="259" idx="2"/>
          </p:cNvCxnSpPr>
          <p:nvPr/>
        </p:nvCxnSpPr>
        <p:spPr>
          <a:xfrm>
            <a:off x="4399300" y="2425432"/>
            <a:ext cx="34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18"/>
          <p:cNvCxnSpPr>
            <a:stCxn id="257" idx="6"/>
            <a:endCxn id="258" idx="2"/>
          </p:cNvCxnSpPr>
          <p:nvPr/>
        </p:nvCxnSpPr>
        <p:spPr>
          <a:xfrm>
            <a:off x="2415750" y="2425432"/>
            <a:ext cx="34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18"/>
          <p:cNvCxnSpPr>
            <a:stCxn id="259" idx="6"/>
            <a:endCxn id="260" idx="2"/>
          </p:cNvCxnSpPr>
          <p:nvPr/>
        </p:nvCxnSpPr>
        <p:spPr>
          <a:xfrm>
            <a:off x="6463252" y="2425432"/>
            <a:ext cx="26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 l="-29834" t="3590" r="-29833" b="3590"/>
          <a:stretch/>
        </p:blipFill>
        <p:spPr>
          <a:xfrm>
            <a:off x="4307007" y="1228333"/>
            <a:ext cx="1183133" cy="962891"/>
          </a:xfrm>
          <a:prstGeom prst="roundRect">
            <a:avLst>
              <a:gd name="adj" fmla="val 12019"/>
            </a:avLst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1150" y="1457473"/>
            <a:ext cx="637300" cy="8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9133" y="2848636"/>
            <a:ext cx="561334" cy="7936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sumer Trends in Digital Marketing by Slidesgo">
  <a:themeElements>
    <a:clrScheme name="Simple Light">
      <a:dk1>
        <a:srgbClr val="3D3936"/>
      </a:dk1>
      <a:lt1>
        <a:srgbClr val="EEE8E0"/>
      </a:lt1>
      <a:dk2>
        <a:srgbClr val="FFFFFF"/>
      </a:dk2>
      <a:lt2>
        <a:srgbClr val="366E5F"/>
      </a:lt2>
      <a:accent1>
        <a:srgbClr val="D9643D"/>
      </a:accent1>
      <a:accent2>
        <a:srgbClr val="E77D55"/>
      </a:accent2>
      <a:accent3>
        <a:srgbClr val="A3C3BB"/>
      </a:accent3>
      <a:accent4>
        <a:srgbClr val="D9DC8E"/>
      </a:accent4>
      <a:accent5>
        <a:srgbClr val="D8CFB9"/>
      </a:accent5>
      <a:accent6>
        <a:srgbClr val="FFFFFF"/>
      </a:accent6>
      <a:hlink>
        <a:srgbClr val="3D39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Office PowerPoint</Application>
  <PresentationFormat>Presentación en pantalla (16:9)</PresentationFormat>
  <Paragraphs>266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Calibri</vt:lpstr>
      <vt:lpstr>Arial</vt:lpstr>
      <vt:lpstr>Akshar</vt:lpstr>
      <vt:lpstr>Inter</vt:lpstr>
      <vt:lpstr>Inter Medium</vt:lpstr>
      <vt:lpstr>Consumer Trends in Digital Marketing by Slidesgo</vt:lpstr>
      <vt:lpstr>Premio Quitu Cara 2024 </vt:lpstr>
      <vt:lpstr>ANTECEDENTES</vt:lpstr>
      <vt:lpstr>27 POSTULACIONES PREMIO QUITU CARA 2023</vt:lpstr>
      <vt:lpstr>Acciones realizadas en el año 2023</vt:lpstr>
      <vt:lpstr>Presentación de PowerPoint</vt:lpstr>
      <vt:lpstr>Logros</vt:lpstr>
      <vt:lpstr>17 proyectos en ejecución año 2024, con seguimiento y acompañamiento técnico en territorio</vt:lpstr>
      <vt:lpstr>Presentación de PowerPoint</vt:lpstr>
      <vt:lpstr>Resultados</vt:lpstr>
      <vt:lpstr>Bases Técnicas Premio Quitu Cara 2024</vt:lpstr>
      <vt:lpstr>El Código Municipal para el Distrito Metropolitano de Quito, Sección X, Art. 733, reconoce los esfuerzos ciudadanos para la preservación del patrimonio intangible y establece el proceso para la entrega anual del Premio Quitu Cara a la iniciativa, proyecto, programa o emprendimiento ejecutado en una parroquia rural del Distrito Metropolitano de Quito, que por sus características se destaque en la preservación del patrimonio intangible de la ciudad.</vt:lpstr>
      <vt:lpstr>Los representantes de organizaciones, comunidades, colectivos, agrupaciones o gestores culturales, que hayan ejecutado una iniciativa, proyecto, programa o emprendimiento en una parroquia rural del Distrito Metropolitano de Quito en el año 2023, y cuya iniciativa se destaque por sus características en la preservación del patrimonio intangible de la ciudad.    Nota: Todas las postulaciones ingresarán a un proceso de evaluación por parte del equipo de Patrimonio Cultural Inmaterial del IMP para analizar la manifestación con la que la iniciativa, proyecto, programa o emprendimiento desarrolló su estrategia para la preservación, salvaguarda y revitalización del patrimonio intangible de su territorio; y si corresponde, dar paso al proceso de registro de las fichas generales de Patrimonio Cultural Inmaterial del Sistema de Información de Patrimonio Cultural del Ecuador (SIPCE)</vt:lpstr>
      <vt:lpstr>Las personas que hayan postulado a la edición inmediata anterior del premio Quitu Cara. Es decir, los postulantes del año 2023 no podrán postular en el año 2024. Es importante aclarar que este punto se refiere a los gestores culturales por lo que no importa si aplican como persona natural en el caso de que la anterior vez aplicaron como persona jurídica, o viceversa. Si se trata de la misma agrupación, no serán tomados en cuenta. Esto con la finalidad de democratizar la participación, otorgando la oportunidad a otros actores culturales de las Parroquias Rurales. </vt:lpstr>
      <vt:lpstr>Las personas que hayan postulado a la edición inmediata anterior del premio Quitu Cara. Es decir, los postulantes del año 2023 no podrán postular en el año 2024. Es importante aclarar que este punto se refiere a los gestores culturales por lo que no importa si aplican como persona natural en el caso de que la anterior vez aplicaron como persona jurídica, o viceversa. Si se trata de la misma agrupación, no serán tomados en cuenta. Esto con la finalidad de democratizar la participación, otorgando la oportunidad a otros actores culturales de las Parroquias Rurales. </vt:lpstr>
      <vt:lpstr>Pueden postular las Iniciativas/manifestaciones, proyectos, programas o emprendimientos que cumplan con las siguientes condiciones: - Iniciativas, proyectos, programas o emprendimiento ejecutados en una parroquia rural del Distrito Metropolitano de Quito durante el año 2023. - Iniciativas, proyectos, programas o emprendimientos que por sus características se destaquen en la preservación del patrimonio intangible de la ciudad.</vt:lpstr>
      <vt:lpstr>Ámbitos (Salvaguardia del Patrimonio Cultural Inmaterial – UNESCO – Paris 2003, Art. 2.)  1.- Tradiciones y expresiones orales, incluido el idioma como vehículo del patrimonio        cultural inmaterial 2.- Artes del espectáculo 3.- Usos sociales, rituales y actos festivos 4.- Conocimientos y usos relacionados con la naturaleza y el universo 5.- Técnicas artesanales tradicionales </vt:lpstr>
      <vt:lpstr>Todas las iniciativas, proyectos, programas o emprendimientos serán recibidos por los Gobiernos Parroquiales de acuerdo con el cronograma de postulación detallado en el punto 9 de las presentes bases.   Cada Gobierno Parroquial podrá enviar hasta tres postulaciones a la Secretaría de Cultura.</vt:lpstr>
      <vt:lpstr>Formulario de postulación  Documentos de respaldo que se deben adjuntar al formulario de postulación: - Medio de comprobación de la manifestación postulada (fotografías o videos, máximo 10). - Tres (3) videos de hasta 3 minutos (pueden ser grabados con celular) de testimonios de los miembros de la organización, colectivo, comunidad o agrupación, en los que se exponga lo siguiente: - Copia de cédula y papeleta de votación del representante de la organización, colectivo, comunidad o agrupación.</vt:lpstr>
      <vt:lpstr>Conformación del Comité de jurados El comité de jurados estará conformado por delegados de las siguientes instituciones:</vt:lpstr>
      <vt:lpstr>Presentación de PowerPoint</vt:lpstr>
      <vt:lpstr>Los resultados se publicarán a través de los sitios oficiales de la Secretaría de Cultura y se notificará formalmente al ganador del premio mediante el correo electrónico registrado en la postulación.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Premio Quitu Cara 2024 </dc:title>
  <dc:creator>Maria Paz Saavedra Calderon</dc:creator>
  <cp:lastModifiedBy>Norma Karina Villavicencio Rivadeneira</cp:lastModifiedBy>
  <cp:revision>1</cp:revision>
  <dcterms:modified xsi:type="dcterms:W3CDTF">2024-07-05T18:13:17Z</dcterms:modified>
</cp:coreProperties>
</file>