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57" r:id="rId4"/>
    <p:sldId id="258" r:id="rId5"/>
    <p:sldId id="259" r:id="rId6"/>
    <p:sldId id="261" r:id="rId7"/>
    <p:sldId id="262" r:id="rId8"/>
    <p:sldId id="263" r:id="rId9"/>
    <p:sldId id="265" r:id="rId10"/>
    <p:sldId id="267" r:id="rId11"/>
    <p:sldId id="269" r:id="rId12"/>
    <p:sldId id="270" r:id="rId13"/>
    <p:sldId id="275" r:id="rId14"/>
    <p:sldId id="274" r:id="rId15"/>
    <p:sldId id="264" r:id="rId16"/>
    <p:sldId id="276" r:id="rId17"/>
    <p:sldId id="277" r:id="rId18"/>
    <p:sldId id="260" r:id="rId19"/>
    <p:sldId id="272" r:id="rId2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1"/>
    <p:restoredTop sz="94714"/>
  </p:normalViewPr>
  <p:slideViewPr>
    <p:cSldViewPr snapToGrid="0" snapToObjects="1">
      <p:cViewPr varScale="1">
        <p:scale>
          <a:sx n="115" d="100"/>
          <a:sy n="115" d="100"/>
        </p:scale>
        <p:origin x="16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535CDD2A-A2E7-3140-81DA-79DFD1AF59A2}" type="datetimeFigureOut">
              <a:rPr lang="es-EC" smtClean="0"/>
              <a:t>6/11/2023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4B92F68-7EB6-034D-9811-F8AEEA9610F4}"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hasCustomPrompt="1"/>
          </p:nvPr>
        </p:nvSpPr>
        <p:spPr/>
        <p:txBody>
          <a:bodyPr vert="eaVert"/>
          <a:lstStyle/>
          <a:p>
            <a:r>
              <a:rPr lang="es-ES"/>
              <a:t>Editar los estilos de texto del patrón
Segundo nivel
Tercer nivel
Cuarto nivel
Quinto nivel</a:t>
            </a:r>
            <a:endParaRPr lang="es-EC"/>
          </a:p>
        </p:txBody>
      </p:sp>
      <p:sp>
        <p:nvSpPr>
          <p:cNvPr id="4" name="Marcador de fecha 3"/>
          <p:cNvSpPr>
            <a:spLocks noGrp="1"/>
          </p:cNvSpPr>
          <p:nvPr>
            <p:ph type="dt" sz="half" idx="10"/>
          </p:nvPr>
        </p:nvSpPr>
        <p:spPr/>
        <p:txBody>
          <a:bodyPr/>
          <a:lstStyle/>
          <a:p>
            <a:fld id="{535CDD2A-A2E7-3140-81DA-79DFD1AF59A2}" type="datetimeFigureOut">
              <a:rPr lang="es-EC" smtClean="0"/>
              <a:t>6/11/2023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4B92F68-7EB6-034D-9811-F8AEEA9610F4}"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r>
              <a:rPr lang="es-ES"/>
              <a:t>Editar los estilos de texto del patrón
Segundo nivel
Tercer nivel
Cuarto nivel
Quinto nivel</a:t>
            </a:r>
            <a:endParaRPr lang="es-EC"/>
          </a:p>
        </p:txBody>
      </p:sp>
      <p:sp>
        <p:nvSpPr>
          <p:cNvPr id="4" name="Marcador de fecha 3"/>
          <p:cNvSpPr>
            <a:spLocks noGrp="1"/>
          </p:cNvSpPr>
          <p:nvPr>
            <p:ph type="dt" sz="half" idx="10"/>
          </p:nvPr>
        </p:nvSpPr>
        <p:spPr/>
        <p:txBody>
          <a:bodyPr/>
          <a:lstStyle/>
          <a:p>
            <a:fld id="{535CDD2A-A2E7-3140-81DA-79DFD1AF59A2}" type="datetimeFigureOut">
              <a:rPr lang="es-EC" smtClean="0"/>
              <a:t>6/11/2023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4B92F68-7EB6-034D-9811-F8AEEA9610F4}"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hasCustomPrompt="1"/>
          </p:nvPr>
        </p:nvSpPr>
        <p:spPr/>
        <p:txBody>
          <a:bodyPr/>
          <a:lstStyle/>
          <a:p>
            <a:r>
              <a:rPr lang="es-ES"/>
              <a:t>Editar los estilos de texto del patrón
Segundo nivel
Tercer nivel
Cuarto nivel
Quinto nivel</a:t>
            </a:r>
            <a:endParaRPr lang="es-EC"/>
          </a:p>
        </p:txBody>
      </p:sp>
      <p:sp>
        <p:nvSpPr>
          <p:cNvPr id="4" name="Marcador de fecha 3"/>
          <p:cNvSpPr>
            <a:spLocks noGrp="1"/>
          </p:cNvSpPr>
          <p:nvPr>
            <p:ph type="dt" sz="half" idx="10"/>
          </p:nvPr>
        </p:nvSpPr>
        <p:spPr/>
        <p:txBody>
          <a:bodyPr/>
          <a:lstStyle/>
          <a:p>
            <a:fld id="{535CDD2A-A2E7-3140-81DA-79DFD1AF59A2}" type="datetimeFigureOut">
              <a:rPr lang="es-EC" smtClean="0"/>
              <a:t>6/11/2023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4B92F68-7EB6-034D-9811-F8AEEA9610F4}"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EC"/>
          </a:p>
        </p:txBody>
      </p:sp>
      <p:sp>
        <p:nvSpPr>
          <p:cNvPr id="4" name="Marcador de fecha 3"/>
          <p:cNvSpPr>
            <a:spLocks noGrp="1"/>
          </p:cNvSpPr>
          <p:nvPr>
            <p:ph type="dt" sz="half" idx="10"/>
          </p:nvPr>
        </p:nvSpPr>
        <p:spPr/>
        <p:txBody>
          <a:bodyPr/>
          <a:lstStyle/>
          <a:p>
            <a:fld id="{535CDD2A-A2E7-3140-81DA-79DFD1AF59A2}" type="datetimeFigureOut">
              <a:rPr lang="es-EC" smtClean="0"/>
              <a:t>6/11/2023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4B92F68-7EB6-034D-9811-F8AEEA9610F4}"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hasCustomPrompt="1"/>
          </p:nvPr>
        </p:nvSpPr>
        <p:spPr>
          <a:xfrm>
            <a:off x="838200" y="1825625"/>
            <a:ext cx="5181600" cy="4351338"/>
          </a:xfrm>
        </p:spPr>
        <p:txBody>
          <a:bodyPr/>
          <a:lstStyle/>
          <a:p>
            <a:r>
              <a:rPr lang="es-ES"/>
              <a:t>Editar los estilos de texto del patrón
Segundo nivel
Tercer nivel
Cuarto nivel
Quinto nivel</a:t>
            </a:r>
            <a:endParaRPr lang="es-EC"/>
          </a:p>
        </p:txBody>
      </p:sp>
      <p:sp>
        <p:nvSpPr>
          <p:cNvPr id="4" name="Marcador de contenido 3"/>
          <p:cNvSpPr>
            <a:spLocks noGrp="1"/>
          </p:cNvSpPr>
          <p:nvPr>
            <p:ph sz="half" idx="2" hasCustomPrompt="1"/>
          </p:nvPr>
        </p:nvSpPr>
        <p:spPr>
          <a:xfrm>
            <a:off x="6172200" y="1825625"/>
            <a:ext cx="5181600" cy="4351338"/>
          </a:xfrm>
        </p:spPr>
        <p:txBody>
          <a:bodyPr/>
          <a:lstStyle/>
          <a:p>
            <a:r>
              <a:rPr lang="es-ES"/>
              <a:t>Editar los estilos de texto del patrón
Segundo nivel
Tercer nivel
Cuarto nivel
Quinto nivel</a:t>
            </a:r>
            <a:endParaRPr lang="es-EC"/>
          </a:p>
        </p:txBody>
      </p:sp>
      <p:sp>
        <p:nvSpPr>
          <p:cNvPr id="5" name="Marcador de fecha 4"/>
          <p:cNvSpPr>
            <a:spLocks noGrp="1"/>
          </p:cNvSpPr>
          <p:nvPr>
            <p:ph type="dt" sz="half" idx="10"/>
          </p:nvPr>
        </p:nvSpPr>
        <p:spPr/>
        <p:txBody>
          <a:bodyPr/>
          <a:lstStyle/>
          <a:p>
            <a:fld id="{535CDD2A-A2E7-3140-81DA-79DFD1AF59A2}" type="datetimeFigureOut">
              <a:rPr lang="es-EC" smtClean="0"/>
              <a:t>6/11/2023</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4B92F68-7EB6-034D-9811-F8AEEA9610F4}"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C"/>
          </a:p>
        </p:txBody>
      </p:sp>
      <p:sp>
        <p:nvSpPr>
          <p:cNvPr id="4" name="Marcador de contenido 3"/>
          <p:cNvSpPr>
            <a:spLocks noGrp="1"/>
          </p:cNvSpPr>
          <p:nvPr>
            <p:ph sz="half" idx="2" hasCustomPrompt="1"/>
          </p:nvPr>
        </p:nvSpPr>
        <p:spPr>
          <a:xfrm>
            <a:off x="839788" y="2505075"/>
            <a:ext cx="5157787" cy="3684588"/>
          </a:xfrm>
        </p:spPr>
        <p:txBody>
          <a:bodyPr/>
          <a:lstStyle/>
          <a:p>
            <a:r>
              <a:rPr lang="es-ES"/>
              <a:t>Editar los estilos de texto del patrón
Segundo nivel
Tercer nivel
Cuarto nivel
Quinto nivel</a:t>
            </a:r>
            <a:endParaRPr lang="es-EC"/>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C"/>
          </a:p>
        </p:txBody>
      </p:sp>
      <p:sp>
        <p:nvSpPr>
          <p:cNvPr id="6" name="Marcador de contenido 5"/>
          <p:cNvSpPr>
            <a:spLocks noGrp="1"/>
          </p:cNvSpPr>
          <p:nvPr>
            <p:ph sz="quarter" idx="4" hasCustomPrompt="1"/>
          </p:nvPr>
        </p:nvSpPr>
        <p:spPr>
          <a:xfrm>
            <a:off x="6172200" y="2505075"/>
            <a:ext cx="5183188" cy="3684588"/>
          </a:xfrm>
        </p:spPr>
        <p:txBody>
          <a:bodyPr/>
          <a:lstStyle/>
          <a:p>
            <a:r>
              <a:rPr lang="es-ES"/>
              <a:t>Editar los estilos de texto del patrón
Segundo nivel
Tercer nivel
Cuarto nivel
Quinto nivel</a:t>
            </a:r>
            <a:endParaRPr lang="es-EC"/>
          </a:p>
        </p:txBody>
      </p:sp>
      <p:sp>
        <p:nvSpPr>
          <p:cNvPr id="7" name="Marcador de fecha 6"/>
          <p:cNvSpPr>
            <a:spLocks noGrp="1"/>
          </p:cNvSpPr>
          <p:nvPr>
            <p:ph type="dt" sz="half" idx="10"/>
          </p:nvPr>
        </p:nvSpPr>
        <p:spPr/>
        <p:txBody>
          <a:bodyPr/>
          <a:lstStyle/>
          <a:p>
            <a:fld id="{535CDD2A-A2E7-3140-81DA-79DFD1AF59A2}" type="datetimeFigureOut">
              <a:rPr lang="es-EC" smtClean="0"/>
              <a:t>6/11/2023</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4B92F68-7EB6-034D-9811-F8AEEA9610F4}"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535CDD2A-A2E7-3140-81DA-79DFD1AF59A2}" type="datetimeFigureOut">
              <a:rPr lang="es-EC" smtClean="0"/>
              <a:t>6/11/2023</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F4B92F68-7EB6-034D-9811-F8AEEA9610F4}"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35CDD2A-A2E7-3140-81DA-79DFD1AF59A2}" type="datetimeFigureOut">
              <a:rPr lang="es-EC" smtClean="0"/>
              <a:t>6/11/2023</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4B92F68-7EB6-034D-9811-F8AEEA9610F4}"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EC"/>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C"/>
          </a:p>
        </p:txBody>
      </p:sp>
      <p:sp>
        <p:nvSpPr>
          <p:cNvPr id="5" name="Marcador de fecha 4"/>
          <p:cNvSpPr>
            <a:spLocks noGrp="1"/>
          </p:cNvSpPr>
          <p:nvPr>
            <p:ph type="dt" sz="half" idx="10"/>
          </p:nvPr>
        </p:nvSpPr>
        <p:spPr/>
        <p:txBody>
          <a:bodyPr/>
          <a:lstStyle/>
          <a:p>
            <a:fld id="{535CDD2A-A2E7-3140-81DA-79DFD1AF59A2}" type="datetimeFigureOut">
              <a:rPr lang="es-EC" smtClean="0"/>
              <a:t>6/11/2023</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4B92F68-7EB6-034D-9811-F8AEEA9610F4}"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C"/>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C"/>
          </a:p>
        </p:txBody>
      </p:sp>
      <p:sp>
        <p:nvSpPr>
          <p:cNvPr id="5" name="Marcador de fecha 4"/>
          <p:cNvSpPr>
            <a:spLocks noGrp="1"/>
          </p:cNvSpPr>
          <p:nvPr>
            <p:ph type="dt" sz="half" idx="10"/>
          </p:nvPr>
        </p:nvSpPr>
        <p:spPr/>
        <p:txBody>
          <a:bodyPr/>
          <a:lstStyle/>
          <a:p>
            <a:fld id="{535CDD2A-A2E7-3140-81DA-79DFD1AF59A2}" type="datetimeFigureOut">
              <a:rPr lang="es-EC" smtClean="0"/>
              <a:t>6/11/2023</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4B92F68-7EB6-034D-9811-F8AEEA9610F4}"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CDD2A-A2E7-3140-81DA-79DFD1AF59A2}" type="datetimeFigureOut">
              <a:rPr lang="es-EC" smtClean="0"/>
              <a:t>6/11/2023</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92F68-7EB6-034D-9811-F8AEEA9610F4}"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sp>
        <p:nvSpPr>
          <p:cNvPr id="10" name="CuadroTexto 9"/>
          <p:cNvSpPr txBox="1"/>
          <p:nvPr/>
        </p:nvSpPr>
        <p:spPr>
          <a:xfrm>
            <a:off x="133004" y="2151727"/>
            <a:ext cx="6105644"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defRPr/>
            </a:pPr>
            <a:r>
              <a:rPr lang="es-ES" sz="3200" b="1" dirty="0">
                <a:latin typeface="Helvetica"/>
                <a:cs typeface="Helvetica"/>
              </a:rPr>
              <a:t>PREMIOS A LA MÚSICA ACADÉMICA Y POPULAR</a:t>
            </a:r>
          </a:p>
          <a:p>
            <a:pPr algn="ctr">
              <a:defRPr/>
            </a:pPr>
            <a:endParaRPr lang="es-ES" sz="3200" dirty="0">
              <a:solidFill>
                <a:schemeClr val="tx1"/>
              </a:solidFill>
              <a:latin typeface="Helvetica"/>
              <a:cs typeface="Helvetica"/>
            </a:endParaRPr>
          </a:p>
          <a:p>
            <a:pPr algn="ctr">
              <a:defRPr/>
            </a:pPr>
            <a:r>
              <a:rPr lang="es-ES" sz="3200" dirty="0">
                <a:solidFill>
                  <a:schemeClr val="tx1"/>
                </a:solidFill>
                <a:latin typeface="Helvetica"/>
                <a:cs typeface="Helvetica"/>
              </a:rPr>
              <a:t>2 CATEGORÍAS </a:t>
            </a:r>
          </a:p>
          <a:p>
            <a:pPr algn="ctr">
              <a:defRPr/>
            </a:pPr>
            <a:endParaRPr lang="es-ES" sz="3200" dirty="0">
              <a:solidFill>
                <a:schemeClr val="tx1"/>
              </a:solidFill>
              <a:latin typeface="Helvetica"/>
              <a:cs typeface="Helvetica"/>
            </a:endParaRPr>
          </a:p>
        </p:txBody>
      </p:sp>
      <p:grpSp>
        <p:nvGrpSpPr>
          <p:cNvPr id="14" name="Grupo 13"/>
          <p:cNvGrpSpPr/>
          <p:nvPr/>
        </p:nvGrpSpPr>
        <p:grpSpPr>
          <a:xfrm>
            <a:off x="6308320" y="-76005"/>
            <a:ext cx="5907253" cy="716085"/>
            <a:chOff x="6308320" y="-76005"/>
            <a:chExt cx="5907253" cy="716085"/>
          </a:xfrm>
        </p:grpSpPr>
        <p:sp>
          <p:nvSpPr>
            <p:cNvPr id="15"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6"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7"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8" name="Imagen 17"/>
          <p:cNvPicPr>
            <a:picLocks noChangeAspect="1"/>
          </p:cNvPicPr>
          <p:nvPr/>
        </p:nvPicPr>
        <p:blipFill>
          <a:blip r:embed="rId4"/>
          <a:stretch>
            <a:fillRect/>
          </a:stretch>
        </p:blipFill>
        <p:spPr>
          <a:xfrm>
            <a:off x="6941309" y="5899677"/>
            <a:ext cx="4641273" cy="577273"/>
          </a:xfrm>
          <a:prstGeom prst="rect">
            <a:avLst/>
          </a:prstGeom>
        </p:spPr>
      </p:pic>
      <p:sp>
        <p:nvSpPr>
          <p:cNvPr id="11" name="CuadroTexto 10"/>
          <p:cNvSpPr txBox="1"/>
          <p:nvPr/>
        </p:nvSpPr>
        <p:spPr>
          <a:xfrm>
            <a:off x="6821322" y="1813718"/>
            <a:ext cx="5262879" cy="2677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s-ES" sz="2400" b="1" dirty="0">
                <a:solidFill>
                  <a:schemeClr val="tx1"/>
                </a:solidFill>
                <a:latin typeface="Helvetica"/>
                <a:cs typeface="Helvetica"/>
              </a:rPr>
              <a:t>Sixto María Durán: </a:t>
            </a:r>
          </a:p>
          <a:p>
            <a:r>
              <a:rPr lang="es-ES" sz="2400" dirty="0">
                <a:solidFill>
                  <a:schemeClr val="tx1"/>
                </a:solidFill>
                <a:latin typeface="Helvetica"/>
                <a:cs typeface="Helvetica"/>
              </a:rPr>
              <a:t>A la mejor producción de música académica ecuatoriana.</a:t>
            </a:r>
          </a:p>
          <a:p>
            <a:endParaRPr lang="es-ES" sz="2400" dirty="0">
              <a:solidFill>
                <a:schemeClr val="tx1"/>
              </a:solidFill>
              <a:latin typeface="Helvetica"/>
              <a:cs typeface="Helvetica"/>
            </a:endParaRPr>
          </a:p>
          <a:p>
            <a:r>
              <a:rPr lang="es-ES" sz="2400" b="1" dirty="0">
                <a:solidFill>
                  <a:schemeClr val="tx1"/>
                </a:solidFill>
                <a:latin typeface="Helvetica"/>
                <a:cs typeface="Helvetica"/>
              </a:rPr>
              <a:t>Luis Alberto Valencia:</a:t>
            </a:r>
            <a:r>
              <a:rPr lang="es-ES" sz="2400" dirty="0">
                <a:solidFill>
                  <a:schemeClr val="tx1"/>
                </a:solidFill>
                <a:latin typeface="Helvetica"/>
                <a:cs typeface="Helvetica"/>
              </a:rPr>
              <a:t> </a:t>
            </a:r>
          </a:p>
          <a:p>
            <a:r>
              <a:rPr lang="es-ES" sz="2400" dirty="0">
                <a:solidFill>
                  <a:schemeClr val="tx1"/>
                </a:solidFill>
                <a:latin typeface="Helvetica"/>
                <a:cs typeface="Helvetica"/>
              </a:rPr>
              <a:t>A la mejor producción de música popular ecuatoriana.</a:t>
            </a:r>
            <a:endParaRPr lang="es-ES" sz="2400" b="1" dirty="0">
              <a:solidFill>
                <a:schemeClr val="tx1"/>
              </a:solidFill>
              <a:latin typeface="Helvetica"/>
              <a:cs typeface="Helvetic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sp>
        <p:nvSpPr>
          <p:cNvPr id="10" name="CuadroTexto 9"/>
          <p:cNvSpPr txBox="1"/>
          <p:nvPr/>
        </p:nvSpPr>
        <p:spPr>
          <a:xfrm>
            <a:off x="794505" y="763217"/>
            <a:ext cx="10602989" cy="5233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lvl="0" indent="-342900" algn="just">
              <a:lnSpc>
                <a:spcPct val="107000"/>
              </a:lnSpc>
              <a:buFont typeface="+mj-lt"/>
              <a:buAutoNum type="arabicPeriod" startAt="5"/>
            </a:pPr>
            <a:r>
              <a:rPr lang="es-EC" sz="1700" dirty="0">
                <a:effectLst/>
                <a:latin typeface="Helvetica" pitchFamily="2" charset="0"/>
                <a:ea typeface="Calibri" panose="020F0502020204030204" pitchFamily="34" charset="0"/>
                <a:cs typeface="Times New Roman" panose="02020603050405020304" pitchFamily="18" charset="0"/>
              </a:rPr>
              <a:t>Los participantes deberán cumplir el siguiente procedimiento:</a:t>
            </a:r>
          </a:p>
          <a:p>
            <a:pPr marL="457200" lvl="1" indent="0" algn="just">
              <a:lnSpc>
                <a:spcPct val="107000"/>
              </a:lnSpc>
            </a:pPr>
            <a:r>
              <a:rPr lang="es-ES_tradnl" sz="1700" dirty="0">
                <a:latin typeface="Helvetica" pitchFamily="2" charset="0"/>
                <a:ea typeface="Calibri" panose="020F0502020204030204" pitchFamily="34" charset="0"/>
                <a:cs typeface="Times New Roman" panose="02020603050405020304" pitchFamily="18" charset="0"/>
              </a:rPr>
              <a:t>5</a:t>
            </a:r>
            <a:r>
              <a:rPr lang="es-ES_tradnl" sz="1700" dirty="0">
                <a:effectLst/>
                <a:latin typeface="Helvetica" pitchFamily="2" charset="0"/>
                <a:ea typeface="Calibri" panose="020F0502020204030204" pitchFamily="34" charset="0"/>
                <a:cs typeface="Times New Roman" panose="02020603050405020304" pitchFamily="18" charset="0"/>
              </a:rPr>
              <a:t>.1. Las obras postulantes deberán haber sido publicadas, estrenadas o producidas, por primera vez, entre el 1 de agosto de 2022 y el 31 de julio de 2023. </a:t>
            </a:r>
            <a:endParaRPr lang="es-EC" sz="1700" dirty="0">
              <a:effectLst/>
              <a:latin typeface="Helvetica" pitchFamily="2" charset="0"/>
              <a:ea typeface="Calibri" panose="020F0502020204030204" pitchFamily="34" charset="0"/>
              <a:cs typeface="Times New Roman" panose="02020603050405020304" pitchFamily="18" charset="0"/>
            </a:endParaRPr>
          </a:p>
          <a:p>
            <a:pPr marL="457200" lvl="1" indent="0" algn="just">
              <a:lnSpc>
                <a:spcPct val="107000"/>
              </a:lnSpc>
            </a:pPr>
            <a:r>
              <a:rPr lang="es-ES_tradnl" sz="1700" dirty="0">
                <a:latin typeface="Helvetica" pitchFamily="2" charset="0"/>
                <a:ea typeface="Calibri" panose="020F0502020204030204" pitchFamily="34" charset="0"/>
                <a:cs typeface="Times New Roman" panose="02020603050405020304" pitchFamily="18" charset="0"/>
              </a:rPr>
              <a:t>5</a:t>
            </a:r>
            <a:r>
              <a:rPr lang="es-ES_tradnl" sz="1700" dirty="0">
                <a:effectLst/>
                <a:latin typeface="Helvetica" pitchFamily="2" charset="0"/>
                <a:ea typeface="Calibri" panose="020F0502020204030204" pitchFamily="34" charset="0"/>
                <a:cs typeface="Times New Roman" panose="02020603050405020304" pitchFamily="18" charset="0"/>
              </a:rPr>
              <a:t>.2. Las postulaciones deberán ser presentadas con el respaldo de un miembro del Concejo Metropolitano, una organización social legalmente constituida, las editoriales o un grupo de personas proponentes. </a:t>
            </a:r>
            <a:endParaRPr lang="es-EC" sz="1700" dirty="0">
              <a:effectLst/>
              <a:latin typeface="Helvetica" pitchFamily="2" charset="0"/>
              <a:ea typeface="Calibri" panose="020F0502020204030204" pitchFamily="34" charset="0"/>
              <a:cs typeface="Times New Roman" panose="02020603050405020304" pitchFamily="18" charset="0"/>
            </a:endParaRPr>
          </a:p>
          <a:p>
            <a:pPr marL="457200" lvl="1" indent="0" algn="just">
              <a:lnSpc>
                <a:spcPct val="107000"/>
              </a:lnSpc>
            </a:pPr>
            <a:r>
              <a:rPr lang="es-ES_tradnl" sz="1700" dirty="0">
                <a:latin typeface="Helvetica" pitchFamily="2" charset="0"/>
                <a:ea typeface="Calibri" panose="020F0502020204030204" pitchFamily="34" charset="0"/>
                <a:cs typeface="Times New Roman" panose="02020603050405020304" pitchFamily="18" charset="0"/>
              </a:rPr>
              <a:t>5</a:t>
            </a:r>
            <a:r>
              <a:rPr lang="es-ES_tradnl" sz="1700" dirty="0">
                <a:effectLst/>
                <a:latin typeface="Helvetica" pitchFamily="2" charset="0"/>
                <a:ea typeface="Calibri" panose="020F0502020204030204" pitchFamily="34" charset="0"/>
                <a:cs typeface="Times New Roman" panose="02020603050405020304" pitchFamily="18" charset="0"/>
              </a:rPr>
              <a:t>.3. Completar el formulario disponible en la página web </a:t>
            </a:r>
            <a:r>
              <a:rPr lang="es-ES_tradnl" sz="1700" dirty="0" err="1">
                <a:effectLst/>
                <a:latin typeface="Helvetica" pitchFamily="2" charset="0"/>
                <a:ea typeface="Calibri" panose="020F0502020204030204" pitchFamily="34" charset="0"/>
                <a:cs typeface="Times New Roman" panose="02020603050405020304" pitchFamily="18" charset="0"/>
              </a:rPr>
              <a:t>www.quitocultura.com</a:t>
            </a:r>
            <a:r>
              <a:rPr lang="es-ES_tradnl" sz="1700" dirty="0">
                <a:effectLst/>
                <a:latin typeface="Helvetica" pitchFamily="2" charset="0"/>
                <a:ea typeface="Calibri" panose="020F0502020204030204" pitchFamily="34" charset="0"/>
                <a:cs typeface="Times New Roman" panose="02020603050405020304" pitchFamily="18" charset="0"/>
              </a:rPr>
              <a:t>.</a:t>
            </a:r>
            <a:endParaRPr lang="es-EC" sz="1700" dirty="0">
              <a:effectLst/>
              <a:latin typeface="Helvetica" pitchFamily="2" charset="0"/>
              <a:ea typeface="Calibri" panose="020F0502020204030204" pitchFamily="34" charset="0"/>
              <a:cs typeface="Times New Roman" panose="02020603050405020304" pitchFamily="18" charset="0"/>
            </a:endParaRPr>
          </a:p>
          <a:p>
            <a:pPr marL="457200" lvl="1" indent="0" algn="just">
              <a:lnSpc>
                <a:spcPct val="107000"/>
              </a:lnSpc>
            </a:pPr>
            <a:r>
              <a:rPr lang="es-ES_tradnl" sz="1700" dirty="0">
                <a:latin typeface="Helvetica" pitchFamily="2" charset="0"/>
                <a:ea typeface="Calibri" panose="020F0502020204030204" pitchFamily="34" charset="0"/>
                <a:cs typeface="Times New Roman" panose="02020603050405020304" pitchFamily="18" charset="0"/>
              </a:rPr>
              <a:t>5</a:t>
            </a:r>
            <a:r>
              <a:rPr lang="es-ES_tradnl" sz="1700" dirty="0">
                <a:effectLst/>
                <a:latin typeface="Helvetica" pitchFamily="2" charset="0"/>
                <a:ea typeface="Calibri" panose="020F0502020204030204" pitchFamily="34" charset="0"/>
                <a:cs typeface="Times New Roman" panose="02020603050405020304" pitchFamily="18" charset="0"/>
              </a:rPr>
              <a:t>.4. Se deberá entregar una copia impresa del formulario digital, la carta de postulación y las obras postulantes: cinco ejemplares físicos o archivos electrónicos en PDF en caso de tratarse de una publicación digital, para las obras literarias y científicas. </a:t>
            </a:r>
            <a:r>
              <a:rPr lang="es-ES_tradnl" sz="1700" dirty="0">
                <a:latin typeface="Helvetica" pitchFamily="2" charset="0"/>
                <a:ea typeface="Calibri" panose="020F0502020204030204" pitchFamily="34" charset="0"/>
                <a:cs typeface="Times New Roman" panose="02020603050405020304" pitchFamily="18" charset="0"/>
              </a:rPr>
              <a:t>En el caso de las</a:t>
            </a:r>
            <a:r>
              <a:rPr lang="es-ES_tradnl" sz="1700" dirty="0">
                <a:effectLst/>
                <a:latin typeface="Helvetica" pitchFamily="2" charset="0"/>
                <a:ea typeface="Calibri" panose="020F0502020204030204" pitchFamily="34" charset="0"/>
                <a:cs typeface="Times New Roman" panose="02020603050405020304" pitchFamily="18" charset="0"/>
              </a:rPr>
              <a:t> artes escénicas, musicales y cinematográficas se podrá enviar un enlace de las obras postulantes en el formulario de inscripción o bien entregar tres ejemplares de la obra en disco compacto. </a:t>
            </a:r>
            <a:endParaRPr lang="es-EC" sz="1700" dirty="0">
              <a:effectLst/>
              <a:latin typeface="Helvetica" pitchFamily="2" charset="0"/>
              <a:ea typeface="Calibri" panose="020F0502020204030204" pitchFamily="34" charset="0"/>
              <a:cs typeface="Times New Roman" panose="02020603050405020304" pitchFamily="18" charset="0"/>
            </a:endParaRPr>
          </a:p>
          <a:p>
            <a:pPr marL="457200" lvl="1" indent="0" algn="just">
              <a:lnSpc>
                <a:spcPct val="107000"/>
              </a:lnSpc>
              <a:spcAft>
                <a:spcPts val="800"/>
              </a:spcAft>
            </a:pPr>
            <a:r>
              <a:rPr lang="es-ES_tradnl" sz="1700" dirty="0">
                <a:latin typeface="Helvetica" pitchFamily="2" charset="0"/>
                <a:ea typeface="Calibri" panose="020F0502020204030204" pitchFamily="34" charset="0"/>
                <a:cs typeface="Times New Roman" panose="02020603050405020304" pitchFamily="18" charset="0"/>
              </a:rPr>
              <a:t>5</a:t>
            </a:r>
            <a:r>
              <a:rPr lang="es-ES_tradnl" sz="1700" dirty="0">
                <a:effectLst/>
                <a:latin typeface="Helvetica" pitchFamily="2" charset="0"/>
                <a:ea typeface="Calibri" panose="020F0502020204030204" pitchFamily="34" charset="0"/>
                <a:cs typeface="Times New Roman" panose="02020603050405020304" pitchFamily="18" charset="0"/>
              </a:rPr>
              <a:t>.5. Las obras, junto con la documentación antes mencionada, se receptarán hasta las 12:00 del 14 de agosto del 2023 en el Centro Cultural </a:t>
            </a:r>
            <a:r>
              <a:rPr lang="es-ES_tradnl" sz="1700" dirty="0" err="1">
                <a:effectLst/>
                <a:latin typeface="Helvetica" pitchFamily="2" charset="0"/>
                <a:ea typeface="Calibri" panose="020F0502020204030204" pitchFamily="34" charset="0"/>
                <a:cs typeface="Times New Roman" panose="02020603050405020304" pitchFamily="18" charset="0"/>
              </a:rPr>
              <a:t>Benjamín</a:t>
            </a:r>
            <a:r>
              <a:rPr lang="es-ES_tradnl" sz="1700" dirty="0">
                <a:effectLst/>
                <a:latin typeface="Helvetica" pitchFamily="2" charset="0"/>
                <a:ea typeface="Calibri" panose="020F0502020204030204" pitchFamily="34" charset="0"/>
                <a:cs typeface="Times New Roman" panose="02020603050405020304" pitchFamily="18" charset="0"/>
              </a:rPr>
              <a:t> </a:t>
            </a:r>
            <a:r>
              <a:rPr lang="es-ES_tradnl" sz="1700" dirty="0" err="1">
                <a:effectLst/>
                <a:latin typeface="Helvetica" pitchFamily="2" charset="0"/>
                <a:ea typeface="Calibri" panose="020F0502020204030204" pitchFamily="34" charset="0"/>
                <a:cs typeface="Times New Roman" panose="02020603050405020304" pitchFamily="18" charset="0"/>
              </a:rPr>
              <a:t>Carrión</a:t>
            </a:r>
            <a:r>
              <a:rPr lang="es-ES_tradnl" sz="1700" dirty="0">
                <a:effectLst/>
                <a:latin typeface="Helvetica" pitchFamily="2" charset="0"/>
                <a:ea typeface="Calibri" panose="020F0502020204030204" pitchFamily="34" charset="0"/>
                <a:cs typeface="Times New Roman" panose="02020603050405020304" pitchFamily="18" charset="0"/>
              </a:rPr>
              <a:t> (Jorge Washington E2-42 y Ulpiano </a:t>
            </a:r>
            <a:r>
              <a:rPr lang="es-ES_tradnl" sz="1700" dirty="0" err="1">
                <a:effectLst/>
                <a:latin typeface="Helvetica" pitchFamily="2" charset="0"/>
                <a:ea typeface="Calibri" panose="020F0502020204030204" pitchFamily="34" charset="0"/>
                <a:cs typeface="Times New Roman" panose="02020603050405020304" pitchFamily="18" charset="0"/>
              </a:rPr>
              <a:t>Páez</a:t>
            </a:r>
            <a:r>
              <a:rPr lang="es-ES_tradnl" sz="1700" dirty="0">
                <a:effectLst/>
                <a:latin typeface="Helvetica" pitchFamily="2" charset="0"/>
                <a:ea typeface="Calibri" panose="020F0502020204030204" pitchFamily="34" charset="0"/>
                <a:cs typeface="Times New Roman" panose="02020603050405020304" pitchFamily="18" charset="0"/>
              </a:rPr>
              <a:t>) en la ciudad de Quito.</a:t>
            </a:r>
          </a:p>
          <a:p>
            <a:pPr marL="342900" indent="-342900" algn="just">
              <a:lnSpc>
                <a:spcPct val="107000"/>
              </a:lnSpc>
              <a:spcAft>
                <a:spcPts val="800"/>
              </a:spcAft>
              <a:buFont typeface="+mj-lt"/>
              <a:buAutoNum type="arabicPeriod" startAt="5"/>
            </a:pPr>
            <a:r>
              <a:rPr lang="es-EC" sz="1700" dirty="0">
                <a:latin typeface="Helvetica" pitchFamily="2" charset="0"/>
                <a:ea typeface="Calibri" panose="020F0502020204030204" pitchFamily="34" charset="0"/>
                <a:cs typeface="Arial" panose="020B0604020202020204" pitchFamily="34" charset="0"/>
              </a:rPr>
              <a:t>Las obras presentadas a concurso en las diferentes categorías no serán objeto de devolución. Tres ejemplares se destinarán a los miembros del jurado calificador y los dos restantes ingresarán al fondo bibliográfico municipal.</a:t>
            </a:r>
            <a:endParaRPr lang="es-EC" sz="1700" dirty="0">
              <a:latin typeface="Helvetica" pitchFamily="2" charset="0"/>
              <a:ea typeface="Calibri" panose="020F0502020204030204" pitchFamily="34" charset="0"/>
              <a:cs typeface="Times New Roman" panose="02020603050405020304" pitchFamily="18" charset="0"/>
            </a:endParaRPr>
          </a:p>
        </p:txBody>
      </p:sp>
      <p:grpSp>
        <p:nvGrpSpPr>
          <p:cNvPr id="14" name="Grupo 13"/>
          <p:cNvGrpSpPr/>
          <p:nvPr/>
        </p:nvGrpSpPr>
        <p:grpSpPr>
          <a:xfrm>
            <a:off x="6308320" y="-76005"/>
            <a:ext cx="5907253" cy="716085"/>
            <a:chOff x="6308320" y="-76005"/>
            <a:chExt cx="5907253" cy="716085"/>
          </a:xfrm>
        </p:grpSpPr>
        <p:sp>
          <p:nvSpPr>
            <p:cNvPr id="15"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6"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7"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8" name="Imagen 17"/>
          <p:cNvPicPr>
            <a:picLocks noChangeAspect="1"/>
          </p:cNvPicPr>
          <p:nvPr/>
        </p:nvPicPr>
        <p:blipFill>
          <a:blip r:embed="rId4"/>
          <a:stretch>
            <a:fillRect/>
          </a:stretch>
        </p:blipFill>
        <p:spPr>
          <a:xfrm>
            <a:off x="6941309" y="5899677"/>
            <a:ext cx="4641273" cy="57727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15129"/>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sp>
        <p:nvSpPr>
          <p:cNvPr id="14" name="CuadroTexto 13"/>
          <p:cNvSpPr txBox="1"/>
          <p:nvPr/>
        </p:nvSpPr>
        <p:spPr>
          <a:xfrm>
            <a:off x="615387" y="991102"/>
            <a:ext cx="11186088" cy="42915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lvl="0" indent="-342900" algn="just">
              <a:lnSpc>
                <a:spcPct val="107000"/>
              </a:lnSpc>
              <a:buFont typeface="+mj-lt"/>
              <a:buAutoNum type="arabicPeriod" startAt="7"/>
            </a:pPr>
            <a:r>
              <a:rPr lang="es-EC" sz="1700" dirty="0">
                <a:effectLst/>
                <a:latin typeface="Helvetica" pitchFamily="2" charset="0"/>
                <a:ea typeface="Calibri" panose="020F0502020204030204" pitchFamily="34" charset="0"/>
                <a:cs typeface="Arial" panose="020B0604020202020204" pitchFamily="34" charset="0"/>
              </a:rPr>
              <a:t>Para poder concursar se han de seguir rigurosamente todas las indicaciones anteriores. Cualquier omisión implicará que la obra no sea admitida en el concurso.</a:t>
            </a:r>
            <a:endParaRPr lang="es-EC" sz="1700" dirty="0">
              <a:latin typeface="Helvetica" pitchFamily="2"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7"/>
            </a:pPr>
            <a:r>
              <a:rPr lang="es-EC" sz="1700" dirty="0">
                <a:effectLst/>
                <a:latin typeface="Helvetica" pitchFamily="2" charset="0"/>
                <a:ea typeface="Calibri" panose="020F0502020204030204" pitchFamily="34" charset="0"/>
                <a:cs typeface="Arial" panose="020B0604020202020204" pitchFamily="34" charset="0"/>
              </a:rPr>
              <a:t>Una vez finalizado el plazo de admisión, se conformarán ternas de jurados para la evaluación de cada uno de los premios y categorías, con personas expertas y de reconocida trayectoria en las diversas materias: intelectuales, académicos, artistas, gestores, científicos, investigadores</a:t>
            </a:r>
            <a:r>
              <a:rPr lang="es-EC" sz="1700" dirty="0">
                <a:latin typeface="Helvetica" pitchFamily="2" charset="0"/>
                <a:ea typeface="Calibri" panose="020F0502020204030204" pitchFamily="34" charset="0"/>
                <a:cs typeface="Arial" panose="020B0604020202020204" pitchFamily="34" charset="0"/>
              </a:rPr>
              <a:t>. Los jurados </a:t>
            </a:r>
            <a:r>
              <a:rPr lang="es-EC" sz="1700" dirty="0">
                <a:effectLst/>
                <a:latin typeface="Helvetica" pitchFamily="2" charset="0"/>
                <a:ea typeface="Calibri" panose="020F0502020204030204" pitchFamily="34" charset="0"/>
                <a:cs typeface="Arial" panose="020B0604020202020204" pitchFamily="34" charset="0"/>
              </a:rPr>
              <a:t>emitirán un veredicto en el que explicarán y sustentarán los argumentos para la selección de los ganadores. En cada categoría, los jurados podrán nombrar hasta dos menciones de honor, que recibirán un diploma de honor pero no remuneración económica. </a:t>
            </a:r>
          </a:p>
          <a:p>
            <a:pPr marL="342900" lvl="0" indent="-342900" algn="just">
              <a:lnSpc>
                <a:spcPct val="107000"/>
              </a:lnSpc>
              <a:buFont typeface="+mj-lt"/>
              <a:buAutoNum type="arabicPeriod" startAt="7"/>
            </a:pPr>
            <a:r>
              <a:rPr lang="es-EC" sz="1700" dirty="0">
                <a:effectLst/>
                <a:latin typeface="Helvetica" pitchFamily="2" charset="0"/>
                <a:ea typeface="Calibri" panose="020F0502020204030204" pitchFamily="34" charset="0"/>
                <a:cs typeface="Arial" panose="020B0604020202020204" pitchFamily="34" charset="0"/>
              </a:rPr>
              <a:t>Los nombres de quienes conformen los jurados se darán a conocer junto con los veredictos, una vez que estos sean aprobados por el Concejo Metropolitano.</a:t>
            </a:r>
            <a:endParaRPr lang="es-EC" sz="1700" dirty="0">
              <a:latin typeface="Helvetica" pitchFamily="2"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7"/>
            </a:pPr>
            <a:r>
              <a:rPr lang="es-EC" sz="1700" dirty="0">
                <a:effectLst/>
                <a:latin typeface="Helvetica" pitchFamily="2" charset="0"/>
                <a:ea typeface="Calibri" panose="020F0502020204030204" pitchFamily="34" charset="0"/>
                <a:cs typeface="Arial" panose="020B0604020202020204" pitchFamily="34" charset="0"/>
              </a:rPr>
              <a:t>Los jurados podrán declarar desiertas las categorías y sus decisiones serán inapelables. </a:t>
            </a:r>
            <a:endParaRPr lang="es-EC" sz="1700" dirty="0">
              <a:latin typeface="Helvetica" pitchFamily="2"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7"/>
            </a:pPr>
            <a:r>
              <a:rPr lang="es-EC" sz="1700" dirty="0">
                <a:effectLst/>
                <a:latin typeface="Helvetica" pitchFamily="2" charset="0"/>
                <a:ea typeface="Calibri" panose="020F0502020204030204" pitchFamily="34" charset="0"/>
                <a:cs typeface="Arial" panose="020B0604020202020204" pitchFamily="34" charset="0"/>
              </a:rPr>
              <a:t>Una vez que sean emitidos los veredictos, estos serán aprobados por el Concejo Metropolitano, previo informe de la Comisión de Educación y Cultura.</a:t>
            </a:r>
            <a:endParaRPr lang="es-EC" sz="1700" dirty="0">
              <a:latin typeface="Helvetica" pitchFamily="2"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startAt="7"/>
            </a:pPr>
            <a:r>
              <a:rPr lang="es-EC" sz="1700" dirty="0">
                <a:effectLst/>
                <a:latin typeface="Helvetica" pitchFamily="2" charset="0"/>
                <a:ea typeface="Calibri" panose="020F0502020204030204" pitchFamily="34" charset="0"/>
                <a:cs typeface="Arial" panose="020B0604020202020204" pitchFamily="34" charset="0"/>
              </a:rPr>
              <a:t>La premiación de los ganadores en las distintas categorías se realizará el 1 de diciembre del 2023, en la celebración del Día de la Interculturalidad Quiteña.</a:t>
            </a:r>
            <a:endParaRPr lang="es-EC" sz="1700" dirty="0">
              <a:effectLst/>
              <a:latin typeface="Helvetica" pitchFamily="2" charset="0"/>
              <a:ea typeface="Calibri" panose="020F0502020204030204" pitchFamily="34" charset="0"/>
              <a:cs typeface="Times New Roman" panose="02020603050405020304" pitchFamily="18" charset="0"/>
            </a:endParaRPr>
          </a:p>
        </p:txBody>
      </p:sp>
      <p:grpSp>
        <p:nvGrpSpPr>
          <p:cNvPr id="15" name="Grupo 14"/>
          <p:cNvGrpSpPr/>
          <p:nvPr/>
        </p:nvGrpSpPr>
        <p:grpSpPr>
          <a:xfrm>
            <a:off x="6308320" y="-76005"/>
            <a:ext cx="5907253" cy="716085"/>
            <a:chOff x="6308320" y="-76005"/>
            <a:chExt cx="5907253" cy="716085"/>
          </a:xfrm>
        </p:grpSpPr>
        <p:sp>
          <p:nvSpPr>
            <p:cNvPr id="16"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7"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8"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9" name="Imagen 18"/>
          <p:cNvPicPr>
            <a:picLocks noChangeAspect="1"/>
          </p:cNvPicPr>
          <p:nvPr/>
        </p:nvPicPr>
        <p:blipFill>
          <a:blip r:embed="rId4"/>
          <a:stretch>
            <a:fillRect/>
          </a:stretch>
        </p:blipFill>
        <p:spPr>
          <a:xfrm>
            <a:off x="6941309" y="5899677"/>
            <a:ext cx="4641273" cy="5772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sp>
        <p:nvSpPr>
          <p:cNvPr id="10" name="CuadroTexto 9"/>
          <p:cNvSpPr txBox="1"/>
          <p:nvPr/>
        </p:nvSpPr>
        <p:spPr>
          <a:xfrm>
            <a:off x="-812136" y="2754046"/>
            <a:ext cx="6105644"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defRPr/>
            </a:pPr>
            <a:r>
              <a:rPr lang="es-ES" sz="3200" b="1" dirty="0" smtClean="0">
                <a:latin typeface="Helvetica"/>
                <a:cs typeface="Helvetica"/>
              </a:rPr>
              <a:t>OBRAS ADMITIDAS </a:t>
            </a:r>
            <a:endParaRPr lang="es-ES" sz="3200" b="1" dirty="0">
              <a:latin typeface="Helvetica"/>
              <a:cs typeface="Helvetica"/>
            </a:endParaRPr>
          </a:p>
          <a:p>
            <a:pPr algn="ctr">
              <a:defRPr/>
            </a:pPr>
            <a:endParaRPr lang="es-ES" sz="3200" dirty="0">
              <a:solidFill>
                <a:schemeClr val="tx1"/>
              </a:solidFill>
              <a:latin typeface="Helvetica"/>
              <a:cs typeface="Helvetica"/>
            </a:endParaRPr>
          </a:p>
          <a:p>
            <a:pPr algn="ctr">
              <a:defRPr/>
            </a:pPr>
            <a:endParaRPr lang="es-ES" sz="3200" dirty="0">
              <a:solidFill>
                <a:schemeClr val="tx1"/>
              </a:solidFill>
              <a:latin typeface="Helvetica"/>
              <a:cs typeface="Helvetica"/>
            </a:endParaRPr>
          </a:p>
        </p:txBody>
      </p:sp>
      <p:grpSp>
        <p:nvGrpSpPr>
          <p:cNvPr id="14" name="Grupo 13"/>
          <p:cNvGrpSpPr/>
          <p:nvPr/>
        </p:nvGrpSpPr>
        <p:grpSpPr>
          <a:xfrm>
            <a:off x="6308320" y="-76005"/>
            <a:ext cx="5907253" cy="716085"/>
            <a:chOff x="6308320" y="-76005"/>
            <a:chExt cx="5907253" cy="716085"/>
          </a:xfrm>
        </p:grpSpPr>
        <p:sp>
          <p:nvSpPr>
            <p:cNvPr id="15"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6"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7"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8" name="Imagen 17"/>
          <p:cNvPicPr>
            <a:picLocks noChangeAspect="1"/>
          </p:cNvPicPr>
          <p:nvPr/>
        </p:nvPicPr>
        <p:blipFill>
          <a:blip r:embed="rId4"/>
          <a:stretch>
            <a:fillRect/>
          </a:stretch>
        </p:blipFill>
        <p:spPr>
          <a:xfrm>
            <a:off x="6941309" y="5899677"/>
            <a:ext cx="4641273" cy="577273"/>
          </a:xfrm>
          <a:prstGeom prst="rect">
            <a:avLst/>
          </a:prstGeom>
        </p:spPr>
      </p:pic>
      <p:sp>
        <p:nvSpPr>
          <p:cNvPr id="2" name="Rectángulo 1"/>
          <p:cNvSpPr/>
          <p:nvPr/>
        </p:nvSpPr>
        <p:spPr>
          <a:xfrm>
            <a:off x="5989036" y="1576498"/>
            <a:ext cx="6096000" cy="3416320"/>
          </a:xfrm>
          <a:prstGeom prst="rect">
            <a:avLst/>
          </a:prstGeom>
        </p:spPr>
        <p:txBody>
          <a:bodyPr>
            <a:spAutoFit/>
          </a:bodyPr>
          <a:lstStyle/>
          <a:p>
            <a:pPr algn="just"/>
            <a:r>
              <a:rPr lang="es-EC" dirty="0"/>
              <a:t>El 14 de agosto culminó el plazo de postulación de obras para los </a:t>
            </a:r>
            <a:r>
              <a:rPr lang="es-EC" b="1" dirty="0"/>
              <a:t>PREMIOS CULTURALES, ARTÍSTICOS, CIENTÍFICOS Y EDUCATIVOS 2023 </a:t>
            </a:r>
            <a:r>
              <a:rPr lang="es-EC" dirty="0"/>
              <a:t>en el marco de la convocatoria realizada por la Secretaría de Cultura del Municipio de Quito. </a:t>
            </a:r>
          </a:p>
          <a:p>
            <a:pPr algn="just"/>
            <a:endParaRPr lang="es-EC" dirty="0"/>
          </a:p>
          <a:p>
            <a:pPr algn="just"/>
            <a:r>
              <a:rPr lang="es-EC" dirty="0"/>
              <a:t>Una vez cerrada la convocatoria, el equipo del Centro Cultural Benjamín Carrión La </a:t>
            </a:r>
            <a:r>
              <a:rPr lang="es-EC" dirty="0" smtClean="0"/>
              <a:t>Mariscal, de la Secretaría de Cultura </a:t>
            </a:r>
            <a:r>
              <a:rPr lang="es-EC" dirty="0"/>
              <a:t>verificó los registros recibidos a través del formulario publicado en el portal quitocultura.com y los contrastó tanto con la documentación recibida cuanto con las obras efectivamente entregadas en el CCBC, según lo estipulado en las bases del certamen. </a:t>
            </a:r>
          </a:p>
        </p:txBody>
      </p:sp>
      <p:sp>
        <p:nvSpPr>
          <p:cNvPr id="5" name="Flecha derecha 4"/>
          <p:cNvSpPr/>
          <p:nvPr/>
        </p:nvSpPr>
        <p:spPr>
          <a:xfrm>
            <a:off x="4481372" y="2644170"/>
            <a:ext cx="1236133" cy="668148"/>
          </a:xfrm>
          <a:prstGeom prst="rightArrow">
            <a:avLst/>
          </a:prstGeom>
          <a:solidFill>
            <a:srgbClr val="C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65319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grpSp>
        <p:nvGrpSpPr>
          <p:cNvPr id="14" name="Grupo 13"/>
          <p:cNvGrpSpPr/>
          <p:nvPr/>
        </p:nvGrpSpPr>
        <p:grpSpPr>
          <a:xfrm>
            <a:off x="6308320" y="-76005"/>
            <a:ext cx="5907253" cy="716085"/>
            <a:chOff x="6308320" y="-76005"/>
            <a:chExt cx="5907253" cy="716085"/>
          </a:xfrm>
        </p:grpSpPr>
        <p:sp>
          <p:nvSpPr>
            <p:cNvPr id="15"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6"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7"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8" name="Imagen 17"/>
          <p:cNvPicPr>
            <a:picLocks noChangeAspect="1"/>
          </p:cNvPicPr>
          <p:nvPr/>
        </p:nvPicPr>
        <p:blipFill>
          <a:blip r:embed="rId4"/>
          <a:stretch>
            <a:fillRect/>
          </a:stretch>
        </p:blipFill>
        <p:spPr>
          <a:xfrm>
            <a:off x="6941309" y="5899677"/>
            <a:ext cx="4641273" cy="577273"/>
          </a:xfrm>
          <a:prstGeom prst="rect">
            <a:avLst/>
          </a:prstGeom>
        </p:spPr>
      </p:pic>
      <p:sp>
        <p:nvSpPr>
          <p:cNvPr id="3" name="Rectángulo 2"/>
          <p:cNvSpPr/>
          <p:nvPr/>
        </p:nvSpPr>
        <p:spPr>
          <a:xfrm>
            <a:off x="307272" y="1802564"/>
            <a:ext cx="5107606" cy="3416320"/>
          </a:xfrm>
          <a:prstGeom prst="rect">
            <a:avLst/>
          </a:prstGeom>
        </p:spPr>
        <p:txBody>
          <a:bodyPr wrap="square">
            <a:spAutoFit/>
          </a:bodyPr>
          <a:lstStyle/>
          <a:p>
            <a:pPr marL="285750" indent="-285750" algn="just">
              <a:buFont typeface="Arial" panose="020B0604020202020204" pitchFamily="34" charset="0"/>
              <a:buChar char="•"/>
            </a:pPr>
            <a:r>
              <a:rPr lang="es-EC" dirty="0"/>
              <a:t>De los 392 registros recibidos en el formulario electrónico, 276 postulaciones fueron </a:t>
            </a:r>
            <a:r>
              <a:rPr lang="es-EC" dirty="0" smtClean="0"/>
              <a:t>admitidas.</a:t>
            </a:r>
          </a:p>
          <a:p>
            <a:pPr marL="285750" indent="-285750" algn="just">
              <a:buFont typeface="Arial" panose="020B0604020202020204" pitchFamily="34" charset="0"/>
              <a:buChar char="•"/>
            </a:pPr>
            <a:r>
              <a:rPr lang="es-EC" dirty="0" smtClean="0"/>
              <a:t>Se encontraron 72 registros repetidos </a:t>
            </a:r>
            <a:r>
              <a:rPr lang="es-EC" dirty="0"/>
              <a:t>y 44 inscripciones en línea que no completaron la información requerida en </a:t>
            </a:r>
            <a:r>
              <a:rPr lang="es-EC" dirty="0" smtClean="0"/>
              <a:t>la convocatoria</a:t>
            </a:r>
            <a:r>
              <a:rPr lang="es-EC" dirty="0"/>
              <a:t>. </a:t>
            </a:r>
            <a:endParaRPr lang="es-EC" dirty="0" smtClean="0"/>
          </a:p>
          <a:p>
            <a:pPr marL="285750" indent="-285750" algn="just">
              <a:buFont typeface="Arial" panose="020B0604020202020204" pitchFamily="34" charset="0"/>
              <a:buChar char="•"/>
            </a:pPr>
            <a:r>
              <a:rPr lang="es-MX" dirty="0" smtClean="0"/>
              <a:t>Es importante señalar que ninguna categoría fue declarada desierta, pues se </a:t>
            </a:r>
            <a:r>
              <a:rPr lang="es-MX" dirty="0"/>
              <a:t>obtuvo </a:t>
            </a:r>
            <a:r>
              <a:rPr lang="es-MX" dirty="0" smtClean="0"/>
              <a:t>la </a:t>
            </a:r>
            <a:r>
              <a:rPr lang="es-MX" dirty="0"/>
              <a:t>presentación de por lo menos 3 candidatos por </a:t>
            </a:r>
            <a:r>
              <a:rPr lang="es-MX" dirty="0" smtClean="0"/>
              <a:t>categoría. </a:t>
            </a:r>
            <a:endParaRPr lang="es-EC" dirty="0" smtClean="0"/>
          </a:p>
          <a:p>
            <a:pPr marL="285750" indent="-285750" algn="just">
              <a:buFont typeface="Arial" panose="020B0604020202020204" pitchFamily="34" charset="0"/>
              <a:buChar char="•"/>
            </a:pPr>
            <a:r>
              <a:rPr lang="es-EC" dirty="0" smtClean="0"/>
              <a:t>El </a:t>
            </a:r>
            <a:r>
              <a:rPr lang="es-EC" dirty="0"/>
              <a:t>cuadro de las 22 categorías finalmente conformadas con las 276 obras admitidas en </a:t>
            </a:r>
            <a:r>
              <a:rPr lang="es-EC" dirty="0" smtClean="0"/>
              <a:t>los diferentes </a:t>
            </a:r>
            <a:r>
              <a:rPr lang="es-EC" dirty="0"/>
              <a:t>premios tiene el siguiente detalle:</a:t>
            </a:r>
          </a:p>
        </p:txBody>
      </p:sp>
      <p:pic>
        <p:nvPicPr>
          <p:cNvPr id="8" name="Imagen 7"/>
          <p:cNvPicPr>
            <a:picLocks noChangeAspect="1"/>
          </p:cNvPicPr>
          <p:nvPr/>
        </p:nvPicPr>
        <p:blipFill rotWithShape="1">
          <a:blip r:embed="rId5"/>
          <a:srcRect l="2796" t="1297" b="1281"/>
          <a:stretch/>
        </p:blipFill>
        <p:spPr>
          <a:xfrm>
            <a:off x="5722149" y="1467358"/>
            <a:ext cx="6182426" cy="4127108"/>
          </a:xfrm>
          <a:prstGeom prst="rect">
            <a:avLst/>
          </a:prstGeom>
        </p:spPr>
      </p:pic>
    </p:spTree>
    <p:extLst>
      <p:ext uri="{BB962C8B-B14F-4D97-AF65-F5344CB8AC3E}">
        <p14:creationId xmlns:p14="http://schemas.microsoft.com/office/powerpoint/2010/main" val="445514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1"/>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340822" y="1285170"/>
            <a:ext cx="12192000" cy="5059411"/>
          </a:xfrm>
          <a:prstGeom prst="rect">
            <a:avLst/>
          </a:prstGeom>
        </p:spPr>
      </p:pic>
      <p:grpSp>
        <p:nvGrpSpPr>
          <p:cNvPr id="10" name="Grupo 9"/>
          <p:cNvGrpSpPr/>
          <p:nvPr/>
        </p:nvGrpSpPr>
        <p:grpSpPr>
          <a:xfrm>
            <a:off x="6308320" y="-76005"/>
            <a:ext cx="5907253" cy="716085"/>
            <a:chOff x="6308320" y="-76005"/>
            <a:chExt cx="5907253" cy="716085"/>
          </a:xfrm>
        </p:grpSpPr>
        <p:sp>
          <p:nvSpPr>
            <p:cNvPr id="14"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5"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6"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7" name="Imagen 16"/>
          <p:cNvPicPr>
            <a:picLocks noChangeAspect="1"/>
          </p:cNvPicPr>
          <p:nvPr/>
        </p:nvPicPr>
        <p:blipFill>
          <a:blip r:embed="rId4"/>
          <a:stretch>
            <a:fillRect/>
          </a:stretch>
        </p:blipFill>
        <p:spPr>
          <a:xfrm>
            <a:off x="6941309" y="5899677"/>
            <a:ext cx="4641273" cy="577273"/>
          </a:xfrm>
          <a:prstGeom prst="rect">
            <a:avLst/>
          </a:prstGeom>
        </p:spPr>
      </p:pic>
      <p:sp>
        <p:nvSpPr>
          <p:cNvPr id="6" name="Rectángulo 5"/>
          <p:cNvSpPr/>
          <p:nvPr/>
        </p:nvSpPr>
        <p:spPr>
          <a:xfrm>
            <a:off x="6821322" y="2849360"/>
            <a:ext cx="5158468" cy="3293209"/>
          </a:xfrm>
          <a:prstGeom prst="rect">
            <a:avLst/>
          </a:prstGeom>
        </p:spPr>
        <p:txBody>
          <a:bodyPr wrap="square">
            <a:spAutoFit/>
          </a:bodyPr>
          <a:lstStyle/>
          <a:p>
            <a:pPr algn="just"/>
            <a:endParaRPr lang="es-MX" sz="1600" dirty="0" smtClean="0"/>
          </a:p>
          <a:p>
            <a:pPr algn="just"/>
            <a:r>
              <a:rPr lang="es-MX" sz="1600" dirty="0" smtClean="0"/>
              <a:t>De los Premios a las Mejores Obras Publicadas, se obtuvo un total de 220 obras admitidas. </a:t>
            </a:r>
          </a:p>
          <a:p>
            <a:pPr algn="just"/>
            <a:endParaRPr lang="es-MX" sz="1600" dirty="0"/>
          </a:p>
          <a:p>
            <a:pPr algn="just"/>
            <a:r>
              <a:rPr lang="es-MX" sz="1600" dirty="0"/>
              <a:t>Desde la tercera semana de agosto,  el Jurado Evaluador se encontró en la etapa de lectura y evaluación de las obras, según los criterios de evaluación establecidos para cada ámbito de </a:t>
            </a:r>
            <a:r>
              <a:rPr lang="es-EC" sz="1600" dirty="0"/>
              <a:t>especialización y mencionados. </a:t>
            </a:r>
          </a:p>
          <a:p>
            <a:pPr algn="just"/>
            <a:endParaRPr lang="es-MX" sz="1600" dirty="0"/>
          </a:p>
          <a:p>
            <a:pPr algn="just"/>
            <a:r>
              <a:rPr lang="es-MX" sz="1600" dirty="0"/>
              <a:t>Hasta el 10 de noviembre del presente año, se generarán las  reuniones de deliberaciones y veredicto final de jurados.</a:t>
            </a:r>
          </a:p>
          <a:p>
            <a:pPr algn="just"/>
            <a:endParaRPr lang="es-MX" sz="1600" dirty="0"/>
          </a:p>
          <a:p>
            <a:pPr algn="just"/>
            <a:endParaRPr lang="es-MX" sz="1600" dirty="0"/>
          </a:p>
        </p:txBody>
      </p:sp>
      <p:sp>
        <p:nvSpPr>
          <p:cNvPr id="18" name="CuadroTexto 17"/>
          <p:cNvSpPr txBox="1"/>
          <p:nvPr/>
        </p:nvSpPr>
        <p:spPr>
          <a:xfrm>
            <a:off x="6885362" y="1393294"/>
            <a:ext cx="4697220" cy="2062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defRPr/>
            </a:pPr>
            <a:r>
              <a:rPr lang="es-ES" sz="3200" b="1" dirty="0">
                <a:solidFill>
                  <a:schemeClr val="tx1"/>
                </a:solidFill>
                <a:latin typeface="Helvetica"/>
                <a:cs typeface="Helvetica"/>
              </a:rPr>
              <a:t>PREMIOS A LAS MEJORES OBRAS PUBLICADAS</a:t>
            </a:r>
          </a:p>
          <a:p>
            <a:pPr algn="ctr">
              <a:defRPr/>
            </a:pPr>
            <a:endParaRPr lang="es-ES" sz="3200" b="1" dirty="0">
              <a:latin typeface="Helvetica"/>
              <a:cs typeface="Helvetica"/>
            </a:endParaRPr>
          </a:p>
        </p:txBody>
      </p:sp>
      <p:pic>
        <p:nvPicPr>
          <p:cNvPr id="7" name="Imagen 6"/>
          <p:cNvPicPr>
            <a:picLocks noChangeAspect="1"/>
          </p:cNvPicPr>
          <p:nvPr/>
        </p:nvPicPr>
        <p:blipFill rotWithShape="1">
          <a:blip r:embed="rId5"/>
          <a:srcRect l="1355" t="744"/>
          <a:stretch/>
        </p:blipFill>
        <p:spPr>
          <a:xfrm>
            <a:off x="347133" y="931332"/>
            <a:ext cx="5928811" cy="50862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1"/>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340822" y="1285170"/>
            <a:ext cx="12192000" cy="5059411"/>
          </a:xfrm>
          <a:prstGeom prst="rect">
            <a:avLst/>
          </a:prstGeom>
        </p:spPr>
      </p:pic>
      <p:grpSp>
        <p:nvGrpSpPr>
          <p:cNvPr id="10" name="Grupo 9"/>
          <p:cNvGrpSpPr/>
          <p:nvPr/>
        </p:nvGrpSpPr>
        <p:grpSpPr>
          <a:xfrm>
            <a:off x="6308320" y="-76005"/>
            <a:ext cx="5907253" cy="716085"/>
            <a:chOff x="6308320" y="-76005"/>
            <a:chExt cx="5907253" cy="716085"/>
          </a:xfrm>
        </p:grpSpPr>
        <p:sp>
          <p:nvSpPr>
            <p:cNvPr id="14"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5"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6"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7" name="Imagen 16"/>
          <p:cNvPicPr>
            <a:picLocks noChangeAspect="1"/>
          </p:cNvPicPr>
          <p:nvPr/>
        </p:nvPicPr>
        <p:blipFill>
          <a:blip r:embed="rId4"/>
          <a:stretch>
            <a:fillRect/>
          </a:stretch>
        </p:blipFill>
        <p:spPr>
          <a:xfrm>
            <a:off x="6941309" y="5899677"/>
            <a:ext cx="4641273" cy="577273"/>
          </a:xfrm>
          <a:prstGeom prst="rect">
            <a:avLst/>
          </a:prstGeom>
        </p:spPr>
      </p:pic>
      <p:sp>
        <p:nvSpPr>
          <p:cNvPr id="6" name="Rectángulo 5"/>
          <p:cNvSpPr/>
          <p:nvPr/>
        </p:nvSpPr>
        <p:spPr>
          <a:xfrm>
            <a:off x="6821322" y="2616541"/>
            <a:ext cx="5158468" cy="3293209"/>
          </a:xfrm>
          <a:prstGeom prst="rect">
            <a:avLst/>
          </a:prstGeom>
        </p:spPr>
        <p:txBody>
          <a:bodyPr wrap="square">
            <a:spAutoFit/>
          </a:bodyPr>
          <a:lstStyle/>
          <a:p>
            <a:pPr algn="just"/>
            <a:endParaRPr lang="es-MX" sz="1600" dirty="0" smtClean="0"/>
          </a:p>
          <a:p>
            <a:pPr algn="just"/>
            <a:r>
              <a:rPr lang="es-MX" sz="1600" dirty="0"/>
              <a:t>De los </a:t>
            </a:r>
            <a:r>
              <a:rPr lang="es-MX" sz="1600" dirty="0" smtClean="0"/>
              <a:t>premios de vídeo,  cine, teatro , se obtuvo un total de 31 obras admitidas. </a:t>
            </a:r>
          </a:p>
          <a:p>
            <a:pPr algn="just"/>
            <a:endParaRPr lang="es-MX" sz="1600" dirty="0"/>
          </a:p>
          <a:p>
            <a:pPr algn="just"/>
            <a:r>
              <a:rPr lang="es-MX" sz="1600" dirty="0"/>
              <a:t>Desde la tercera semana de </a:t>
            </a:r>
            <a:r>
              <a:rPr lang="es-MX" sz="1600" dirty="0" smtClean="0"/>
              <a:t>agosto,  </a:t>
            </a:r>
            <a:r>
              <a:rPr lang="es-MX" sz="1600" dirty="0"/>
              <a:t>el Jurado Evaluador se </a:t>
            </a:r>
            <a:r>
              <a:rPr lang="es-MX" sz="1600" dirty="0" smtClean="0"/>
              <a:t>encontró en </a:t>
            </a:r>
            <a:r>
              <a:rPr lang="es-MX" sz="1600" dirty="0"/>
              <a:t>la etapa de lectura </a:t>
            </a:r>
            <a:r>
              <a:rPr lang="es-MX" sz="1600" dirty="0" smtClean="0"/>
              <a:t>y evaluación </a:t>
            </a:r>
            <a:r>
              <a:rPr lang="es-MX" sz="1600" dirty="0"/>
              <a:t>de las obras, según los criterios de evaluación establecidos para cada ámbito </a:t>
            </a:r>
            <a:r>
              <a:rPr lang="es-MX" sz="1600" dirty="0" smtClean="0"/>
              <a:t>de </a:t>
            </a:r>
            <a:r>
              <a:rPr lang="es-EC" sz="1600" dirty="0" smtClean="0"/>
              <a:t>especialización </a:t>
            </a:r>
            <a:r>
              <a:rPr lang="es-EC" sz="1600" dirty="0"/>
              <a:t>y </a:t>
            </a:r>
            <a:r>
              <a:rPr lang="es-EC" sz="1600" dirty="0" smtClean="0"/>
              <a:t>mencionados. </a:t>
            </a:r>
          </a:p>
          <a:p>
            <a:pPr algn="just"/>
            <a:endParaRPr lang="es-MX" sz="1600" dirty="0"/>
          </a:p>
          <a:p>
            <a:pPr algn="just"/>
            <a:r>
              <a:rPr lang="es-MX" sz="1600" dirty="0" smtClean="0"/>
              <a:t>Hasta el 10 de noviembre del presente año, se generarán las  reuniones </a:t>
            </a:r>
            <a:r>
              <a:rPr lang="es-MX" sz="1600" dirty="0"/>
              <a:t>de deliberaciones y veredicto final de jurados.</a:t>
            </a:r>
            <a:endParaRPr lang="es-MX" sz="1400" dirty="0" smtClean="0"/>
          </a:p>
          <a:p>
            <a:pPr algn="just"/>
            <a:endParaRPr lang="es-MX" sz="1600" dirty="0"/>
          </a:p>
          <a:p>
            <a:pPr algn="just"/>
            <a:endParaRPr lang="es-MX" sz="1600" dirty="0"/>
          </a:p>
        </p:txBody>
      </p:sp>
      <p:sp>
        <p:nvSpPr>
          <p:cNvPr id="18" name="CuadroTexto 17"/>
          <p:cNvSpPr txBox="1"/>
          <p:nvPr/>
        </p:nvSpPr>
        <p:spPr>
          <a:xfrm>
            <a:off x="6885362" y="1393294"/>
            <a:ext cx="4697220"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defRPr/>
            </a:pPr>
            <a:r>
              <a:rPr lang="es-ES" sz="3200" b="1" dirty="0">
                <a:latin typeface="Helvetica"/>
                <a:cs typeface="Helvetica"/>
              </a:rPr>
              <a:t>PREMIOS DE VÍDEO, </a:t>
            </a:r>
          </a:p>
          <a:p>
            <a:pPr algn="ctr">
              <a:defRPr/>
            </a:pPr>
            <a:r>
              <a:rPr lang="es-ES" sz="3200" b="1" dirty="0">
                <a:latin typeface="Helvetica"/>
                <a:cs typeface="Helvetica"/>
              </a:rPr>
              <a:t>CINE, TEATRO </a:t>
            </a:r>
          </a:p>
          <a:p>
            <a:pPr algn="ctr">
              <a:defRPr/>
            </a:pPr>
            <a:endParaRPr lang="es-ES" sz="3200" b="1" dirty="0">
              <a:latin typeface="Helvetica"/>
              <a:cs typeface="Helvetica"/>
            </a:endParaRPr>
          </a:p>
        </p:txBody>
      </p:sp>
      <p:pic>
        <p:nvPicPr>
          <p:cNvPr id="3" name="Imagen 2"/>
          <p:cNvPicPr>
            <a:picLocks noChangeAspect="1"/>
          </p:cNvPicPr>
          <p:nvPr/>
        </p:nvPicPr>
        <p:blipFill rotWithShape="1">
          <a:blip r:embed="rId5"/>
          <a:srcRect l="1355" b="1336"/>
          <a:stretch/>
        </p:blipFill>
        <p:spPr>
          <a:xfrm>
            <a:off x="269317" y="2338990"/>
            <a:ext cx="6039003" cy="2588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02598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1"/>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340822" y="1285170"/>
            <a:ext cx="12192000" cy="5059411"/>
          </a:xfrm>
          <a:prstGeom prst="rect">
            <a:avLst/>
          </a:prstGeom>
        </p:spPr>
      </p:pic>
      <p:grpSp>
        <p:nvGrpSpPr>
          <p:cNvPr id="10" name="Grupo 9"/>
          <p:cNvGrpSpPr/>
          <p:nvPr/>
        </p:nvGrpSpPr>
        <p:grpSpPr>
          <a:xfrm>
            <a:off x="6308320" y="-76005"/>
            <a:ext cx="5907253" cy="716085"/>
            <a:chOff x="6308320" y="-76005"/>
            <a:chExt cx="5907253" cy="716085"/>
          </a:xfrm>
        </p:grpSpPr>
        <p:sp>
          <p:nvSpPr>
            <p:cNvPr id="14"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5"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6"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7" name="Imagen 16"/>
          <p:cNvPicPr>
            <a:picLocks noChangeAspect="1"/>
          </p:cNvPicPr>
          <p:nvPr/>
        </p:nvPicPr>
        <p:blipFill>
          <a:blip r:embed="rId4"/>
          <a:stretch>
            <a:fillRect/>
          </a:stretch>
        </p:blipFill>
        <p:spPr>
          <a:xfrm>
            <a:off x="6941309" y="5899677"/>
            <a:ext cx="4641273" cy="577273"/>
          </a:xfrm>
          <a:prstGeom prst="rect">
            <a:avLst/>
          </a:prstGeom>
        </p:spPr>
      </p:pic>
      <p:sp>
        <p:nvSpPr>
          <p:cNvPr id="6" name="Rectángulo 5"/>
          <p:cNvSpPr/>
          <p:nvPr/>
        </p:nvSpPr>
        <p:spPr>
          <a:xfrm>
            <a:off x="6821322" y="2616541"/>
            <a:ext cx="5158468" cy="3293209"/>
          </a:xfrm>
          <a:prstGeom prst="rect">
            <a:avLst/>
          </a:prstGeom>
        </p:spPr>
        <p:txBody>
          <a:bodyPr wrap="square">
            <a:spAutoFit/>
          </a:bodyPr>
          <a:lstStyle/>
          <a:p>
            <a:pPr algn="just"/>
            <a:endParaRPr lang="es-MX" sz="1600" dirty="0" smtClean="0"/>
          </a:p>
          <a:p>
            <a:pPr algn="just"/>
            <a:r>
              <a:rPr lang="es-MX" sz="1600" dirty="0"/>
              <a:t>De los </a:t>
            </a:r>
            <a:r>
              <a:rPr lang="es-MX" sz="1600" dirty="0" smtClean="0"/>
              <a:t>premios a la música académica y popular, se obtuvo un total de 25 obras admitidas. </a:t>
            </a:r>
          </a:p>
          <a:p>
            <a:pPr algn="just"/>
            <a:endParaRPr lang="es-MX" sz="1600" dirty="0"/>
          </a:p>
          <a:p>
            <a:pPr algn="just"/>
            <a:r>
              <a:rPr lang="es-MX" sz="1600" dirty="0"/>
              <a:t>Desde la tercera semana de </a:t>
            </a:r>
            <a:r>
              <a:rPr lang="es-MX" sz="1600" dirty="0" smtClean="0"/>
              <a:t>agosto,  </a:t>
            </a:r>
            <a:r>
              <a:rPr lang="es-MX" sz="1600" dirty="0"/>
              <a:t>el Jurado Evaluador se </a:t>
            </a:r>
            <a:r>
              <a:rPr lang="es-MX" sz="1600" dirty="0" smtClean="0"/>
              <a:t>encontró en </a:t>
            </a:r>
            <a:r>
              <a:rPr lang="es-MX" sz="1600" dirty="0"/>
              <a:t>la etapa de lectura </a:t>
            </a:r>
            <a:r>
              <a:rPr lang="es-MX" sz="1600" dirty="0" smtClean="0"/>
              <a:t>y evaluación </a:t>
            </a:r>
            <a:r>
              <a:rPr lang="es-MX" sz="1600" dirty="0"/>
              <a:t>de las obras, según los criterios de evaluación establecidos para cada ámbito </a:t>
            </a:r>
            <a:r>
              <a:rPr lang="es-MX" sz="1600" dirty="0" smtClean="0"/>
              <a:t>de </a:t>
            </a:r>
            <a:r>
              <a:rPr lang="es-EC" sz="1600" dirty="0" smtClean="0"/>
              <a:t>especialización </a:t>
            </a:r>
            <a:r>
              <a:rPr lang="es-EC" sz="1600" dirty="0"/>
              <a:t>y </a:t>
            </a:r>
            <a:r>
              <a:rPr lang="es-EC" sz="1600" dirty="0" smtClean="0"/>
              <a:t>mencionados. </a:t>
            </a:r>
          </a:p>
          <a:p>
            <a:pPr algn="just"/>
            <a:endParaRPr lang="es-MX" sz="1600" dirty="0"/>
          </a:p>
          <a:p>
            <a:pPr algn="just"/>
            <a:r>
              <a:rPr lang="es-MX" sz="1600" dirty="0" smtClean="0"/>
              <a:t>Hasta el 10 de noviembre del presente año, se generarán las  reuniones </a:t>
            </a:r>
            <a:r>
              <a:rPr lang="es-MX" sz="1600" dirty="0"/>
              <a:t>de deliberaciones y veredicto final de jurados.</a:t>
            </a:r>
            <a:endParaRPr lang="es-MX" sz="1400" dirty="0" smtClean="0"/>
          </a:p>
          <a:p>
            <a:pPr algn="just"/>
            <a:endParaRPr lang="es-MX" sz="1600" dirty="0"/>
          </a:p>
          <a:p>
            <a:pPr algn="just"/>
            <a:endParaRPr lang="es-MX" sz="1600" dirty="0"/>
          </a:p>
        </p:txBody>
      </p:sp>
      <p:sp>
        <p:nvSpPr>
          <p:cNvPr id="18" name="CuadroTexto 17"/>
          <p:cNvSpPr txBox="1"/>
          <p:nvPr/>
        </p:nvSpPr>
        <p:spPr>
          <a:xfrm>
            <a:off x="6885362" y="942904"/>
            <a:ext cx="4697220" cy="2062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defRPr/>
            </a:pPr>
            <a:r>
              <a:rPr lang="es-ES" sz="3200" b="1" dirty="0">
                <a:latin typeface="Helvetica"/>
                <a:cs typeface="Helvetica"/>
              </a:rPr>
              <a:t>PREMIOS A LA MÚSICA ACADÉMICA Y POPULAR</a:t>
            </a:r>
          </a:p>
          <a:p>
            <a:pPr algn="ctr">
              <a:defRPr/>
            </a:pPr>
            <a:endParaRPr lang="es-ES" sz="3200" b="1" dirty="0">
              <a:latin typeface="Helvetica"/>
              <a:cs typeface="Helvetica"/>
            </a:endParaRPr>
          </a:p>
        </p:txBody>
      </p:sp>
      <p:pic>
        <p:nvPicPr>
          <p:cNvPr id="2" name="Imagen 1"/>
          <p:cNvPicPr>
            <a:picLocks noChangeAspect="1"/>
          </p:cNvPicPr>
          <p:nvPr/>
        </p:nvPicPr>
        <p:blipFill rotWithShape="1">
          <a:blip r:embed="rId5"/>
          <a:srcRect l="958" t="4827" b="2398"/>
          <a:stretch/>
        </p:blipFill>
        <p:spPr>
          <a:xfrm>
            <a:off x="262466" y="2735076"/>
            <a:ext cx="6174355" cy="2027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4825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grpSp>
        <p:nvGrpSpPr>
          <p:cNvPr id="15" name="Grupo 14"/>
          <p:cNvGrpSpPr/>
          <p:nvPr/>
        </p:nvGrpSpPr>
        <p:grpSpPr>
          <a:xfrm>
            <a:off x="6308320" y="-76005"/>
            <a:ext cx="5907253" cy="716085"/>
            <a:chOff x="6308320" y="-76005"/>
            <a:chExt cx="5907253" cy="716085"/>
          </a:xfrm>
        </p:grpSpPr>
        <p:sp>
          <p:nvSpPr>
            <p:cNvPr id="16"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7"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8"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9" name="Imagen 18"/>
          <p:cNvPicPr>
            <a:picLocks noChangeAspect="1"/>
          </p:cNvPicPr>
          <p:nvPr/>
        </p:nvPicPr>
        <p:blipFill>
          <a:blip r:embed="rId4"/>
          <a:stretch>
            <a:fillRect/>
          </a:stretch>
        </p:blipFill>
        <p:spPr>
          <a:xfrm>
            <a:off x="6941309" y="5899677"/>
            <a:ext cx="4641273" cy="577273"/>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1812710788"/>
              </p:ext>
            </p:extLst>
          </p:nvPr>
        </p:nvGraphicFramePr>
        <p:xfrm>
          <a:off x="584200" y="793697"/>
          <a:ext cx="10820400" cy="4999674"/>
        </p:xfrm>
        <a:graphic>
          <a:graphicData uri="http://schemas.openxmlformats.org/drawingml/2006/table">
            <a:tbl>
              <a:tblPr firstRow="1" firstCol="1" bandRow="1">
                <a:tableStyleId>{D7AC3CCA-C797-4891-BE02-D94E43425B78}</a:tableStyleId>
              </a:tblPr>
              <a:tblGrid>
                <a:gridCol w="6111736">
                  <a:extLst>
                    <a:ext uri="{9D8B030D-6E8A-4147-A177-3AD203B41FA5}">
                      <a16:colId xmlns:a16="http://schemas.microsoft.com/office/drawing/2014/main" val="2075848081"/>
                    </a:ext>
                  </a:extLst>
                </a:gridCol>
                <a:gridCol w="1726437">
                  <a:extLst>
                    <a:ext uri="{9D8B030D-6E8A-4147-A177-3AD203B41FA5}">
                      <a16:colId xmlns:a16="http://schemas.microsoft.com/office/drawing/2014/main" val="1559710663"/>
                    </a:ext>
                  </a:extLst>
                </a:gridCol>
                <a:gridCol w="1569184">
                  <a:extLst>
                    <a:ext uri="{9D8B030D-6E8A-4147-A177-3AD203B41FA5}">
                      <a16:colId xmlns:a16="http://schemas.microsoft.com/office/drawing/2014/main" val="4271402576"/>
                    </a:ext>
                  </a:extLst>
                </a:gridCol>
                <a:gridCol w="1413043">
                  <a:extLst>
                    <a:ext uri="{9D8B030D-6E8A-4147-A177-3AD203B41FA5}">
                      <a16:colId xmlns:a16="http://schemas.microsoft.com/office/drawing/2014/main" val="3588311069"/>
                    </a:ext>
                  </a:extLst>
                </a:gridCol>
              </a:tblGrid>
              <a:tr h="418334">
                <a:tc>
                  <a:txBody>
                    <a:bodyPr/>
                    <a:lstStyle/>
                    <a:p>
                      <a:pPr>
                        <a:lnSpc>
                          <a:spcPct val="107000"/>
                        </a:lnSpc>
                        <a:spcAft>
                          <a:spcPts val="800"/>
                        </a:spcAft>
                      </a:pPr>
                      <a:r>
                        <a:rPr lang="es-EC" sz="1200" dirty="0">
                          <a:effectLst/>
                        </a:rPr>
                        <a:t>CRONOGRAMA DE </a:t>
                      </a:r>
                      <a:r>
                        <a:rPr lang="es-EC" sz="1200" dirty="0" smtClean="0">
                          <a:effectLst/>
                        </a:rPr>
                        <a:t>ACTIVIDADES</a:t>
                      </a:r>
                    </a:p>
                    <a:p>
                      <a:pPr>
                        <a:lnSpc>
                          <a:spcPct val="107000"/>
                        </a:lnSpc>
                        <a:spcAft>
                          <a:spcPts val="800"/>
                        </a:spcAft>
                      </a:pP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n-US" sz="1200" dirty="0">
                          <a:effectLst/>
                        </a:rPr>
                        <a:t>INICIO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n-US" sz="1200">
                          <a:effectLst/>
                        </a:rPr>
                        <a:t>FIN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n-US" sz="1200" dirty="0">
                          <a:effectLst/>
                        </a:rPr>
                        <a:t>ESTADO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46378698"/>
                  </a:ext>
                </a:extLst>
              </a:tr>
              <a:tr h="276078">
                <a:tc>
                  <a:txBody>
                    <a:bodyPr/>
                    <a:lstStyle/>
                    <a:p>
                      <a:pPr>
                        <a:lnSpc>
                          <a:spcPct val="107000"/>
                        </a:lnSpc>
                        <a:spcAft>
                          <a:spcPts val="800"/>
                        </a:spcAft>
                      </a:pPr>
                      <a:r>
                        <a:rPr lang="es-EC" sz="1050">
                          <a:effectLst/>
                        </a:rPr>
                        <a:t>1. Petición de inicio del proceso de Premios Municipales 2023 a la  Comisión de Educación y Cultura.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dirty="0">
                          <a:effectLst/>
                        </a:rPr>
                        <a:t>14/06/2023</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dirty="0">
                          <a:effectLst/>
                        </a:rPr>
                        <a:t>15/06/2023</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dirty="0">
                          <a:effectLst/>
                        </a:rPr>
                        <a:t>Finalizado</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09361962"/>
                  </a:ext>
                </a:extLst>
              </a:tr>
              <a:tr h="545016">
                <a:tc>
                  <a:txBody>
                    <a:bodyPr/>
                    <a:lstStyle/>
                    <a:p>
                      <a:pPr>
                        <a:lnSpc>
                          <a:spcPct val="107000"/>
                        </a:lnSpc>
                        <a:spcAft>
                          <a:spcPts val="800"/>
                        </a:spcAft>
                      </a:pPr>
                      <a:r>
                        <a:rPr lang="es-EC" sz="1050">
                          <a:effectLst/>
                        </a:rPr>
                        <a:t>2. Presentación del Cronograma y Bases de los premios municipales ante la Comisión de Educación y Cultura, y aprobación de los documentos por parte de la Comisión de Educación y Cultura.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14/06/2023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15/06/2023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Finalizado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37850107"/>
                  </a:ext>
                </a:extLst>
              </a:tr>
              <a:tr h="276078">
                <a:tc>
                  <a:txBody>
                    <a:bodyPr/>
                    <a:lstStyle/>
                    <a:p>
                      <a:pPr>
                        <a:lnSpc>
                          <a:spcPct val="107000"/>
                        </a:lnSpc>
                        <a:spcAft>
                          <a:spcPts val="800"/>
                        </a:spcAft>
                      </a:pPr>
                      <a:r>
                        <a:rPr lang="es-EC" sz="1050">
                          <a:effectLst/>
                        </a:rPr>
                        <a:t>3. Publicación Convocatoria a Premios Municipales 2023, en coordinación con Comunicación.</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21/06/2023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14/08/2023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Finalizado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44629960"/>
                  </a:ext>
                </a:extLst>
              </a:tr>
              <a:tr h="276078">
                <a:tc>
                  <a:txBody>
                    <a:bodyPr/>
                    <a:lstStyle/>
                    <a:p>
                      <a:pPr>
                        <a:lnSpc>
                          <a:spcPct val="107000"/>
                        </a:lnSpc>
                        <a:spcAft>
                          <a:spcPts val="800"/>
                        </a:spcAft>
                      </a:pPr>
                      <a:r>
                        <a:rPr lang="es-EC" sz="1050">
                          <a:effectLst/>
                        </a:rPr>
                        <a:t>4. Recepción de postulaciones y obras concursantes a los Premios Culturales Municipales 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21/06/2023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14/08/2023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Finalizado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95590627"/>
                  </a:ext>
                </a:extLst>
              </a:tr>
              <a:tr h="410547">
                <a:tc>
                  <a:txBody>
                    <a:bodyPr/>
                    <a:lstStyle/>
                    <a:p>
                      <a:pPr>
                        <a:lnSpc>
                          <a:spcPct val="107000"/>
                        </a:lnSpc>
                        <a:spcAft>
                          <a:spcPts val="800"/>
                        </a:spcAft>
                      </a:pPr>
                      <a:r>
                        <a:rPr lang="es-EC" sz="1050" dirty="0">
                          <a:effectLst/>
                        </a:rPr>
                        <a:t>5. Conformación de ternas de jurados para las categorías convocadas, elaboración de actas de entrega-recepción y entrega de obras postulantes a jurados.</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15/08/2023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19/08/2023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Finalizado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53565505"/>
                  </a:ext>
                </a:extLst>
              </a:tr>
              <a:tr h="276078">
                <a:tc>
                  <a:txBody>
                    <a:bodyPr/>
                    <a:lstStyle/>
                    <a:p>
                      <a:pPr>
                        <a:lnSpc>
                          <a:spcPct val="107000"/>
                        </a:lnSpc>
                        <a:spcAft>
                          <a:spcPts val="800"/>
                        </a:spcAft>
                      </a:pPr>
                      <a:r>
                        <a:rPr lang="es-EC" sz="1050">
                          <a:effectLst/>
                        </a:rPr>
                        <a:t>6. Evaluación y calificación de obras postulantes por parte de jurados.</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22/08/2023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27/10/2023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Finalizado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79137175"/>
                  </a:ext>
                </a:extLst>
              </a:tr>
              <a:tr h="279732">
                <a:tc>
                  <a:txBody>
                    <a:bodyPr/>
                    <a:lstStyle/>
                    <a:p>
                      <a:pPr>
                        <a:lnSpc>
                          <a:spcPct val="107000"/>
                        </a:lnSpc>
                        <a:spcAft>
                          <a:spcPts val="800"/>
                        </a:spcAft>
                      </a:pPr>
                      <a:r>
                        <a:rPr lang="es-EC" sz="1050" dirty="0">
                          <a:effectLst/>
                        </a:rPr>
                        <a:t>7. Reunión de deliberaciones y veredicto final de </a:t>
                      </a:r>
                      <a:r>
                        <a:rPr lang="es-EC" sz="1050" dirty="0" smtClean="0">
                          <a:effectLst/>
                        </a:rPr>
                        <a:t>jurados</a:t>
                      </a:r>
                    </a:p>
                  </a:txBody>
                  <a:tcPr marL="48927" marR="48927" marT="7266" marB="0"/>
                </a:tc>
                <a:tc>
                  <a:txBody>
                    <a:bodyPr/>
                    <a:lstStyle/>
                    <a:p>
                      <a:pPr>
                        <a:lnSpc>
                          <a:spcPct val="107000"/>
                        </a:lnSpc>
                        <a:spcAft>
                          <a:spcPts val="800"/>
                        </a:spcAft>
                      </a:pPr>
                      <a:r>
                        <a:rPr lang="es-EC" sz="1050">
                          <a:effectLst/>
                        </a:rPr>
                        <a:t>30/10/2023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10/11/2023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En ejecución</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92531153"/>
                  </a:ext>
                </a:extLst>
              </a:tr>
              <a:tr h="276078">
                <a:tc>
                  <a:txBody>
                    <a:bodyPr/>
                    <a:lstStyle/>
                    <a:p>
                      <a:pPr>
                        <a:lnSpc>
                          <a:spcPct val="107000"/>
                        </a:lnSpc>
                        <a:spcAft>
                          <a:spcPts val="800"/>
                        </a:spcAft>
                      </a:pPr>
                      <a:r>
                        <a:rPr lang="es-EC" sz="1050">
                          <a:effectLst/>
                        </a:rPr>
                        <a:t>8.  Envío de veredictos para conocimiento de la Comisión de Educación y Cultura.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13/11/2023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13/11/2023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Por ejecutar</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57134292"/>
                  </a:ext>
                </a:extLst>
              </a:tr>
              <a:tr h="276078">
                <a:tc>
                  <a:txBody>
                    <a:bodyPr/>
                    <a:lstStyle/>
                    <a:p>
                      <a:pPr>
                        <a:lnSpc>
                          <a:spcPct val="107000"/>
                        </a:lnSpc>
                        <a:spcAft>
                          <a:spcPts val="800"/>
                        </a:spcAft>
                      </a:pPr>
                      <a:r>
                        <a:rPr lang="es-EC" sz="1050">
                          <a:effectLst/>
                        </a:rPr>
                        <a:t>9. Emisión del dictamen  de  la Comisión de Educación y Cultura del Concejo Metropolitano.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14/11/2023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15/11/2023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Por ejecutar</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30039270"/>
                  </a:ext>
                </a:extLst>
              </a:tr>
              <a:tr h="276078">
                <a:tc>
                  <a:txBody>
                    <a:bodyPr/>
                    <a:lstStyle/>
                    <a:p>
                      <a:pPr>
                        <a:lnSpc>
                          <a:spcPct val="107000"/>
                        </a:lnSpc>
                        <a:spcAft>
                          <a:spcPts val="800"/>
                        </a:spcAft>
                      </a:pPr>
                      <a:r>
                        <a:rPr lang="es-EC" sz="1050">
                          <a:effectLst/>
                        </a:rPr>
                        <a:t>10. Envío del dictamen de la Comisión al Concejo Metropolitano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16/11/2023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17/11/2023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Por ejecutar</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52058658"/>
                  </a:ext>
                </a:extLst>
              </a:tr>
              <a:tr h="276078">
                <a:tc>
                  <a:txBody>
                    <a:bodyPr/>
                    <a:lstStyle/>
                    <a:p>
                      <a:pPr>
                        <a:lnSpc>
                          <a:spcPct val="107000"/>
                        </a:lnSpc>
                        <a:spcAft>
                          <a:spcPts val="800"/>
                        </a:spcAft>
                      </a:pPr>
                      <a:r>
                        <a:rPr lang="es-EC" sz="1050" dirty="0">
                          <a:effectLst/>
                        </a:rPr>
                        <a:t>11. Aprobación del veredicto por el Concejo  Metropolitano.</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20/11/2023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24/11/2023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Por ejecutar</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64548012"/>
                  </a:ext>
                </a:extLst>
              </a:tr>
              <a:tr h="276078">
                <a:tc>
                  <a:txBody>
                    <a:bodyPr/>
                    <a:lstStyle/>
                    <a:p>
                      <a:pPr>
                        <a:lnSpc>
                          <a:spcPct val="107000"/>
                        </a:lnSpc>
                        <a:spcAft>
                          <a:spcPts val="800"/>
                        </a:spcAft>
                      </a:pPr>
                      <a:r>
                        <a:rPr lang="es-EC" sz="1050">
                          <a:effectLst/>
                        </a:rPr>
                        <a:t>12. Difusión de ganadores por los medio informativos del Municipio.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24/11/2023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01/12/2023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Por ejecutar</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39316038"/>
                  </a:ext>
                </a:extLst>
              </a:tr>
              <a:tr h="377486">
                <a:tc>
                  <a:txBody>
                    <a:bodyPr/>
                    <a:lstStyle/>
                    <a:p>
                      <a:pPr>
                        <a:lnSpc>
                          <a:spcPct val="107000"/>
                        </a:lnSpc>
                        <a:spcAft>
                          <a:spcPts val="800"/>
                        </a:spcAft>
                      </a:pPr>
                      <a:r>
                        <a:rPr lang="es-EC" sz="1050" dirty="0">
                          <a:effectLst/>
                        </a:rPr>
                        <a:t>13. Invitación a ganadores y menciones de honor</a:t>
                      </a:r>
                      <a:r>
                        <a:rPr lang="es-EC" sz="1050" dirty="0" smtClean="0">
                          <a:effectLst/>
                        </a:rPr>
                        <a:t>.</a:t>
                      </a:r>
                    </a:p>
                  </a:txBody>
                  <a:tcPr marL="48927" marR="48927" marT="7266" marB="0"/>
                </a:tc>
                <a:tc>
                  <a:txBody>
                    <a:bodyPr/>
                    <a:lstStyle/>
                    <a:p>
                      <a:pPr>
                        <a:lnSpc>
                          <a:spcPct val="107000"/>
                        </a:lnSpc>
                        <a:spcAft>
                          <a:spcPts val="800"/>
                        </a:spcAft>
                      </a:pPr>
                      <a:r>
                        <a:rPr lang="es-EC" sz="1050">
                          <a:effectLst/>
                        </a:rPr>
                        <a:t>24/11/2023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25/11/2023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Por ejecutar</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00029055"/>
                  </a:ext>
                </a:extLst>
              </a:tr>
              <a:tr h="410547">
                <a:tc>
                  <a:txBody>
                    <a:bodyPr/>
                    <a:lstStyle/>
                    <a:p>
                      <a:pPr>
                        <a:lnSpc>
                          <a:spcPct val="107000"/>
                        </a:lnSpc>
                        <a:spcAft>
                          <a:spcPts val="800"/>
                        </a:spcAft>
                      </a:pPr>
                      <a:r>
                        <a:rPr lang="es-EC" sz="1050" dirty="0">
                          <a:effectLst/>
                        </a:rPr>
                        <a:t>14. Acto de premiación en Centro Cultural Itchimbía por parte del Concejo Municipal. Día de la Interculturalidad Quiteña.</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01/12/2023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a:effectLst/>
                        </a:rPr>
                        <a:t>01/12/2023</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7266" marB="0"/>
                </a:tc>
                <a:tc>
                  <a:txBody>
                    <a:bodyPr/>
                    <a:lstStyle/>
                    <a:p>
                      <a:pPr>
                        <a:lnSpc>
                          <a:spcPct val="107000"/>
                        </a:lnSpc>
                        <a:spcAft>
                          <a:spcPts val="800"/>
                        </a:spcAft>
                      </a:pPr>
                      <a:r>
                        <a:rPr lang="es-EC" sz="1050" dirty="0">
                          <a:effectLst/>
                        </a:rPr>
                        <a:t>Por ejecutar </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4551243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20000"/>
          </a:blip>
          <a:stretch>
            <a:fillRect/>
          </a:stretch>
        </p:blipFill>
        <p:spPr>
          <a:xfrm>
            <a:off x="0" y="1813718"/>
            <a:ext cx="12192000" cy="5059411"/>
          </a:xfrm>
          <a:prstGeom prst="rect">
            <a:avLst/>
          </a:prstGeom>
        </p:spPr>
      </p:pic>
      <p:pic>
        <p:nvPicPr>
          <p:cNvPr id="6" name="Imagen 5"/>
          <p:cNvPicPr>
            <a:picLocks noChangeAspect="1"/>
          </p:cNvPicPr>
          <p:nvPr/>
        </p:nvPicPr>
        <p:blipFill>
          <a:blip r:embed="rId4"/>
          <a:stretch>
            <a:fillRect/>
          </a:stretch>
        </p:blipFill>
        <p:spPr>
          <a:xfrm>
            <a:off x="2358592" y="1348866"/>
            <a:ext cx="7474816" cy="929704"/>
          </a:xfrm>
          <a:prstGeom prst="rect">
            <a:avLst/>
          </a:prstGeom>
        </p:spPr>
      </p:pic>
      <p:sp>
        <p:nvSpPr>
          <p:cNvPr id="5" name="CuadroTexto 13"/>
          <p:cNvSpPr txBox="1"/>
          <p:nvPr/>
        </p:nvSpPr>
        <p:spPr>
          <a:xfrm>
            <a:off x="502956" y="3107982"/>
            <a:ext cx="11186088" cy="642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lvl="0" indent="-342900" algn="ctr">
              <a:lnSpc>
                <a:spcPct val="107000"/>
              </a:lnSpc>
            </a:pPr>
            <a:r>
              <a:rPr lang="es-EC" sz="3600" b="1" dirty="0">
                <a:effectLst/>
                <a:latin typeface="Helvetica" pitchFamily="2" charset="0"/>
                <a:ea typeface="Calibri" panose="020F0502020204030204" pitchFamily="34" charset="0"/>
                <a:cs typeface="Times New Roman" panose="02020603050405020304" pitchFamily="18" charset="0"/>
              </a:rPr>
              <a:t>MUCHAS GRACIAS POR SU ATENCIÓN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sp>
        <p:nvSpPr>
          <p:cNvPr id="6"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7"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8"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sp>
        <p:nvSpPr>
          <p:cNvPr id="10" name="CuadroTexto 9"/>
          <p:cNvSpPr txBox="1"/>
          <p:nvPr/>
        </p:nvSpPr>
        <p:spPr>
          <a:xfrm>
            <a:off x="1754400" y="1004386"/>
            <a:ext cx="8683199" cy="36312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lnSpc>
                <a:spcPct val="150000"/>
              </a:lnSpc>
            </a:pPr>
            <a:r>
              <a:rPr lang="es-ES" sz="2600" dirty="0">
                <a:solidFill>
                  <a:schemeClr val="tx1"/>
                </a:solidFill>
              </a:rPr>
              <a:t>Mediante los </a:t>
            </a:r>
            <a:r>
              <a:rPr lang="es-ES" sz="2600" b="1" dirty="0">
                <a:solidFill>
                  <a:schemeClr val="tx1"/>
                </a:solidFill>
              </a:rPr>
              <a:t>Premios Municipales para las Artes y las Ciencias, </a:t>
            </a:r>
            <a:r>
              <a:rPr lang="es-ES" sz="2600" dirty="0">
                <a:solidFill>
                  <a:schemeClr val="tx1"/>
                </a:solidFill>
              </a:rPr>
              <a:t>la ciudad de Quito reconoce a las mejores obras intelectuales, creaciones y productos culturales del Ecuador, con motivo del </a:t>
            </a:r>
            <a:r>
              <a:rPr lang="es-ES" sz="2600" b="1" dirty="0">
                <a:solidFill>
                  <a:schemeClr val="tx1"/>
                </a:solidFill>
              </a:rPr>
              <a:t>Día de la Interculturalidad Quiteña. </a:t>
            </a:r>
            <a:r>
              <a:rPr lang="es-ES" sz="2600" dirty="0">
                <a:solidFill>
                  <a:schemeClr val="tx1"/>
                </a:solidFill>
              </a:rPr>
              <a:t>Se convoca según lo disponen los artículos 753, 754 y 755 </a:t>
            </a:r>
            <a:r>
              <a:rPr lang="es-ES" sz="2600" dirty="0"/>
              <a:t>del </a:t>
            </a:r>
            <a:r>
              <a:rPr lang="es-ES" sz="2600" dirty="0">
                <a:solidFill>
                  <a:schemeClr val="tx1"/>
                </a:solidFill>
              </a:rPr>
              <a:t>Código Municipal para el Distrito Metropolitano de Quito, </a:t>
            </a:r>
            <a:endParaRPr lang="es-ES" sz="2600" b="1" dirty="0">
              <a:solidFill>
                <a:schemeClr val="tx1"/>
              </a:solidFill>
            </a:endParaRPr>
          </a:p>
        </p:txBody>
      </p:sp>
      <p:pic>
        <p:nvPicPr>
          <p:cNvPr id="3" name="Imagen 2"/>
          <p:cNvPicPr>
            <a:picLocks noChangeAspect="1"/>
          </p:cNvPicPr>
          <p:nvPr/>
        </p:nvPicPr>
        <p:blipFill>
          <a:blip r:embed="rId4"/>
          <a:stretch>
            <a:fillRect/>
          </a:stretch>
        </p:blipFill>
        <p:spPr>
          <a:xfrm>
            <a:off x="6941309" y="5899677"/>
            <a:ext cx="4641273" cy="5772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sp>
        <p:nvSpPr>
          <p:cNvPr id="10" name="CuadroTexto 9"/>
          <p:cNvSpPr txBox="1"/>
          <p:nvPr/>
        </p:nvSpPr>
        <p:spPr>
          <a:xfrm>
            <a:off x="2054579" y="1029831"/>
            <a:ext cx="7856676" cy="38904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lnSpc>
                <a:spcPct val="150000"/>
              </a:lnSpc>
            </a:pPr>
            <a:r>
              <a:rPr lang="es-ES" sz="2800" dirty="0">
                <a:solidFill>
                  <a:schemeClr val="tx1"/>
                </a:solidFill>
              </a:rPr>
              <a:t>El </a:t>
            </a:r>
            <a:r>
              <a:rPr lang="es-ES" sz="2800" b="1" dirty="0">
                <a:solidFill>
                  <a:schemeClr val="tx1"/>
                </a:solidFill>
              </a:rPr>
              <a:t>Centro Cultural Benjamín Carrión</a:t>
            </a:r>
            <a:r>
              <a:rPr lang="es-ES" sz="2800" dirty="0">
                <a:solidFill>
                  <a:schemeClr val="tx1"/>
                </a:solidFill>
              </a:rPr>
              <a:t>, por delegación</a:t>
            </a:r>
            <a:r>
              <a:rPr lang="es-ES" sz="2800" b="1" dirty="0">
                <a:solidFill>
                  <a:schemeClr val="tx1"/>
                </a:solidFill>
              </a:rPr>
              <a:t> </a:t>
            </a:r>
            <a:r>
              <a:rPr lang="es-ES" sz="2800" dirty="0">
                <a:solidFill>
                  <a:schemeClr val="tx1"/>
                </a:solidFill>
              </a:rPr>
              <a:t>de la Secretaría de Cultura, recibe las obras postulantes, conforma las ternas de jurados, coordina la premiación y lleva adelante toda la gestión en torno a los </a:t>
            </a:r>
            <a:r>
              <a:rPr lang="es-ES" sz="2800" b="1" dirty="0">
                <a:solidFill>
                  <a:schemeClr val="tx1"/>
                </a:solidFill>
              </a:rPr>
              <a:t>Premios Municipales para las Artes y las Ciencias.</a:t>
            </a:r>
          </a:p>
        </p:txBody>
      </p:sp>
      <p:grpSp>
        <p:nvGrpSpPr>
          <p:cNvPr id="3" name="Grupo 2"/>
          <p:cNvGrpSpPr/>
          <p:nvPr/>
        </p:nvGrpSpPr>
        <p:grpSpPr>
          <a:xfrm>
            <a:off x="6308320" y="-76005"/>
            <a:ext cx="5907253" cy="716085"/>
            <a:chOff x="6308320" y="-76005"/>
            <a:chExt cx="5907253" cy="716085"/>
          </a:xfrm>
        </p:grpSpPr>
        <p:sp>
          <p:nvSpPr>
            <p:cNvPr id="14"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5"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6"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7" name="Imagen 16"/>
          <p:cNvPicPr>
            <a:picLocks noChangeAspect="1"/>
          </p:cNvPicPr>
          <p:nvPr/>
        </p:nvPicPr>
        <p:blipFill>
          <a:blip r:embed="rId4"/>
          <a:stretch>
            <a:fillRect/>
          </a:stretch>
        </p:blipFill>
        <p:spPr>
          <a:xfrm>
            <a:off x="6941309" y="5899677"/>
            <a:ext cx="4641273" cy="5772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26781"/>
            <a:ext cx="12192000" cy="5059411"/>
          </a:xfrm>
          <a:prstGeom prst="rect">
            <a:avLst/>
          </a:prstGeom>
        </p:spPr>
      </p:pic>
      <p:pic>
        <p:nvPicPr>
          <p:cNvPr id="10" name="Imagen 9"/>
          <p:cNvPicPr>
            <a:picLocks noChangeAspect="1"/>
          </p:cNvPicPr>
          <p:nvPr/>
        </p:nvPicPr>
        <p:blipFill>
          <a:blip r:embed="rId4"/>
          <a:stretch>
            <a:fillRect/>
          </a:stretch>
        </p:blipFill>
        <p:spPr>
          <a:xfrm>
            <a:off x="914401" y="1420843"/>
            <a:ext cx="5769762" cy="4128472"/>
          </a:xfrm>
          <a:prstGeom prst="rect">
            <a:avLst/>
          </a:prstGeom>
        </p:spPr>
      </p:pic>
      <p:sp>
        <p:nvSpPr>
          <p:cNvPr id="14" name="CuadroTexto 13"/>
          <p:cNvSpPr txBox="1"/>
          <p:nvPr/>
        </p:nvSpPr>
        <p:spPr>
          <a:xfrm>
            <a:off x="6987822" y="1207345"/>
            <a:ext cx="4689894" cy="3970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pPr>
            <a:r>
              <a:rPr lang="es-ES" sz="2800" dirty="0"/>
              <a:t>Como parte del premio, </a:t>
            </a:r>
            <a:br>
              <a:rPr lang="es-ES" sz="2800" dirty="0"/>
            </a:br>
            <a:r>
              <a:rPr lang="es-ES" sz="2800" dirty="0"/>
              <a:t>se entrega a los ganadores una estatuilla alegórica de Rumiñahui y un diploma de honor, según el Código Municipal.</a:t>
            </a:r>
            <a:endParaRPr lang="es-ES" sz="2800" dirty="0">
              <a:solidFill>
                <a:schemeClr val="tx1"/>
              </a:solidFill>
            </a:endParaRPr>
          </a:p>
        </p:txBody>
      </p:sp>
      <p:grpSp>
        <p:nvGrpSpPr>
          <p:cNvPr id="15" name="Grupo 14"/>
          <p:cNvGrpSpPr/>
          <p:nvPr/>
        </p:nvGrpSpPr>
        <p:grpSpPr>
          <a:xfrm>
            <a:off x="6308320" y="-76005"/>
            <a:ext cx="5907253" cy="716085"/>
            <a:chOff x="6308320" y="-76005"/>
            <a:chExt cx="5907253" cy="716085"/>
          </a:xfrm>
        </p:grpSpPr>
        <p:sp>
          <p:nvSpPr>
            <p:cNvPr id="16"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7"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8"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9" name="Imagen 18"/>
          <p:cNvPicPr>
            <a:picLocks noChangeAspect="1"/>
          </p:cNvPicPr>
          <p:nvPr/>
        </p:nvPicPr>
        <p:blipFill>
          <a:blip r:embed="rId5"/>
          <a:stretch>
            <a:fillRect/>
          </a:stretch>
        </p:blipFill>
        <p:spPr>
          <a:xfrm>
            <a:off x="6941309" y="5899677"/>
            <a:ext cx="4641273" cy="5772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sp>
        <p:nvSpPr>
          <p:cNvPr id="10" name="CuadroTexto 9"/>
          <p:cNvSpPr txBox="1"/>
          <p:nvPr/>
        </p:nvSpPr>
        <p:spPr>
          <a:xfrm>
            <a:off x="2212622" y="1459077"/>
            <a:ext cx="7279089" cy="25978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lnSpc>
                <a:spcPct val="150000"/>
              </a:lnSpc>
            </a:pPr>
            <a:r>
              <a:rPr lang="es-ES" sz="2800" dirty="0">
                <a:solidFill>
                  <a:schemeClr val="tx1"/>
                </a:solidFill>
              </a:rPr>
              <a:t>Desde el año 2021, el reconocimiento económico para los ganadores y ganadoras de los </a:t>
            </a:r>
            <a:r>
              <a:rPr lang="es-ES" sz="2800" b="1" dirty="0">
                <a:solidFill>
                  <a:schemeClr val="tx1"/>
                </a:solidFill>
              </a:rPr>
              <a:t>Premios Municipales para las Artes y las Ciencias </a:t>
            </a:r>
            <a:r>
              <a:rPr lang="es-ES" sz="2800" dirty="0">
                <a:solidFill>
                  <a:schemeClr val="tx1"/>
                </a:solidFill>
              </a:rPr>
              <a:t>asciende a USD 2 700,00.</a:t>
            </a:r>
            <a:endParaRPr lang="es-ES" sz="2800" b="1" dirty="0">
              <a:solidFill>
                <a:schemeClr val="tx1"/>
              </a:solidFill>
            </a:endParaRPr>
          </a:p>
        </p:txBody>
      </p:sp>
      <p:grpSp>
        <p:nvGrpSpPr>
          <p:cNvPr id="14" name="Grupo 13"/>
          <p:cNvGrpSpPr/>
          <p:nvPr/>
        </p:nvGrpSpPr>
        <p:grpSpPr>
          <a:xfrm>
            <a:off x="6308320" y="-76005"/>
            <a:ext cx="5907253" cy="716085"/>
            <a:chOff x="6308320" y="-76005"/>
            <a:chExt cx="5907253" cy="716085"/>
          </a:xfrm>
        </p:grpSpPr>
        <p:sp>
          <p:nvSpPr>
            <p:cNvPr id="15"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6"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7"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8" name="Imagen 17"/>
          <p:cNvPicPr>
            <a:picLocks noChangeAspect="1"/>
          </p:cNvPicPr>
          <p:nvPr/>
        </p:nvPicPr>
        <p:blipFill>
          <a:blip r:embed="rId4"/>
          <a:stretch>
            <a:fillRect/>
          </a:stretch>
        </p:blipFill>
        <p:spPr>
          <a:xfrm>
            <a:off x="6941309" y="5899677"/>
            <a:ext cx="4641273" cy="5772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sp>
        <p:nvSpPr>
          <p:cNvPr id="14" name="CuadroTexto 13"/>
          <p:cNvSpPr txBox="1"/>
          <p:nvPr/>
        </p:nvSpPr>
        <p:spPr>
          <a:xfrm>
            <a:off x="1853878" y="1900184"/>
            <a:ext cx="8484243" cy="20229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07000"/>
              </a:lnSpc>
              <a:spcAft>
                <a:spcPts val="800"/>
              </a:spcAft>
            </a:pPr>
            <a:r>
              <a:rPr lang="es-EC" sz="2800" b="1" dirty="0">
                <a:effectLst/>
                <a:latin typeface="Helvetica" pitchFamily="2" charset="0"/>
                <a:ea typeface="Calibri" panose="020F0502020204030204" pitchFamily="34" charset="0"/>
                <a:cs typeface="Times New Roman" panose="02020603050405020304" pitchFamily="18" charset="0"/>
              </a:rPr>
              <a:t>BASES DE LA CONVOCATORIA A LOS PREMIOS CULTURALES, ARTÍSTICOS, CIENTÍFICOS Y EDUCATIVOS</a:t>
            </a:r>
            <a:endParaRPr lang="es-EC" sz="2800" dirty="0">
              <a:effectLst/>
              <a:latin typeface="Helvetica" pitchFamily="2" charset="0"/>
              <a:ea typeface="Calibri" panose="020F0502020204030204" pitchFamily="34" charset="0"/>
              <a:cs typeface="Times New Roman" panose="02020603050405020304" pitchFamily="18" charset="0"/>
            </a:endParaRPr>
          </a:p>
          <a:p>
            <a:pPr algn="ctr">
              <a:lnSpc>
                <a:spcPct val="107000"/>
              </a:lnSpc>
              <a:spcAft>
                <a:spcPts val="800"/>
              </a:spcAft>
            </a:pPr>
            <a:r>
              <a:rPr lang="es-EC" sz="2800" b="1" dirty="0">
                <a:effectLst/>
                <a:latin typeface="Helvetica" pitchFamily="2" charset="0"/>
                <a:ea typeface="Calibri" panose="020F0502020204030204" pitchFamily="34" charset="0"/>
                <a:cs typeface="Times New Roman" panose="02020603050405020304" pitchFamily="18" charset="0"/>
              </a:rPr>
              <a:t>2023</a:t>
            </a:r>
            <a:endParaRPr lang="es-EC" sz="2800" dirty="0">
              <a:effectLst/>
              <a:latin typeface="Helvetica" pitchFamily="2" charset="0"/>
              <a:ea typeface="Calibri" panose="020F0502020204030204" pitchFamily="34" charset="0"/>
              <a:cs typeface="Times New Roman" panose="02020603050405020304" pitchFamily="18" charset="0"/>
            </a:endParaRPr>
          </a:p>
        </p:txBody>
      </p:sp>
      <p:grpSp>
        <p:nvGrpSpPr>
          <p:cNvPr id="15" name="Grupo 14"/>
          <p:cNvGrpSpPr/>
          <p:nvPr/>
        </p:nvGrpSpPr>
        <p:grpSpPr>
          <a:xfrm>
            <a:off x="6308320" y="-76005"/>
            <a:ext cx="5907253" cy="716085"/>
            <a:chOff x="6308320" y="-76005"/>
            <a:chExt cx="5907253" cy="716085"/>
          </a:xfrm>
        </p:grpSpPr>
        <p:sp>
          <p:nvSpPr>
            <p:cNvPr id="16"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7"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8"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9" name="Imagen 18"/>
          <p:cNvPicPr>
            <a:picLocks noChangeAspect="1"/>
          </p:cNvPicPr>
          <p:nvPr/>
        </p:nvPicPr>
        <p:blipFill>
          <a:blip r:embed="rId4"/>
          <a:stretch>
            <a:fillRect/>
          </a:stretch>
        </p:blipFill>
        <p:spPr>
          <a:xfrm>
            <a:off x="6941309" y="5899677"/>
            <a:ext cx="4641273" cy="57727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sp>
        <p:nvSpPr>
          <p:cNvPr id="10" name="CuadroTexto 9"/>
          <p:cNvSpPr txBox="1"/>
          <p:nvPr/>
        </p:nvSpPr>
        <p:spPr>
          <a:xfrm>
            <a:off x="636975" y="929588"/>
            <a:ext cx="10590835" cy="43519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7000"/>
              </a:lnSpc>
              <a:spcAft>
                <a:spcPts val="800"/>
              </a:spcAft>
            </a:pPr>
            <a:r>
              <a:rPr lang="es-EC" sz="2000" dirty="0">
                <a:effectLst/>
                <a:latin typeface="Helvetica" pitchFamily="2" charset="0"/>
                <a:ea typeface="Calibri" panose="020F0502020204030204" pitchFamily="34" charset="0"/>
                <a:cs typeface="Times New Roman" panose="02020603050405020304" pitchFamily="18" charset="0"/>
              </a:rPr>
              <a:t>El Concejo del Municipio del Distrito Metropolitano de Quito y el Alcalde Pabel Muñoz convocan a los Premios Culturales, Artísticos, Científicos y Educativos 2023, en sus diversas categorías, con el fin de incentivar y reconocer el trabajo intelectual, la creación y aporte a la ciencia y la cultura, de acuerdo con </a:t>
            </a:r>
            <a:r>
              <a:rPr lang="es-EC" sz="2000" dirty="0">
                <a:latin typeface="Helvetica" pitchFamily="2" charset="0"/>
                <a:ea typeface="Calibri" panose="020F0502020204030204" pitchFamily="34" charset="0"/>
                <a:cs typeface="Times New Roman" panose="02020603050405020304" pitchFamily="18" charset="0"/>
              </a:rPr>
              <a:t>los artículos 753, 754 y 755 del Código Municipal para el Distrito Metropolitano de Quito</a:t>
            </a:r>
            <a:r>
              <a:rPr lang="es-EC" sz="2000" dirty="0">
                <a:effectLst/>
                <a:latin typeface="Helvetica" pitchFamily="2" charset="0"/>
                <a:ea typeface="Calibri" panose="020F0502020204030204" pitchFamily="34" charset="0"/>
                <a:cs typeface="Times New Roman" panose="02020603050405020304" pitchFamily="18" charset="0"/>
              </a:rPr>
              <a:t>. Los premios se sujetarán a las siguientes bases:</a:t>
            </a:r>
          </a:p>
          <a:p>
            <a:pPr marL="457200" indent="-457200" algn="just">
              <a:lnSpc>
                <a:spcPct val="107000"/>
              </a:lnSpc>
              <a:spcAft>
                <a:spcPts val="800"/>
              </a:spcAft>
              <a:buFont typeface="+mj-lt"/>
              <a:buAutoNum type="arabicPeriod"/>
            </a:pPr>
            <a:r>
              <a:rPr lang="es-EC" sz="2000" dirty="0">
                <a:effectLst/>
                <a:latin typeface="Helvetica" pitchFamily="2" charset="0"/>
                <a:ea typeface="Calibri" panose="020F0502020204030204" pitchFamily="34" charset="0"/>
                <a:cs typeface="Times New Roman" panose="02020603050405020304" pitchFamily="18" charset="0"/>
              </a:rPr>
              <a:t>Podrán participar todas las personas ecuatorianas o extranjeras residentes en el país.</a:t>
            </a:r>
          </a:p>
          <a:p>
            <a:pPr marL="457200" indent="-457200" algn="just">
              <a:lnSpc>
                <a:spcPct val="107000"/>
              </a:lnSpc>
              <a:spcAft>
                <a:spcPts val="800"/>
              </a:spcAft>
              <a:buFont typeface="+mj-lt"/>
              <a:buAutoNum type="arabicPeriod"/>
            </a:pPr>
            <a:r>
              <a:rPr lang="es-EC" sz="2000" dirty="0">
                <a:effectLst/>
                <a:latin typeface="Helvetica" pitchFamily="2" charset="0"/>
                <a:ea typeface="Calibri" panose="020F0502020204030204" pitchFamily="34" charset="0"/>
                <a:cs typeface="Times New Roman" panose="02020603050405020304" pitchFamily="18" charset="0"/>
              </a:rPr>
              <a:t>Las </a:t>
            </a:r>
            <a:r>
              <a:rPr lang="es-EC" sz="2000" dirty="0" smtClean="0">
                <a:effectLst/>
                <a:latin typeface="Helvetica" pitchFamily="2" charset="0"/>
                <a:ea typeface="Calibri" panose="020F0502020204030204" pitchFamily="34" charset="0"/>
                <a:cs typeface="Times New Roman" panose="02020603050405020304" pitchFamily="18" charset="0"/>
              </a:rPr>
              <a:t>postulaciones contarán </a:t>
            </a:r>
            <a:r>
              <a:rPr lang="es-EC" sz="2000" dirty="0">
                <a:effectLst/>
                <a:latin typeface="Helvetica" pitchFamily="2" charset="0"/>
                <a:ea typeface="Calibri" panose="020F0502020204030204" pitchFamily="34" charset="0"/>
                <a:cs typeface="Times New Roman" panose="02020603050405020304" pitchFamily="18" charset="0"/>
              </a:rPr>
              <a:t>con el apoyo de un concejal, de una organización social </a:t>
            </a:r>
            <a:r>
              <a:rPr lang="es-EC" sz="2000" dirty="0" smtClean="0">
                <a:effectLst/>
                <a:latin typeface="Helvetica" pitchFamily="2" charset="0"/>
                <a:ea typeface="Calibri" panose="020F0502020204030204" pitchFamily="34" charset="0"/>
                <a:cs typeface="Times New Roman" panose="02020603050405020304" pitchFamily="18" charset="0"/>
              </a:rPr>
              <a:t>legalmente </a:t>
            </a:r>
            <a:r>
              <a:rPr lang="es-EC" sz="2000" dirty="0">
                <a:effectLst/>
                <a:latin typeface="Helvetica" pitchFamily="2" charset="0"/>
                <a:ea typeface="Calibri" panose="020F0502020204030204" pitchFamily="34" charset="0"/>
                <a:cs typeface="Times New Roman" panose="02020603050405020304" pitchFamily="18" charset="0"/>
              </a:rPr>
              <a:t>constituida, de la empresa que editó o produjo la obra, o de un grupo de personas interesadas. No se permite la autopostulación.</a:t>
            </a:r>
          </a:p>
          <a:p>
            <a:pPr marL="457200" indent="-457200" algn="just">
              <a:lnSpc>
                <a:spcPct val="107000"/>
              </a:lnSpc>
              <a:spcAft>
                <a:spcPts val="800"/>
              </a:spcAft>
              <a:buFont typeface="+mj-lt"/>
              <a:buAutoNum type="arabicPeriod"/>
            </a:pPr>
            <a:r>
              <a:rPr lang="es-EC" sz="2000" dirty="0">
                <a:effectLst/>
                <a:latin typeface="Helvetica" pitchFamily="2" charset="0"/>
                <a:ea typeface="Calibri" panose="020F0502020204030204" pitchFamily="34" charset="0"/>
                <a:cs typeface="Times New Roman" panose="02020603050405020304" pitchFamily="18" charset="0"/>
              </a:rPr>
              <a:t>Se requerirá la presentación de por lo menos 3 candidatos por categoría para que se conforme el concurso, caso contrario el premio se declarará desierto</a:t>
            </a:r>
            <a:r>
              <a:rPr lang="es-EC" sz="2000" dirty="0" smtClean="0">
                <a:effectLst/>
                <a:latin typeface="Helvetica" pitchFamily="2" charset="0"/>
                <a:ea typeface="Calibri" panose="020F0502020204030204" pitchFamily="34" charset="0"/>
                <a:cs typeface="Times New Roman" panose="02020603050405020304" pitchFamily="18" charset="0"/>
              </a:rPr>
              <a:t>.</a:t>
            </a:r>
            <a:endParaRPr lang="es-EC" sz="2000" dirty="0">
              <a:effectLst/>
              <a:latin typeface="Helvetica" pitchFamily="2" charset="0"/>
              <a:ea typeface="Calibri" panose="020F0502020204030204" pitchFamily="34" charset="0"/>
              <a:cs typeface="Times New Roman" panose="02020603050405020304" pitchFamily="18" charset="0"/>
            </a:endParaRPr>
          </a:p>
        </p:txBody>
      </p:sp>
      <p:grpSp>
        <p:nvGrpSpPr>
          <p:cNvPr id="14" name="Grupo 13"/>
          <p:cNvGrpSpPr/>
          <p:nvPr/>
        </p:nvGrpSpPr>
        <p:grpSpPr>
          <a:xfrm>
            <a:off x="6308320" y="-76005"/>
            <a:ext cx="5907253" cy="716085"/>
            <a:chOff x="6308320" y="-76005"/>
            <a:chExt cx="5907253" cy="716085"/>
          </a:xfrm>
        </p:grpSpPr>
        <p:sp>
          <p:nvSpPr>
            <p:cNvPr id="15"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6"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7"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8" name="Imagen 17"/>
          <p:cNvPicPr>
            <a:picLocks noChangeAspect="1"/>
          </p:cNvPicPr>
          <p:nvPr/>
        </p:nvPicPr>
        <p:blipFill>
          <a:blip r:embed="rId4"/>
          <a:stretch>
            <a:fillRect/>
          </a:stretch>
        </p:blipFill>
        <p:spPr>
          <a:xfrm>
            <a:off x="6941309" y="5899677"/>
            <a:ext cx="4641273" cy="57727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6832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sp>
        <p:nvSpPr>
          <p:cNvPr id="9" name="CuadroTexto 8"/>
          <p:cNvSpPr txBox="1"/>
          <p:nvPr/>
        </p:nvSpPr>
        <p:spPr>
          <a:xfrm>
            <a:off x="468917" y="1388914"/>
            <a:ext cx="3554972"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defRPr/>
            </a:pPr>
            <a:r>
              <a:rPr lang="es-ES" sz="3200" b="1" dirty="0">
                <a:solidFill>
                  <a:schemeClr val="tx1"/>
                </a:solidFill>
                <a:latin typeface="Helvetica"/>
                <a:cs typeface="Helvetica"/>
              </a:rPr>
              <a:t>PREMIOS A LAS MEJORES OBRAS PUBLICADAS</a:t>
            </a:r>
          </a:p>
          <a:p>
            <a:pPr algn="ctr">
              <a:defRPr/>
            </a:pPr>
            <a:endParaRPr lang="es-ES" sz="3200" b="1" dirty="0">
              <a:latin typeface="Helvetica"/>
              <a:cs typeface="Helvetica"/>
            </a:endParaRPr>
          </a:p>
          <a:p>
            <a:pPr algn="ctr">
              <a:defRPr/>
            </a:pPr>
            <a:r>
              <a:rPr lang="es-ES" sz="3200" dirty="0">
                <a:latin typeface="Helvetica"/>
                <a:cs typeface="Helvetica"/>
              </a:rPr>
              <a:t>10 CATEGORÍAS </a:t>
            </a:r>
            <a:r>
              <a:rPr lang="es-ES" sz="3200" dirty="0" smtClean="0">
                <a:latin typeface="Helvetica"/>
                <a:cs typeface="Helvetica"/>
              </a:rPr>
              <a:t>–</a:t>
            </a:r>
          </a:p>
          <a:p>
            <a:pPr algn="ctr">
              <a:defRPr/>
            </a:pPr>
            <a:r>
              <a:rPr lang="es-ES" sz="3200" dirty="0" smtClean="0">
                <a:latin typeface="Helvetica"/>
                <a:cs typeface="Helvetica"/>
              </a:rPr>
              <a:t>16 </a:t>
            </a:r>
            <a:r>
              <a:rPr lang="es-ES" sz="3200" dirty="0">
                <a:latin typeface="Helvetica"/>
                <a:cs typeface="Helvetica"/>
              </a:rPr>
              <a:t>PREMIOS</a:t>
            </a:r>
          </a:p>
          <a:p>
            <a:pPr algn="ctr">
              <a:defRPr/>
            </a:pPr>
            <a:endParaRPr lang="es-ES" sz="3200" b="1" dirty="0">
              <a:solidFill>
                <a:schemeClr val="tx1"/>
              </a:solidFill>
              <a:latin typeface="Helvetica"/>
              <a:cs typeface="Helvetica"/>
            </a:endParaRPr>
          </a:p>
        </p:txBody>
      </p:sp>
      <p:grpSp>
        <p:nvGrpSpPr>
          <p:cNvPr id="10" name="Grupo 9"/>
          <p:cNvGrpSpPr/>
          <p:nvPr/>
        </p:nvGrpSpPr>
        <p:grpSpPr>
          <a:xfrm>
            <a:off x="6308320" y="-76005"/>
            <a:ext cx="5907253" cy="716085"/>
            <a:chOff x="6308320" y="-76005"/>
            <a:chExt cx="5907253" cy="716085"/>
          </a:xfrm>
        </p:grpSpPr>
        <p:sp>
          <p:nvSpPr>
            <p:cNvPr id="14"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5"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6"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7" name="Imagen 16"/>
          <p:cNvPicPr>
            <a:picLocks noChangeAspect="1"/>
          </p:cNvPicPr>
          <p:nvPr/>
        </p:nvPicPr>
        <p:blipFill>
          <a:blip r:embed="rId4"/>
          <a:stretch>
            <a:fillRect/>
          </a:stretch>
        </p:blipFill>
        <p:spPr>
          <a:xfrm>
            <a:off x="6941309" y="5899677"/>
            <a:ext cx="4641273" cy="577273"/>
          </a:xfrm>
          <a:prstGeom prst="rect">
            <a:avLst/>
          </a:prstGeom>
        </p:spPr>
      </p:pic>
      <p:sp>
        <p:nvSpPr>
          <p:cNvPr id="11" name="CuadroTexto 10"/>
          <p:cNvSpPr txBox="1"/>
          <p:nvPr/>
        </p:nvSpPr>
        <p:spPr>
          <a:xfrm>
            <a:off x="5436629" y="985423"/>
            <a:ext cx="6586220" cy="5262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Helvetica"/>
                <a:ea typeface="+mn-ea"/>
                <a:cs typeface="Helvetica"/>
              </a:rPr>
              <a:t>Isabel Tobar </a:t>
            </a:r>
            <a:r>
              <a:rPr kumimoji="0" lang="es-ES" sz="2400" b="1" i="0" u="none" strike="noStrike" kern="1200" cap="none" spc="0" normalizeH="0" baseline="0" noProof="0" dirty="0" err="1">
                <a:ln>
                  <a:noFill/>
                </a:ln>
                <a:solidFill>
                  <a:prstClr val="black"/>
                </a:solidFill>
                <a:effectLst/>
                <a:uLnTx/>
                <a:uFillTx/>
                <a:latin typeface="Helvetica"/>
                <a:ea typeface="+mn-ea"/>
                <a:cs typeface="Helvetica"/>
              </a:rPr>
              <a:t>Guarderas</a:t>
            </a:r>
            <a:r>
              <a:rPr kumimoji="0" lang="es-ES" sz="2400" b="1" i="0" u="none" strike="noStrike" kern="1200" cap="none" spc="0" normalizeH="0" baseline="0" noProof="0" dirty="0">
                <a:ln>
                  <a:noFill/>
                </a:ln>
                <a:solidFill>
                  <a:prstClr val="black"/>
                </a:solidFill>
                <a:effectLst/>
                <a:uLnTx/>
                <a:uFillTx/>
                <a:latin typeface="Helvetica"/>
                <a:ea typeface="+mn-ea"/>
                <a:cs typeface="Helvetica"/>
              </a:rPr>
              <a:t>: </a:t>
            </a:r>
            <a:r>
              <a:rPr kumimoji="0" lang="es-ES" sz="2400" b="0" i="0" u="none" strike="noStrike" kern="1200" cap="none" spc="0" normalizeH="0" baseline="0" noProof="0" dirty="0">
                <a:ln>
                  <a:noFill/>
                </a:ln>
                <a:solidFill>
                  <a:prstClr val="black"/>
                </a:solidFill>
                <a:effectLst/>
                <a:uLnTx/>
                <a:uFillTx/>
                <a:latin typeface="Helvetica"/>
                <a:ea typeface="+mn-ea"/>
                <a:cs typeface="Helvetica"/>
              </a:rPr>
              <a:t>Ciencias Sociales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Helvetica"/>
                <a:ea typeface="+mn-ea"/>
                <a:cs typeface="Helvetica"/>
              </a:rPr>
              <a:t>Pedro Vicente Maldonado: </a:t>
            </a:r>
            <a:r>
              <a:rPr kumimoji="0" lang="es-ES" sz="2400" b="0" i="0" u="none" strike="noStrike" kern="1200" cap="none" spc="0" normalizeH="0" baseline="0" noProof="0" dirty="0">
                <a:ln>
                  <a:noFill/>
                </a:ln>
                <a:solidFill>
                  <a:prstClr val="black"/>
                </a:solidFill>
                <a:effectLst/>
                <a:uLnTx/>
                <a:uFillTx/>
                <a:latin typeface="Helvetica"/>
                <a:ea typeface="+mn-ea"/>
                <a:cs typeface="Helvetica"/>
              </a:rPr>
              <a:t>Ciencias Exactas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Helvetica"/>
                <a:ea typeface="+mn-ea"/>
                <a:cs typeface="Helvetica"/>
              </a:rPr>
              <a:t>Enrique Garcés: </a:t>
            </a:r>
            <a:r>
              <a:rPr kumimoji="0" lang="es-ES" sz="2400" b="0" i="0" u="none" strike="noStrike" kern="1200" cap="none" spc="0" normalizeH="0" baseline="0" noProof="0" dirty="0">
                <a:ln>
                  <a:noFill/>
                </a:ln>
                <a:solidFill>
                  <a:prstClr val="black"/>
                </a:solidFill>
                <a:effectLst/>
                <a:uLnTx/>
                <a:uFillTx/>
                <a:latin typeface="Helvetica"/>
                <a:ea typeface="+mn-ea"/>
                <a:cs typeface="Helvetica"/>
              </a:rPr>
              <a:t>Ciencias Naturales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Helvetica"/>
                <a:ea typeface="+mn-ea"/>
                <a:cs typeface="Helvetica"/>
              </a:rPr>
              <a:t>José Mejía </a:t>
            </a:r>
            <a:r>
              <a:rPr kumimoji="0" lang="es-ES" sz="2400" b="1" i="0" u="none" strike="noStrike" kern="1200" cap="none" spc="0" normalizeH="0" baseline="0" noProof="0" dirty="0" err="1">
                <a:ln>
                  <a:noFill/>
                </a:ln>
                <a:solidFill>
                  <a:prstClr val="black"/>
                </a:solidFill>
                <a:effectLst/>
                <a:uLnTx/>
                <a:uFillTx/>
                <a:latin typeface="Helvetica"/>
                <a:ea typeface="+mn-ea"/>
                <a:cs typeface="Helvetica"/>
              </a:rPr>
              <a:t>Lequerica</a:t>
            </a:r>
            <a:r>
              <a:rPr kumimoji="0" lang="es-ES" sz="2400" b="1" i="0" u="none" strike="noStrike" kern="1200" cap="none" spc="0" normalizeH="0" baseline="0" noProof="0" dirty="0">
                <a:ln>
                  <a:noFill/>
                </a:ln>
                <a:solidFill>
                  <a:prstClr val="black"/>
                </a:solidFill>
                <a:effectLst/>
                <a:uLnTx/>
                <a:uFillTx/>
                <a:latin typeface="Helvetica"/>
                <a:ea typeface="+mn-ea"/>
                <a:cs typeface="Helvetica"/>
              </a:rPr>
              <a:t>: </a:t>
            </a:r>
            <a:r>
              <a:rPr kumimoji="0" lang="es-ES" sz="2400" b="0" i="0" u="none" strike="noStrike" kern="1200" cap="none" spc="0" normalizeH="0" baseline="0" noProof="0" dirty="0">
                <a:ln>
                  <a:noFill/>
                </a:ln>
                <a:solidFill>
                  <a:prstClr val="black"/>
                </a:solidFill>
                <a:effectLst/>
                <a:uLnTx/>
                <a:uFillTx/>
                <a:latin typeface="Helvetica"/>
                <a:ea typeface="+mn-ea"/>
                <a:cs typeface="Helvetica"/>
              </a:rPr>
              <a:t>Historia y Ciencias Políticas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Helvetica"/>
                <a:ea typeface="+mn-ea"/>
                <a:cs typeface="Helvetica"/>
              </a:rPr>
              <a:t>Jorge Carrera Andrade: </a:t>
            </a:r>
            <a:r>
              <a:rPr kumimoji="0" lang="es-ES" sz="2400" b="0" i="0" u="none" strike="noStrike" kern="1200" cap="none" spc="0" normalizeH="0" baseline="0" noProof="0" dirty="0">
                <a:ln>
                  <a:noFill/>
                </a:ln>
                <a:solidFill>
                  <a:prstClr val="black"/>
                </a:solidFill>
                <a:effectLst/>
                <a:uLnTx/>
                <a:uFillTx/>
                <a:latin typeface="Helvetica"/>
                <a:ea typeface="+mn-ea"/>
                <a:cs typeface="Helvetica"/>
              </a:rPr>
              <a:t>Poesía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Helvetica"/>
                <a:ea typeface="+mn-ea"/>
                <a:cs typeface="Helvetica"/>
              </a:rPr>
              <a:t>Joaquín Gallegos Lara: </a:t>
            </a:r>
            <a:r>
              <a:rPr kumimoji="0" lang="es-ES" sz="2400" b="0" i="0" u="none" strike="noStrike" kern="1200" cap="none" spc="0" normalizeH="0" baseline="0" noProof="0" dirty="0">
                <a:ln>
                  <a:noFill/>
                </a:ln>
                <a:solidFill>
                  <a:prstClr val="black"/>
                </a:solidFill>
                <a:effectLst/>
                <a:uLnTx/>
                <a:uFillTx/>
                <a:latin typeface="Helvetica"/>
                <a:ea typeface="+mn-ea"/>
                <a:cs typeface="Helvetica"/>
              </a:rPr>
              <a:t>Cuento, Novela y Teatro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Helvetica"/>
                <a:ea typeface="+mn-ea"/>
                <a:cs typeface="Helvetica"/>
              </a:rPr>
              <a:t>Manuela Sáenz: </a:t>
            </a:r>
            <a:r>
              <a:rPr kumimoji="0" lang="es-ES" sz="2400" b="0" i="0" u="none" strike="noStrike" kern="1200" cap="none" spc="0" normalizeH="0" baseline="0" noProof="0" dirty="0">
                <a:ln>
                  <a:noFill/>
                </a:ln>
                <a:solidFill>
                  <a:prstClr val="black"/>
                </a:solidFill>
                <a:effectLst/>
                <a:uLnTx/>
                <a:uFillTx/>
                <a:latin typeface="Helvetica"/>
                <a:ea typeface="+mn-ea"/>
                <a:cs typeface="Helvetica"/>
              </a:rPr>
              <a:t>Temas de Género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Helvetica"/>
                <a:ea typeface="+mn-ea"/>
                <a:cs typeface="Helvetica"/>
              </a:rPr>
              <a:t>Darío Guevara Mayorga: </a:t>
            </a:r>
            <a:r>
              <a:rPr kumimoji="0" lang="es-ES" sz="2400" b="0" i="0" u="none" strike="noStrike" kern="1200" cap="none" spc="0" normalizeH="0" baseline="0" noProof="0" dirty="0">
                <a:ln>
                  <a:noFill/>
                </a:ln>
                <a:solidFill>
                  <a:prstClr val="black"/>
                </a:solidFill>
                <a:effectLst/>
                <a:uLnTx/>
                <a:uFillTx/>
                <a:latin typeface="Helvetica"/>
                <a:ea typeface="+mn-ea"/>
                <a:cs typeface="Helvetica"/>
              </a:rPr>
              <a:t>Literatura infantil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Helvetica"/>
                <a:ea typeface="+mn-ea"/>
                <a:cs typeface="Helvetica"/>
              </a:rPr>
              <a:t>(cuento, novela, poesía, teatro, ilustración)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Helvetica"/>
                <a:ea typeface="+mn-ea"/>
                <a:cs typeface="Helvetica"/>
              </a:rPr>
              <a:t>José Peralta: </a:t>
            </a:r>
            <a:r>
              <a:rPr kumimoji="0" lang="es-ES" sz="2400" b="0" i="0" u="none" strike="noStrike" kern="1200" cap="none" spc="0" normalizeH="0" baseline="0" noProof="0" dirty="0">
                <a:ln>
                  <a:noFill/>
                </a:ln>
                <a:solidFill>
                  <a:prstClr val="black"/>
                </a:solidFill>
                <a:effectLst/>
                <a:uLnTx/>
                <a:uFillTx/>
                <a:latin typeface="Helvetica"/>
                <a:ea typeface="+mn-ea"/>
                <a:cs typeface="Helvetica"/>
              </a:rPr>
              <a:t>Periodismo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Helvetica"/>
                <a:ea typeface="+mn-ea"/>
                <a:cs typeface="Helvetica"/>
              </a:rPr>
              <a:t>José María Velasco Ibarra: </a:t>
            </a:r>
            <a:r>
              <a:rPr kumimoji="0" lang="es-ES" sz="2400" b="0" i="0" u="none" strike="noStrike" kern="1200" cap="none" spc="0" normalizeH="0" baseline="0" noProof="0" dirty="0">
                <a:ln>
                  <a:noFill/>
                </a:ln>
                <a:solidFill>
                  <a:prstClr val="black"/>
                </a:solidFill>
                <a:effectLst/>
                <a:uLnTx/>
                <a:uFillTx/>
                <a:latin typeface="Helvetica"/>
                <a:ea typeface="+mn-ea"/>
                <a:cs typeface="Helvetica"/>
              </a:rPr>
              <a:t>Derecho Público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Helvetica"/>
              <a:ea typeface="+mn-ea"/>
              <a:cs typeface="Helvetic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lum bright="10000"/>
          </a:blip>
          <a:stretch>
            <a:fillRect/>
          </a:stretch>
        </p:blipFill>
        <p:spPr>
          <a:xfrm>
            <a:off x="0" y="0"/>
            <a:ext cx="12192000" cy="6858000"/>
          </a:xfrm>
          <a:prstGeom prst="rect">
            <a:avLst/>
          </a:prstGeom>
        </p:spPr>
      </p:pic>
      <p:pic>
        <p:nvPicPr>
          <p:cNvPr id="12" name="Imagen 11"/>
          <p:cNvPicPr>
            <a:picLocks noChangeAspect="1"/>
          </p:cNvPicPr>
          <p:nvPr/>
        </p:nvPicPr>
        <p:blipFill>
          <a:blip r:embed="rId3">
            <a:alphaModFix amt="5000"/>
          </a:blip>
          <a:stretch>
            <a:fillRect/>
          </a:stretch>
        </p:blipFill>
        <p:spPr>
          <a:xfrm>
            <a:off x="0" y="1813718"/>
            <a:ext cx="12192000" cy="5059411"/>
          </a:xfrm>
          <a:prstGeom prst="rect">
            <a:avLst/>
          </a:prstGeom>
        </p:spPr>
      </p:pic>
      <p:sp>
        <p:nvSpPr>
          <p:cNvPr id="9" name="CuadroTexto 8"/>
          <p:cNvSpPr txBox="1"/>
          <p:nvPr/>
        </p:nvSpPr>
        <p:spPr>
          <a:xfrm>
            <a:off x="-422659" y="1959879"/>
            <a:ext cx="6097086" cy="2062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defRPr/>
            </a:pPr>
            <a:r>
              <a:rPr lang="es-ES" sz="3200" b="1" dirty="0">
                <a:latin typeface="Helvetica"/>
                <a:cs typeface="Helvetica"/>
              </a:rPr>
              <a:t>PREMIOS DE VÍDEO, </a:t>
            </a:r>
          </a:p>
          <a:p>
            <a:pPr algn="ctr">
              <a:defRPr/>
            </a:pPr>
            <a:r>
              <a:rPr lang="es-ES" sz="3200" b="1" dirty="0">
                <a:latin typeface="Helvetica"/>
                <a:cs typeface="Helvetica"/>
              </a:rPr>
              <a:t>CINE, TEATRO </a:t>
            </a:r>
          </a:p>
          <a:p>
            <a:pPr algn="ctr">
              <a:defRPr/>
            </a:pPr>
            <a:endParaRPr lang="es-ES" sz="3200" b="1" dirty="0">
              <a:solidFill>
                <a:schemeClr val="tx1"/>
              </a:solidFill>
              <a:latin typeface="Helvetica"/>
              <a:cs typeface="Helvetica"/>
            </a:endParaRPr>
          </a:p>
          <a:p>
            <a:pPr algn="ctr">
              <a:defRPr/>
            </a:pPr>
            <a:r>
              <a:rPr lang="es-ES" sz="3200" dirty="0">
                <a:solidFill>
                  <a:schemeClr val="tx1"/>
                </a:solidFill>
                <a:latin typeface="Helvetica"/>
                <a:cs typeface="Helvetica"/>
              </a:rPr>
              <a:t>4 CATEGORÍAS </a:t>
            </a:r>
          </a:p>
        </p:txBody>
      </p:sp>
      <p:grpSp>
        <p:nvGrpSpPr>
          <p:cNvPr id="10" name="Grupo 9"/>
          <p:cNvGrpSpPr/>
          <p:nvPr/>
        </p:nvGrpSpPr>
        <p:grpSpPr>
          <a:xfrm>
            <a:off x="6308320" y="-76005"/>
            <a:ext cx="5907253" cy="716085"/>
            <a:chOff x="6308320" y="-76005"/>
            <a:chExt cx="5907253" cy="716085"/>
          </a:xfrm>
        </p:grpSpPr>
        <p:sp>
          <p:nvSpPr>
            <p:cNvPr id="14" name="Rectángulo"/>
            <p:cNvSpPr/>
            <p:nvPr/>
          </p:nvSpPr>
          <p:spPr>
            <a:xfrm>
              <a:off x="6308320" y="-1"/>
              <a:ext cx="5907253" cy="640081"/>
            </a:xfrm>
            <a:prstGeom prst="rect">
              <a:avLst/>
            </a:prstGeom>
            <a:solidFill>
              <a:srgbClr val="FF0000"/>
            </a:solidFill>
            <a:ln w="12700">
              <a:miter lim="400000"/>
            </a:ln>
          </p:spPr>
          <p:txBody>
            <a:bodyPr lIns="45719" rIns="45719" anchor="ctr"/>
            <a:lstStyle/>
            <a:p>
              <a:pPr algn="ctr">
                <a:defRPr>
                  <a:solidFill>
                    <a:srgbClr val="D54331"/>
                  </a:solidFill>
                </a:defRPr>
              </a:pPr>
              <a:endParaRPr dirty="0"/>
            </a:p>
          </p:txBody>
        </p:sp>
        <p:sp>
          <p:nvSpPr>
            <p:cNvPr id="15" name="QUITO PARA COMPARTIR, FIESTAS 2021."/>
            <p:cNvSpPr txBox="1"/>
            <p:nvPr/>
          </p:nvSpPr>
          <p:spPr>
            <a:xfrm>
              <a:off x="6821322" y="-76005"/>
              <a:ext cx="4645466" cy="618118"/>
            </a:xfrm>
            <a:prstGeom prst="rect">
              <a:avLst/>
            </a:prstGeom>
            <a:ln w="12700">
              <a:miter lim="400000"/>
            </a:ln>
          </p:spPr>
          <p:txBody>
            <a:bodyPr wrap="square" lIns="45719" rIns="45719">
              <a:spAutoFit/>
            </a:bodyPr>
            <a:lstStyle>
              <a:lvl1pPr marR="615315" algn="just" defTabSz="457200">
                <a:lnSpc>
                  <a:spcPts val="5200"/>
                </a:lnSpc>
                <a:defRPr sz="3200" b="1">
                  <a:solidFill>
                    <a:srgbClr val="FFFFFF"/>
                  </a:solidFill>
                  <a:latin typeface="Roboto"/>
                  <a:ea typeface="Roboto"/>
                  <a:cs typeface="Roboto"/>
                  <a:sym typeface="Roboto"/>
                </a:defRPr>
              </a:lvl1pPr>
            </a:lstStyle>
            <a:p>
              <a:pPr algn="ctr">
                <a:lnSpc>
                  <a:spcPct val="200000"/>
                </a:lnSpc>
              </a:pPr>
              <a:r>
                <a:rPr lang="es-ES" sz="2000" dirty="0"/>
                <a:t>PREMIOS MUNICIPALES 2023</a:t>
              </a:r>
            </a:p>
          </p:txBody>
        </p:sp>
        <p:sp>
          <p:nvSpPr>
            <p:cNvPr id="16" name="Línea"/>
            <p:cNvSpPr/>
            <p:nvPr/>
          </p:nvSpPr>
          <p:spPr>
            <a:xfrm flipV="1">
              <a:off x="6689408" y="123137"/>
              <a:ext cx="1" cy="409046"/>
            </a:xfrm>
            <a:prstGeom prst="line">
              <a:avLst/>
            </a:prstGeom>
            <a:ln w="28575">
              <a:solidFill>
                <a:srgbClr val="FFFFFF">
                  <a:alpha val="69804"/>
                </a:srgbClr>
              </a:solidFill>
              <a:miter lim="400000"/>
            </a:ln>
          </p:spPr>
          <p:txBody>
            <a:bodyPr lIns="0" tIns="0" rIns="0" bIns="0"/>
            <a:lstStyle/>
            <a:p>
              <a:pPr defTabSz="457200">
                <a:defRPr sz="1200">
                  <a:solidFill>
                    <a:srgbClr val="000000"/>
                  </a:solidFill>
                  <a:latin typeface="Helvetica"/>
                  <a:ea typeface="Helvetica"/>
                  <a:cs typeface="Helvetica"/>
                  <a:sym typeface="Helvetica"/>
                </a:defRPr>
              </a:pPr>
              <a:endParaRPr/>
            </a:p>
          </p:txBody>
        </p:sp>
      </p:grpSp>
      <p:pic>
        <p:nvPicPr>
          <p:cNvPr id="17" name="Imagen 16"/>
          <p:cNvPicPr>
            <a:picLocks noChangeAspect="1"/>
          </p:cNvPicPr>
          <p:nvPr/>
        </p:nvPicPr>
        <p:blipFill>
          <a:blip r:embed="rId4"/>
          <a:stretch>
            <a:fillRect/>
          </a:stretch>
        </p:blipFill>
        <p:spPr>
          <a:xfrm>
            <a:off x="6941309" y="5899677"/>
            <a:ext cx="4641273" cy="577273"/>
          </a:xfrm>
          <a:prstGeom prst="rect">
            <a:avLst/>
          </a:prstGeom>
        </p:spPr>
      </p:pic>
      <p:sp>
        <p:nvSpPr>
          <p:cNvPr id="11" name="CuadroTexto 10"/>
          <p:cNvSpPr txBox="1"/>
          <p:nvPr/>
        </p:nvSpPr>
        <p:spPr>
          <a:xfrm>
            <a:off x="5674427" y="1494424"/>
            <a:ext cx="6517573" cy="34983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Aft>
                <a:spcPts val="1600"/>
              </a:spcAft>
            </a:pPr>
            <a:r>
              <a:rPr lang="es-ES" sz="2400" b="1" dirty="0">
                <a:solidFill>
                  <a:schemeClr val="tx1"/>
                </a:solidFill>
                <a:latin typeface="Helvetica"/>
                <a:cs typeface="Helvetica"/>
              </a:rPr>
              <a:t>Augusto San Miguel: </a:t>
            </a:r>
            <a:r>
              <a:rPr lang="es-ES" sz="2400" dirty="0">
                <a:solidFill>
                  <a:schemeClr val="tx1"/>
                </a:solidFill>
                <a:latin typeface="Helvetica"/>
                <a:cs typeface="Helvetica"/>
              </a:rPr>
              <a:t>Vídeo de corta duración</a:t>
            </a:r>
          </a:p>
          <a:p>
            <a:pPr>
              <a:spcAft>
                <a:spcPts val="1600"/>
              </a:spcAft>
            </a:pPr>
            <a:r>
              <a:rPr lang="es-ES" sz="2400" b="1" dirty="0">
                <a:solidFill>
                  <a:schemeClr val="tx1"/>
                </a:solidFill>
                <a:latin typeface="Helvetica"/>
                <a:cs typeface="Helvetica"/>
              </a:rPr>
              <a:t>Ernesto Albán Mosquera: </a:t>
            </a:r>
            <a:r>
              <a:rPr lang="es-ES" sz="2400" dirty="0">
                <a:solidFill>
                  <a:schemeClr val="tx1"/>
                </a:solidFill>
                <a:latin typeface="Helvetica"/>
                <a:cs typeface="Helvetica"/>
              </a:rPr>
              <a:t>Audiovisual de mediana duración</a:t>
            </a:r>
          </a:p>
          <a:p>
            <a:pPr>
              <a:spcAft>
                <a:spcPts val="1600"/>
              </a:spcAft>
            </a:pPr>
            <a:r>
              <a:rPr lang="es-ES" sz="2400" b="1" dirty="0">
                <a:solidFill>
                  <a:schemeClr val="tx1"/>
                </a:solidFill>
                <a:latin typeface="Helvetica"/>
                <a:cs typeface="Helvetica"/>
              </a:rPr>
              <a:t>Agustín Cuesta Ordóñez: </a:t>
            </a:r>
            <a:r>
              <a:rPr lang="es-ES" sz="2400" dirty="0">
                <a:solidFill>
                  <a:schemeClr val="tx1"/>
                </a:solidFill>
                <a:latin typeface="Helvetica"/>
                <a:cs typeface="Helvetica"/>
              </a:rPr>
              <a:t>Largometraje</a:t>
            </a:r>
          </a:p>
          <a:p>
            <a:pPr>
              <a:spcAft>
                <a:spcPts val="1600"/>
              </a:spcAft>
            </a:pPr>
            <a:r>
              <a:rPr lang="es-ES" sz="2400" b="1" dirty="0">
                <a:solidFill>
                  <a:schemeClr val="tx1"/>
                </a:solidFill>
                <a:latin typeface="Helvetica"/>
                <a:cs typeface="Helvetica"/>
              </a:rPr>
              <a:t>Francisco Tobar García: </a:t>
            </a:r>
            <a:r>
              <a:rPr lang="es-ES" sz="2400" dirty="0">
                <a:solidFill>
                  <a:schemeClr val="tx1"/>
                </a:solidFill>
                <a:latin typeface="Helvetica"/>
                <a:cs typeface="Helvetica"/>
              </a:rPr>
              <a:t>Producción teatral</a:t>
            </a:r>
          </a:p>
          <a:p>
            <a:pPr>
              <a:spcAft>
                <a:spcPts val="1600"/>
              </a:spcAft>
            </a:pPr>
            <a:endParaRPr lang="es-ES" sz="2400" dirty="0">
              <a:solidFill>
                <a:schemeClr val="tx1"/>
              </a:solidFill>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de Office</Template>
  <TotalTime>83</TotalTime>
  <Words>1704</Words>
  <Application>Microsoft Office PowerPoint</Application>
  <PresentationFormat>Panorámica</PresentationFormat>
  <Paragraphs>162</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Calibri</vt:lpstr>
      <vt:lpstr>Calibri Light</vt:lpstr>
      <vt:lpstr>Helvetica</vt:lpstr>
      <vt:lpstr>Roboto</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Solange Khiabet Ormaza Tobar</cp:lastModifiedBy>
  <cp:revision>45</cp:revision>
  <dcterms:created xsi:type="dcterms:W3CDTF">2023-06-13T17:51:00Z</dcterms:created>
  <dcterms:modified xsi:type="dcterms:W3CDTF">2023-11-06T20:15:50Z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C52A37D41597493DAEB143D452EEDBC3</vt:lpwstr>
  </property>
  <property fmtid="{D5CDD505-2E9C-101B-9397-08002B2CF9AE}" pid="3" name="KSOProductBuildVer">
    <vt:lpwstr>1033-11.2.0.11537</vt:lpwstr>
  </property>
</Properties>
</file>