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4190" r:id="rId2"/>
    <p:sldId id="4317" r:id="rId3"/>
    <p:sldId id="4337" r:id="rId4"/>
    <p:sldId id="4330" r:id="rId5"/>
    <p:sldId id="4332" r:id="rId6"/>
    <p:sldId id="4323" r:id="rId7"/>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691193"/>
    <a:srgbClr val="5E5E5E"/>
    <a:srgbClr val="4F63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88246" autoAdjust="0"/>
  </p:normalViewPr>
  <p:slideViewPr>
    <p:cSldViewPr snapToGrid="0" snapToObjects="1">
      <p:cViewPr varScale="1">
        <p:scale>
          <a:sx n="85" d="100"/>
          <a:sy n="85" d="100"/>
        </p:scale>
        <p:origin x="976" y="176"/>
      </p:cViewPr>
      <p:guideLst>
        <p:guide orient="horz" pos="2183"/>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44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61FBBA-8CC1-5A4B-A9F5-E3625369509D}" type="datetimeFigureOut">
              <a:rPr lang="es-EC" smtClean="0"/>
              <a:t>28/9/23</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F2D453-DED8-C343-A679-8621212CA4EC}" type="slidenum">
              <a:rPr lang="es-EC" smtClean="0"/>
              <a:t>‹Nº›</a:t>
            </a:fld>
            <a:endParaRPr lang="es-EC"/>
          </a:p>
        </p:txBody>
      </p:sp>
    </p:spTree>
    <p:extLst>
      <p:ext uri="{BB962C8B-B14F-4D97-AF65-F5344CB8AC3E}">
        <p14:creationId xmlns:p14="http://schemas.microsoft.com/office/powerpoint/2010/main" val="285637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63F2D453-DED8-C343-A679-8621212CA4EC}" type="slidenum">
              <a:rPr lang="es-EC" smtClean="0"/>
              <a:t>1</a:t>
            </a:fld>
            <a:endParaRPr lang="es-EC"/>
          </a:p>
        </p:txBody>
      </p:sp>
    </p:spTree>
    <p:extLst>
      <p:ext uri="{BB962C8B-B14F-4D97-AF65-F5344CB8AC3E}">
        <p14:creationId xmlns:p14="http://schemas.microsoft.com/office/powerpoint/2010/main" val="1680814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E6C96C-2A85-0844-BA61-F72C3FFCC8B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E832B34A-2B69-474F-9199-B6BFDCE799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34ADC732-9EAB-5748-BDE7-514EDF68C26A}"/>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5" name="Marcador de pie de página 4">
            <a:extLst>
              <a:ext uri="{FF2B5EF4-FFF2-40B4-BE49-F238E27FC236}">
                <a16:creationId xmlns:a16="http://schemas.microsoft.com/office/drawing/2014/main" id="{6D2A26BF-FE34-B247-92E9-FFD2A0B187B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D2B07B07-BBF0-BC46-8709-84801B50546D}"/>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2487090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A7AD24-8D49-564E-B012-BC830D0B134D}"/>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4B15430E-26D2-994C-B7FB-C12575DF507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92DAAD1E-AADD-354E-907E-7D7C14065256}"/>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5" name="Marcador de pie de página 4">
            <a:extLst>
              <a:ext uri="{FF2B5EF4-FFF2-40B4-BE49-F238E27FC236}">
                <a16:creationId xmlns:a16="http://schemas.microsoft.com/office/drawing/2014/main" id="{704AD5F4-9FBC-9B4D-8CDE-0501B331741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6585AE07-C22D-B943-9C6E-194FDB36AF02}"/>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211800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04A8ACB-F737-7248-AF19-8E68AE6F311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78A3CCCC-B791-AB42-B2E1-25C75AF68C0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913F2283-3ABE-EC46-90E1-F008CB553C6B}"/>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5" name="Marcador de pie de página 4">
            <a:extLst>
              <a:ext uri="{FF2B5EF4-FFF2-40B4-BE49-F238E27FC236}">
                <a16:creationId xmlns:a16="http://schemas.microsoft.com/office/drawing/2014/main" id="{7109DBAB-DDFB-5F41-9DFA-3762C1D3FF3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DD4BC57A-EA66-134B-BD9D-A155D5F70EBD}"/>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2795471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78" b="1" i="0">
                <a:solidFill>
                  <a:srgbClr val="1B69AC"/>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9/28/23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62964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9ABF6-BC2F-504F-97B2-E38FE47B779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000ADA32-EFE7-1D4E-BC9F-4D982AEACB1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E6A1DC91-0759-2E49-8A67-C2AA4968B860}"/>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5" name="Marcador de pie de página 4">
            <a:extLst>
              <a:ext uri="{FF2B5EF4-FFF2-40B4-BE49-F238E27FC236}">
                <a16:creationId xmlns:a16="http://schemas.microsoft.com/office/drawing/2014/main" id="{75EA6568-5546-A04F-9777-4D6994C9D124}"/>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8AED04EB-4772-DA49-9677-E4DFE21B32D8}"/>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1264968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8BA2FB-7BB4-A545-9DAD-05D42592FA6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F961F59C-4ABD-E94C-A771-B0A0E7F191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8102CD7-1617-D344-8B3D-C0E0E0B16549}"/>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5" name="Marcador de pie de página 4">
            <a:extLst>
              <a:ext uri="{FF2B5EF4-FFF2-40B4-BE49-F238E27FC236}">
                <a16:creationId xmlns:a16="http://schemas.microsoft.com/office/drawing/2014/main" id="{D12FDF6A-C303-DF46-B29E-03A4A86108E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A72EE76C-C980-5D41-8D67-E9CF0F314367}"/>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3941002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936BA-0359-0F4B-B359-1219674D600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05762598-0C44-6A4C-B452-57EF2CB4A93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FB35D9EA-51A2-2B42-BA22-201E0D78AA8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9CDDCED3-412E-CA4E-BC15-7DE44B932AEB}"/>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6" name="Marcador de pie de página 5">
            <a:extLst>
              <a:ext uri="{FF2B5EF4-FFF2-40B4-BE49-F238E27FC236}">
                <a16:creationId xmlns:a16="http://schemas.microsoft.com/office/drawing/2014/main" id="{9F91F01A-74EE-234D-95DB-86B9A5F953C9}"/>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92127E41-C903-8344-8D27-413019191C14}"/>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48489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6C20C-25D5-E84B-B49A-4C4AB1911E6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995ADE45-F58C-4240-B277-24C484B6CA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B5453EF-647F-F145-9B00-48805813E1A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657FCD25-74F5-1A44-9913-8984A7DD0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FDC9395-7217-B146-A11F-3578D43686D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1909DCAC-367C-9943-B0F0-82F80BF4FDB8}"/>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8" name="Marcador de pie de página 7">
            <a:extLst>
              <a:ext uri="{FF2B5EF4-FFF2-40B4-BE49-F238E27FC236}">
                <a16:creationId xmlns:a16="http://schemas.microsoft.com/office/drawing/2014/main" id="{20927F17-075B-0440-B5EF-4BE19A9A5063}"/>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5882E1B3-9D6B-2140-85CF-12A10D243E9F}"/>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2823436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442A44-0EE0-5746-A0DB-C33F7950D97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D7211B67-654B-DA43-8ED1-0AF7DE3A2A02}"/>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4" name="Marcador de pie de página 3">
            <a:extLst>
              <a:ext uri="{FF2B5EF4-FFF2-40B4-BE49-F238E27FC236}">
                <a16:creationId xmlns:a16="http://schemas.microsoft.com/office/drawing/2014/main" id="{8A045FFE-8E86-5046-8C97-C06166C508E6}"/>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E1A0A5D9-FE9D-0040-BB0F-68081C8A8704}"/>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2026170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6766966-BAAD-C74C-8835-559AC965B694}"/>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3" name="Marcador de pie de página 2">
            <a:extLst>
              <a:ext uri="{FF2B5EF4-FFF2-40B4-BE49-F238E27FC236}">
                <a16:creationId xmlns:a16="http://schemas.microsoft.com/office/drawing/2014/main" id="{4B0F268D-284C-1F4B-B3E4-B0A512213BFB}"/>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DC56ECA6-6716-1448-BDA3-2D382431E941}"/>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3497592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2976D9-9D1A-0242-8A09-85B37208167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45BC3EE8-4532-CA4D-BFAB-E955115F65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E6EDA49A-E257-6540-B8DD-6743DB68E2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AEF9D95-4EAF-2346-A843-05111CCF272E}"/>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6" name="Marcador de pie de página 5">
            <a:extLst>
              <a:ext uri="{FF2B5EF4-FFF2-40B4-BE49-F238E27FC236}">
                <a16:creationId xmlns:a16="http://schemas.microsoft.com/office/drawing/2014/main" id="{F2BEDCF7-70FD-8F41-834D-D7742E7A0F01}"/>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80385BC8-E3C3-AF4F-A737-975E820C4382}"/>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1541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C0C6C-CC7C-CE42-91C7-BBF7DBAFD68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F391C436-8DD9-3C4E-A167-A30A2AFF30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7E704A8E-05B4-8A48-82F5-EF53BD1AEE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40C8338-830C-4E4A-8760-BC9EC419CFAB}"/>
              </a:ext>
            </a:extLst>
          </p:cNvPr>
          <p:cNvSpPr>
            <a:spLocks noGrp="1"/>
          </p:cNvSpPr>
          <p:nvPr>
            <p:ph type="dt" sz="half" idx="10"/>
          </p:nvPr>
        </p:nvSpPr>
        <p:spPr/>
        <p:txBody>
          <a:bodyPr/>
          <a:lstStyle/>
          <a:p>
            <a:fld id="{F252834E-B290-FC4A-8B99-C5678BC6DFC3}" type="datetimeFigureOut">
              <a:rPr lang="es-EC" smtClean="0"/>
              <a:t>28/9/23</a:t>
            </a:fld>
            <a:endParaRPr lang="es-EC"/>
          </a:p>
        </p:txBody>
      </p:sp>
      <p:sp>
        <p:nvSpPr>
          <p:cNvPr id="6" name="Marcador de pie de página 5">
            <a:extLst>
              <a:ext uri="{FF2B5EF4-FFF2-40B4-BE49-F238E27FC236}">
                <a16:creationId xmlns:a16="http://schemas.microsoft.com/office/drawing/2014/main" id="{FD35172B-214D-5747-9FDB-80EB61E9B688}"/>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D0E89811-28BB-DA41-81E5-5BE51904AAD3}"/>
              </a:ext>
            </a:extLst>
          </p:cNvPr>
          <p:cNvSpPr>
            <a:spLocks noGrp="1"/>
          </p:cNvSpPr>
          <p:nvPr>
            <p:ph type="sldNum" sz="quarter" idx="12"/>
          </p:nvPr>
        </p:nvSpPr>
        <p:spPr/>
        <p:txBody>
          <a:bodyPr/>
          <a:lstStyle/>
          <a:p>
            <a:fld id="{3268D9D0-0FC6-B44B-8A40-6F23FDE0611D}" type="slidenum">
              <a:rPr lang="es-EC" smtClean="0"/>
              <a:t>‹Nº›</a:t>
            </a:fld>
            <a:endParaRPr lang="es-EC"/>
          </a:p>
        </p:txBody>
      </p:sp>
    </p:spTree>
    <p:extLst>
      <p:ext uri="{BB962C8B-B14F-4D97-AF65-F5344CB8AC3E}">
        <p14:creationId xmlns:p14="http://schemas.microsoft.com/office/powerpoint/2010/main" val="3863279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47CEA6B-FFDE-8045-B5B5-88A09EDABA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1851891B-EAAD-2B49-9534-0919C6A94F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5269E8DA-2A0B-AA4C-86DC-CBAEFA628A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2834E-B290-FC4A-8B99-C5678BC6DFC3}" type="datetimeFigureOut">
              <a:rPr lang="es-EC" smtClean="0"/>
              <a:t>28/9/23</a:t>
            </a:fld>
            <a:endParaRPr lang="es-EC"/>
          </a:p>
        </p:txBody>
      </p:sp>
      <p:sp>
        <p:nvSpPr>
          <p:cNvPr id="5" name="Marcador de pie de página 4">
            <a:extLst>
              <a:ext uri="{FF2B5EF4-FFF2-40B4-BE49-F238E27FC236}">
                <a16:creationId xmlns:a16="http://schemas.microsoft.com/office/drawing/2014/main" id="{CD972894-9127-8F4E-940F-B030744357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DF914321-B5A4-EE44-AEA0-8B5DFE2CC6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8D9D0-0FC6-B44B-8A40-6F23FDE0611D}" type="slidenum">
              <a:rPr lang="es-EC" smtClean="0"/>
              <a:t>‹Nº›</a:t>
            </a:fld>
            <a:endParaRPr lang="es-EC"/>
          </a:p>
        </p:txBody>
      </p:sp>
    </p:spTree>
    <p:extLst>
      <p:ext uri="{BB962C8B-B14F-4D97-AF65-F5344CB8AC3E}">
        <p14:creationId xmlns:p14="http://schemas.microsoft.com/office/powerpoint/2010/main" val="3784684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0ACF37D-D47E-4842-B796-6A26384940B1}"/>
              </a:ext>
            </a:extLst>
          </p:cNvPr>
          <p:cNvPicPr>
            <a:picLocks noChangeAspect="1"/>
          </p:cNvPicPr>
          <p:nvPr/>
        </p:nvPicPr>
        <p:blipFill>
          <a:blip r:embed="rId3"/>
          <a:stretch>
            <a:fillRect/>
          </a:stretch>
        </p:blipFill>
        <p:spPr>
          <a:xfrm>
            <a:off x="271005" y="230537"/>
            <a:ext cx="1534394" cy="657926"/>
          </a:xfrm>
          <a:prstGeom prst="rect">
            <a:avLst/>
          </a:prstGeom>
        </p:spPr>
      </p:pic>
      <p:pic>
        <p:nvPicPr>
          <p:cNvPr id="8" name="Imagen 7">
            <a:extLst>
              <a:ext uri="{FF2B5EF4-FFF2-40B4-BE49-F238E27FC236}">
                <a16:creationId xmlns:a16="http://schemas.microsoft.com/office/drawing/2014/main" id="{ACAC5921-4865-4314-9565-56AB9BDD7EB1}"/>
              </a:ext>
            </a:extLst>
          </p:cNvPr>
          <p:cNvPicPr>
            <a:picLocks noChangeAspect="1"/>
          </p:cNvPicPr>
          <p:nvPr/>
        </p:nvPicPr>
        <p:blipFill>
          <a:blip r:embed="rId4"/>
          <a:stretch>
            <a:fillRect/>
          </a:stretch>
        </p:blipFill>
        <p:spPr>
          <a:xfrm>
            <a:off x="-8117" y="5637933"/>
            <a:ext cx="12192000" cy="1220157"/>
          </a:xfrm>
          <a:prstGeom prst="rect">
            <a:avLst/>
          </a:prstGeom>
        </p:spPr>
      </p:pic>
      <p:grpSp>
        <p:nvGrpSpPr>
          <p:cNvPr id="2" name="Grupo 1">
            <a:extLst>
              <a:ext uri="{FF2B5EF4-FFF2-40B4-BE49-F238E27FC236}">
                <a16:creationId xmlns:a16="http://schemas.microsoft.com/office/drawing/2014/main" id="{933C8E64-240A-4DF6-A051-7503ABD14180}"/>
              </a:ext>
            </a:extLst>
          </p:cNvPr>
          <p:cNvGrpSpPr/>
          <p:nvPr/>
        </p:nvGrpSpPr>
        <p:grpSpPr>
          <a:xfrm>
            <a:off x="9266627" y="367637"/>
            <a:ext cx="2651688" cy="481071"/>
            <a:chOff x="935800" y="3345740"/>
            <a:chExt cx="2651688" cy="481071"/>
          </a:xfrm>
        </p:grpSpPr>
        <p:sp>
          <p:nvSpPr>
            <p:cNvPr id="9" name="CuadroTexto 8">
              <a:extLst>
                <a:ext uri="{FF2B5EF4-FFF2-40B4-BE49-F238E27FC236}">
                  <a16:creationId xmlns:a16="http://schemas.microsoft.com/office/drawing/2014/main" id="{01A32419-0E9E-431A-AC57-B9DAA761E7EE}"/>
                </a:ext>
              </a:extLst>
            </p:cNvPr>
            <p:cNvSpPr txBox="1"/>
            <p:nvPr/>
          </p:nvSpPr>
          <p:spPr>
            <a:xfrm>
              <a:off x="2037064" y="3345740"/>
              <a:ext cx="1534394" cy="215444"/>
            </a:xfrm>
            <a:prstGeom prst="rect">
              <a:avLst/>
            </a:prstGeom>
            <a:noFill/>
          </p:spPr>
          <p:txBody>
            <a:bodyPr wrap="none" rtlCol="0">
              <a:spAutoFit/>
            </a:bodyPr>
            <a:lstStyle/>
            <a:p>
              <a:pPr algn="ctr"/>
              <a:r>
                <a:rPr lang="es-EC" sz="800" b="1" dirty="0">
                  <a:solidFill>
                    <a:schemeClr val="tx2"/>
                  </a:solidFill>
                  <a:latin typeface="Century Gothic" panose="020B0502020202020204" pitchFamily="34" charset="0"/>
                  <a:sym typeface="Gill Sans"/>
                </a:rPr>
                <a:t>COMISION DE DESARROLLO</a:t>
              </a:r>
              <a:endParaRPr lang="es-EC" sz="800" dirty="0">
                <a:solidFill>
                  <a:schemeClr val="tx2"/>
                </a:solidFill>
                <a:latin typeface="Century Gothic" panose="020B0502020202020204" pitchFamily="34" charset="0"/>
                <a:sym typeface="Gill Sans"/>
              </a:endParaRPr>
            </a:p>
          </p:txBody>
        </p:sp>
        <p:sp>
          <p:nvSpPr>
            <p:cNvPr id="10" name="CuadroTexto 9">
              <a:extLst>
                <a:ext uri="{FF2B5EF4-FFF2-40B4-BE49-F238E27FC236}">
                  <a16:creationId xmlns:a16="http://schemas.microsoft.com/office/drawing/2014/main" id="{A4C7DB49-7716-4D17-AD1F-9BF69D290C62}"/>
                </a:ext>
              </a:extLst>
            </p:cNvPr>
            <p:cNvSpPr txBox="1"/>
            <p:nvPr/>
          </p:nvSpPr>
          <p:spPr>
            <a:xfrm>
              <a:off x="935800" y="3473678"/>
              <a:ext cx="2651688"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ECONOMICO, COMPETITIVIDAD, PRODUCTIVIDAD</a:t>
              </a:r>
            </a:p>
          </p:txBody>
        </p:sp>
        <p:sp>
          <p:nvSpPr>
            <p:cNvPr id="11" name="CuadroTexto 10">
              <a:extLst>
                <a:ext uri="{FF2B5EF4-FFF2-40B4-BE49-F238E27FC236}">
                  <a16:creationId xmlns:a16="http://schemas.microsoft.com/office/drawing/2014/main" id="{CFBC0F19-3906-4AB1-BD4E-A07E6F4D5104}"/>
                </a:ext>
              </a:extLst>
            </p:cNvPr>
            <p:cNvSpPr txBox="1"/>
            <p:nvPr/>
          </p:nvSpPr>
          <p:spPr>
            <a:xfrm>
              <a:off x="1583490" y="3611367"/>
              <a:ext cx="1996059"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Y ECONOMIA POPULAR Y SOLIDARIA</a:t>
              </a:r>
            </a:p>
          </p:txBody>
        </p:sp>
      </p:grpSp>
      <p:sp>
        <p:nvSpPr>
          <p:cNvPr id="12" name="CuadroTexto 11">
            <a:extLst>
              <a:ext uri="{FF2B5EF4-FFF2-40B4-BE49-F238E27FC236}">
                <a16:creationId xmlns:a16="http://schemas.microsoft.com/office/drawing/2014/main" id="{0289F895-8E58-4AAA-85EB-ADA502D83757}"/>
              </a:ext>
            </a:extLst>
          </p:cNvPr>
          <p:cNvSpPr txBox="1"/>
          <p:nvPr/>
        </p:nvSpPr>
        <p:spPr>
          <a:xfrm>
            <a:off x="4618910" y="1722425"/>
            <a:ext cx="2719014" cy="369332"/>
          </a:xfrm>
          <a:prstGeom prst="rect">
            <a:avLst/>
          </a:prstGeom>
          <a:noFill/>
        </p:spPr>
        <p:txBody>
          <a:bodyPr wrap="none" rtlCol="0">
            <a:spAutoFit/>
          </a:bodyPr>
          <a:lstStyle/>
          <a:p>
            <a:pPr algn="ctr"/>
            <a:r>
              <a:rPr lang="es-EC" b="1" dirty="0">
                <a:solidFill>
                  <a:schemeClr val="tx2"/>
                </a:solidFill>
                <a:latin typeface="Century Gothic" panose="020B0502020202020204" pitchFamily="34" charset="0"/>
                <a:sym typeface="Gill Sans"/>
              </a:rPr>
              <a:t>I   N   F   O   R   M   E   S </a:t>
            </a:r>
          </a:p>
        </p:txBody>
      </p:sp>
      <p:sp>
        <p:nvSpPr>
          <p:cNvPr id="13" name="CuadroTexto 12">
            <a:extLst>
              <a:ext uri="{FF2B5EF4-FFF2-40B4-BE49-F238E27FC236}">
                <a16:creationId xmlns:a16="http://schemas.microsoft.com/office/drawing/2014/main" id="{C8C6E0D3-C904-4217-9A2C-7113F412EE0D}"/>
              </a:ext>
            </a:extLst>
          </p:cNvPr>
          <p:cNvSpPr txBox="1"/>
          <p:nvPr/>
        </p:nvSpPr>
        <p:spPr>
          <a:xfrm>
            <a:off x="4335192" y="2062246"/>
            <a:ext cx="3626314" cy="369332"/>
          </a:xfrm>
          <a:prstGeom prst="rect">
            <a:avLst/>
          </a:prstGeom>
          <a:noFill/>
        </p:spPr>
        <p:txBody>
          <a:bodyPr wrap="none" rtlCol="0">
            <a:spAutoFit/>
          </a:bodyPr>
          <a:lstStyle/>
          <a:p>
            <a:pPr algn="ctr"/>
            <a:r>
              <a:rPr lang="es-EC" dirty="0">
                <a:solidFill>
                  <a:schemeClr val="tx2"/>
                </a:solidFill>
                <a:latin typeface="Century Gothic" panose="020B0502020202020204" pitchFamily="34" charset="0"/>
                <a:sym typeface="Gill Sans"/>
              </a:rPr>
              <a:t>T É C N I C O   Y   J U R Í D I C O</a:t>
            </a:r>
          </a:p>
        </p:txBody>
      </p:sp>
      <p:sp>
        <p:nvSpPr>
          <p:cNvPr id="7" name="CuadroTexto 6">
            <a:extLst>
              <a:ext uri="{FF2B5EF4-FFF2-40B4-BE49-F238E27FC236}">
                <a16:creationId xmlns:a16="http://schemas.microsoft.com/office/drawing/2014/main" id="{A9AB8BA2-7156-9948-DAC9-4FA6B5E11F66}"/>
              </a:ext>
            </a:extLst>
          </p:cNvPr>
          <p:cNvSpPr txBox="1"/>
          <p:nvPr/>
        </p:nvSpPr>
        <p:spPr>
          <a:xfrm>
            <a:off x="4232657" y="2750260"/>
            <a:ext cx="3603871" cy="369332"/>
          </a:xfrm>
          <a:prstGeom prst="rect">
            <a:avLst/>
          </a:prstGeom>
          <a:noFill/>
        </p:spPr>
        <p:txBody>
          <a:bodyPr wrap="none" rtlCol="0">
            <a:spAutoFit/>
          </a:bodyPr>
          <a:lstStyle/>
          <a:p>
            <a:pPr algn="ctr"/>
            <a:r>
              <a:rPr lang="es-EC" dirty="0">
                <a:solidFill>
                  <a:schemeClr val="tx2"/>
                </a:solidFill>
                <a:latin typeface="Century Gothic" panose="020B0502020202020204" pitchFamily="34" charset="0"/>
                <a:sym typeface="Gill Sans"/>
              </a:rPr>
              <a:t>PROYECTO DE ORDENANANZA</a:t>
            </a:r>
          </a:p>
        </p:txBody>
      </p:sp>
      <p:sp>
        <p:nvSpPr>
          <p:cNvPr id="15" name="CuadroTexto 14">
            <a:extLst>
              <a:ext uri="{FF2B5EF4-FFF2-40B4-BE49-F238E27FC236}">
                <a16:creationId xmlns:a16="http://schemas.microsoft.com/office/drawing/2014/main" id="{4A398466-3D8C-94CD-BA1E-6F5B663DD60A}"/>
              </a:ext>
            </a:extLst>
          </p:cNvPr>
          <p:cNvSpPr txBox="1"/>
          <p:nvPr/>
        </p:nvSpPr>
        <p:spPr>
          <a:xfrm>
            <a:off x="2218478" y="3005416"/>
            <a:ext cx="7632218" cy="369332"/>
          </a:xfrm>
          <a:prstGeom prst="rect">
            <a:avLst/>
          </a:prstGeom>
          <a:noFill/>
        </p:spPr>
        <p:txBody>
          <a:bodyPr wrap="none" rtlCol="0">
            <a:spAutoFit/>
          </a:bodyPr>
          <a:lstStyle/>
          <a:p>
            <a:pPr algn="ctr"/>
            <a:r>
              <a:rPr lang="es-EC" b="1" dirty="0">
                <a:solidFill>
                  <a:schemeClr val="tx2"/>
                </a:solidFill>
                <a:latin typeface="Century Gothic" panose="020B0502020202020204" pitchFamily="34" charset="0"/>
                <a:sym typeface="Gill Sans"/>
              </a:rPr>
              <a:t>DEL FOMENTO DEL COMERCIO JUSTO Y CONSUMO RESPONSABLE </a:t>
            </a:r>
          </a:p>
        </p:txBody>
      </p:sp>
      <p:sp>
        <p:nvSpPr>
          <p:cNvPr id="16" name="CuadroTexto 15">
            <a:extLst>
              <a:ext uri="{FF2B5EF4-FFF2-40B4-BE49-F238E27FC236}">
                <a16:creationId xmlns:a16="http://schemas.microsoft.com/office/drawing/2014/main" id="{1C033D3A-C337-FFD2-57E9-DEA0BD0DC509}"/>
              </a:ext>
            </a:extLst>
          </p:cNvPr>
          <p:cNvSpPr txBox="1"/>
          <p:nvPr/>
        </p:nvSpPr>
        <p:spPr>
          <a:xfrm>
            <a:off x="3590898" y="3284425"/>
            <a:ext cx="4867038" cy="369332"/>
          </a:xfrm>
          <a:prstGeom prst="rect">
            <a:avLst/>
          </a:prstGeom>
          <a:noFill/>
        </p:spPr>
        <p:txBody>
          <a:bodyPr wrap="none" rtlCol="0">
            <a:spAutoFit/>
          </a:bodyPr>
          <a:lstStyle/>
          <a:p>
            <a:pPr algn="ctr"/>
            <a:r>
              <a:rPr lang="es-EC" dirty="0">
                <a:solidFill>
                  <a:schemeClr val="tx2"/>
                </a:solidFill>
                <a:latin typeface="Century Gothic" panose="020B0502020202020204" pitchFamily="34" charset="0"/>
                <a:sym typeface="Gill Sans"/>
              </a:rPr>
              <a:t>EN EL DISTRITO METROPOLITANO DE QUITO</a:t>
            </a:r>
          </a:p>
        </p:txBody>
      </p:sp>
      <p:sp>
        <p:nvSpPr>
          <p:cNvPr id="17" name="CuadroTexto 16">
            <a:extLst>
              <a:ext uri="{FF2B5EF4-FFF2-40B4-BE49-F238E27FC236}">
                <a16:creationId xmlns:a16="http://schemas.microsoft.com/office/drawing/2014/main" id="{0095E706-7FD2-80AD-8294-A2F0313AD7B0}"/>
              </a:ext>
            </a:extLst>
          </p:cNvPr>
          <p:cNvSpPr txBox="1"/>
          <p:nvPr/>
        </p:nvSpPr>
        <p:spPr>
          <a:xfrm>
            <a:off x="4051718" y="4128375"/>
            <a:ext cx="4113627" cy="461665"/>
          </a:xfrm>
          <a:prstGeom prst="rect">
            <a:avLst/>
          </a:prstGeom>
          <a:noFill/>
        </p:spPr>
        <p:txBody>
          <a:bodyPr wrap="none" rtlCol="0">
            <a:spAutoFit/>
          </a:bodyPr>
          <a:lstStyle/>
          <a:p>
            <a:pPr algn="ctr"/>
            <a:r>
              <a:rPr lang="es-EC" sz="2400" b="1" dirty="0">
                <a:solidFill>
                  <a:schemeClr val="tx2"/>
                </a:solidFill>
                <a:latin typeface="Century Gothic" panose="020B0502020202020204" pitchFamily="34" charset="0"/>
                <a:sym typeface="Gill Sans"/>
              </a:rPr>
              <a:t>QUITO JUSTO Y SOSTENIBLE</a:t>
            </a:r>
            <a:endParaRPr lang="es-EC" sz="2400" dirty="0">
              <a:solidFill>
                <a:schemeClr val="tx2"/>
              </a:solidFill>
              <a:latin typeface="Century Gothic" panose="020B0502020202020204" pitchFamily="34" charset="0"/>
              <a:sym typeface="Gill Sans"/>
            </a:endParaRPr>
          </a:p>
        </p:txBody>
      </p:sp>
    </p:spTree>
    <p:extLst>
      <p:ext uri="{BB962C8B-B14F-4D97-AF65-F5344CB8AC3E}">
        <p14:creationId xmlns:p14="http://schemas.microsoft.com/office/powerpoint/2010/main" val="216116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71">
            <a:extLst>
              <a:ext uri="{FF2B5EF4-FFF2-40B4-BE49-F238E27FC236}">
                <a16:creationId xmlns:a16="http://schemas.microsoft.com/office/drawing/2014/main" id="{99993F57-E0AC-4A6B-9922-277EB8BCF455}"/>
              </a:ext>
            </a:extLst>
          </p:cNvPr>
          <p:cNvSpPr/>
          <p:nvPr/>
        </p:nvSpPr>
        <p:spPr>
          <a:xfrm>
            <a:off x="3288486" y="1855676"/>
            <a:ext cx="5665841" cy="534564"/>
          </a:xfrm>
          <a:prstGeom prst="roundRect">
            <a:avLst>
              <a:gd name="adj" fmla="val 50000"/>
            </a:avLst>
          </a:prstGeom>
          <a:solidFill>
            <a:schemeClr val="tx2"/>
          </a:solidFill>
          <a:ln>
            <a:noFill/>
          </a:ln>
          <a:effectLst>
            <a:outerShdw blurRad="215900" dist="50800" dir="5400000" algn="ctr" rotWithShape="0">
              <a:schemeClr val="accent2">
                <a:lumMod val="75000"/>
                <a:alpha val="3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sz="1400" b="1" dirty="0"/>
              <a:t>Antecedentes </a:t>
            </a:r>
            <a:r>
              <a:rPr lang="es-EC" sz="1400" dirty="0"/>
              <a:t>de los informes</a:t>
            </a:r>
            <a:endParaRPr lang="en-US" sz="1400" dirty="0"/>
          </a:p>
        </p:txBody>
      </p:sp>
      <p:sp>
        <p:nvSpPr>
          <p:cNvPr id="4" name="Rounded Rectangle 71">
            <a:extLst>
              <a:ext uri="{FF2B5EF4-FFF2-40B4-BE49-F238E27FC236}">
                <a16:creationId xmlns:a16="http://schemas.microsoft.com/office/drawing/2014/main" id="{D7445435-5A82-418E-A743-C257A2EE82B0}"/>
              </a:ext>
            </a:extLst>
          </p:cNvPr>
          <p:cNvSpPr/>
          <p:nvPr/>
        </p:nvSpPr>
        <p:spPr>
          <a:xfrm>
            <a:off x="3288485" y="2454587"/>
            <a:ext cx="5665841" cy="534564"/>
          </a:xfrm>
          <a:prstGeom prst="roundRect">
            <a:avLst>
              <a:gd name="adj" fmla="val 50000"/>
            </a:avLst>
          </a:prstGeom>
          <a:solidFill>
            <a:schemeClr val="tx2"/>
          </a:solidFill>
          <a:ln>
            <a:noFill/>
          </a:ln>
          <a:effectLst>
            <a:outerShdw blurRad="215900" dist="50800" dir="5400000" algn="ctr" rotWithShape="0">
              <a:schemeClr val="accent2">
                <a:lumMod val="75000"/>
                <a:alpha val="3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1400" b="1" dirty="0"/>
              <a:t>Informe </a:t>
            </a:r>
            <a:r>
              <a:rPr lang="es-419" sz="1400" dirty="0"/>
              <a:t>técnico</a:t>
            </a:r>
          </a:p>
        </p:txBody>
      </p:sp>
      <p:sp>
        <p:nvSpPr>
          <p:cNvPr id="6" name="Rounded Rectangle 71">
            <a:extLst>
              <a:ext uri="{FF2B5EF4-FFF2-40B4-BE49-F238E27FC236}">
                <a16:creationId xmlns:a16="http://schemas.microsoft.com/office/drawing/2014/main" id="{2B41501B-DC1C-4891-B164-30F153177EE1}"/>
              </a:ext>
            </a:extLst>
          </p:cNvPr>
          <p:cNvSpPr/>
          <p:nvPr/>
        </p:nvSpPr>
        <p:spPr>
          <a:xfrm>
            <a:off x="3298012" y="3064927"/>
            <a:ext cx="5665841" cy="534564"/>
          </a:xfrm>
          <a:prstGeom prst="roundRect">
            <a:avLst>
              <a:gd name="adj" fmla="val 50000"/>
            </a:avLst>
          </a:prstGeom>
          <a:solidFill>
            <a:schemeClr val="tx2"/>
          </a:solidFill>
          <a:ln>
            <a:noFill/>
          </a:ln>
          <a:effectLst>
            <a:outerShdw blurRad="215900" dist="50800" dir="5400000" algn="ctr" rotWithShape="0">
              <a:schemeClr val="accent2">
                <a:lumMod val="75000"/>
                <a:alpha val="3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sz="1400" b="1" dirty="0"/>
              <a:t>Informe </a:t>
            </a:r>
            <a:r>
              <a:rPr lang="es-EC" sz="1400" dirty="0"/>
              <a:t>jurídico</a:t>
            </a:r>
            <a:r>
              <a:rPr lang="es-EC" sz="1400" b="1" dirty="0"/>
              <a:t> </a:t>
            </a:r>
            <a:endParaRPr lang="en-US" sz="1400" dirty="0"/>
          </a:p>
        </p:txBody>
      </p:sp>
      <p:sp>
        <p:nvSpPr>
          <p:cNvPr id="7" name="Rounded Rectangle 71">
            <a:extLst>
              <a:ext uri="{FF2B5EF4-FFF2-40B4-BE49-F238E27FC236}">
                <a16:creationId xmlns:a16="http://schemas.microsoft.com/office/drawing/2014/main" id="{DAA9A03A-315D-46B7-8985-77F76DF89AB3}"/>
              </a:ext>
            </a:extLst>
          </p:cNvPr>
          <p:cNvSpPr/>
          <p:nvPr/>
        </p:nvSpPr>
        <p:spPr>
          <a:xfrm>
            <a:off x="3298011" y="3663838"/>
            <a:ext cx="5665841" cy="534564"/>
          </a:xfrm>
          <a:prstGeom prst="roundRect">
            <a:avLst>
              <a:gd name="adj" fmla="val 50000"/>
            </a:avLst>
          </a:prstGeom>
          <a:solidFill>
            <a:schemeClr val="tx2"/>
          </a:solidFill>
          <a:ln>
            <a:noFill/>
          </a:ln>
          <a:effectLst>
            <a:outerShdw blurRad="215900" dist="50800" dir="5400000" algn="ctr" rotWithShape="0">
              <a:schemeClr val="accent2">
                <a:lumMod val="75000"/>
                <a:alpha val="3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err="1"/>
              <a:t>Conclusiones</a:t>
            </a:r>
            <a:endParaRPr lang="en-US" sz="1400" dirty="0"/>
          </a:p>
        </p:txBody>
      </p:sp>
      <p:grpSp>
        <p:nvGrpSpPr>
          <p:cNvPr id="9" name="Grupo 8">
            <a:extLst>
              <a:ext uri="{FF2B5EF4-FFF2-40B4-BE49-F238E27FC236}">
                <a16:creationId xmlns:a16="http://schemas.microsoft.com/office/drawing/2014/main" id="{8793806D-7B94-4A1C-BB88-24BE44ADE98D}"/>
              </a:ext>
            </a:extLst>
          </p:cNvPr>
          <p:cNvGrpSpPr/>
          <p:nvPr/>
        </p:nvGrpSpPr>
        <p:grpSpPr>
          <a:xfrm>
            <a:off x="9266627" y="367637"/>
            <a:ext cx="2651688" cy="481071"/>
            <a:chOff x="935800" y="3345740"/>
            <a:chExt cx="2651688" cy="481071"/>
          </a:xfrm>
        </p:grpSpPr>
        <p:sp>
          <p:nvSpPr>
            <p:cNvPr id="10" name="CuadroTexto 9">
              <a:extLst>
                <a:ext uri="{FF2B5EF4-FFF2-40B4-BE49-F238E27FC236}">
                  <a16:creationId xmlns:a16="http://schemas.microsoft.com/office/drawing/2014/main" id="{F798E3D4-176E-430E-9BA6-89C7AF3B4A25}"/>
                </a:ext>
              </a:extLst>
            </p:cNvPr>
            <p:cNvSpPr txBox="1"/>
            <p:nvPr/>
          </p:nvSpPr>
          <p:spPr>
            <a:xfrm>
              <a:off x="2037064" y="3345740"/>
              <a:ext cx="1534394" cy="215444"/>
            </a:xfrm>
            <a:prstGeom prst="rect">
              <a:avLst/>
            </a:prstGeom>
            <a:noFill/>
          </p:spPr>
          <p:txBody>
            <a:bodyPr wrap="none" rtlCol="0">
              <a:spAutoFit/>
            </a:bodyPr>
            <a:lstStyle/>
            <a:p>
              <a:pPr algn="ctr"/>
              <a:r>
                <a:rPr lang="es-EC" sz="800" b="1" dirty="0">
                  <a:solidFill>
                    <a:schemeClr val="tx2"/>
                  </a:solidFill>
                  <a:latin typeface="Century Gothic" panose="020B0502020202020204" pitchFamily="34" charset="0"/>
                  <a:sym typeface="Gill Sans"/>
                </a:rPr>
                <a:t>COMISION DE DESARROLLO</a:t>
              </a:r>
              <a:endParaRPr lang="es-EC" sz="800" dirty="0">
                <a:solidFill>
                  <a:schemeClr val="tx2"/>
                </a:solidFill>
                <a:latin typeface="Century Gothic" panose="020B0502020202020204" pitchFamily="34" charset="0"/>
                <a:sym typeface="Gill Sans"/>
              </a:endParaRPr>
            </a:p>
          </p:txBody>
        </p:sp>
        <p:sp>
          <p:nvSpPr>
            <p:cNvPr id="11" name="CuadroTexto 10">
              <a:extLst>
                <a:ext uri="{FF2B5EF4-FFF2-40B4-BE49-F238E27FC236}">
                  <a16:creationId xmlns:a16="http://schemas.microsoft.com/office/drawing/2014/main" id="{81C75635-E3AE-4D30-87B2-46EEDDD743D7}"/>
                </a:ext>
              </a:extLst>
            </p:cNvPr>
            <p:cNvSpPr txBox="1"/>
            <p:nvPr/>
          </p:nvSpPr>
          <p:spPr>
            <a:xfrm>
              <a:off x="935800" y="3473678"/>
              <a:ext cx="2651688"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ECONOMICO, COMPETITIVIDAD, PRODUCTIVIDAD</a:t>
              </a:r>
            </a:p>
          </p:txBody>
        </p:sp>
        <p:sp>
          <p:nvSpPr>
            <p:cNvPr id="12" name="CuadroTexto 11">
              <a:extLst>
                <a:ext uri="{FF2B5EF4-FFF2-40B4-BE49-F238E27FC236}">
                  <a16:creationId xmlns:a16="http://schemas.microsoft.com/office/drawing/2014/main" id="{213DD8BE-31D6-438D-A559-1CF4851AF0EF}"/>
                </a:ext>
              </a:extLst>
            </p:cNvPr>
            <p:cNvSpPr txBox="1"/>
            <p:nvPr/>
          </p:nvSpPr>
          <p:spPr>
            <a:xfrm>
              <a:off x="1583490" y="3611367"/>
              <a:ext cx="1996059"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Y ECONOMIA POPULAR Y SOLIDARIA</a:t>
              </a:r>
            </a:p>
          </p:txBody>
        </p:sp>
      </p:grpSp>
      <p:pic>
        <p:nvPicPr>
          <p:cNvPr id="13" name="Imagen 12">
            <a:extLst>
              <a:ext uri="{FF2B5EF4-FFF2-40B4-BE49-F238E27FC236}">
                <a16:creationId xmlns:a16="http://schemas.microsoft.com/office/drawing/2014/main" id="{87671677-242B-4CAC-8CCB-E90DD1A48942}"/>
              </a:ext>
            </a:extLst>
          </p:cNvPr>
          <p:cNvPicPr>
            <a:picLocks noChangeAspect="1"/>
          </p:cNvPicPr>
          <p:nvPr/>
        </p:nvPicPr>
        <p:blipFill>
          <a:blip r:embed="rId2"/>
          <a:stretch>
            <a:fillRect/>
          </a:stretch>
        </p:blipFill>
        <p:spPr>
          <a:xfrm>
            <a:off x="-8117" y="5637933"/>
            <a:ext cx="12192000" cy="1220157"/>
          </a:xfrm>
          <a:prstGeom prst="rect">
            <a:avLst/>
          </a:prstGeom>
        </p:spPr>
      </p:pic>
      <p:sp>
        <p:nvSpPr>
          <p:cNvPr id="14" name="1 Título">
            <a:extLst>
              <a:ext uri="{FF2B5EF4-FFF2-40B4-BE49-F238E27FC236}">
                <a16:creationId xmlns:a16="http://schemas.microsoft.com/office/drawing/2014/main" id="{437BC268-9BEE-4940-8C32-A639E687A73F}"/>
              </a:ext>
            </a:extLst>
          </p:cNvPr>
          <p:cNvSpPr txBox="1">
            <a:spLocks/>
          </p:cNvSpPr>
          <p:nvPr/>
        </p:nvSpPr>
        <p:spPr bwMode="auto">
          <a:xfrm>
            <a:off x="538562" y="305944"/>
            <a:ext cx="3230730" cy="802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defTabSz="914400" rtl="0" eaLnBrk="1" fontAlgn="base" latinLnBrk="0" hangingPunct="1">
              <a:lnSpc>
                <a:spcPct val="100000"/>
              </a:lnSpc>
              <a:spcBef>
                <a:spcPct val="0"/>
              </a:spcBef>
              <a:spcAft>
                <a:spcPct val="0"/>
              </a:spcAft>
              <a:buClrTx/>
              <a:buSzTx/>
              <a:buFontTx/>
              <a:buNone/>
              <a:tabLst/>
              <a:defRPr sz="1800"/>
            </a:pPr>
            <a:r>
              <a:rPr lang="es-ES" sz="2400" b="1" dirty="0">
                <a:solidFill>
                  <a:srgbClr val="44546A"/>
                </a:solidFill>
                <a:latin typeface="Century Gothic" panose="020B0502020202020204" pitchFamily="34" charset="0"/>
                <a:ea typeface="Segoe UI Historic" panose="020B0502040204020203" pitchFamily="34" charset="0"/>
                <a:cs typeface="Segoe UI Historic" panose="020B0502040204020203" pitchFamily="34" charset="0"/>
              </a:rPr>
              <a:t>IN</a:t>
            </a:r>
            <a:r>
              <a:rPr lang="es-ES" sz="2400" dirty="0">
                <a:solidFill>
                  <a:srgbClr val="44546A"/>
                </a:solidFill>
                <a:latin typeface="Century Gothic" panose="020B0502020202020204" pitchFamily="34" charset="0"/>
                <a:ea typeface="Segoe UI Historic" panose="020B0502040204020203" pitchFamily="34" charset="0"/>
                <a:cs typeface="Segoe UI Historic" panose="020B0502040204020203" pitchFamily="34" charset="0"/>
              </a:rPr>
              <a:t>DICE</a:t>
            </a:r>
            <a:endParaRPr kumimoji="0" lang="es-EC" sz="2400" i="0" u="none" strike="noStrike" kern="1200" cap="none" spc="0" normalizeH="0" baseline="0" noProof="0" dirty="0">
              <a:ln>
                <a:noFill/>
              </a:ln>
              <a:solidFill>
                <a:srgbClr val="44546A"/>
              </a:solidFill>
              <a:effectLst/>
              <a:uLnTx/>
              <a:uFillTx/>
              <a:latin typeface="Century Gothic" panose="020B0502020202020204" pitchFamily="34" charset="0"/>
              <a:ea typeface="Segoe UI Historic" panose="020B0502040204020203" pitchFamily="34" charset="0"/>
              <a:cs typeface="Segoe UI Historic" panose="020B0502040204020203" pitchFamily="34" charset="0"/>
            </a:endParaRPr>
          </a:p>
        </p:txBody>
      </p:sp>
    </p:spTree>
    <p:extLst>
      <p:ext uri="{BB962C8B-B14F-4D97-AF65-F5344CB8AC3E}">
        <p14:creationId xmlns:p14="http://schemas.microsoft.com/office/powerpoint/2010/main" val="1235366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8793806D-7B94-4A1C-BB88-24BE44ADE98D}"/>
              </a:ext>
            </a:extLst>
          </p:cNvPr>
          <p:cNvGrpSpPr/>
          <p:nvPr/>
        </p:nvGrpSpPr>
        <p:grpSpPr>
          <a:xfrm>
            <a:off x="9266627" y="367637"/>
            <a:ext cx="2651688" cy="481071"/>
            <a:chOff x="935800" y="3345740"/>
            <a:chExt cx="2651688" cy="481071"/>
          </a:xfrm>
        </p:grpSpPr>
        <p:sp>
          <p:nvSpPr>
            <p:cNvPr id="10" name="CuadroTexto 9">
              <a:extLst>
                <a:ext uri="{FF2B5EF4-FFF2-40B4-BE49-F238E27FC236}">
                  <a16:creationId xmlns:a16="http://schemas.microsoft.com/office/drawing/2014/main" id="{F798E3D4-176E-430E-9BA6-89C7AF3B4A25}"/>
                </a:ext>
              </a:extLst>
            </p:cNvPr>
            <p:cNvSpPr txBox="1"/>
            <p:nvPr/>
          </p:nvSpPr>
          <p:spPr>
            <a:xfrm>
              <a:off x="2037064" y="3345740"/>
              <a:ext cx="1534394" cy="215444"/>
            </a:xfrm>
            <a:prstGeom prst="rect">
              <a:avLst/>
            </a:prstGeom>
            <a:noFill/>
          </p:spPr>
          <p:txBody>
            <a:bodyPr wrap="none" rtlCol="0">
              <a:spAutoFit/>
            </a:bodyPr>
            <a:lstStyle/>
            <a:p>
              <a:pPr algn="ctr"/>
              <a:r>
                <a:rPr lang="es-EC" sz="800" b="1" dirty="0">
                  <a:solidFill>
                    <a:schemeClr val="tx2"/>
                  </a:solidFill>
                  <a:latin typeface="Century Gothic" panose="020B0502020202020204" pitchFamily="34" charset="0"/>
                  <a:sym typeface="Gill Sans"/>
                </a:rPr>
                <a:t>COMISION DE DESARROLLO</a:t>
              </a:r>
              <a:endParaRPr lang="es-EC" sz="800" dirty="0">
                <a:solidFill>
                  <a:schemeClr val="tx2"/>
                </a:solidFill>
                <a:latin typeface="Century Gothic" panose="020B0502020202020204" pitchFamily="34" charset="0"/>
                <a:sym typeface="Gill Sans"/>
              </a:endParaRPr>
            </a:p>
          </p:txBody>
        </p:sp>
        <p:sp>
          <p:nvSpPr>
            <p:cNvPr id="11" name="CuadroTexto 10">
              <a:extLst>
                <a:ext uri="{FF2B5EF4-FFF2-40B4-BE49-F238E27FC236}">
                  <a16:creationId xmlns:a16="http://schemas.microsoft.com/office/drawing/2014/main" id="{81C75635-E3AE-4D30-87B2-46EEDDD743D7}"/>
                </a:ext>
              </a:extLst>
            </p:cNvPr>
            <p:cNvSpPr txBox="1"/>
            <p:nvPr/>
          </p:nvSpPr>
          <p:spPr>
            <a:xfrm>
              <a:off x="935800" y="3473678"/>
              <a:ext cx="2651688"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ECONOMICO, COMPETITIVIDAD, PRODUCTIVIDAD</a:t>
              </a:r>
            </a:p>
          </p:txBody>
        </p:sp>
        <p:sp>
          <p:nvSpPr>
            <p:cNvPr id="12" name="CuadroTexto 11">
              <a:extLst>
                <a:ext uri="{FF2B5EF4-FFF2-40B4-BE49-F238E27FC236}">
                  <a16:creationId xmlns:a16="http://schemas.microsoft.com/office/drawing/2014/main" id="{213DD8BE-31D6-438D-A559-1CF4851AF0EF}"/>
                </a:ext>
              </a:extLst>
            </p:cNvPr>
            <p:cNvSpPr txBox="1"/>
            <p:nvPr/>
          </p:nvSpPr>
          <p:spPr>
            <a:xfrm>
              <a:off x="1583490" y="3611367"/>
              <a:ext cx="1996059"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Y ECONOMIA POPULAR Y SOLIDARIA</a:t>
              </a:r>
            </a:p>
          </p:txBody>
        </p:sp>
      </p:grpSp>
      <p:pic>
        <p:nvPicPr>
          <p:cNvPr id="13" name="Imagen 12">
            <a:extLst>
              <a:ext uri="{FF2B5EF4-FFF2-40B4-BE49-F238E27FC236}">
                <a16:creationId xmlns:a16="http://schemas.microsoft.com/office/drawing/2014/main" id="{87671677-242B-4CAC-8CCB-E90DD1A48942}"/>
              </a:ext>
            </a:extLst>
          </p:cNvPr>
          <p:cNvPicPr>
            <a:picLocks noChangeAspect="1"/>
          </p:cNvPicPr>
          <p:nvPr/>
        </p:nvPicPr>
        <p:blipFill>
          <a:blip r:embed="rId2"/>
          <a:stretch>
            <a:fillRect/>
          </a:stretch>
        </p:blipFill>
        <p:spPr>
          <a:xfrm>
            <a:off x="-8117" y="5637933"/>
            <a:ext cx="12192000" cy="1220157"/>
          </a:xfrm>
          <a:prstGeom prst="rect">
            <a:avLst/>
          </a:prstGeom>
        </p:spPr>
      </p:pic>
      <p:sp>
        <p:nvSpPr>
          <p:cNvPr id="14" name="1 Título">
            <a:extLst>
              <a:ext uri="{FF2B5EF4-FFF2-40B4-BE49-F238E27FC236}">
                <a16:creationId xmlns:a16="http://schemas.microsoft.com/office/drawing/2014/main" id="{437BC268-9BEE-4940-8C32-A639E687A73F}"/>
              </a:ext>
            </a:extLst>
          </p:cNvPr>
          <p:cNvSpPr txBox="1">
            <a:spLocks/>
          </p:cNvSpPr>
          <p:nvPr/>
        </p:nvSpPr>
        <p:spPr bwMode="auto">
          <a:xfrm>
            <a:off x="601191" y="447542"/>
            <a:ext cx="4853011" cy="802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defTabSz="914400" rtl="0" eaLnBrk="1" fontAlgn="base" latinLnBrk="0" hangingPunct="1">
              <a:lnSpc>
                <a:spcPct val="100000"/>
              </a:lnSpc>
              <a:spcBef>
                <a:spcPct val="0"/>
              </a:spcBef>
              <a:spcAft>
                <a:spcPct val="0"/>
              </a:spcAft>
              <a:buClrTx/>
              <a:buSzTx/>
              <a:buFontTx/>
              <a:buNone/>
              <a:tabLst/>
              <a:defRPr sz="1800"/>
            </a:pPr>
            <a:r>
              <a:rPr lang="es-ES" sz="2400" b="1" dirty="0">
                <a:solidFill>
                  <a:srgbClr val="44546A"/>
                </a:solidFill>
                <a:latin typeface="Century Gothic" panose="020B0502020202020204" pitchFamily="34" charset="0"/>
                <a:ea typeface="Segoe UI Historic" panose="020B0502040204020203" pitchFamily="34" charset="0"/>
                <a:cs typeface="Segoe UI Historic" panose="020B0502040204020203" pitchFamily="34" charset="0"/>
              </a:rPr>
              <a:t>ANTECEDENTES </a:t>
            </a:r>
            <a:endParaRPr kumimoji="0" lang="es-EC" sz="2400" i="0" u="none" strike="noStrike" kern="1200" cap="none" spc="0" normalizeH="0" baseline="0" noProof="0" dirty="0">
              <a:ln>
                <a:noFill/>
              </a:ln>
              <a:solidFill>
                <a:srgbClr val="44546A"/>
              </a:solidFill>
              <a:effectLst/>
              <a:uLnTx/>
              <a:uFillTx/>
              <a:latin typeface="Century Gothic" panose="020B0502020202020204" pitchFamily="34" charset="0"/>
              <a:ea typeface="Segoe UI Historic" panose="020B0502040204020203" pitchFamily="34" charset="0"/>
              <a:cs typeface="Segoe UI Historic" panose="020B0502040204020203" pitchFamily="34" charset="0"/>
            </a:endParaRPr>
          </a:p>
        </p:txBody>
      </p:sp>
      <p:sp>
        <p:nvSpPr>
          <p:cNvPr id="2" name="Flowchart: Delay 4">
            <a:extLst>
              <a:ext uri="{FF2B5EF4-FFF2-40B4-BE49-F238E27FC236}">
                <a16:creationId xmlns:a16="http://schemas.microsoft.com/office/drawing/2014/main" id="{640F148E-FC9E-C2F3-2549-99D12CA08DFD}"/>
              </a:ext>
            </a:extLst>
          </p:cNvPr>
          <p:cNvSpPr/>
          <p:nvPr/>
        </p:nvSpPr>
        <p:spPr>
          <a:xfrm flipH="1">
            <a:off x="3246699" y="1651084"/>
            <a:ext cx="841522" cy="866013"/>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
        <p:nvSpPr>
          <p:cNvPr id="3" name="Flowchart: Delay 4">
            <a:extLst>
              <a:ext uri="{FF2B5EF4-FFF2-40B4-BE49-F238E27FC236}">
                <a16:creationId xmlns:a16="http://schemas.microsoft.com/office/drawing/2014/main" id="{5DE07FCB-5A12-90F8-5C8A-EEBC4BF43B9D}"/>
              </a:ext>
            </a:extLst>
          </p:cNvPr>
          <p:cNvSpPr/>
          <p:nvPr/>
        </p:nvSpPr>
        <p:spPr>
          <a:xfrm flipH="1">
            <a:off x="3289232" y="2601287"/>
            <a:ext cx="841522" cy="816340"/>
          </a:xfrm>
          <a:prstGeom prst="flowChartDelay">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
        <p:nvSpPr>
          <p:cNvPr id="5" name="Flowchart: Delay 4">
            <a:extLst>
              <a:ext uri="{FF2B5EF4-FFF2-40B4-BE49-F238E27FC236}">
                <a16:creationId xmlns:a16="http://schemas.microsoft.com/office/drawing/2014/main" id="{5A7DB0EE-2591-9C38-B480-9D6F9CDB81B9}"/>
              </a:ext>
            </a:extLst>
          </p:cNvPr>
          <p:cNvSpPr/>
          <p:nvPr/>
        </p:nvSpPr>
        <p:spPr>
          <a:xfrm flipH="1">
            <a:off x="3283951" y="3549337"/>
            <a:ext cx="841522" cy="867474"/>
          </a:xfrm>
          <a:prstGeom prst="flowChartDelay">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
        <p:nvSpPr>
          <p:cNvPr id="15" name="Rectangle 12">
            <a:extLst>
              <a:ext uri="{FF2B5EF4-FFF2-40B4-BE49-F238E27FC236}">
                <a16:creationId xmlns:a16="http://schemas.microsoft.com/office/drawing/2014/main" id="{396F88F8-6ADF-4FED-31B4-D3886D3AF23C}"/>
              </a:ext>
            </a:extLst>
          </p:cNvPr>
          <p:cNvSpPr/>
          <p:nvPr/>
        </p:nvSpPr>
        <p:spPr>
          <a:xfrm>
            <a:off x="4073519" y="3549389"/>
            <a:ext cx="4763317" cy="86561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
        <p:nvSpPr>
          <p:cNvPr id="18" name="Rectangle 13">
            <a:extLst>
              <a:ext uri="{FF2B5EF4-FFF2-40B4-BE49-F238E27FC236}">
                <a16:creationId xmlns:a16="http://schemas.microsoft.com/office/drawing/2014/main" id="{501294DD-4783-FAF4-38C7-B1052F3854A1}"/>
              </a:ext>
            </a:extLst>
          </p:cNvPr>
          <p:cNvSpPr/>
          <p:nvPr/>
        </p:nvSpPr>
        <p:spPr>
          <a:xfrm>
            <a:off x="4073520" y="2601286"/>
            <a:ext cx="4763317" cy="81634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
        <p:nvSpPr>
          <p:cNvPr id="21" name="Rectangle 11">
            <a:extLst>
              <a:ext uri="{FF2B5EF4-FFF2-40B4-BE49-F238E27FC236}">
                <a16:creationId xmlns:a16="http://schemas.microsoft.com/office/drawing/2014/main" id="{396932E0-F1AB-31F6-1E14-E1359D5F68F3}"/>
              </a:ext>
            </a:extLst>
          </p:cNvPr>
          <p:cNvSpPr/>
          <p:nvPr/>
        </p:nvSpPr>
        <p:spPr>
          <a:xfrm>
            <a:off x="4073520" y="1651091"/>
            <a:ext cx="4763317" cy="8660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grpSp>
        <p:nvGrpSpPr>
          <p:cNvPr id="35" name="Group 4">
            <a:extLst>
              <a:ext uri="{FF2B5EF4-FFF2-40B4-BE49-F238E27FC236}">
                <a16:creationId xmlns:a16="http://schemas.microsoft.com/office/drawing/2014/main" id="{95778296-1AAC-57E4-9BF3-6CFB029C6366}"/>
              </a:ext>
            </a:extLst>
          </p:cNvPr>
          <p:cNvGrpSpPr>
            <a:grpSpLocks noChangeAspect="1"/>
          </p:cNvGrpSpPr>
          <p:nvPr/>
        </p:nvGrpSpPr>
        <p:grpSpPr bwMode="auto">
          <a:xfrm>
            <a:off x="3622096" y="1847777"/>
            <a:ext cx="488696" cy="502976"/>
            <a:chOff x="808" y="390"/>
            <a:chExt cx="308" cy="317"/>
          </a:xfrm>
          <a:solidFill>
            <a:schemeClr val="accent2"/>
          </a:solidFill>
        </p:grpSpPr>
        <p:sp>
          <p:nvSpPr>
            <p:cNvPr id="36" name="Freeform 6">
              <a:extLst>
                <a:ext uri="{FF2B5EF4-FFF2-40B4-BE49-F238E27FC236}">
                  <a16:creationId xmlns:a16="http://schemas.microsoft.com/office/drawing/2014/main" id="{84B6E3E7-634D-FC95-5CD1-5E73CB676C29}"/>
                </a:ext>
              </a:extLst>
            </p:cNvPr>
            <p:cNvSpPr>
              <a:spLocks noEditPoints="1"/>
            </p:cNvSpPr>
            <p:nvPr/>
          </p:nvSpPr>
          <p:spPr bwMode="auto">
            <a:xfrm>
              <a:off x="880" y="451"/>
              <a:ext cx="165" cy="256"/>
            </a:xfrm>
            <a:custGeom>
              <a:avLst/>
              <a:gdLst>
                <a:gd name="T0" fmla="*/ 659 w 1813"/>
                <a:gd name="T1" fmla="*/ 1252 h 2816"/>
                <a:gd name="T2" fmla="*/ 673 w 1813"/>
                <a:gd name="T3" fmla="*/ 1286 h 2816"/>
                <a:gd name="T4" fmla="*/ 744 w 1813"/>
                <a:gd name="T5" fmla="*/ 1803 h 2816"/>
                <a:gd name="T6" fmla="*/ 774 w 1813"/>
                <a:gd name="T7" fmla="*/ 1819 h 2816"/>
                <a:gd name="T8" fmla="*/ 1243 w 1813"/>
                <a:gd name="T9" fmla="*/ 1159 h 2816"/>
                <a:gd name="T10" fmla="*/ 957 w 1813"/>
                <a:gd name="T11" fmla="*/ 1137 h 2816"/>
                <a:gd name="T12" fmla="*/ 1250 w 1813"/>
                <a:gd name="T13" fmla="*/ 585 h 2816"/>
                <a:gd name="T14" fmla="*/ 907 w 1813"/>
                <a:gd name="T15" fmla="*/ 0 h 2816"/>
                <a:gd name="T16" fmla="*/ 1276 w 1813"/>
                <a:gd name="T17" fmla="*/ 79 h 2816"/>
                <a:gd name="T18" fmla="*/ 1573 w 1813"/>
                <a:gd name="T19" fmla="*/ 294 h 2816"/>
                <a:gd name="T20" fmla="*/ 1762 w 1813"/>
                <a:gd name="T21" fmla="*/ 608 h 2816"/>
                <a:gd name="T22" fmla="*/ 1809 w 1813"/>
                <a:gd name="T23" fmla="*/ 989 h 2816"/>
                <a:gd name="T24" fmla="*/ 1720 w 1813"/>
                <a:gd name="T25" fmla="*/ 1356 h 2816"/>
                <a:gd name="T26" fmla="*/ 1558 w 1813"/>
                <a:gd name="T27" fmla="*/ 1672 h 2816"/>
                <a:gd name="T28" fmla="*/ 1411 w 1813"/>
                <a:gd name="T29" fmla="*/ 1914 h 2816"/>
                <a:gd name="T30" fmla="*/ 1326 w 1813"/>
                <a:gd name="T31" fmla="*/ 2101 h 2816"/>
                <a:gd name="T32" fmla="*/ 1320 w 1813"/>
                <a:gd name="T33" fmla="*/ 2311 h 2816"/>
                <a:gd name="T34" fmla="*/ 1277 w 1813"/>
                <a:gd name="T35" fmla="*/ 2372 h 2816"/>
                <a:gd name="T36" fmla="*/ 1127 w 1813"/>
                <a:gd name="T37" fmla="*/ 2401 h 2816"/>
                <a:gd name="T38" fmla="*/ 946 w 1813"/>
                <a:gd name="T39" fmla="*/ 2415 h 2816"/>
                <a:gd name="T40" fmla="*/ 812 w 1813"/>
                <a:gd name="T41" fmla="*/ 2418 h 2816"/>
                <a:gd name="T42" fmla="*/ 797 w 1813"/>
                <a:gd name="T43" fmla="*/ 2418 h 2816"/>
                <a:gd name="T44" fmla="*/ 917 w 1813"/>
                <a:gd name="T45" fmla="*/ 2421 h 2816"/>
                <a:gd name="T46" fmla="*/ 1101 w 1813"/>
                <a:gd name="T47" fmla="*/ 2434 h 2816"/>
                <a:gd name="T48" fmla="*/ 1278 w 1813"/>
                <a:gd name="T49" fmla="*/ 2462 h 2816"/>
                <a:gd name="T50" fmla="*/ 1375 w 1813"/>
                <a:gd name="T51" fmla="*/ 2512 h 2816"/>
                <a:gd name="T52" fmla="*/ 1333 w 1813"/>
                <a:gd name="T53" fmla="*/ 2573 h 2816"/>
                <a:gd name="T54" fmla="*/ 1186 w 1813"/>
                <a:gd name="T55" fmla="*/ 2609 h 2816"/>
                <a:gd name="T56" fmla="*/ 1005 w 1813"/>
                <a:gd name="T57" fmla="*/ 2628 h 2816"/>
                <a:gd name="T58" fmla="*/ 969 w 1813"/>
                <a:gd name="T59" fmla="*/ 2632 h 2816"/>
                <a:gd name="T60" fmla="*/ 1139 w 1813"/>
                <a:gd name="T61" fmla="*/ 2642 h 2816"/>
                <a:gd name="T62" fmla="*/ 1279 w 1813"/>
                <a:gd name="T63" fmla="*/ 2673 h 2816"/>
                <a:gd name="T64" fmla="*/ 1321 w 1813"/>
                <a:gd name="T65" fmla="*/ 2742 h 2816"/>
                <a:gd name="T66" fmla="*/ 1251 w 1813"/>
                <a:gd name="T67" fmla="*/ 2813 h 2816"/>
                <a:gd name="T68" fmla="*/ 524 w 1813"/>
                <a:gd name="T69" fmla="*/ 2795 h 2816"/>
                <a:gd name="T70" fmla="*/ 491 w 1813"/>
                <a:gd name="T71" fmla="*/ 2707 h 2816"/>
                <a:gd name="T72" fmla="*/ 534 w 1813"/>
                <a:gd name="T73" fmla="*/ 2657 h 2816"/>
                <a:gd name="T74" fmla="*/ 524 w 1813"/>
                <a:gd name="T75" fmla="*/ 2608 h 2816"/>
                <a:gd name="T76" fmla="*/ 454 w 1813"/>
                <a:gd name="T77" fmla="*/ 2565 h 2816"/>
                <a:gd name="T78" fmla="*/ 443 w 1813"/>
                <a:gd name="T79" fmla="*/ 2497 h 2816"/>
                <a:gd name="T80" fmla="*/ 506 w 1813"/>
                <a:gd name="T81" fmla="*/ 2450 h 2816"/>
                <a:gd name="T82" fmla="*/ 536 w 1813"/>
                <a:gd name="T83" fmla="*/ 2406 h 2816"/>
                <a:gd name="T84" fmla="*/ 496 w 1813"/>
                <a:gd name="T85" fmla="*/ 2358 h 2816"/>
                <a:gd name="T86" fmla="*/ 501 w 1813"/>
                <a:gd name="T87" fmla="*/ 2281 h 2816"/>
                <a:gd name="T88" fmla="*/ 459 w 1813"/>
                <a:gd name="T89" fmla="*/ 2027 h 2816"/>
                <a:gd name="T90" fmla="*/ 345 w 1813"/>
                <a:gd name="T91" fmla="*/ 1817 h 2816"/>
                <a:gd name="T92" fmla="*/ 184 w 1813"/>
                <a:gd name="T93" fmla="*/ 1538 h 2816"/>
                <a:gd name="T94" fmla="*/ 43 w 1813"/>
                <a:gd name="T95" fmla="*/ 1205 h 2816"/>
                <a:gd name="T96" fmla="*/ 3 w 1813"/>
                <a:gd name="T97" fmla="*/ 831 h 2816"/>
                <a:gd name="T98" fmla="*/ 111 w 1813"/>
                <a:gd name="T99" fmla="*/ 473 h 2816"/>
                <a:gd name="T100" fmla="*/ 348 w 1813"/>
                <a:gd name="T101" fmla="*/ 194 h 2816"/>
                <a:gd name="T102" fmla="*/ 677 w 1813"/>
                <a:gd name="T103" fmla="*/ 30 h 2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3" h="2816">
                  <a:moveTo>
                    <a:pt x="989" y="580"/>
                  </a:moveTo>
                  <a:lnTo>
                    <a:pt x="979" y="581"/>
                  </a:lnTo>
                  <a:lnTo>
                    <a:pt x="972" y="586"/>
                  </a:lnTo>
                  <a:lnTo>
                    <a:pt x="966" y="594"/>
                  </a:lnTo>
                  <a:lnTo>
                    <a:pt x="659" y="1252"/>
                  </a:lnTo>
                  <a:lnTo>
                    <a:pt x="657" y="1259"/>
                  </a:lnTo>
                  <a:lnTo>
                    <a:pt x="657" y="1268"/>
                  </a:lnTo>
                  <a:lnTo>
                    <a:pt x="660" y="1275"/>
                  </a:lnTo>
                  <a:lnTo>
                    <a:pt x="667" y="1282"/>
                  </a:lnTo>
                  <a:lnTo>
                    <a:pt x="673" y="1286"/>
                  </a:lnTo>
                  <a:lnTo>
                    <a:pt x="681" y="1287"/>
                  </a:lnTo>
                  <a:lnTo>
                    <a:pt x="947" y="1288"/>
                  </a:lnTo>
                  <a:lnTo>
                    <a:pt x="744" y="1786"/>
                  </a:lnTo>
                  <a:lnTo>
                    <a:pt x="743" y="1795"/>
                  </a:lnTo>
                  <a:lnTo>
                    <a:pt x="744" y="1803"/>
                  </a:lnTo>
                  <a:lnTo>
                    <a:pt x="748" y="1812"/>
                  </a:lnTo>
                  <a:lnTo>
                    <a:pt x="755" y="1817"/>
                  </a:lnTo>
                  <a:lnTo>
                    <a:pt x="761" y="1819"/>
                  </a:lnTo>
                  <a:lnTo>
                    <a:pt x="767" y="1820"/>
                  </a:lnTo>
                  <a:lnTo>
                    <a:pt x="774" y="1819"/>
                  </a:lnTo>
                  <a:lnTo>
                    <a:pt x="781" y="1815"/>
                  </a:lnTo>
                  <a:lnTo>
                    <a:pt x="786" y="1809"/>
                  </a:lnTo>
                  <a:lnTo>
                    <a:pt x="1238" y="1176"/>
                  </a:lnTo>
                  <a:lnTo>
                    <a:pt x="1242" y="1168"/>
                  </a:lnTo>
                  <a:lnTo>
                    <a:pt x="1243" y="1159"/>
                  </a:lnTo>
                  <a:lnTo>
                    <a:pt x="1240" y="1150"/>
                  </a:lnTo>
                  <a:lnTo>
                    <a:pt x="1235" y="1144"/>
                  </a:lnTo>
                  <a:lnTo>
                    <a:pt x="1227" y="1138"/>
                  </a:lnTo>
                  <a:lnTo>
                    <a:pt x="1219" y="1137"/>
                  </a:lnTo>
                  <a:lnTo>
                    <a:pt x="957" y="1137"/>
                  </a:lnTo>
                  <a:lnTo>
                    <a:pt x="1255" y="616"/>
                  </a:lnTo>
                  <a:lnTo>
                    <a:pt x="1258" y="608"/>
                  </a:lnTo>
                  <a:lnTo>
                    <a:pt x="1258" y="600"/>
                  </a:lnTo>
                  <a:lnTo>
                    <a:pt x="1255" y="591"/>
                  </a:lnTo>
                  <a:lnTo>
                    <a:pt x="1250" y="585"/>
                  </a:lnTo>
                  <a:lnTo>
                    <a:pt x="1242" y="581"/>
                  </a:lnTo>
                  <a:lnTo>
                    <a:pt x="1234" y="580"/>
                  </a:lnTo>
                  <a:lnTo>
                    <a:pt x="989" y="580"/>
                  </a:lnTo>
                  <a:close/>
                  <a:moveTo>
                    <a:pt x="905" y="0"/>
                  </a:moveTo>
                  <a:lnTo>
                    <a:pt x="907" y="0"/>
                  </a:lnTo>
                  <a:lnTo>
                    <a:pt x="985" y="4"/>
                  </a:lnTo>
                  <a:lnTo>
                    <a:pt x="1062" y="14"/>
                  </a:lnTo>
                  <a:lnTo>
                    <a:pt x="1135" y="30"/>
                  </a:lnTo>
                  <a:lnTo>
                    <a:pt x="1207" y="52"/>
                  </a:lnTo>
                  <a:lnTo>
                    <a:pt x="1276" y="79"/>
                  </a:lnTo>
                  <a:lnTo>
                    <a:pt x="1343" y="112"/>
                  </a:lnTo>
                  <a:lnTo>
                    <a:pt x="1405" y="151"/>
                  </a:lnTo>
                  <a:lnTo>
                    <a:pt x="1465" y="194"/>
                  </a:lnTo>
                  <a:lnTo>
                    <a:pt x="1521" y="242"/>
                  </a:lnTo>
                  <a:lnTo>
                    <a:pt x="1573" y="294"/>
                  </a:lnTo>
                  <a:lnTo>
                    <a:pt x="1620" y="350"/>
                  </a:lnTo>
                  <a:lnTo>
                    <a:pt x="1663" y="409"/>
                  </a:lnTo>
                  <a:lnTo>
                    <a:pt x="1701" y="473"/>
                  </a:lnTo>
                  <a:lnTo>
                    <a:pt x="1734" y="538"/>
                  </a:lnTo>
                  <a:lnTo>
                    <a:pt x="1762" y="608"/>
                  </a:lnTo>
                  <a:lnTo>
                    <a:pt x="1783" y="681"/>
                  </a:lnTo>
                  <a:lnTo>
                    <a:pt x="1800" y="755"/>
                  </a:lnTo>
                  <a:lnTo>
                    <a:pt x="1809" y="831"/>
                  </a:lnTo>
                  <a:lnTo>
                    <a:pt x="1813" y="909"/>
                  </a:lnTo>
                  <a:lnTo>
                    <a:pt x="1809" y="989"/>
                  </a:lnTo>
                  <a:lnTo>
                    <a:pt x="1801" y="1066"/>
                  </a:lnTo>
                  <a:lnTo>
                    <a:pt x="1786" y="1142"/>
                  </a:lnTo>
                  <a:lnTo>
                    <a:pt x="1768" y="1215"/>
                  </a:lnTo>
                  <a:lnTo>
                    <a:pt x="1745" y="1286"/>
                  </a:lnTo>
                  <a:lnTo>
                    <a:pt x="1720" y="1356"/>
                  </a:lnTo>
                  <a:lnTo>
                    <a:pt x="1690" y="1423"/>
                  </a:lnTo>
                  <a:lnTo>
                    <a:pt x="1659" y="1488"/>
                  </a:lnTo>
                  <a:lnTo>
                    <a:pt x="1627" y="1551"/>
                  </a:lnTo>
                  <a:lnTo>
                    <a:pt x="1593" y="1612"/>
                  </a:lnTo>
                  <a:lnTo>
                    <a:pt x="1558" y="1672"/>
                  </a:lnTo>
                  <a:lnTo>
                    <a:pt x="1524" y="1729"/>
                  </a:lnTo>
                  <a:lnTo>
                    <a:pt x="1490" y="1784"/>
                  </a:lnTo>
                  <a:lnTo>
                    <a:pt x="1463" y="1828"/>
                  </a:lnTo>
                  <a:lnTo>
                    <a:pt x="1437" y="1872"/>
                  </a:lnTo>
                  <a:lnTo>
                    <a:pt x="1411" y="1914"/>
                  </a:lnTo>
                  <a:lnTo>
                    <a:pt x="1389" y="1956"/>
                  </a:lnTo>
                  <a:lnTo>
                    <a:pt x="1368" y="1995"/>
                  </a:lnTo>
                  <a:lnTo>
                    <a:pt x="1351" y="2032"/>
                  </a:lnTo>
                  <a:lnTo>
                    <a:pt x="1336" y="2067"/>
                  </a:lnTo>
                  <a:lnTo>
                    <a:pt x="1326" y="2101"/>
                  </a:lnTo>
                  <a:lnTo>
                    <a:pt x="1318" y="2132"/>
                  </a:lnTo>
                  <a:lnTo>
                    <a:pt x="1316" y="2161"/>
                  </a:lnTo>
                  <a:lnTo>
                    <a:pt x="1312" y="2281"/>
                  </a:lnTo>
                  <a:lnTo>
                    <a:pt x="1312" y="2289"/>
                  </a:lnTo>
                  <a:lnTo>
                    <a:pt x="1320" y="2311"/>
                  </a:lnTo>
                  <a:lnTo>
                    <a:pt x="1323" y="2334"/>
                  </a:lnTo>
                  <a:lnTo>
                    <a:pt x="1320" y="2346"/>
                  </a:lnTo>
                  <a:lnTo>
                    <a:pt x="1311" y="2355"/>
                  </a:lnTo>
                  <a:lnTo>
                    <a:pt x="1296" y="2365"/>
                  </a:lnTo>
                  <a:lnTo>
                    <a:pt x="1277" y="2372"/>
                  </a:lnTo>
                  <a:lnTo>
                    <a:pt x="1253" y="2380"/>
                  </a:lnTo>
                  <a:lnTo>
                    <a:pt x="1225" y="2386"/>
                  </a:lnTo>
                  <a:lnTo>
                    <a:pt x="1195" y="2392"/>
                  </a:lnTo>
                  <a:lnTo>
                    <a:pt x="1162" y="2397"/>
                  </a:lnTo>
                  <a:lnTo>
                    <a:pt x="1127" y="2401"/>
                  </a:lnTo>
                  <a:lnTo>
                    <a:pt x="1091" y="2405"/>
                  </a:lnTo>
                  <a:lnTo>
                    <a:pt x="1054" y="2408"/>
                  </a:lnTo>
                  <a:lnTo>
                    <a:pt x="1017" y="2410"/>
                  </a:lnTo>
                  <a:lnTo>
                    <a:pt x="981" y="2413"/>
                  </a:lnTo>
                  <a:lnTo>
                    <a:pt x="946" y="2415"/>
                  </a:lnTo>
                  <a:lnTo>
                    <a:pt x="914" y="2416"/>
                  </a:lnTo>
                  <a:lnTo>
                    <a:pt x="883" y="2417"/>
                  </a:lnTo>
                  <a:lnTo>
                    <a:pt x="856" y="2417"/>
                  </a:lnTo>
                  <a:lnTo>
                    <a:pt x="832" y="2418"/>
                  </a:lnTo>
                  <a:lnTo>
                    <a:pt x="812" y="2418"/>
                  </a:lnTo>
                  <a:lnTo>
                    <a:pt x="797" y="2418"/>
                  </a:lnTo>
                  <a:lnTo>
                    <a:pt x="788" y="2418"/>
                  </a:lnTo>
                  <a:lnTo>
                    <a:pt x="785" y="2418"/>
                  </a:lnTo>
                  <a:lnTo>
                    <a:pt x="788" y="2418"/>
                  </a:lnTo>
                  <a:lnTo>
                    <a:pt x="797" y="2418"/>
                  </a:lnTo>
                  <a:lnTo>
                    <a:pt x="812" y="2418"/>
                  </a:lnTo>
                  <a:lnTo>
                    <a:pt x="832" y="2419"/>
                  </a:lnTo>
                  <a:lnTo>
                    <a:pt x="857" y="2419"/>
                  </a:lnTo>
                  <a:lnTo>
                    <a:pt x="885" y="2420"/>
                  </a:lnTo>
                  <a:lnTo>
                    <a:pt x="917" y="2421"/>
                  </a:lnTo>
                  <a:lnTo>
                    <a:pt x="951" y="2423"/>
                  </a:lnTo>
                  <a:lnTo>
                    <a:pt x="987" y="2424"/>
                  </a:lnTo>
                  <a:lnTo>
                    <a:pt x="1024" y="2427"/>
                  </a:lnTo>
                  <a:lnTo>
                    <a:pt x="1063" y="2431"/>
                  </a:lnTo>
                  <a:lnTo>
                    <a:pt x="1101" y="2434"/>
                  </a:lnTo>
                  <a:lnTo>
                    <a:pt x="1140" y="2438"/>
                  </a:lnTo>
                  <a:lnTo>
                    <a:pt x="1177" y="2443"/>
                  </a:lnTo>
                  <a:lnTo>
                    <a:pt x="1213" y="2449"/>
                  </a:lnTo>
                  <a:lnTo>
                    <a:pt x="1246" y="2455"/>
                  </a:lnTo>
                  <a:lnTo>
                    <a:pt x="1278" y="2462"/>
                  </a:lnTo>
                  <a:lnTo>
                    <a:pt x="1307" y="2470"/>
                  </a:lnTo>
                  <a:lnTo>
                    <a:pt x="1331" y="2479"/>
                  </a:lnTo>
                  <a:lnTo>
                    <a:pt x="1351" y="2489"/>
                  </a:lnTo>
                  <a:lnTo>
                    <a:pt x="1366" y="2501"/>
                  </a:lnTo>
                  <a:lnTo>
                    <a:pt x="1375" y="2512"/>
                  </a:lnTo>
                  <a:lnTo>
                    <a:pt x="1378" y="2526"/>
                  </a:lnTo>
                  <a:lnTo>
                    <a:pt x="1375" y="2539"/>
                  </a:lnTo>
                  <a:lnTo>
                    <a:pt x="1366" y="2551"/>
                  </a:lnTo>
                  <a:lnTo>
                    <a:pt x="1352" y="2563"/>
                  </a:lnTo>
                  <a:lnTo>
                    <a:pt x="1333" y="2573"/>
                  </a:lnTo>
                  <a:lnTo>
                    <a:pt x="1310" y="2582"/>
                  </a:lnTo>
                  <a:lnTo>
                    <a:pt x="1282" y="2590"/>
                  </a:lnTo>
                  <a:lnTo>
                    <a:pt x="1253" y="2597"/>
                  </a:lnTo>
                  <a:lnTo>
                    <a:pt x="1220" y="2603"/>
                  </a:lnTo>
                  <a:lnTo>
                    <a:pt x="1186" y="2609"/>
                  </a:lnTo>
                  <a:lnTo>
                    <a:pt x="1150" y="2614"/>
                  </a:lnTo>
                  <a:lnTo>
                    <a:pt x="1114" y="2618"/>
                  </a:lnTo>
                  <a:lnTo>
                    <a:pt x="1077" y="2621"/>
                  </a:lnTo>
                  <a:lnTo>
                    <a:pt x="1040" y="2625"/>
                  </a:lnTo>
                  <a:lnTo>
                    <a:pt x="1005" y="2628"/>
                  </a:lnTo>
                  <a:lnTo>
                    <a:pt x="971" y="2629"/>
                  </a:lnTo>
                  <a:lnTo>
                    <a:pt x="939" y="2631"/>
                  </a:lnTo>
                  <a:lnTo>
                    <a:pt x="908" y="2632"/>
                  </a:lnTo>
                  <a:lnTo>
                    <a:pt x="938" y="2632"/>
                  </a:lnTo>
                  <a:lnTo>
                    <a:pt x="969" y="2632"/>
                  </a:lnTo>
                  <a:lnTo>
                    <a:pt x="1001" y="2633"/>
                  </a:lnTo>
                  <a:lnTo>
                    <a:pt x="1035" y="2634"/>
                  </a:lnTo>
                  <a:lnTo>
                    <a:pt x="1070" y="2636"/>
                  </a:lnTo>
                  <a:lnTo>
                    <a:pt x="1105" y="2638"/>
                  </a:lnTo>
                  <a:lnTo>
                    <a:pt x="1139" y="2642"/>
                  </a:lnTo>
                  <a:lnTo>
                    <a:pt x="1171" y="2646"/>
                  </a:lnTo>
                  <a:lnTo>
                    <a:pt x="1202" y="2651"/>
                  </a:lnTo>
                  <a:lnTo>
                    <a:pt x="1232" y="2657"/>
                  </a:lnTo>
                  <a:lnTo>
                    <a:pt x="1257" y="2665"/>
                  </a:lnTo>
                  <a:lnTo>
                    <a:pt x="1279" y="2673"/>
                  </a:lnTo>
                  <a:lnTo>
                    <a:pt x="1298" y="2683"/>
                  </a:lnTo>
                  <a:lnTo>
                    <a:pt x="1312" y="2693"/>
                  </a:lnTo>
                  <a:lnTo>
                    <a:pt x="1320" y="2706"/>
                  </a:lnTo>
                  <a:lnTo>
                    <a:pt x="1323" y="2721"/>
                  </a:lnTo>
                  <a:lnTo>
                    <a:pt x="1321" y="2742"/>
                  </a:lnTo>
                  <a:lnTo>
                    <a:pt x="1314" y="2762"/>
                  </a:lnTo>
                  <a:lnTo>
                    <a:pt x="1302" y="2780"/>
                  </a:lnTo>
                  <a:lnTo>
                    <a:pt x="1288" y="2795"/>
                  </a:lnTo>
                  <a:lnTo>
                    <a:pt x="1271" y="2807"/>
                  </a:lnTo>
                  <a:lnTo>
                    <a:pt x="1251" y="2813"/>
                  </a:lnTo>
                  <a:lnTo>
                    <a:pt x="1228" y="2816"/>
                  </a:lnTo>
                  <a:lnTo>
                    <a:pt x="584" y="2816"/>
                  </a:lnTo>
                  <a:lnTo>
                    <a:pt x="562" y="2813"/>
                  </a:lnTo>
                  <a:lnTo>
                    <a:pt x="542" y="2807"/>
                  </a:lnTo>
                  <a:lnTo>
                    <a:pt x="524" y="2795"/>
                  </a:lnTo>
                  <a:lnTo>
                    <a:pt x="509" y="2780"/>
                  </a:lnTo>
                  <a:lnTo>
                    <a:pt x="499" y="2762"/>
                  </a:lnTo>
                  <a:lnTo>
                    <a:pt x="491" y="2742"/>
                  </a:lnTo>
                  <a:lnTo>
                    <a:pt x="489" y="2721"/>
                  </a:lnTo>
                  <a:lnTo>
                    <a:pt x="491" y="2707"/>
                  </a:lnTo>
                  <a:lnTo>
                    <a:pt x="498" y="2696"/>
                  </a:lnTo>
                  <a:lnTo>
                    <a:pt x="506" y="2686"/>
                  </a:lnTo>
                  <a:lnTo>
                    <a:pt x="515" y="2676"/>
                  </a:lnTo>
                  <a:lnTo>
                    <a:pt x="526" y="2667"/>
                  </a:lnTo>
                  <a:lnTo>
                    <a:pt x="534" y="2657"/>
                  </a:lnTo>
                  <a:lnTo>
                    <a:pt x="541" y="2647"/>
                  </a:lnTo>
                  <a:lnTo>
                    <a:pt x="543" y="2634"/>
                  </a:lnTo>
                  <a:lnTo>
                    <a:pt x="541" y="2625"/>
                  </a:lnTo>
                  <a:lnTo>
                    <a:pt x="533" y="2616"/>
                  </a:lnTo>
                  <a:lnTo>
                    <a:pt x="524" y="2608"/>
                  </a:lnTo>
                  <a:lnTo>
                    <a:pt x="510" y="2600"/>
                  </a:lnTo>
                  <a:lnTo>
                    <a:pt x="496" y="2593"/>
                  </a:lnTo>
                  <a:lnTo>
                    <a:pt x="482" y="2584"/>
                  </a:lnTo>
                  <a:lnTo>
                    <a:pt x="467" y="2576"/>
                  </a:lnTo>
                  <a:lnTo>
                    <a:pt x="454" y="2565"/>
                  </a:lnTo>
                  <a:lnTo>
                    <a:pt x="444" y="2555"/>
                  </a:lnTo>
                  <a:lnTo>
                    <a:pt x="436" y="2541"/>
                  </a:lnTo>
                  <a:lnTo>
                    <a:pt x="434" y="2526"/>
                  </a:lnTo>
                  <a:lnTo>
                    <a:pt x="436" y="2511"/>
                  </a:lnTo>
                  <a:lnTo>
                    <a:pt x="443" y="2497"/>
                  </a:lnTo>
                  <a:lnTo>
                    <a:pt x="453" y="2486"/>
                  </a:lnTo>
                  <a:lnTo>
                    <a:pt x="465" y="2476"/>
                  </a:lnTo>
                  <a:lnTo>
                    <a:pt x="478" y="2467"/>
                  </a:lnTo>
                  <a:lnTo>
                    <a:pt x="492" y="2458"/>
                  </a:lnTo>
                  <a:lnTo>
                    <a:pt x="506" y="2450"/>
                  </a:lnTo>
                  <a:lnTo>
                    <a:pt x="518" y="2442"/>
                  </a:lnTo>
                  <a:lnTo>
                    <a:pt x="528" y="2435"/>
                  </a:lnTo>
                  <a:lnTo>
                    <a:pt x="534" y="2426"/>
                  </a:lnTo>
                  <a:lnTo>
                    <a:pt x="538" y="2418"/>
                  </a:lnTo>
                  <a:lnTo>
                    <a:pt x="536" y="2406"/>
                  </a:lnTo>
                  <a:lnTo>
                    <a:pt x="530" y="2397"/>
                  </a:lnTo>
                  <a:lnTo>
                    <a:pt x="523" y="2387"/>
                  </a:lnTo>
                  <a:lnTo>
                    <a:pt x="513" y="2378"/>
                  </a:lnTo>
                  <a:lnTo>
                    <a:pt x="504" y="2368"/>
                  </a:lnTo>
                  <a:lnTo>
                    <a:pt x="496" y="2358"/>
                  </a:lnTo>
                  <a:lnTo>
                    <a:pt x="491" y="2347"/>
                  </a:lnTo>
                  <a:lnTo>
                    <a:pt x="489" y="2334"/>
                  </a:lnTo>
                  <a:lnTo>
                    <a:pt x="491" y="2311"/>
                  </a:lnTo>
                  <a:lnTo>
                    <a:pt x="501" y="2289"/>
                  </a:lnTo>
                  <a:lnTo>
                    <a:pt x="501" y="2281"/>
                  </a:lnTo>
                  <a:lnTo>
                    <a:pt x="495" y="2161"/>
                  </a:lnTo>
                  <a:lnTo>
                    <a:pt x="493" y="2132"/>
                  </a:lnTo>
                  <a:lnTo>
                    <a:pt x="486" y="2099"/>
                  </a:lnTo>
                  <a:lnTo>
                    <a:pt x="474" y="2064"/>
                  </a:lnTo>
                  <a:lnTo>
                    <a:pt x="459" y="2027"/>
                  </a:lnTo>
                  <a:lnTo>
                    <a:pt x="442" y="1987"/>
                  </a:lnTo>
                  <a:lnTo>
                    <a:pt x="420" y="1946"/>
                  </a:lnTo>
                  <a:lnTo>
                    <a:pt x="397" y="1904"/>
                  </a:lnTo>
                  <a:lnTo>
                    <a:pt x="372" y="1860"/>
                  </a:lnTo>
                  <a:lnTo>
                    <a:pt x="345" y="1817"/>
                  </a:lnTo>
                  <a:lnTo>
                    <a:pt x="318" y="1771"/>
                  </a:lnTo>
                  <a:lnTo>
                    <a:pt x="285" y="1716"/>
                  </a:lnTo>
                  <a:lnTo>
                    <a:pt x="251" y="1659"/>
                  </a:lnTo>
                  <a:lnTo>
                    <a:pt x="217" y="1600"/>
                  </a:lnTo>
                  <a:lnTo>
                    <a:pt x="184" y="1538"/>
                  </a:lnTo>
                  <a:lnTo>
                    <a:pt x="151" y="1474"/>
                  </a:lnTo>
                  <a:lnTo>
                    <a:pt x="120" y="1410"/>
                  </a:lnTo>
                  <a:lnTo>
                    <a:pt x="92" y="1343"/>
                  </a:lnTo>
                  <a:lnTo>
                    <a:pt x="66" y="1275"/>
                  </a:lnTo>
                  <a:lnTo>
                    <a:pt x="43" y="1205"/>
                  </a:lnTo>
                  <a:lnTo>
                    <a:pt x="25" y="1133"/>
                  </a:lnTo>
                  <a:lnTo>
                    <a:pt x="12" y="1060"/>
                  </a:lnTo>
                  <a:lnTo>
                    <a:pt x="2" y="986"/>
                  </a:lnTo>
                  <a:lnTo>
                    <a:pt x="0" y="909"/>
                  </a:lnTo>
                  <a:lnTo>
                    <a:pt x="3" y="831"/>
                  </a:lnTo>
                  <a:lnTo>
                    <a:pt x="13" y="755"/>
                  </a:lnTo>
                  <a:lnTo>
                    <a:pt x="29" y="681"/>
                  </a:lnTo>
                  <a:lnTo>
                    <a:pt x="51" y="608"/>
                  </a:lnTo>
                  <a:lnTo>
                    <a:pt x="78" y="538"/>
                  </a:lnTo>
                  <a:lnTo>
                    <a:pt x="111" y="473"/>
                  </a:lnTo>
                  <a:lnTo>
                    <a:pt x="149" y="409"/>
                  </a:lnTo>
                  <a:lnTo>
                    <a:pt x="192" y="350"/>
                  </a:lnTo>
                  <a:lnTo>
                    <a:pt x="240" y="294"/>
                  </a:lnTo>
                  <a:lnTo>
                    <a:pt x="292" y="242"/>
                  </a:lnTo>
                  <a:lnTo>
                    <a:pt x="348" y="194"/>
                  </a:lnTo>
                  <a:lnTo>
                    <a:pt x="407" y="151"/>
                  </a:lnTo>
                  <a:lnTo>
                    <a:pt x="470" y="112"/>
                  </a:lnTo>
                  <a:lnTo>
                    <a:pt x="536" y="79"/>
                  </a:lnTo>
                  <a:lnTo>
                    <a:pt x="605" y="52"/>
                  </a:lnTo>
                  <a:lnTo>
                    <a:pt x="677" y="30"/>
                  </a:lnTo>
                  <a:lnTo>
                    <a:pt x="751" y="14"/>
                  </a:lnTo>
                  <a:lnTo>
                    <a:pt x="827" y="4"/>
                  </a:lnTo>
                  <a:lnTo>
                    <a:pt x="905"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37" name="Freeform 7">
              <a:extLst>
                <a:ext uri="{FF2B5EF4-FFF2-40B4-BE49-F238E27FC236}">
                  <a16:creationId xmlns:a16="http://schemas.microsoft.com/office/drawing/2014/main" id="{C225B329-372B-74FE-A54F-576259BDADA4}"/>
                </a:ext>
              </a:extLst>
            </p:cNvPr>
            <p:cNvSpPr>
              <a:spLocks/>
            </p:cNvSpPr>
            <p:nvPr/>
          </p:nvSpPr>
          <p:spPr bwMode="auto">
            <a:xfrm>
              <a:off x="1002" y="390"/>
              <a:ext cx="40" cy="58"/>
            </a:xfrm>
            <a:custGeom>
              <a:avLst/>
              <a:gdLst>
                <a:gd name="T0" fmla="*/ 318 w 442"/>
                <a:gd name="T1" fmla="*/ 0 h 640"/>
                <a:gd name="T2" fmla="*/ 344 w 442"/>
                <a:gd name="T3" fmla="*/ 4 h 640"/>
                <a:gd name="T4" fmla="*/ 369 w 442"/>
                <a:gd name="T5" fmla="*/ 13 h 640"/>
                <a:gd name="T6" fmla="*/ 391 w 442"/>
                <a:gd name="T7" fmla="*/ 27 h 640"/>
                <a:gd name="T8" fmla="*/ 409 w 442"/>
                <a:gd name="T9" fmla="*/ 45 h 640"/>
                <a:gd name="T10" fmla="*/ 424 w 442"/>
                <a:gd name="T11" fmla="*/ 65 h 640"/>
                <a:gd name="T12" fmla="*/ 435 w 442"/>
                <a:gd name="T13" fmla="*/ 87 h 640"/>
                <a:gd name="T14" fmla="*/ 441 w 442"/>
                <a:gd name="T15" fmla="*/ 111 h 640"/>
                <a:gd name="T16" fmla="*/ 442 w 442"/>
                <a:gd name="T17" fmla="*/ 137 h 640"/>
                <a:gd name="T18" fmla="*/ 438 w 442"/>
                <a:gd name="T19" fmla="*/ 162 h 640"/>
                <a:gd name="T20" fmla="*/ 429 w 442"/>
                <a:gd name="T21" fmla="*/ 187 h 640"/>
                <a:gd name="T22" fmla="*/ 246 w 442"/>
                <a:gd name="T23" fmla="*/ 566 h 640"/>
                <a:gd name="T24" fmla="*/ 233 w 442"/>
                <a:gd name="T25" fmla="*/ 588 h 640"/>
                <a:gd name="T26" fmla="*/ 216 w 442"/>
                <a:gd name="T27" fmla="*/ 607 h 640"/>
                <a:gd name="T28" fmla="*/ 197 w 442"/>
                <a:gd name="T29" fmla="*/ 620 h 640"/>
                <a:gd name="T30" fmla="*/ 176 w 442"/>
                <a:gd name="T31" fmla="*/ 631 h 640"/>
                <a:gd name="T32" fmla="*/ 153 w 442"/>
                <a:gd name="T33" fmla="*/ 637 h 640"/>
                <a:gd name="T34" fmla="*/ 129 w 442"/>
                <a:gd name="T35" fmla="*/ 640 h 640"/>
                <a:gd name="T36" fmla="*/ 101 w 442"/>
                <a:gd name="T37" fmla="*/ 636 h 640"/>
                <a:gd name="T38" fmla="*/ 73 w 442"/>
                <a:gd name="T39" fmla="*/ 627 h 640"/>
                <a:gd name="T40" fmla="*/ 50 w 442"/>
                <a:gd name="T41" fmla="*/ 613 h 640"/>
                <a:gd name="T42" fmla="*/ 32 w 442"/>
                <a:gd name="T43" fmla="*/ 596 h 640"/>
                <a:gd name="T44" fmla="*/ 17 w 442"/>
                <a:gd name="T45" fmla="*/ 576 h 640"/>
                <a:gd name="T46" fmla="*/ 7 w 442"/>
                <a:gd name="T47" fmla="*/ 552 h 640"/>
                <a:gd name="T48" fmla="*/ 2 w 442"/>
                <a:gd name="T49" fmla="*/ 528 h 640"/>
                <a:gd name="T50" fmla="*/ 0 w 442"/>
                <a:gd name="T51" fmla="*/ 504 h 640"/>
                <a:gd name="T52" fmla="*/ 4 w 442"/>
                <a:gd name="T53" fmla="*/ 478 h 640"/>
                <a:gd name="T54" fmla="*/ 13 w 442"/>
                <a:gd name="T55" fmla="*/ 454 h 640"/>
                <a:gd name="T56" fmla="*/ 196 w 442"/>
                <a:gd name="T57" fmla="*/ 73 h 640"/>
                <a:gd name="T58" fmla="*/ 210 w 442"/>
                <a:gd name="T59" fmla="*/ 51 h 640"/>
                <a:gd name="T60" fmla="*/ 227 w 442"/>
                <a:gd name="T61" fmla="*/ 32 h 640"/>
                <a:gd name="T62" fmla="*/ 248 w 442"/>
                <a:gd name="T63" fmla="*/ 18 h 640"/>
                <a:gd name="T64" fmla="*/ 270 w 442"/>
                <a:gd name="T65" fmla="*/ 8 h 640"/>
                <a:gd name="T66" fmla="*/ 294 w 442"/>
                <a:gd name="T67" fmla="*/ 1 h 640"/>
                <a:gd name="T68" fmla="*/ 318 w 442"/>
                <a:gd name="T69" fmla="*/ 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2" h="640">
                  <a:moveTo>
                    <a:pt x="318" y="0"/>
                  </a:moveTo>
                  <a:lnTo>
                    <a:pt x="344" y="4"/>
                  </a:lnTo>
                  <a:lnTo>
                    <a:pt x="369" y="13"/>
                  </a:lnTo>
                  <a:lnTo>
                    <a:pt x="391" y="27"/>
                  </a:lnTo>
                  <a:lnTo>
                    <a:pt x="409" y="45"/>
                  </a:lnTo>
                  <a:lnTo>
                    <a:pt x="424" y="65"/>
                  </a:lnTo>
                  <a:lnTo>
                    <a:pt x="435" y="87"/>
                  </a:lnTo>
                  <a:lnTo>
                    <a:pt x="441" y="111"/>
                  </a:lnTo>
                  <a:lnTo>
                    <a:pt x="442" y="137"/>
                  </a:lnTo>
                  <a:lnTo>
                    <a:pt x="438" y="162"/>
                  </a:lnTo>
                  <a:lnTo>
                    <a:pt x="429" y="187"/>
                  </a:lnTo>
                  <a:lnTo>
                    <a:pt x="246" y="566"/>
                  </a:lnTo>
                  <a:lnTo>
                    <a:pt x="233" y="588"/>
                  </a:lnTo>
                  <a:lnTo>
                    <a:pt x="216" y="607"/>
                  </a:lnTo>
                  <a:lnTo>
                    <a:pt x="197" y="620"/>
                  </a:lnTo>
                  <a:lnTo>
                    <a:pt x="176" y="631"/>
                  </a:lnTo>
                  <a:lnTo>
                    <a:pt x="153" y="637"/>
                  </a:lnTo>
                  <a:lnTo>
                    <a:pt x="129" y="640"/>
                  </a:lnTo>
                  <a:lnTo>
                    <a:pt x="101" y="636"/>
                  </a:lnTo>
                  <a:lnTo>
                    <a:pt x="73" y="627"/>
                  </a:lnTo>
                  <a:lnTo>
                    <a:pt x="50" y="613"/>
                  </a:lnTo>
                  <a:lnTo>
                    <a:pt x="32" y="596"/>
                  </a:lnTo>
                  <a:lnTo>
                    <a:pt x="17" y="576"/>
                  </a:lnTo>
                  <a:lnTo>
                    <a:pt x="7" y="552"/>
                  </a:lnTo>
                  <a:lnTo>
                    <a:pt x="2" y="528"/>
                  </a:lnTo>
                  <a:lnTo>
                    <a:pt x="0" y="504"/>
                  </a:lnTo>
                  <a:lnTo>
                    <a:pt x="4" y="478"/>
                  </a:lnTo>
                  <a:lnTo>
                    <a:pt x="13" y="454"/>
                  </a:lnTo>
                  <a:lnTo>
                    <a:pt x="196" y="73"/>
                  </a:lnTo>
                  <a:lnTo>
                    <a:pt x="210" y="51"/>
                  </a:lnTo>
                  <a:lnTo>
                    <a:pt x="227" y="32"/>
                  </a:lnTo>
                  <a:lnTo>
                    <a:pt x="248" y="18"/>
                  </a:lnTo>
                  <a:lnTo>
                    <a:pt x="270" y="8"/>
                  </a:lnTo>
                  <a:lnTo>
                    <a:pt x="294" y="1"/>
                  </a:lnTo>
                  <a:lnTo>
                    <a:pt x="318"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38" name="Freeform 8">
              <a:extLst>
                <a:ext uri="{FF2B5EF4-FFF2-40B4-BE49-F238E27FC236}">
                  <a16:creationId xmlns:a16="http://schemas.microsoft.com/office/drawing/2014/main" id="{1B765707-1AE6-11C9-F6F2-FD461CE12EC2}"/>
                </a:ext>
              </a:extLst>
            </p:cNvPr>
            <p:cNvSpPr>
              <a:spLocks/>
            </p:cNvSpPr>
            <p:nvPr/>
          </p:nvSpPr>
          <p:spPr bwMode="auto">
            <a:xfrm>
              <a:off x="882" y="390"/>
              <a:ext cx="40" cy="58"/>
            </a:xfrm>
            <a:custGeom>
              <a:avLst/>
              <a:gdLst>
                <a:gd name="T0" fmla="*/ 123 w 442"/>
                <a:gd name="T1" fmla="*/ 0 h 640"/>
                <a:gd name="T2" fmla="*/ 148 w 442"/>
                <a:gd name="T3" fmla="*/ 1 h 640"/>
                <a:gd name="T4" fmla="*/ 173 w 442"/>
                <a:gd name="T5" fmla="*/ 8 h 640"/>
                <a:gd name="T6" fmla="*/ 195 w 442"/>
                <a:gd name="T7" fmla="*/ 18 h 640"/>
                <a:gd name="T8" fmla="*/ 215 w 442"/>
                <a:gd name="T9" fmla="*/ 32 h 640"/>
                <a:gd name="T10" fmla="*/ 233 w 442"/>
                <a:gd name="T11" fmla="*/ 51 h 640"/>
                <a:gd name="T12" fmla="*/ 247 w 442"/>
                <a:gd name="T13" fmla="*/ 73 h 640"/>
                <a:gd name="T14" fmla="*/ 429 w 442"/>
                <a:gd name="T15" fmla="*/ 454 h 640"/>
                <a:gd name="T16" fmla="*/ 439 w 442"/>
                <a:gd name="T17" fmla="*/ 478 h 640"/>
                <a:gd name="T18" fmla="*/ 442 w 442"/>
                <a:gd name="T19" fmla="*/ 504 h 640"/>
                <a:gd name="T20" fmla="*/ 441 w 442"/>
                <a:gd name="T21" fmla="*/ 528 h 640"/>
                <a:gd name="T22" fmla="*/ 436 w 442"/>
                <a:gd name="T23" fmla="*/ 552 h 640"/>
                <a:gd name="T24" fmla="*/ 425 w 442"/>
                <a:gd name="T25" fmla="*/ 576 h 640"/>
                <a:gd name="T26" fmla="*/ 410 w 442"/>
                <a:gd name="T27" fmla="*/ 596 h 640"/>
                <a:gd name="T28" fmla="*/ 391 w 442"/>
                <a:gd name="T29" fmla="*/ 613 h 640"/>
                <a:gd name="T30" fmla="*/ 369 w 442"/>
                <a:gd name="T31" fmla="*/ 627 h 640"/>
                <a:gd name="T32" fmla="*/ 351 w 442"/>
                <a:gd name="T33" fmla="*/ 634 h 640"/>
                <a:gd name="T34" fmla="*/ 332 w 442"/>
                <a:gd name="T35" fmla="*/ 638 h 640"/>
                <a:gd name="T36" fmla="*/ 313 w 442"/>
                <a:gd name="T37" fmla="*/ 640 h 640"/>
                <a:gd name="T38" fmla="*/ 289 w 442"/>
                <a:gd name="T39" fmla="*/ 637 h 640"/>
                <a:gd name="T40" fmla="*/ 267 w 442"/>
                <a:gd name="T41" fmla="*/ 631 h 640"/>
                <a:gd name="T42" fmla="*/ 244 w 442"/>
                <a:gd name="T43" fmla="*/ 620 h 640"/>
                <a:gd name="T44" fmla="*/ 225 w 442"/>
                <a:gd name="T45" fmla="*/ 607 h 640"/>
                <a:gd name="T46" fmla="*/ 210 w 442"/>
                <a:gd name="T47" fmla="*/ 588 h 640"/>
                <a:gd name="T48" fmla="*/ 196 w 442"/>
                <a:gd name="T49" fmla="*/ 566 h 640"/>
                <a:gd name="T50" fmla="*/ 13 w 442"/>
                <a:gd name="T51" fmla="*/ 187 h 640"/>
                <a:gd name="T52" fmla="*/ 5 w 442"/>
                <a:gd name="T53" fmla="*/ 162 h 640"/>
                <a:gd name="T54" fmla="*/ 0 w 442"/>
                <a:gd name="T55" fmla="*/ 137 h 640"/>
                <a:gd name="T56" fmla="*/ 2 w 442"/>
                <a:gd name="T57" fmla="*/ 111 h 640"/>
                <a:gd name="T58" fmla="*/ 8 w 442"/>
                <a:gd name="T59" fmla="*/ 87 h 640"/>
                <a:gd name="T60" fmla="*/ 17 w 442"/>
                <a:gd name="T61" fmla="*/ 65 h 640"/>
                <a:gd name="T62" fmla="*/ 32 w 442"/>
                <a:gd name="T63" fmla="*/ 45 h 640"/>
                <a:gd name="T64" fmla="*/ 51 w 442"/>
                <a:gd name="T65" fmla="*/ 27 h 640"/>
                <a:gd name="T66" fmla="*/ 73 w 442"/>
                <a:gd name="T67" fmla="*/ 13 h 640"/>
                <a:gd name="T68" fmla="*/ 98 w 442"/>
                <a:gd name="T69" fmla="*/ 4 h 640"/>
                <a:gd name="T70" fmla="*/ 123 w 442"/>
                <a:gd name="T71" fmla="*/ 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2" h="640">
                  <a:moveTo>
                    <a:pt x="123" y="0"/>
                  </a:moveTo>
                  <a:lnTo>
                    <a:pt x="148" y="1"/>
                  </a:lnTo>
                  <a:lnTo>
                    <a:pt x="173" y="8"/>
                  </a:lnTo>
                  <a:lnTo>
                    <a:pt x="195" y="18"/>
                  </a:lnTo>
                  <a:lnTo>
                    <a:pt x="215" y="32"/>
                  </a:lnTo>
                  <a:lnTo>
                    <a:pt x="233" y="51"/>
                  </a:lnTo>
                  <a:lnTo>
                    <a:pt x="247" y="73"/>
                  </a:lnTo>
                  <a:lnTo>
                    <a:pt x="429" y="454"/>
                  </a:lnTo>
                  <a:lnTo>
                    <a:pt x="439" y="478"/>
                  </a:lnTo>
                  <a:lnTo>
                    <a:pt x="442" y="504"/>
                  </a:lnTo>
                  <a:lnTo>
                    <a:pt x="441" y="528"/>
                  </a:lnTo>
                  <a:lnTo>
                    <a:pt x="436" y="552"/>
                  </a:lnTo>
                  <a:lnTo>
                    <a:pt x="425" y="576"/>
                  </a:lnTo>
                  <a:lnTo>
                    <a:pt x="410" y="596"/>
                  </a:lnTo>
                  <a:lnTo>
                    <a:pt x="391" y="613"/>
                  </a:lnTo>
                  <a:lnTo>
                    <a:pt x="369" y="627"/>
                  </a:lnTo>
                  <a:lnTo>
                    <a:pt x="351" y="634"/>
                  </a:lnTo>
                  <a:lnTo>
                    <a:pt x="332" y="638"/>
                  </a:lnTo>
                  <a:lnTo>
                    <a:pt x="313" y="640"/>
                  </a:lnTo>
                  <a:lnTo>
                    <a:pt x="289" y="637"/>
                  </a:lnTo>
                  <a:lnTo>
                    <a:pt x="267" y="631"/>
                  </a:lnTo>
                  <a:lnTo>
                    <a:pt x="244" y="620"/>
                  </a:lnTo>
                  <a:lnTo>
                    <a:pt x="225" y="607"/>
                  </a:lnTo>
                  <a:lnTo>
                    <a:pt x="210" y="588"/>
                  </a:lnTo>
                  <a:lnTo>
                    <a:pt x="196" y="566"/>
                  </a:lnTo>
                  <a:lnTo>
                    <a:pt x="13" y="187"/>
                  </a:lnTo>
                  <a:lnTo>
                    <a:pt x="5" y="162"/>
                  </a:lnTo>
                  <a:lnTo>
                    <a:pt x="0" y="137"/>
                  </a:lnTo>
                  <a:lnTo>
                    <a:pt x="2" y="111"/>
                  </a:lnTo>
                  <a:lnTo>
                    <a:pt x="8" y="87"/>
                  </a:lnTo>
                  <a:lnTo>
                    <a:pt x="17" y="65"/>
                  </a:lnTo>
                  <a:lnTo>
                    <a:pt x="32" y="45"/>
                  </a:lnTo>
                  <a:lnTo>
                    <a:pt x="51" y="27"/>
                  </a:lnTo>
                  <a:lnTo>
                    <a:pt x="73" y="13"/>
                  </a:lnTo>
                  <a:lnTo>
                    <a:pt x="98" y="4"/>
                  </a:lnTo>
                  <a:lnTo>
                    <a:pt x="123"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41" name="Freeform 9">
              <a:extLst>
                <a:ext uri="{FF2B5EF4-FFF2-40B4-BE49-F238E27FC236}">
                  <a16:creationId xmlns:a16="http://schemas.microsoft.com/office/drawing/2014/main" id="{103E10E4-73EE-C7E9-2DAD-5719E39373A9}"/>
                </a:ext>
              </a:extLst>
            </p:cNvPr>
            <p:cNvSpPr>
              <a:spLocks/>
            </p:cNvSpPr>
            <p:nvPr/>
          </p:nvSpPr>
          <p:spPr bwMode="auto">
            <a:xfrm>
              <a:off x="1057" y="501"/>
              <a:ext cx="59" cy="36"/>
            </a:xfrm>
            <a:custGeom>
              <a:avLst/>
              <a:gdLst>
                <a:gd name="T0" fmla="*/ 534 w 656"/>
                <a:gd name="T1" fmla="*/ 0 h 398"/>
                <a:gd name="T2" fmla="*/ 558 w 656"/>
                <a:gd name="T3" fmla="*/ 3 h 398"/>
                <a:gd name="T4" fmla="*/ 583 w 656"/>
                <a:gd name="T5" fmla="*/ 13 h 398"/>
                <a:gd name="T6" fmla="*/ 604 w 656"/>
                <a:gd name="T7" fmla="*/ 26 h 398"/>
                <a:gd name="T8" fmla="*/ 622 w 656"/>
                <a:gd name="T9" fmla="*/ 43 h 398"/>
                <a:gd name="T10" fmla="*/ 637 w 656"/>
                <a:gd name="T11" fmla="*/ 63 h 398"/>
                <a:gd name="T12" fmla="*/ 648 w 656"/>
                <a:gd name="T13" fmla="*/ 87 h 398"/>
                <a:gd name="T14" fmla="*/ 654 w 656"/>
                <a:gd name="T15" fmla="*/ 112 h 398"/>
                <a:gd name="T16" fmla="*/ 656 w 656"/>
                <a:gd name="T17" fmla="*/ 138 h 398"/>
                <a:gd name="T18" fmla="*/ 651 w 656"/>
                <a:gd name="T19" fmla="*/ 162 h 398"/>
                <a:gd name="T20" fmla="*/ 642 w 656"/>
                <a:gd name="T21" fmla="*/ 186 h 398"/>
                <a:gd name="T22" fmla="*/ 629 w 656"/>
                <a:gd name="T23" fmla="*/ 207 h 398"/>
                <a:gd name="T24" fmla="*/ 612 w 656"/>
                <a:gd name="T25" fmla="*/ 226 h 398"/>
                <a:gd name="T26" fmla="*/ 592 w 656"/>
                <a:gd name="T27" fmla="*/ 241 h 398"/>
                <a:gd name="T28" fmla="*/ 568 w 656"/>
                <a:gd name="T29" fmla="*/ 252 h 398"/>
                <a:gd name="T30" fmla="*/ 171 w 656"/>
                <a:gd name="T31" fmla="*/ 391 h 398"/>
                <a:gd name="T32" fmla="*/ 150 w 656"/>
                <a:gd name="T33" fmla="*/ 397 h 398"/>
                <a:gd name="T34" fmla="*/ 128 w 656"/>
                <a:gd name="T35" fmla="*/ 398 h 398"/>
                <a:gd name="T36" fmla="*/ 106 w 656"/>
                <a:gd name="T37" fmla="*/ 397 h 398"/>
                <a:gd name="T38" fmla="*/ 84 w 656"/>
                <a:gd name="T39" fmla="*/ 390 h 398"/>
                <a:gd name="T40" fmla="*/ 64 w 656"/>
                <a:gd name="T41" fmla="*/ 381 h 398"/>
                <a:gd name="T42" fmla="*/ 45 w 656"/>
                <a:gd name="T43" fmla="*/ 368 h 398"/>
                <a:gd name="T44" fmla="*/ 29 w 656"/>
                <a:gd name="T45" fmla="*/ 352 h 398"/>
                <a:gd name="T46" fmla="*/ 17 w 656"/>
                <a:gd name="T47" fmla="*/ 333 h 398"/>
                <a:gd name="T48" fmla="*/ 6 w 656"/>
                <a:gd name="T49" fmla="*/ 311 h 398"/>
                <a:gd name="T50" fmla="*/ 1 w 656"/>
                <a:gd name="T51" fmla="*/ 285 h 398"/>
                <a:gd name="T52" fmla="*/ 0 w 656"/>
                <a:gd name="T53" fmla="*/ 260 h 398"/>
                <a:gd name="T54" fmla="*/ 4 w 656"/>
                <a:gd name="T55" fmla="*/ 234 h 398"/>
                <a:gd name="T56" fmla="*/ 12 w 656"/>
                <a:gd name="T57" fmla="*/ 211 h 398"/>
                <a:gd name="T58" fmla="*/ 25 w 656"/>
                <a:gd name="T59" fmla="*/ 190 h 398"/>
                <a:gd name="T60" fmla="*/ 42 w 656"/>
                <a:gd name="T61" fmla="*/ 172 h 398"/>
                <a:gd name="T62" fmla="*/ 62 w 656"/>
                <a:gd name="T63" fmla="*/ 156 h 398"/>
                <a:gd name="T64" fmla="*/ 86 w 656"/>
                <a:gd name="T65" fmla="*/ 145 h 398"/>
                <a:gd name="T66" fmla="*/ 483 w 656"/>
                <a:gd name="T67" fmla="*/ 6 h 398"/>
                <a:gd name="T68" fmla="*/ 509 w 656"/>
                <a:gd name="T69" fmla="*/ 0 h 398"/>
                <a:gd name="T70" fmla="*/ 534 w 656"/>
                <a:gd name="T7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56" h="398">
                  <a:moveTo>
                    <a:pt x="534" y="0"/>
                  </a:moveTo>
                  <a:lnTo>
                    <a:pt x="558" y="3"/>
                  </a:lnTo>
                  <a:lnTo>
                    <a:pt x="583" y="13"/>
                  </a:lnTo>
                  <a:lnTo>
                    <a:pt x="604" y="26"/>
                  </a:lnTo>
                  <a:lnTo>
                    <a:pt x="622" y="43"/>
                  </a:lnTo>
                  <a:lnTo>
                    <a:pt x="637" y="63"/>
                  </a:lnTo>
                  <a:lnTo>
                    <a:pt x="648" y="87"/>
                  </a:lnTo>
                  <a:lnTo>
                    <a:pt x="654" y="112"/>
                  </a:lnTo>
                  <a:lnTo>
                    <a:pt x="656" y="138"/>
                  </a:lnTo>
                  <a:lnTo>
                    <a:pt x="651" y="162"/>
                  </a:lnTo>
                  <a:lnTo>
                    <a:pt x="642" y="186"/>
                  </a:lnTo>
                  <a:lnTo>
                    <a:pt x="629" y="207"/>
                  </a:lnTo>
                  <a:lnTo>
                    <a:pt x="612" y="226"/>
                  </a:lnTo>
                  <a:lnTo>
                    <a:pt x="592" y="241"/>
                  </a:lnTo>
                  <a:lnTo>
                    <a:pt x="568" y="252"/>
                  </a:lnTo>
                  <a:lnTo>
                    <a:pt x="171" y="391"/>
                  </a:lnTo>
                  <a:lnTo>
                    <a:pt x="150" y="397"/>
                  </a:lnTo>
                  <a:lnTo>
                    <a:pt x="128" y="398"/>
                  </a:lnTo>
                  <a:lnTo>
                    <a:pt x="106" y="397"/>
                  </a:lnTo>
                  <a:lnTo>
                    <a:pt x="84" y="390"/>
                  </a:lnTo>
                  <a:lnTo>
                    <a:pt x="64" y="381"/>
                  </a:lnTo>
                  <a:lnTo>
                    <a:pt x="45" y="368"/>
                  </a:lnTo>
                  <a:lnTo>
                    <a:pt x="29" y="352"/>
                  </a:lnTo>
                  <a:lnTo>
                    <a:pt x="17" y="333"/>
                  </a:lnTo>
                  <a:lnTo>
                    <a:pt x="6" y="311"/>
                  </a:lnTo>
                  <a:lnTo>
                    <a:pt x="1" y="285"/>
                  </a:lnTo>
                  <a:lnTo>
                    <a:pt x="0" y="260"/>
                  </a:lnTo>
                  <a:lnTo>
                    <a:pt x="4" y="234"/>
                  </a:lnTo>
                  <a:lnTo>
                    <a:pt x="12" y="211"/>
                  </a:lnTo>
                  <a:lnTo>
                    <a:pt x="25" y="190"/>
                  </a:lnTo>
                  <a:lnTo>
                    <a:pt x="42" y="172"/>
                  </a:lnTo>
                  <a:lnTo>
                    <a:pt x="62" y="156"/>
                  </a:lnTo>
                  <a:lnTo>
                    <a:pt x="86" y="145"/>
                  </a:lnTo>
                  <a:lnTo>
                    <a:pt x="483" y="6"/>
                  </a:lnTo>
                  <a:lnTo>
                    <a:pt x="509" y="0"/>
                  </a:lnTo>
                  <a:lnTo>
                    <a:pt x="534"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42" name="Freeform 10">
              <a:extLst>
                <a:ext uri="{FF2B5EF4-FFF2-40B4-BE49-F238E27FC236}">
                  <a16:creationId xmlns:a16="http://schemas.microsoft.com/office/drawing/2014/main" id="{607EFFC5-56ED-1755-058E-F3A69C10F83A}"/>
                </a:ext>
              </a:extLst>
            </p:cNvPr>
            <p:cNvSpPr>
              <a:spLocks/>
            </p:cNvSpPr>
            <p:nvPr/>
          </p:nvSpPr>
          <p:spPr bwMode="auto">
            <a:xfrm>
              <a:off x="808" y="501"/>
              <a:ext cx="60" cy="36"/>
            </a:xfrm>
            <a:custGeom>
              <a:avLst/>
              <a:gdLst>
                <a:gd name="T0" fmla="*/ 121 w 656"/>
                <a:gd name="T1" fmla="*/ 0 h 398"/>
                <a:gd name="T2" fmla="*/ 147 w 656"/>
                <a:gd name="T3" fmla="*/ 0 h 398"/>
                <a:gd name="T4" fmla="*/ 172 w 656"/>
                <a:gd name="T5" fmla="*/ 6 h 398"/>
                <a:gd name="T6" fmla="*/ 569 w 656"/>
                <a:gd name="T7" fmla="*/ 145 h 398"/>
                <a:gd name="T8" fmla="*/ 593 w 656"/>
                <a:gd name="T9" fmla="*/ 156 h 398"/>
                <a:gd name="T10" fmla="*/ 614 w 656"/>
                <a:gd name="T11" fmla="*/ 172 h 398"/>
                <a:gd name="T12" fmla="*/ 631 w 656"/>
                <a:gd name="T13" fmla="*/ 190 h 398"/>
                <a:gd name="T14" fmla="*/ 643 w 656"/>
                <a:gd name="T15" fmla="*/ 211 h 398"/>
                <a:gd name="T16" fmla="*/ 652 w 656"/>
                <a:gd name="T17" fmla="*/ 234 h 398"/>
                <a:gd name="T18" fmla="*/ 656 w 656"/>
                <a:gd name="T19" fmla="*/ 260 h 398"/>
                <a:gd name="T20" fmla="*/ 655 w 656"/>
                <a:gd name="T21" fmla="*/ 285 h 398"/>
                <a:gd name="T22" fmla="*/ 649 w 656"/>
                <a:gd name="T23" fmla="*/ 311 h 398"/>
                <a:gd name="T24" fmla="*/ 639 w 656"/>
                <a:gd name="T25" fmla="*/ 333 h 398"/>
                <a:gd name="T26" fmla="*/ 625 w 656"/>
                <a:gd name="T27" fmla="*/ 351 h 398"/>
                <a:gd name="T28" fmla="*/ 609 w 656"/>
                <a:gd name="T29" fmla="*/ 368 h 398"/>
                <a:gd name="T30" fmla="*/ 591 w 656"/>
                <a:gd name="T31" fmla="*/ 381 h 398"/>
                <a:gd name="T32" fmla="*/ 571 w 656"/>
                <a:gd name="T33" fmla="*/ 390 h 398"/>
                <a:gd name="T34" fmla="*/ 549 w 656"/>
                <a:gd name="T35" fmla="*/ 397 h 398"/>
                <a:gd name="T36" fmla="*/ 526 w 656"/>
                <a:gd name="T37" fmla="*/ 398 h 398"/>
                <a:gd name="T38" fmla="*/ 505 w 656"/>
                <a:gd name="T39" fmla="*/ 397 h 398"/>
                <a:gd name="T40" fmla="*/ 484 w 656"/>
                <a:gd name="T41" fmla="*/ 391 h 398"/>
                <a:gd name="T42" fmla="*/ 87 w 656"/>
                <a:gd name="T43" fmla="*/ 252 h 398"/>
                <a:gd name="T44" fmla="*/ 63 w 656"/>
                <a:gd name="T45" fmla="*/ 241 h 398"/>
                <a:gd name="T46" fmla="*/ 42 w 656"/>
                <a:gd name="T47" fmla="*/ 226 h 398"/>
                <a:gd name="T48" fmla="*/ 25 w 656"/>
                <a:gd name="T49" fmla="*/ 207 h 398"/>
                <a:gd name="T50" fmla="*/ 13 w 656"/>
                <a:gd name="T51" fmla="*/ 186 h 398"/>
                <a:gd name="T52" fmla="*/ 4 w 656"/>
                <a:gd name="T53" fmla="*/ 162 h 398"/>
                <a:gd name="T54" fmla="*/ 0 w 656"/>
                <a:gd name="T55" fmla="*/ 138 h 398"/>
                <a:gd name="T56" fmla="*/ 1 w 656"/>
                <a:gd name="T57" fmla="*/ 112 h 398"/>
                <a:gd name="T58" fmla="*/ 7 w 656"/>
                <a:gd name="T59" fmla="*/ 87 h 398"/>
                <a:gd name="T60" fmla="*/ 18 w 656"/>
                <a:gd name="T61" fmla="*/ 63 h 398"/>
                <a:gd name="T62" fmla="*/ 33 w 656"/>
                <a:gd name="T63" fmla="*/ 43 h 398"/>
                <a:gd name="T64" fmla="*/ 52 w 656"/>
                <a:gd name="T65" fmla="*/ 26 h 398"/>
                <a:gd name="T66" fmla="*/ 73 w 656"/>
                <a:gd name="T67" fmla="*/ 13 h 398"/>
                <a:gd name="T68" fmla="*/ 96 w 656"/>
                <a:gd name="T69" fmla="*/ 3 h 398"/>
                <a:gd name="T70" fmla="*/ 121 w 656"/>
                <a:gd name="T7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56" h="398">
                  <a:moveTo>
                    <a:pt x="121" y="0"/>
                  </a:moveTo>
                  <a:lnTo>
                    <a:pt x="147" y="0"/>
                  </a:lnTo>
                  <a:lnTo>
                    <a:pt x="172" y="6"/>
                  </a:lnTo>
                  <a:lnTo>
                    <a:pt x="569" y="145"/>
                  </a:lnTo>
                  <a:lnTo>
                    <a:pt x="593" y="156"/>
                  </a:lnTo>
                  <a:lnTo>
                    <a:pt x="614" y="172"/>
                  </a:lnTo>
                  <a:lnTo>
                    <a:pt x="631" y="190"/>
                  </a:lnTo>
                  <a:lnTo>
                    <a:pt x="643" y="211"/>
                  </a:lnTo>
                  <a:lnTo>
                    <a:pt x="652" y="234"/>
                  </a:lnTo>
                  <a:lnTo>
                    <a:pt x="656" y="260"/>
                  </a:lnTo>
                  <a:lnTo>
                    <a:pt x="655" y="285"/>
                  </a:lnTo>
                  <a:lnTo>
                    <a:pt x="649" y="311"/>
                  </a:lnTo>
                  <a:lnTo>
                    <a:pt x="639" y="333"/>
                  </a:lnTo>
                  <a:lnTo>
                    <a:pt x="625" y="351"/>
                  </a:lnTo>
                  <a:lnTo>
                    <a:pt x="609" y="368"/>
                  </a:lnTo>
                  <a:lnTo>
                    <a:pt x="591" y="381"/>
                  </a:lnTo>
                  <a:lnTo>
                    <a:pt x="571" y="390"/>
                  </a:lnTo>
                  <a:lnTo>
                    <a:pt x="549" y="397"/>
                  </a:lnTo>
                  <a:lnTo>
                    <a:pt x="526" y="398"/>
                  </a:lnTo>
                  <a:lnTo>
                    <a:pt x="505" y="397"/>
                  </a:lnTo>
                  <a:lnTo>
                    <a:pt x="484" y="391"/>
                  </a:lnTo>
                  <a:lnTo>
                    <a:pt x="87" y="252"/>
                  </a:lnTo>
                  <a:lnTo>
                    <a:pt x="63" y="241"/>
                  </a:lnTo>
                  <a:lnTo>
                    <a:pt x="42" y="226"/>
                  </a:lnTo>
                  <a:lnTo>
                    <a:pt x="25" y="207"/>
                  </a:lnTo>
                  <a:lnTo>
                    <a:pt x="13" y="186"/>
                  </a:lnTo>
                  <a:lnTo>
                    <a:pt x="4" y="162"/>
                  </a:lnTo>
                  <a:lnTo>
                    <a:pt x="0" y="138"/>
                  </a:lnTo>
                  <a:lnTo>
                    <a:pt x="1" y="112"/>
                  </a:lnTo>
                  <a:lnTo>
                    <a:pt x="7" y="87"/>
                  </a:lnTo>
                  <a:lnTo>
                    <a:pt x="18" y="63"/>
                  </a:lnTo>
                  <a:lnTo>
                    <a:pt x="33" y="43"/>
                  </a:lnTo>
                  <a:lnTo>
                    <a:pt x="52" y="26"/>
                  </a:lnTo>
                  <a:lnTo>
                    <a:pt x="73" y="13"/>
                  </a:lnTo>
                  <a:lnTo>
                    <a:pt x="96" y="3"/>
                  </a:lnTo>
                  <a:lnTo>
                    <a:pt x="121"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grpSp>
      <p:grpSp>
        <p:nvGrpSpPr>
          <p:cNvPr id="43" name="Group 13">
            <a:extLst>
              <a:ext uri="{FF2B5EF4-FFF2-40B4-BE49-F238E27FC236}">
                <a16:creationId xmlns:a16="http://schemas.microsoft.com/office/drawing/2014/main" id="{765B8EB5-0930-A7CE-1856-08DAAF6B2F2E}"/>
              </a:ext>
            </a:extLst>
          </p:cNvPr>
          <p:cNvGrpSpPr>
            <a:grpSpLocks noChangeAspect="1"/>
          </p:cNvGrpSpPr>
          <p:nvPr/>
        </p:nvGrpSpPr>
        <p:grpSpPr bwMode="auto">
          <a:xfrm>
            <a:off x="3722032" y="2984835"/>
            <a:ext cx="288825" cy="299567"/>
            <a:chOff x="689" y="85"/>
            <a:chExt cx="242" cy="251"/>
          </a:xfrm>
          <a:solidFill>
            <a:schemeClr val="accent1"/>
          </a:solidFill>
        </p:grpSpPr>
        <p:sp>
          <p:nvSpPr>
            <p:cNvPr id="44" name="Freeform 15">
              <a:extLst>
                <a:ext uri="{FF2B5EF4-FFF2-40B4-BE49-F238E27FC236}">
                  <a16:creationId xmlns:a16="http://schemas.microsoft.com/office/drawing/2014/main" id="{B56DF06C-E7B2-57B2-FAF5-2C4E6FC492AB}"/>
                </a:ext>
              </a:extLst>
            </p:cNvPr>
            <p:cNvSpPr>
              <a:spLocks/>
            </p:cNvSpPr>
            <p:nvPr/>
          </p:nvSpPr>
          <p:spPr bwMode="auto">
            <a:xfrm>
              <a:off x="689" y="85"/>
              <a:ext cx="242" cy="62"/>
            </a:xfrm>
            <a:custGeom>
              <a:avLst/>
              <a:gdLst>
                <a:gd name="T0" fmla="*/ 442 w 2419"/>
                <a:gd name="T1" fmla="*/ 0 h 615"/>
                <a:gd name="T2" fmla="*/ 1977 w 2419"/>
                <a:gd name="T3" fmla="*/ 0 h 615"/>
                <a:gd name="T4" fmla="*/ 2011 w 2419"/>
                <a:gd name="T5" fmla="*/ 4 h 615"/>
                <a:gd name="T6" fmla="*/ 2043 w 2419"/>
                <a:gd name="T7" fmla="*/ 12 h 615"/>
                <a:gd name="T8" fmla="*/ 2072 w 2419"/>
                <a:gd name="T9" fmla="*/ 26 h 615"/>
                <a:gd name="T10" fmla="*/ 2098 w 2419"/>
                <a:gd name="T11" fmla="*/ 45 h 615"/>
                <a:gd name="T12" fmla="*/ 2121 w 2419"/>
                <a:gd name="T13" fmla="*/ 68 h 615"/>
                <a:gd name="T14" fmla="*/ 2140 w 2419"/>
                <a:gd name="T15" fmla="*/ 94 h 615"/>
                <a:gd name="T16" fmla="*/ 2154 w 2419"/>
                <a:gd name="T17" fmla="*/ 123 h 615"/>
                <a:gd name="T18" fmla="*/ 2163 w 2419"/>
                <a:gd name="T19" fmla="*/ 155 h 615"/>
                <a:gd name="T20" fmla="*/ 2166 w 2419"/>
                <a:gd name="T21" fmla="*/ 190 h 615"/>
                <a:gd name="T22" fmla="*/ 2166 w 2419"/>
                <a:gd name="T23" fmla="*/ 277 h 615"/>
                <a:gd name="T24" fmla="*/ 2294 w 2419"/>
                <a:gd name="T25" fmla="*/ 277 h 615"/>
                <a:gd name="T26" fmla="*/ 2323 w 2419"/>
                <a:gd name="T27" fmla="*/ 280 h 615"/>
                <a:gd name="T28" fmla="*/ 2349 w 2419"/>
                <a:gd name="T29" fmla="*/ 290 h 615"/>
                <a:gd name="T30" fmla="*/ 2372 w 2419"/>
                <a:gd name="T31" fmla="*/ 305 h 615"/>
                <a:gd name="T32" fmla="*/ 2392 w 2419"/>
                <a:gd name="T33" fmla="*/ 323 h 615"/>
                <a:gd name="T34" fmla="*/ 2407 w 2419"/>
                <a:gd name="T35" fmla="*/ 347 h 615"/>
                <a:gd name="T36" fmla="*/ 2416 w 2419"/>
                <a:gd name="T37" fmla="*/ 373 h 615"/>
                <a:gd name="T38" fmla="*/ 2419 w 2419"/>
                <a:gd name="T39" fmla="*/ 402 h 615"/>
                <a:gd name="T40" fmla="*/ 2419 w 2419"/>
                <a:gd name="T41" fmla="*/ 568 h 615"/>
                <a:gd name="T42" fmla="*/ 2417 w 2419"/>
                <a:gd name="T43" fmla="*/ 583 h 615"/>
                <a:gd name="T44" fmla="*/ 2410 w 2419"/>
                <a:gd name="T45" fmla="*/ 596 h 615"/>
                <a:gd name="T46" fmla="*/ 2400 w 2419"/>
                <a:gd name="T47" fmla="*/ 606 h 615"/>
                <a:gd name="T48" fmla="*/ 2387 w 2419"/>
                <a:gd name="T49" fmla="*/ 613 h 615"/>
                <a:gd name="T50" fmla="*/ 2372 w 2419"/>
                <a:gd name="T51" fmla="*/ 615 h 615"/>
                <a:gd name="T52" fmla="*/ 47 w 2419"/>
                <a:gd name="T53" fmla="*/ 615 h 615"/>
                <a:gd name="T54" fmla="*/ 31 w 2419"/>
                <a:gd name="T55" fmla="*/ 613 h 615"/>
                <a:gd name="T56" fmla="*/ 20 w 2419"/>
                <a:gd name="T57" fmla="*/ 606 h 615"/>
                <a:gd name="T58" fmla="*/ 9 w 2419"/>
                <a:gd name="T59" fmla="*/ 596 h 615"/>
                <a:gd name="T60" fmla="*/ 2 w 2419"/>
                <a:gd name="T61" fmla="*/ 583 h 615"/>
                <a:gd name="T62" fmla="*/ 0 w 2419"/>
                <a:gd name="T63" fmla="*/ 568 h 615"/>
                <a:gd name="T64" fmla="*/ 0 w 2419"/>
                <a:gd name="T65" fmla="*/ 402 h 615"/>
                <a:gd name="T66" fmla="*/ 3 w 2419"/>
                <a:gd name="T67" fmla="*/ 373 h 615"/>
                <a:gd name="T68" fmla="*/ 13 w 2419"/>
                <a:gd name="T69" fmla="*/ 347 h 615"/>
                <a:gd name="T70" fmla="*/ 27 w 2419"/>
                <a:gd name="T71" fmla="*/ 323 h 615"/>
                <a:gd name="T72" fmla="*/ 47 w 2419"/>
                <a:gd name="T73" fmla="*/ 305 h 615"/>
                <a:gd name="T74" fmla="*/ 70 w 2419"/>
                <a:gd name="T75" fmla="*/ 290 h 615"/>
                <a:gd name="T76" fmla="*/ 97 w 2419"/>
                <a:gd name="T77" fmla="*/ 280 h 615"/>
                <a:gd name="T78" fmla="*/ 125 w 2419"/>
                <a:gd name="T79" fmla="*/ 277 h 615"/>
                <a:gd name="T80" fmla="*/ 253 w 2419"/>
                <a:gd name="T81" fmla="*/ 277 h 615"/>
                <a:gd name="T82" fmla="*/ 253 w 2419"/>
                <a:gd name="T83" fmla="*/ 190 h 615"/>
                <a:gd name="T84" fmla="*/ 256 w 2419"/>
                <a:gd name="T85" fmla="*/ 155 h 615"/>
                <a:gd name="T86" fmla="*/ 265 w 2419"/>
                <a:gd name="T87" fmla="*/ 123 h 615"/>
                <a:gd name="T88" fmla="*/ 279 w 2419"/>
                <a:gd name="T89" fmla="*/ 94 h 615"/>
                <a:gd name="T90" fmla="*/ 298 w 2419"/>
                <a:gd name="T91" fmla="*/ 68 h 615"/>
                <a:gd name="T92" fmla="*/ 320 w 2419"/>
                <a:gd name="T93" fmla="*/ 45 h 615"/>
                <a:gd name="T94" fmla="*/ 346 w 2419"/>
                <a:gd name="T95" fmla="*/ 26 h 615"/>
                <a:gd name="T96" fmla="*/ 376 w 2419"/>
                <a:gd name="T97" fmla="*/ 12 h 615"/>
                <a:gd name="T98" fmla="*/ 408 w 2419"/>
                <a:gd name="T99" fmla="*/ 4 h 615"/>
                <a:gd name="T100" fmla="*/ 442 w 2419"/>
                <a:gd name="T101"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19" h="615">
                  <a:moveTo>
                    <a:pt x="442" y="0"/>
                  </a:moveTo>
                  <a:lnTo>
                    <a:pt x="1977" y="0"/>
                  </a:lnTo>
                  <a:lnTo>
                    <a:pt x="2011" y="4"/>
                  </a:lnTo>
                  <a:lnTo>
                    <a:pt x="2043" y="12"/>
                  </a:lnTo>
                  <a:lnTo>
                    <a:pt x="2072" y="26"/>
                  </a:lnTo>
                  <a:lnTo>
                    <a:pt x="2098" y="45"/>
                  </a:lnTo>
                  <a:lnTo>
                    <a:pt x="2121" y="68"/>
                  </a:lnTo>
                  <a:lnTo>
                    <a:pt x="2140" y="94"/>
                  </a:lnTo>
                  <a:lnTo>
                    <a:pt x="2154" y="123"/>
                  </a:lnTo>
                  <a:lnTo>
                    <a:pt x="2163" y="155"/>
                  </a:lnTo>
                  <a:lnTo>
                    <a:pt x="2166" y="190"/>
                  </a:lnTo>
                  <a:lnTo>
                    <a:pt x="2166" y="277"/>
                  </a:lnTo>
                  <a:lnTo>
                    <a:pt x="2294" y="277"/>
                  </a:lnTo>
                  <a:lnTo>
                    <a:pt x="2323" y="280"/>
                  </a:lnTo>
                  <a:lnTo>
                    <a:pt x="2349" y="290"/>
                  </a:lnTo>
                  <a:lnTo>
                    <a:pt x="2372" y="305"/>
                  </a:lnTo>
                  <a:lnTo>
                    <a:pt x="2392" y="323"/>
                  </a:lnTo>
                  <a:lnTo>
                    <a:pt x="2407" y="347"/>
                  </a:lnTo>
                  <a:lnTo>
                    <a:pt x="2416" y="373"/>
                  </a:lnTo>
                  <a:lnTo>
                    <a:pt x="2419" y="402"/>
                  </a:lnTo>
                  <a:lnTo>
                    <a:pt x="2419" y="568"/>
                  </a:lnTo>
                  <a:lnTo>
                    <a:pt x="2417" y="583"/>
                  </a:lnTo>
                  <a:lnTo>
                    <a:pt x="2410" y="596"/>
                  </a:lnTo>
                  <a:lnTo>
                    <a:pt x="2400" y="606"/>
                  </a:lnTo>
                  <a:lnTo>
                    <a:pt x="2387" y="613"/>
                  </a:lnTo>
                  <a:lnTo>
                    <a:pt x="2372" y="615"/>
                  </a:lnTo>
                  <a:lnTo>
                    <a:pt x="47" y="615"/>
                  </a:lnTo>
                  <a:lnTo>
                    <a:pt x="31" y="613"/>
                  </a:lnTo>
                  <a:lnTo>
                    <a:pt x="20" y="606"/>
                  </a:lnTo>
                  <a:lnTo>
                    <a:pt x="9" y="596"/>
                  </a:lnTo>
                  <a:lnTo>
                    <a:pt x="2" y="583"/>
                  </a:lnTo>
                  <a:lnTo>
                    <a:pt x="0" y="568"/>
                  </a:lnTo>
                  <a:lnTo>
                    <a:pt x="0" y="402"/>
                  </a:lnTo>
                  <a:lnTo>
                    <a:pt x="3" y="373"/>
                  </a:lnTo>
                  <a:lnTo>
                    <a:pt x="13" y="347"/>
                  </a:lnTo>
                  <a:lnTo>
                    <a:pt x="27" y="323"/>
                  </a:lnTo>
                  <a:lnTo>
                    <a:pt x="47" y="305"/>
                  </a:lnTo>
                  <a:lnTo>
                    <a:pt x="70" y="290"/>
                  </a:lnTo>
                  <a:lnTo>
                    <a:pt x="97" y="280"/>
                  </a:lnTo>
                  <a:lnTo>
                    <a:pt x="125" y="277"/>
                  </a:lnTo>
                  <a:lnTo>
                    <a:pt x="253" y="277"/>
                  </a:lnTo>
                  <a:lnTo>
                    <a:pt x="253" y="190"/>
                  </a:lnTo>
                  <a:lnTo>
                    <a:pt x="256" y="155"/>
                  </a:lnTo>
                  <a:lnTo>
                    <a:pt x="265" y="123"/>
                  </a:lnTo>
                  <a:lnTo>
                    <a:pt x="279" y="94"/>
                  </a:lnTo>
                  <a:lnTo>
                    <a:pt x="298" y="68"/>
                  </a:lnTo>
                  <a:lnTo>
                    <a:pt x="320" y="45"/>
                  </a:lnTo>
                  <a:lnTo>
                    <a:pt x="346" y="26"/>
                  </a:lnTo>
                  <a:lnTo>
                    <a:pt x="376" y="12"/>
                  </a:lnTo>
                  <a:lnTo>
                    <a:pt x="408" y="4"/>
                  </a:lnTo>
                  <a:lnTo>
                    <a:pt x="442"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45" name="Freeform 17">
              <a:extLst>
                <a:ext uri="{FF2B5EF4-FFF2-40B4-BE49-F238E27FC236}">
                  <a16:creationId xmlns:a16="http://schemas.microsoft.com/office/drawing/2014/main" id="{3FDD4ACA-BACD-FF8A-8409-179F42CC94DA}"/>
                </a:ext>
              </a:extLst>
            </p:cNvPr>
            <p:cNvSpPr>
              <a:spLocks/>
            </p:cNvSpPr>
            <p:nvPr/>
          </p:nvSpPr>
          <p:spPr bwMode="auto">
            <a:xfrm>
              <a:off x="708" y="161"/>
              <a:ext cx="204" cy="69"/>
            </a:xfrm>
            <a:custGeom>
              <a:avLst/>
              <a:gdLst>
                <a:gd name="T0" fmla="*/ 0 w 2035"/>
                <a:gd name="T1" fmla="*/ 0 h 687"/>
                <a:gd name="T2" fmla="*/ 2035 w 2035"/>
                <a:gd name="T3" fmla="*/ 0 h 687"/>
                <a:gd name="T4" fmla="*/ 1975 w 2035"/>
                <a:gd name="T5" fmla="*/ 687 h 687"/>
                <a:gd name="T6" fmla="*/ 1943 w 2035"/>
                <a:gd name="T7" fmla="*/ 676 h 687"/>
                <a:gd name="T8" fmla="*/ 1910 w 2035"/>
                <a:gd name="T9" fmla="*/ 669 h 687"/>
                <a:gd name="T10" fmla="*/ 1876 w 2035"/>
                <a:gd name="T11" fmla="*/ 667 h 687"/>
                <a:gd name="T12" fmla="*/ 1738 w 2035"/>
                <a:gd name="T13" fmla="*/ 667 h 687"/>
                <a:gd name="T14" fmla="*/ 1776 w 2035"/>
                <a:gd name="T15" fmla="*/ 238 h 687"/>
                <a:gd name="T16" fmla="*/ 260 w 2035"/>
                <a:gd name="T17" fmla="*/ 238 h 687"/>
                <a:gd name="T18" fmla="*/ 297 w 2035"/>
                <a:gd name="T19" fmla="*/ 667 h 687"/>
                <a:gd name="T20" fmla="*/ 161 w 2035"/>
                <a:gd name="T21" fmla="*/ 667 h 687"/>
                <a:gd name="T22" fmla="*/ 126 w 2035"/>
                <a:gd name="T23" fmla="*/ 669 h 687"/>
                <a:gd name="T24" fmla="*/ 93 w 2035"/>
                <a:gd name="T25" fmla="*/ 676 h 687"/>
                <a:gd name="T26" fmla="*/ 60 w 2035"/>
                <a:gd name="T27" fmla="*/ 687 h 687"/>
                <a:gd name="T28" fmla="*/ 0 w 2035"/>
                <a:gd name="T29"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35" h="687">
                  <a:moveTo>
                    <a:pt x="0" y="0"/>
                  </a:moveTo>
                  <a:lnTo>
                    <a:pt x="2035" y="0"/>
                  </a:lnTo>
                  <a:lnTo>
                    <a:pt x="1975" y="687"/>
                  </a:lnTo>
                  <a:lnTo>
                    <a:pt x="1943" y="676"/>
                  </a:lnTo>
                  <a:lnTo>
                    <a:pt x="1910" y="669"/>
                  </a:lnTo>
                  <a:lnTo>
                    <a:pt x="1876" y="667"/>
                  </a:lnTo>
                  <a:lnTo>
                    <a:pt x="1738" y="667"/>
                  </a:lnTo>
                  <a:lnTo>
                    <a:pt x="1776" y="238"/>
                  </a:lnTo>
                  <a:lnTo>
                    <a:pt x="260" y="238"/>
                  </a:lnTo>
                  <a:lnTo>
                    <a:pt x="297" y="667"/>
                  </a:lnTo>
                  <a:lnTo>
                    <a:pt x="161" y="667"/>
                  </a:lnTo>
                  <a:lnTo>
                    <a:pt x="126" y="669"/>
                  </a:lnTo>
                  <a:lnTo>
                    <a:pt x="93" y="676"/>
                  </a:lnTo>
                  <a:lnTo>
                    <a:pt x="60" y="687"/>
                  </a:lnTo>
                  <a:lnTo>
                    <a:pt x="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46" name="Freeform 18">
              <a:extLst>
                <a:ext uri="{FF2B5EF4-FFF2-40B4-BE49-F238E27FC236}">
                  <a16:creationId xmlns:a16="http://schemas.microsoft.com/office/drawing/2014/main" id="{4A832837-F465-0F87-CA54-D2EC5AC473CE}"/>
                </a:ext>
              </a:extLst>
            </p:cNvPr>
            <p:cNvSpPr>
              <a:spLocks noEditPoints="1"/>
            </p:cNvSpPr>
            <p:nvPr/>
          </p:nvSpPr>
          <p:spPr bwMode="auto">
            <a:xfrm>
              <a:off x="716" y="246"/>
              <a:ext cx="188" cy="90"/>
            </a:xfrm>
            <a:custGeom>
              <a:avLst/>
              <a:gdLst>
                <a:gd name="T0" fmla="*/ 1010 w 1873"/>
                <a:gd name="T1" fmla="*/ 86 h 896"/>
                <a:gd name="T2" fmla="*/ 932 w 1873"/>
                <a:gd name="T3" fmla="*/ 99 h 896"/>
                <a:gd name="T4" fmla="*/ 852 w 1873"/>
                <a:gd name="T5" fmla="*/ 129 h 896"/>
                <a:gd name="T6" fmla="*/ 774 w 1873"/>
                <a:gd name="T7" fmla="*/ 175 h 896"/>
                <a:gd name="T8" fmla="*/ 701 w 1873"/>
                <a:gd name="T9" fmla="*/ 237 h 896"/>
                <a:gd name="T10" fmla="*/ 638 w 1873"/>
                <a:gd name="T11" fmla="*/ 311 h 896"/>
                <a:gd name="T12" fmla="*/ 593 w 1873"/>
                <a:gd name="T13" fmla="*/ 389 h 896"/>
                <a:gd name="T14" fmla="*/ 562 w 1873"/>
                <a:gd name="T15" fmla="*/ 469 h 896"/>
                <a:gd name="T16" fmla="*/ 549 w 1873"/>
                <a:gd name="T17" fmla="*/ 547 h 896"/>
                <a:gd name="T18" fmla="*/ 554 w 1873"/>
                <a:gd name="T19" fmla="*/ 621 h 896"/>
                <a:gd name="T20" fmla="*/ 575 w 1873"/>
                <a:gd name="T21" fmla="*/ 688 h 896"/>
                <a:gd name="T22" fmla="*/ 617 w 1873"/>
                <a:gd name="T23" fmla="*/ 744 h 896"/>
                <a:gd name="T24" fmla="*/ 672 w 1873"/>
                <a:gd name="T25" fmla="*/ 784 h 896"/>
                <a:gd name="T26" fmla="*/ 738 w 1873"/>
                <a:gd name="T27" fmla="*/ 806 h 896"/>
                <a:gd name="T28" fmla="*/ 813 w 1873"/>
                <a:gd name="T29" fmla="*/ 810 h 896"/>
                <a:gd name="T30" fmla="*/ 891 w 1873"/>
                <a:gd name="T31" fmla="*/ 797 h 896"/>
                <a:gd name="T32" fmla="*/ 971 w 1873"/>
                <a:gd name="T33" fmla="*/ 767 h 896"/>
                <a:gd name="T34" fmla="*/ 1048 w 1873"/>
                <a:gd name="T35" fmla="*/ 721 h 896"/>
                <a:gd name="T36" fmla="*/ 1122 w 1873"/>
                <a:gd name="T37" fmla="*/ 659 h 896"/>
                <a:gd name="T38" fmla="*/ 1184 w 1873"/>
                <a:gd name="T39" fmla="*/ 585 h 896"/>
                <a:gd name="T40" fmla="*/ 1230 w 1873"/>
                <a:gd name="T41" fmla="*/ 508 h 896"/>
                <a:gd name="T42" fmla="*/ 1260 w 1873"/>
                <a:gd name="T43" fmla="*/ 428 h 896"/>
                <a:gd name="T44" fmla="*/ 1273 w 1873"/>
                <a:gd name="T45" fmla="*/ 349 h 896"/>
                <a:gd name="T46" fmla="*/ 1268 w 1873"/>
                <a:gd name="T47" fmla="*/ 275 h 896"/>
                <a:gd name="T48" fmla="*/ 1247 w 1873"/>
                <a:gd name="T49" fmla="*/ 209 h 896"/>
                <a:gd name="T50" fmla="*/ 1206 w 1873"/>
                <a:gd name="T51" fmla="*/ 153 h 896"/>
                <a:gd name="T52" fmla="*/ 1150 w 1873"/>
                <a:gd name="T53" fmla="*/ 112 h 896"/>
                <a:gd name="T54" fmla="*/ 1084 w 1873"/>
                <a:gd name="T55" fmla="*/ 90 h 896"/>
                <a:gd name="T56" fmla="*/ 80 w 1873"/>
                <a:gd name="T57" fmla="*/ 0 h 896"/>
                <a:gd name="T58" fmla="*/ 1811 w 1873"/>
                <a:gd name="T59" fmla="*/ 2 h 896"/>
                <a:gd name="T60" fmla="*/ 1842 w 1873"/>
                <a:gd name="T61" fmla="*/ 15 h 896"/>
                <a:gd name="T62" fmla="*/ 1865 w 1873"/>
                <a:gd name="T63" fmla="*/ 41 h 896"/>
                <a:gd name="T64" fmla="*/ 1873 w 1873"/>
                <a:gd name="T65" fmla="*/ 76 h 896"/>
                <a:gd name="T66" fmla="*/ 1793 w 1873"/>
                <a:gd name="T67" fmla="*/ 825 h 896"/>
                <a:gd name="T68" fmla="*/ 1780 w 1873"/>
                <a:gd name="T69" fmla="*/ 862 h 896"/>
                <a:gd name="T70" fmla="*/ 1752 w 1873"/>
                <a:gd name="T71" fmla="*/ 887 h 896"/>
                <a:gd name="T72" fmla="*/ 1714 w 1873"/>
                <a:gd name="T73" fmla="*/ 896 h 896"/>
                <a:gd name="T74" fmla="*/ 141 w 1873"/>
                <a:gd name="T75" fmla="*/ 894 h 896"/>
                <a:gd name="T76" fmla="*/ 107 w 1873"/>
                <a:gd name="T77" fmla="*/ 876 h 896"/>
                <a:gd name="T78" fmla="*/ 85 w 1873"/>
                <a:gd name="T79" fmla="*/ 844 h 896"/>
                <a:gd name="T80" fmla="*/ 7 w 1873"/>
                <a:gd name="T81" fmla="*/ 157 h 896"/>
                <a:gd name="T82" fmla="*/ 0 w 1873"/>
                <a:gd name="T83" fmla="*/ 87 h 896"/>
                <a:gd name="T84" fmla="*/ 1 w 1873"/>
                <a:gd name="T85" fmla="*/ 82 h 896"/>
                <a:gd name="T86" fmla="*/ 8 w 1873"/>
                <a:gd name="T87" fmla="*/ 43 h 896"/>
                <a:gd name="T88" fmla="*/ 32 w 1873"/>
                <a:gd name="T89" fmla="*/ 15 h 896"/>
                <a:gd name="T90" fmla="*/ 63 w 1873"/>
                <a:gd name="T91" fmla="*/ 2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896">
                  <a:moveTo>
                    <a:pt x="1048" y="86"/>
                  </a:moveTo>
                  <a:lnTo>
                    <a:pt x="1010" y="86"/>
                  </a:lnTo>
                  <a:lnTo>
                    <a:pt x="971" y="90"/>
                  </a:lnTo>
                  <a:lnTo>
                    <a:pt x="932" y="99"/>
                  </a:lnTo>
                  <a:lnTo>
                    <a:pt x="891" y="112"/>
                  </a:lnTo>
                  <a:lnTo>
                    <a:pt x="852" y="129"/>
                  </a:lnTo>
                  <a:lnTo>
                    <a:pt x="812" y="150"/>
                  </a:lnTo>
                  <a:lnTo>
                    <a:pt x="774" y="175"/>
                  </a:lnTo>
                  <a:lnTo>
                    <a:pt x="737" y="204"/>
                  </a:lnTo>
                  <a:lnTo>
                    <a:pt x="701" y="237"/>
                  </a:lnTo>
                  <a:lnTo>
                    <a:pt x="668" y="273"/>
                  </a:lnTo>
                  <a:lnTo>
                    <a:pt x="638" y="311"/>
                  </a:lnTo>
                  <a:lnTo>
                    <a:pt x="613" y="349"/>
                  </a:lnTo>
                  <a:lnTo>
                    <a:pt x="593" y="389"/>
                  </a:lnTo>
                  <a:lnTo>
                    <a:pt x="575" y="429"/>
                  </a:lnTo>
                  <a:lnTo>
                    <a:pt x="562" y="469"/>
                  </a:lnTo>
                  <a:lnTo>
                    <a:pt x="554" y="508"/>
                  </a:lnTo>
                  <a:lnTo>
                    <a:pt x="549" y="547"/>
                  </a:lnTo>
                  <a:lnTo>
                    <a:pt x="549" y="584"/>
                  </a:lnTo>
                  <a:lnTo>
                    <a:pt x="554" y="621"/>
                  </a:lnTo>
                  <a:lnTo>
                    <a:pt x="562" y="655"/>
                  </a:lnTo>
                  <a:lnTo>
                    <a:pt x="575" y="688"/>
                  </a:lnTo>
                  <a:lnTo>
                    <a:pt x="594" y="717"/>
                  </a:lnTo>
                  <a:lnTo>
                    <a:pt x="617" y="744"/>
                  </a:lnTo>
                  <a:lnTo>
                    <a:pt x="643" y="766"/>
                  </a:lnTo>
                  <a:lnTo>
                    <a:pt x="672" y="784"/>
                  </a:lnTo>
                  <a:lnTo>
                    <a:pt x="705" y="797"/>
                  </a:lnTo>
                  <a:lnTo>
                    <a:pt x="738" y="806"/>
                  </a:lnTo>
                  <a:lnTo>
                    <a:pt x="775" y="810"/>
                  </a:lnTo>
                  <a:lnTo>
                    <a:pt x="813" y="810"/>
                  </a:lnTo>
                  <a:lnTo>
                    <a:pt x="851" y="806"/>
                  </a:lnTo>
                  <a:lnTo>
                    <a:pt x="891" y="797"/>
                  </a:lnTo>
                  <a:lnTo>
                    <a:pt x="930" y="784"/>
                  </a:lnTo>
                  <a:lnTo>
                    <a:pt x="971" y="767"/>
                  </a:lnTo>
                  <a:lnTo>
                    <a:pt x="1010" y="746"/>
                  </a:lnTo>
                  <a:lnTo>
                    <a:pt x="1048" y="721"/>
                  </a:lnTo>
                  <a:lnTo>
                    <a:pt x="1086" y="692"/>
                  </a:lnTo>
                  <a:lnTo>
                    <a:pt x="1122" y="659"/>
                  </a:lnTo>
                  <a:lnTo>
                    <a:pt x="1154" y="623"/>
                  </a:lnTo>
                  <a:lnTo>
                    <a:pt x="1184" y="585"/>
                  </a:lnTo>
                  <a:lnTo>
                    <a:pt x="1209" y="547"/>
                  </a:lnTo>
                  <a:lnTo>
                    <a:pt x="1230" y="508"/>
                  </a:lnTo>
                  <a:lnTo>
                    <a:pt x="1247" y="468"/>
                  </a:lnTo>
                  <a:lnTo>
                    <a:pt x="1260" y="428"/>
                  </a:lnTo>
                  <a:lnTo>
                    <a:pt x="1268" y="388"/>
                  </a:lnTo>
                  <a:lnTo>
                    <a:pt x="1273" y="349"/>
                  </a:lnTo>
                  <a:lnTo>
                    <a:pt x="1273" y="312"/>
                  </a:lnTo>
                  <a:lnTo>
                    <a:pt x="1268" y="275"/>
                  </a:lnTo>
                  <a:lnTo>
                    <a:pt x="1260" y="241"/>
                  </a:lnTo>
                  <a:lnTo>
                    <a:pt x="1247" y="209"/>
                  </a:lnTo>
                  <a:lnTo>
                    <a:pt x="1228" y="179"/>
                  </a:lnTo>
                  <a:lnTo>
                    <a:pt x="1206" y="153"/>
                  </a:lnTo>
                  <a:lnTo>
                    <a:pt x="1179" y="131"/>
                  </a:lnTo>
                  <a:lnTo>
                    <a:pt x="1150" y="112"/>
                  </a:lnTo>
                  <a:lnTo>
                    <a:pt x="1118" y="99"/>
                  </a:lnTo>
                  <a:lnTo>
                    <a:pt x="1084" y="90"/>
                  </a:lnTo>
                  <a:lnTo>
                    <a:pt x="1048" y="86"/>
                  </a:lnTo>
                  <a:close/>
                  <a:moveTo>
                    <a:pt x="80" y="0"/>
                  </a:moveTo>
                  <a:lnTo>
                    <a:pt x="1795" y="0"/>
                  </a:lnTo>
                  <a:lnTo>
                    <a:pt x="1811" y="2"/>
                  </a:lnTo>
                  <a:lnTo>
                    <a:pt x="1828" y="8"/>
                  </a:lnTo>
                  <a:lnTo>
                    <a:pt x="1842" y="15"/>
                  </a:lnTo>
                  <a:lnTo>
                    <a:pt x="1855" y="27"/>
                  </a:lnTo>
                  <a:lnTo>
                    <a:pt x="1865" y="41"/>
                  </a:lnTo>
                  <a:lnTo>
                    <a:pt x="1871" y="59"/>
                  </a:lnTo>
                  <a:lnTo>
                    <a:pt x="1873" y="76"/>
                  </a:lnTo>
                  <a:lnTo>
                    <a:pt x="1862" y="200"/>
                  </a:lnTo>
                  <a:lnTo>
                    <a:pt x="1793" y="825"/>
                  </a:lnTo>
                  <a:lnTo>
                    <a:pt x="1789" y="844"/>
                  </a:lnTo>
                  <a:lnTo>
                    <a:pt x="1780" y="862"/>
                  </a:lnTo>
                  <a:lnTo>
                    <a:pt x="1767" y="876"/>
                  </a:lnTo>
                  <a:lnTo>
                    <a:pt x="1752" y="887"/>
                  </a:lnTo>
                  <a:lnTo>
                    <a:pt x="1733" y="894"/>
                  </a:lnTo>
                  <a:lnTo>
                    <a:pt x="1714" y="896"/>
                  </a:lnTo>
                  <a:lnTo>
                    <a:pt x="160" y="896"/>
                  </a:lnTo>
                  <a:lnTo>
                    <a:pt x="141" y="894"/>
                  </a:lnTo>
                  <a:lnTo>
                    <a:pt x="122" y="887"/>
                  </a:lnTo>
                  <a:lnTo>
                    <a:pt x="107" y="876"/>
                  </a:lnTo>
                  <a:lnTo>
                    <a:pt x="94" y="862"/>
                  </a:lnTo>
                  <a:lnTo>
                    <a:pt x="85" y="844"/>
                  </a:lnTo>
                  <a:lnTo>
                    <a:pt x="81" y="825"/>
                  </a:lnTo>
                  <a:lnTo>
                    <a:pt x="7" y="157"/>
                  </a:lnTo>
                  <a:lnTo>
                    <a:pt x="0" y="89"/>
                  </a:lnTo>
                  <a:lnTo>
                    <a:pt x="0" y="87"/>
                  </a:lnTo>
                  <a:lnTo>
                    <a:pt x="1" y="84"/>
                  </a:lnTo>
                  <a:lnTo>
                    <a:pt x="1" y="82"/>
                  </a:lnTo>
                  <a:lnTo>
                    <a:pt x="3" y="62"/>
                  </a:lnTo>
                  <a:lnTo>
                    <a:pt x="8" y="43"/>
                  </a:lnTo>
                  <a:lnTo>
                    <a:pt x="19" y="27"/>
                  </a:lnTo>
                  <a:lnTo>
                    <a:pt x="32" y="15"/>
                  </a:lnTo>
                  <a:lnTo>
                    <a:pt x="46" y="8"/>
                  </a:lnTo>
                  <a:lnTo>
                    <a:pt x="63" y="2"/>
                  </a:lnTo>
                  <a:lnTo>
                    <a:pt x="8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58" name="Freeform 19">
              <a:extLst>
                <a:ext uri="{FF2B5EF4-FFF2-40B4-BE49-F238E27FC236}">
                  <a16:creationId xmlns:a16="http://schemas.microsoft.com/office/drawing/2014/main" id="{A4E362CB-6D4D-22F5-F713-D002A8912DC7}"/>
                </a:ext>
              </a:extLst>
            </p:cNvPr>
            <p:cNvSpPr>
              <a:spLocks/>
            </p:cNvSpPr>
            <p:nvPr/>
          </p:nvSpPr>
          <p:spPr bwMode="auto">
            <a:xfrm>
              <a:off x="781" y="264"/>
              <a:ext cx="53" cy="53"/>
            </a:xfrm>
            <a:custGeom>
              <a:avLst/>
              <a:gdLst>
                <a:gd name="T0" fmla="*/ 470 w 530"/>
                <a:gd name="T1" fmla="*/ 0 h 531"/>
                <a:gd name="T2" fmla="*/ 486 w 530"/>
                <a:gd name="T3" fmla="*/ 2 h 531"/>
                <a:gd name="T4" fmla="*/ 500 w 530"/>
                <a:gd name="T5" fmla="*/ 7 h 531"/>
                <a:gd name="T6" fmla="*/ 512 w 530"/>
                <a:gd name="T7" fmla="*/ 17 h 531"/>
                <a:gd name="T8" fmla="*/ 521 w 530"/>
                <a:gd name="T9" fmla="*/ 29 h 531"/>
                <a:gd name="T10" fmla="*/ 528 w 530"/>
                <a:gd name="T11" fmla="*/ 43 h 531"/>
                <a:gd name="T12" fmla="*/ 530 w 530"/>
                <a:gd name="T13" fmla="*/ 59 h 531"/>
                <a:gd name="T14" fmla="*/ 528 w 530"/>
                <a:gd name="T15" fmla="*/ 75 h 531"/>
                <a:gd name="T16" fmla="*/ 522 w 530"/>
                <a:gd name="T17" fmla="*/ 89 h 531"/>
                <a:gd name="T18" fmla="*/ 514 w 530"/>
                <a:gd name="T19" fmla="*/ 101 h 531"/>
                <a:gd name="T20" fmla="*/ 501 w 530"/>
                <a:gd name="T21" fmla="*/ 111 h 531"/>
                <a:gd name="T22" fmla="*/ 487 w 530"/>
                <a:gd name="T23" fmla="*/ 117 h 531"/>
                <a:gd name="T24" fmla="*/ 451 w 530"/>
                <a:gd name="T25" fmla="*/ 130 h 531"/>
                <a:gd name="T26" fmla="*/ 417 w 530"/>
                <a:gd name="T27" fmla="*/ 149 h 531"/>
                <a:gd name="T28" fmla="*/ 387 w 530"/>
                <a:gd name="T29" fmla="*/ 172 h 531"/>
                <a:gd name="T30" fmla="*/ 360 w 530"/>
                <a:gd name="T31" fmla="*/ 199 h 531"/>
                <a:gd name="T32" fmla="*/ 338 w 530"/>
                <a:gd name="T33" fmla="*/ 229 h 531"/>
                <a:gd name="T34" fmla="*/ 319 w 530"/>
                <a:gd name="T35" fmla="*/ 263 h 531"/>
                <a:gd name="T36" fmla="*/ 306 w 530"/>
                <a:gd name="T37" fmla="*/ 300 h 531"/>
                <a:gd name="T38" fmla="*/ 294 w 530"/>
                <a:gd name="T39" fmla="*/ 336 h 531"/>
                <a:gd name="T40" fmla="*/ 278 w 530"/>
                <a:gd name="T41" fmla="*/ 370 h 531"/>
                <a:gd name="T42" fmla="*/ 257 w 530"/>
                <a:gd name="T43" fmla="*/ 401 h 531"/>
                <a:gd name="T44" fmla="*/ 232 w 530"/>
                <a:gd name="T45" fmla="*/ 429 h 531"/>
                <a:gd name="T46" fmla="*/ 204 w 530"/>
                <a:gd name="T47" fmla="*/ 454 h 531"/>
                <a:gd name="T48" fmla="*/ 173 w 530"/>
                <a:gd name="T49" fmla="*/ 475 h 531"/>
                <a:gd name="T50" fmla="*/ 89 w 530"/>
                <a:gd name="T51" fmla="*/ 523 h 531"/>
                <a:gd name="T52" fmla="*/ 75 w 530"/>
                <a:gd name="T53" fmla="*/ 528 h 531"/>
                <a:gd name="T54" fmla="*/ 60 w 530"/>
                <a:gd name="T55" fmla="*/ 531 h 531"/>
                <a:gd name="T56" fmla="*/ 45 w 530"/>
                <a:gd name="T57" fmla="*/ 528 h 531"/>
                <a:gd name="T58" fmla="*/ 30 w 530"/>
                <a:gd name="T59" fmla="*/ 523 h 531"/>
                <a:gd name="T60" fmla="*/ 18 w 530"/>
                <a:gd name="T61" fmla="*/ 513 h 531"/>
                <a:gd name="T62" fmla="*/ 8 w 530"/>
                <a:gd name="T63" fmla="*/ 500 h 531"/>
                <a:gd name="T64" fmla="*/ 2 w 530"/>
                <a:gd name="T65" fmla="*/ 486 h 531"/>
                <a:gd name="T66" fmla="*/ 0 w 530"/>
                <a:gd name="T67" fmla="*/ 471 h 531"/>
                <a:gd name="T68" fmla="*/ 2 w 530"/>
                <a:gd name="T69" fmla="*/ 455 h 531"/>
                <a:gd name="T70" fmla="*/ 9 w 530"/>
                <a:gd name="T71" fmla="*/ 441 h 531"/>
                <a:gd name="T72" fmla="*/ 17 w 530"/>
                <a:gd name="T73" fmla="*/ 429 h 531"/>
                <a:gd name="T74" fmla="*/ 30 w 530"/>
                <a:gd name="T75" fmla="*/ 420 h 531"/>
                <a:gd name="T76" fmla="*/ 114 w 530"/>
                <a:gd name="T77" fmla="*/ 372 h 531"/>
                <a:gd name="T78" fmla="*/ 136 w 530"/>
                <a:gd name="T79" fmla="*/ 356 h 531"/>
                <a:gd name="T80" fmla="*/ 154 w 530"/>
                <a:gd name="T81" fmla="*/ 338 h 531"/>
                <a:gd name="T82" fmla="*/ 171 w 530"/>
                <a:gd name="T83" fmla="*/ 317 h 531"/>
                <a:gd name="T84" fmla="*/ 184 w 530"/>
                <a:gd name="T85" fmla="*/ 294 h 531"/>
                <a:gd name="T86" fmla="*/ 192 w 530"/>
                <a:gd name="T87" fmla="*/ 269 h 531"/>
                <a:gd name="T88" fmla="*/ 205 w 530"/>
                <a:gd name="T89" fmla="*/ 228 h 531"/>
                <a:gd name="T90" fmla="*/ 224 w 530"/>
                <a:gd name="T91" fmla="*/ 188 h 531"/>
                <a:gd name="T92" fmla="*/ 247 w 530"/>
                <a:gd name="T93" fmla="*/ 151 h 531"/>
                <a:gd name="T94" fmla="*/ 274 w 530"/>
                <a:gd name="T95" fmla="*/ 117 h 531"/>
                <a:gd name="T96" fmla="*/ 303 w 530"/>
                <a:gd name="T97" fmla="*/ 86 h 531"/>
                <a:gd name="T98" fmla="*/ 337 w 530"/>
                <a:gd name="T99" fmla="*/ 58 h 531"/>
                <a:gd name="T100" fmla="*/ 374 w 530"/>
                <a:gd name="T101" fmla="*/ 36 h 531"/>
                <a:gd name="T102" fmla="*/ 413 w 530"/>
                <a:gd name="T103" fmla="*/ 17 h 531"/>
                <a:gd name="T104" fmla="*/ 454 w 530"/>
                <a:gd name="T105" fmla="*/ 2 h 531"/>
                <a:gd name="T106" fmla="*/ 470 w 530"/>
                <a:gd name="T107" fmla="*/ 0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30" h="531">
                  <a:moveTo>
                    <a:pt x="470" y="0"/>
                  </a:moveTo>
                  <a:lnTo>
                    <a:pt x="486" y="2"/>
                  </a:lnTo>
                  <a:lnTo>
                    <a:pt x="500" y="7"/>
                  </a:lnTo>
                  <a:lnTo>
                    <a:pt x="512" y="17"/>
                  </a:lnTo>
                  <a:lnTo>
                    <a:pt x="521" y="29"/>
                  </a:lnTo>
                  <a:lnTo>
                    <a:pt x="528" y="43"/>
                  </a:lnTo>
                  <a:lnTo>
                    <a:pt x="530" y="59"/>
                  </a:lnTo>
                  <a:lnTo>
                    <a:pt x="528" y="75"/>
                  </a:lnTo>
                  <a:lnTo>
                    <a:pt x="522" y="89"/>
                  </a:lnTo>
                  <a:lnTo>
                    <a:pt x="514" y="101"/>
                  </a:lnTo>
                  <a:lnTo>
                    <a:pt x="501" y="111"/>
                  </a:lnTo>
                  <a:lnTo>
                    <a:pt x="487" y="117"/>
                  </a:lnTo>
                  <a:lnTo>
                    <a:pt x="451" y="130"/>
                  </a:lnTo>
                  <a:lnTo>
                    <a:pt x="417" y="149"/>
                  </a:lnTo>
                  <a:lnTo>
                    <a:pt x="387" y="172"/>
                  </a:lnTo>
                  <a:lnTo>
                    <a:pt x="360" y="199"/>
                  </a:lnTo>
                  <a:lnTo>
                    <a:pt x="338" y="229"/>
                  </a:lnTo>
                  <a:lnTo>
                    <a:pt x="319" y="263"/>
                  </a:lnTo>
                  <a:lnTo>
                    <a:pt x="306" y="300"/>
                  </a:lnTo>
                  <a:lnTo>
                    <a:pt x="294" y="336"/>
                  </a:lnTo>
                  <a:lnTo>
                    <a:pt x="278" y="370"/>
                  </a:lnTo>
                  <a:lnTo>
                    <a:pt x="257" y="401"/>
                  </a:lnTo>
                  <a:lnTo>
                    <a:pt x="232" y="429"/>
                  </a:lnTo>
                  <a:lnTo>
                    <a:pt x="204" y="454"/>
                  </a:lnTo>
                  <a:lnTo>
                    <a:pt x="173" y="475"/>
                  </a:lnTo>
                  <a:lnTo>
                    <a:pt x="89" y="523"/>
                  </a:lnTo>
                  <a:lnTo>
                    <a:pt x="75" y="528"/>
                  </a:lnTo>
                  <a:lnTo>
                    <a:pt x="60" y="531"/>
                  </a:lnTo>
                  <a:lnTo>
                    <a:pt x="45" y="528"/>
                  </a:lnTo>
                  <a:lnTo>
                    <a:pt x="30" y="523"/>
                  </a:lnTo>
                  <a:lnTo>
                    <a:pt x="18" y="513"/>
                  </a:lnTo>
                  <a:lnTo>
                    <a:pt x="8" y="500"/>
                  </a:lnTo>
                  <a:lnTo>
                    <a:pt x="2" y="486"/>
                  </a:lnTo>
                  <a:lnTo>
                    <a:pt x="0" y="471"/>
                  </a:lnTo>
                  <a:lnTo>
                    <a:pt x="2" y="455"/>
                  </a:lnTo>
                  <a:lnTo>
                    <a:pt x="9" y="441"/>
                  </a:lnTo>
                  <a:lnTo>
                    <a:pt x="17" y="429"/>
                  </a:lnTo>
                  <a:lnTo>
                    <a:pt x="30" y="420"/>
                  </a:lnTo>
                  <a:lnTo>
                    <a:pt x="114" y="372"/>
                  </a:lnTo>
                  <a:lnTo>
                    <a:pt x="136" y="356"/>
                  </a:lnTo>
                  <a:lnTo>
                    <a:pt x="154" y="338"/>
                  </a:lnTo>
                  <a:lnTo>
                    <a:pt x="171" y="317"/>
                  </a:lnTo>
                  <a:lnTo>
                    <a:pt x="184" y="294"/>
                  </a:lnTo>
                  <a:lnTo>
                    <a:pt x="192" y="269"/>
                  </a:lnTo>
                  <a:lnTo>
                    <a:pt x="205" y="228"/>
                  </a:lnTo>
                  <a:lnTo>
                    <a:pt x="224" y="188"/>
                  </a:lnTo>
                  <a:lnTo>
                    <a:pt x="247" y="151"/>
                  </a:lnTo>
                  <a:lnTo>
                    <a:pt x="274" y="117"/>
                  </a:lnTo>
                  <a:lnTo>
                    <a:pt x="303" y="86"/>
                  </a:lnTo>
                  <a:lnTo>
                    <a:pt x="337" y="58"/>
                  </a:lnTo>
                  <a:lnTo>
                    <a:pt x="374" y="36"/>
                  </a:lnTo>
                  <a:lnTo>
                    <a:pt x="413" y="17"/>
                  </a:lnTo>
                  <a:lnTo>
                    <a:pt x="454" y="2"/>
                  </a:lnTo>
                  <a:lnTo>
                    <a:pt x="47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grpSp>
      <p:grpSp>
        <p:nvGrpSpPr>
          <p:cNvPr id="59" name="Group 22">
            <a:extLst>
              <a:ext uri="{FF2B5EF4-FFF2-40B4-BE49-F238E27FC236}">
                <a16:creationId xmlns:a16="http://schemas.microsoft.com/office/drawing/2014/main" id="{4D3D1FB9-6BC1-327C-ECD2-3ED046631679}"/>
              </a:ext>
            </a:extLst>
          </p:cNvPr>
          <p:cNvGrpSpPr>
            <a:grpSpLocks noChangeAspect="1"/>
          </p:cNvGrpSpPr>
          <p:nvPr/>
        </p:nvGrpSpPr>
        <p:grpSpPr bwMode="auto">
          <a:xfrm>
            <a:off x="3652760" y="3823924"/>
            <a:ext cx="341588" cy="340994"/>
            <a:chOff x="251" y="-26"/>
            <a:chExt cx="1727" cy="1724"/>
          </a:xfrm>
          <a:solidFill>
            <a:schemeClr val="accent4"/>
          </a:solidFill>
        </p:grpSpPr>
        <p:sp>
          <p:nvSpPr>
            <p:cNvPr id="60" name="Freeform 24">
              <a:extLst>
                <a:ext uri="{FF2B5EF4-FFF2-40B4-BE49-F238E27FC236}">
                  <a16:creationId xmlns:a16="http://schemas.microsoft.com/office/drawing/2014/main" id="{CCFC7B06-3F6F-A942-CB06-9D8758AC3526}"/>
                </a:ext>
              </a:extLst>
            </p:cNvPr>
            <p:cNvSpPr>
              <a:spLocks/>
            </p:cNvSpPr>
            <p:nvPr/>
          </p:nvSpPr>
          <p:spPr bwMode="auto">
            <a:xfrm>
              <a:off x="251" y="1125"/>
              <a:ext cx="574" cy="573"/>
            </a:xfrm>
            <a:custGeom>
              <a:avLst/>
              <a:gdLst>
                <a:gd name="T0" fmla="*/ 822 w 1147"/>
                <a:gd name="T1" fmla="*/ 0 h 1145"/>
                <a:gd name="T2" fmla="*/ 1147 w 1147"/>
                <a:gd name="T3" fmla="*/ 323 h 1145"/>
                <a:gd name="T4" fmla="*/ 391 w 1147"/>
                <a:gd name="T5" fmla="*/ 1078 h 1145"/>
                <a:gd name="T6" fmla="*/ 367 w 1147"/>
                <a:gd name="T7" fmla="*/ 1098 h 1145"/>
                <a:gd name="T8" fmla="*/ 342 w 1147"/>
                <a:gd name="T9" fmla="*/ 1115 h 1145"/>
                <a:gd name="T10" fmla="*/ 316 w 1147"/>
                <a:gd name="T11" fmla="*/ 1128 h 1145"/>
                <a:gd name="T12" fmla="*/ 287 w 1147"/>
                <a:gd name="T13" fmla="*/ 1138 h 1145"/>
                <a:gd name="T14" fmla="*/ 259 w 1147"/>
                <a:gd name="T15" fmla="*/ 1143 h 1145"/>
                <a:gd name="T16" fmla="*/ 229 w 1147"/>
                <a:gd name="T17" fmla="*/ 1145 h 1145"/>
                <a:gd name="T18" fmla="*/ 200 w 1147"/>
                <a:gd name="T19" fmla="*/ 1143 h 1145"/>
                <a:gd name="T20" fmla="*/ 170 w 1147"/>
                <a:gd name="T21" fmla="*/ 1138 h 1145"/>
                <a:gd name="T22" fmla="*/ 143 w 1147"/>
                <a:gd name="T23" fmla="*/ 1128 h 1145"/>
                <a:gd name="T24" fmla="*/ 116 w 1147"/>
                <a:gd name="T25" fmla="*/ 1115 h 1145"/>
                <a:gd name="T26" fmla="*/ 91 w 1147"/>
                <a:gd name="T27" fmla="*/ 1098 h 1145"/>
                <a:gd name="T28" fmla="*/ 66 w 1147"/>
                <a:gd name="T29" fmla="*/ 1078 h 1145"/>
                <a:gd name="T30" fmla="*/ 44 w 1147"/>
                <a:gd name="T31" fmla="*/ 1052 h 1145"/>
                <a:gd name="T32" fmla="*/ 26 w 1147"/>
                <a:gd name="T33" fmla="*/ 1024 h 1145"/>
                <a:gd name="T34" fmla="*/ 14 w 1147"/>
                <a:gd name="T35" fmla="*/ 995 h 1145"/>
                <a:gd name="T36" fmla="*/ 4 w 1147"/>
                <a:gd name="T37" fmla="*/ 963 h 1145"/>
                <a:gd name="T38" fmla="*/ 0 w 1147"/>
                <a:gd name="T39" fmla="*/ 932 h 1145"/>
                <a:gd name="T40" fmla="*/ 0 w 1147"/>
                <a:gd name="T41" fmla="*/ 900 h 1145"/>
                <a:gd name="T42" fmla="*/ 4 w 1147"/>
                <a:gd name="T43" fmla="*/ 868 h 1145"/>
                <a:gd name="T44" fmla="*/ 14 w 1147"/>
                <a:gd name="T45" fmla="*/ 837 h 1145"/>
                <a:gd name="T46" fmla="*/ 26 w 1147"/>
                <a:gd name="T47" fmla="*/ 808 h 1145"/>
                <a:gd name="T48" fmla="*/ 44 w 1147"/>
                <a:gd name="T49" fmla="*/ 780 h 1145"/>
                <a:gd name="T50" fmla="*/ 66 w 1147"/>
                <a:gd name="T51" fmla="*/ 754 h 1145"/>
                <a:gd name="T52" fmla="*/ 822 w 1147"/>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1145">
                  <a:moveTo>
                    <a:pt x="822" y="0"/>
                  </a:moveTo>
                  <a:lnTo>
                    <a:pt x="1147" y="323"/>
                  </a:lnTo>
                  <a:lnTo>
                    <a:pt x="391" y="1078"/>
                  </a:lnTo>
                  <a:lnTo>
                    <a:pt x="367" y="1098"/>
                  </a:lnTo>
                  <a:lnTo>
                    <a:pt x="342" y="1115"/>
                  </a:lnTo>
                  <a:lnTo>
                    <a:pt x="316" y="1128"/>
                  </a:lnTo>
                  <a:lnTo>
                    <a:pt x="287" y="1138"/>
                  </a:lnTo>
                  <a:lnTo>
                    <a:pt x="259" y="1143"/>
                  </a:lnTo>
                  <a:lnTo>
                    <a:pt x="229" y="1145"/>
                  </a:lnTo>
                  <a:lnTo>
                    <a:pt x="200" y="1143"/>
                  </a:lnTo>
                  <a:lnTo>
                    <a:pt x="170" y="1138"/>
                  </a:lnTo>
                  <a:lnTo>
                    <a:pt x="143" y="1128"/>
                  </a:lnTo>
                  <a:lnTo>
                    <a:pt x="116" y="1115"/>
                  </a:lnTo>
                  <a:lnTo>
                    <a:pt x="91" y="1098"/>
                  </a:lnTo>
                  <a:lnTo>
                    <a:pt x="66" y="1078"/>
                  </a:lnTo>
                  <a:lnTo>
                    <a:pt x="44" y="1052"/>
                  </a:lnTo>
                  <a:lnTo>
                    <a:pt x="26" y="1024"/>
                  </a:lnTo>
                  <a:lnTo>
                    <a:pt x="14" y="995"/>
                  </a:lnTo>
                  <a:lnTo>
                    <a:pt x="4" y="963"/>
                  </a:lnTo>
                  <a:lnTo>
                    <a:pt x="0" y="932"/>
                  </a:lnTo>
                  <a:lnTo>
                    <a:pt x="0" y="900"/>
                  </a:lnTo>
                  <a:lnTo>
                    <a:pt x="4" y="868"/>
                  </a:lnTo>
                  <a:lnTo>
                    <a:pt x="14" y="837"/>
                  </a:lnTo>
                  <a:lnTo>
                    <a:pt x="26" y="808"/>
                  </a:lnTo>
                  <a:lnTo>
                    <a:pt x="44" y="780"/>
                  </a:lnTo>
                  <a:lnTo>
                    <a:pt x="66" y="754"/>
                  </a:lnTo>
                  <a:lnTo>
                    <a:pt x="822"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61" name="Freeform 25">
              <a:extLst>
                <a:ext uri="{FF2B5EF4-FFF2-40B4-BE49-F238E27FC236}">
                  <a16:creationId xmlns:a16="http://schemas.microsoft.com/office/drawing/2014/main" id="{89094C72-DF34-8481-065A-E2B1A2013411}"/>
                </a:ext>
              </a:extLst>
            </p:cNvPr>
            <p:cNvSpPr>
              <a:spLocks noEditPoints="1"/>
            </p:cNvSpPr>
            <p:nvPr/>
          </p:nvSpPr>
          <p:spPr bwMode="auto">
            <a:xfrm>
              <a:off x="566" y="-26"/>
              <a:ext cx="1412" cy="1409"/>
            </a:xfrm>
            <a:custGeom>
              <a:avLst/>
              <a:gdLst>
                <a:gd name="T0" fmla="*/ 1999 w 2826"/>
                <a:gd name="T1" fmla="*/ 229 h 2819"/>
                <a:gd name="T2" fmla="*/ 1966 w 2826"/>
                <a:gd name="T3" fmla="*/ 247 h 2819"/>
                <a:gd name="T4" fmla="*/ 2098 w 2826"/>
                <a:gd name="T5" fmla="*/ 1333 h 2819"/>
                <a:gd name="T6" fmla="*/ 2587 w 2826"/>
                <a:gd name="T7" fmla="*/ 840 h 2819"/>
                <a:gd name="T8" fmla="*/ 2597 w 2826"/>
                <a:gd name="T9" fmla="*/ 804 h 2819"/>
                <a:gd name="T10" fmla="*/ 2587 w 2826"/>
                <a:gd name="T11" fmla="*/ 768 h 2819"/>
                <a:gd name="T12" fmla="*/ 2069 w 2826"/>
                <a:gd name="T13" fmla="*/ 247 h 2819"/>
                <a:gd name="T14" fmla="*/ 2037 w 2826"/>
                <a:gd name="T15" fmla="*/ 229 h 2819"/>
                <a:gd name="T16" fmla="*/ 2018 w 2826"/>
                <a:gd name="T17" fmla="*/ 0 h 2819"/>
                <a:gd name="T18" fmla="*/ 2057 w 2826"/>
                <a:gd name="T19" fmla="*/ 2 h 2819"/>
                <a:gd name="T20" fmla="*/ 2132 w 2826"/>
                <a:gd name="T21" fmla="*/ 21 h 2819"/>
                <a:gd name="T22" fmla="*/ 2202 w 2826"/>
                <a:gd name="T23" fmla="*/ 59 h 2819"/>
                <a:gd name="T24" fmla="*/ 2738 w 2826"/>
                <a:gd name="T25" fmla="*/ 591 h 2819"/>
                <a:gd name="T26" fmla="*/ 2786 w 2826"/>
                <a:gd name="T27" fmla="*/ 654 h 2819"/>
                <a:gd name="T28" fmla="*/ 2815 w 2826"/>
                <a:gd name="T29" fmla="*/ 725 h 2819"/>
                <a:gd name="T30" fmla="*/ 2826 w 2826"/>
                <a:gd name="T31" fmla="*/ 804 h 2819"/>
                <a:gd name="T32" fmla="*/ 2815 w 2826"/>
                <a:gd name="T33" fmla="*/ 883 h 2819"/>
                <a:gd name="T34" fmla="*/ 2786 w 2826"/>
                <a:gd name="T35" fmla="*/ 954 h 2819"/>
                <a:gd name="T36" fmla="*/ 2738 w 2826"/>
                <a:gd name="T37" fmla="*/ 1017 h 2819"/>
                <a:gd name="T38" fmla="*/ 2278 w 2826"/>
                <a:gd name="T39" fmla="*/ 1517 h 2819"/>
                <a:gd name="T40" fmla="*/ 2302 w 2826"/>
                <a:gd name="T41" fmla="*/ 1567 h 2819"/>
                <a:gd name="T42" fmla="*/ 2310 w 2826"/>
                <a:gd name="T43" fmla="*/ 1623 h 2819"/>
                <a:gd name="T44" fmla="*/ 2301 w 2826"/>
                <a:gd name="T45" fmla="*/ 1681 h 2819"/>
                <a:gd name="T46" fmla="*/ 2275 w 2826"/>
                <a:gd name="T47" fmla="*/ 1732 h 2819"/>
                <a:gd name="T48" fmla="*/ 1245 w 2826"/>
                <a:gd name="T49" fmla="*/ 2764 h 2819"/>
                <a:gd name="T50" fmla="*/ 1196 w 2826"/>
                <a:gd name="T51" fmla="*/ 2799 h 2819"/>
                <a:gd name="T52" fmla="*/ 1141 w 2826"/>
                <a:gd name="T53" fmla="*/ 2817 h 2819"/>
                <a:gd name="T54" fmla="*/ 1083 w 2826"/>
                <a:gd name="T55" fmla="*/ 2817 h 2819"/>
                <a:gd name="T56" fmla="*/ 1028 w 2826"/>
                <a:gd name="T57" fmla="*/ 2799 h 2819"/>
                <a:gd name="T58" fmla="*/ 980 w 2826"/>
                <a:gd name="T59" fmla="*/ 2764 h 2819"/>
                <a:gd name="T60" fmla="*/ 36 w 2826"/>
                <a:gd name="T61" fmla="*/ 1818 h 2819"/>
                <a:gd name="T62" fmla="*/ 10 w 2826"/>
                <a:gd name="T63" fmla="*/ 1767 h 2819"/>
                <a:gd name="T64" fmla="*/ 0 w 2826"/>
                <a:gd name="T65" fmla="*/ 1709 h 2819"/>
                <a:gd name="T66" fmla="*/ 10 w 2826"/>
                <a:gd name="T67" fmla="*/ 1651 h 2819"/>
                <a:gd name="T68" fmla="*/ 36 w 2826"/>
                <a:gd name="T69" fmla="*/ 1599 h 2819"/>
                <a:gd name="T70" fmla="*/ 1066 w 2826"/>
                <a:gd name="T71" fmla="*/ 567 h 2819"/>
                <a:gd name="T72" fmla="*/ 1115 w 2826"/>
                <a:gd name="T73" fmla="*/ 532 h 2819"/>
                <a:gd name="T74" fmla="*/ 1170 w 2826"/>
                <a:gd name="T75" fmla="*/ 514 h 2819"/>
                <a:gd name="T76" fmla="*/ 1226 w 2826"/>
                <a:gd name="T77" fmla="*/ 514 h 2819"/>
                <a:gd name="T78" fmla="*/ 1279 w 2826"/>
                <a:gd name="T79" fmla="*/ 531 h 2819"/>
                <a:gd name="T80" fmla="*/ 1326 w 2826"/>
                <a:gd name="T81" fmla="*/ 562 h 2819"/>
                <a:gd name="T82" fmla="*/ 1835 w 2826"/>
                <a:gd name="T83" fmla="*/ 59 h 2819"/>
                <a:gd name="T84" fmla="*/ 1903 w 2826"/>
                <a:gd name="T85" fmla="*/ 21 h 2819"/>
                <a:gd name="T86" fmla="*/ 1979 w 2826"/>
                <a:gd name="T87" fmla="*/ 2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26" h="2819">
                  <a:moveTo>
                    <a:pt x="2018" y="227"/>
                  </a:moveTo>
                  <a:lnTo>
                    <a:pt x="1999" y="229"/>
                  </a:lnTo>
                  <a:lnTo>
                    <a:pt x="1982" y="237"/>
                  </a:lnTo>
                  <a:lnTo>
                    <a:pt x="1966" y="247"/>
                  </a:lnTo>
                  <a:lnTo>
                    <a:pt x="1488" y="724"/>
                  </a:lnTo>
                  <a:lnTo>
                    <a:pt x="2098" y="1333"/>
                  </a:lnTo>
                  <a:lnTo>
                    <a:pt x="2575" y="856"/>
                  </a:lnTo>
                  <a:lnTo>
                    <a:pt x="2587" y="840"/>
                  </a:lnTo>
                  <a:lnTo>
                    <a:pt x="2594" y="823"/>
                  </a:lnTo>
                  <a:lnTo>
                    <a:pt x="2597" y="804"/>
                  </a:lnTo>
                  <a:lnTo>
                    <a:pt x="2594" y="785"/>
                  </a:lnTo>
                  <a:lnTo>
                    <a:pt x="2587" y="768"/>
                  </a:lnTo>
                  <a:lnTo>
                    <a:pt x="2575" y="753"/>
                  </a:lnTo>
                  <a:lnTo>
                    <a:pt x="2069" y="247"/>
                  </a:lnTo>
                  <a:lnTo>
                    <a:pt x="2055" y="237"/>
                  </a:lnTo>
                  <a:lnTo>
                    <a:pt x="2037" y="229"/>
                  </a:lnTo>
                  <a:lnTo>
                    <a:pt x="2018" y="227"/>
                  </a:lnTo>
                  <a:close/>
                  <a:moveTo>
                    <a:pt x="2018" y="0"/>
                  </a:moveTo>
                  <a:lnTo>
                    <a:pt x="2018" y="0"/>
                  </a:lnTo>
                  <a:lnTo>
                    <a:pt x="2057" y="2"/>
                  </a:lnTo>
                  <a:lnTo>
                    <a:pt x="2096" y="10"/>
                  </a:lnTo>
                  <a:lnTo>
                    <a:pt x="2132" y="21"/>
                  </a:lnTo>
                  <a:lnTo>
                    <a:pt x="2168" y="38"/>
                  </a:lnTo>
                  <a:lnTo>
                    <a:pt x="2202" y="59"/>
                  </a:lnTo>
                  <a:lnTo>
                    <a:pt x="2231" y="85"/>
                  </a:lnTo>
                  <a:lnTo>
                    <a:pt x="2738" y="591"/>
                  </a:lnTo>
                  <a:lnTo>
                    <a:pt x="2764" y="620"/>
                  </a:lnTo>
                  <a:lnTo>
                    <a:pt x="2786" y="654"/>
                  </a:lnTo>
                  <a:lnTo>
                    <a:pt x="2803" y="689"/>
                  </a:lnTo>
                  <a:lnTo>
                    <a:pt x="2815" y="725"/>
                  </a:lnTo>
                  <a:lnTo>
                    <a:pt x="2824" y="764"/>
                  </a:lnTo>
                  <a:lnTo>
                    <a:pt x="2826" y="804"/>
                  </a:lnTo>
                  <a:lnTo>
                    <a:pt x="2824" y="844"/>
                  </a:lnTo>
                  <a:lnTo>
                    <a:pt x="2815" y="883"/>
                  </a:lnTo>
                  <a:lnTo>
                    <a:pt x="2803" y="920"/>
                  </a:lnTo>
                  <a:lnTo>
                    <a:pt x="2786" y="954"/>
                  </a:lnTo>
                  <a:lnTo>
                    <a:pt x="2764" y="988"/>
                  </a:lnTo>
                  <a:lnTo>
                    <a:pt x="2738" y="1017"/>
                  </a:lnTo>
                  <a:lnTo>
                    <a:pt x="2260" y="1495"/>
                  </a:lnTo>
                  <a:lnTo>
                    <a:pt x="2278" y="1517"/>
                  </a:lnTo>
                  <a:lnTo>
                    <a:pt x="2291" y="1541"/>
                  </a:lnTo>
                  <a:lnTo>
                    <a:pt x="2302" y="1567"/>
                  </a:lnTo>
                  <a:lnTo>
                    <a:pt x="2308" y="1594"/>
                  </a:lnTo>
                  <a:lnTo>
                    <a:pt x="2310" y="1623"/>
                  </a:lnTo>
                  <a:lnTo>
                    <a:pt x="2308" y="1652"/>
                  </a:lnTo>
                  <a:lnTo>
                    <a:pt x="2301" y="1681"/>
                  </a:lnTo>
                  <a:lnTo>
                    <a:pt x="2290" y="1707"/>
                  </a:lnTo>
                  <a:lnTo>
                    <a:pt x="2275" y="1732"/>
                  </a:lnTo>
                  <a:lnTo>
                    <a:pt x="2256" y="1755"/>
                  </a:lnTo>
                  <a:lnTo>
                    <a:pt x="1245" y="2764"/>
                  </a:lnTo>
                  <a:lnTo>
                    <a:pt x="1222" y="2784"/>
                  </a:lnTo>
                  <a:lnTo>
                    <a:pt x="1196" y="2799"/>
                  </a:lnTo>
                  <a:lnTo>
                    <a:pt x="1170" y="2810"/>
                  </a:lnTo>
                  <a:lnTo>
                    <a:pt x="1141" y="2817"/>
                  </a:lnTo>
                  <a:lnTo>
                    <a:pt x="1113" y="2819"/>
                  </a:lnTo>
                  <a:lnTo>
                    <a:pt x="1083" y="2817"/>
                  </a:lnTo>
                  <a:lnTo>
                    <a:pt x="1056" y="2810"/>
                  </a:lnTo>
                  <a:lnTo>
                    <a:pt x="1028" y="2799"/>
                  </a:lnTo>
                  <a:lnTo>
                    <a:pt x="1003" y="2784"/>
                  </a:lnTo>
                  <a:lnTo>
                    <a:pt x="980" y="2764"/>
                  </a:lnTo>
                  <a:lnTo>
                    <a:pt x="55" y="1841"/>
                  </a:lnTo>
                  <a:lnTo>
                    <a:pt x="36" y="1818"/>
                  </a:lnTo>
                  <a:lnTo>
                    <a:pt x="21" y="1794"/>
                  </a:lnTo>
                  <a:lnTo>
                    <a:pt x="10" y="1767"/>
                  </a:lnTo>
                  <a:lnTo>
                    <a:pt x="2" y="1738"/>
                  </a:lnTo>
                  <a:lnTo>
                    <a:pt x="0" y="1709"/>
                  </a:lnTo>
                  <a:lnTo>
                    <a:pt x="2" y="1680"/>
                  </a:lnTo>
                  <a:lnTo>
                    <a:pt x="10" y="1651"/>
                  </a:lnTo>
                  <a:lnTo>
                    <a:pt x="21" y="1624"/>
                  </a:lnTo>
                  <a:lnTo>
                    <a:pt x="36" y="1599"/>
                  </a:lnTo>
                  <a:lnTo>
                    <a:pt x="55" y="1577"/>
                  </a:lnTo>
                  <a:lnTo>
                    <a:pt x="1066" y="567"/>
                  </a:lnTo>
                  <a:lnTo>
                    <a:pt x="1090" y="548"/>
                  </a:lnTo>
                  <a:lnTo>
                    <a:pt x="1115" y="532"/>
                  </a:lnTo>
                  <a:lnTo>
                    <a:pt x="1142" y="521"/>
                  </a:lnTo>
                  <a:lnTo>
                    <a:pt x="1170" y="514"/>
                  </a:lnTo>
                  <a:lnTo>
                    <a:pt x="1199" y="512"/>
                  </a:lnTo>
                  <a:lnTo>
                    <a:pt x="1226" y="514"/>
                  </a:lnTo>
                  <a:lnTo>
                    <a:pt x="1253" y="520"/>
                  </a:lnTo>
                  <a:lnTo>
                    <a:pt x="1279" y="531"/>
                  </a:lnTo>
                  <a:lnTo>
                    <a:pt x="1303" y="545"/>
                  </a:lnTo>
                  <a:lnTo>
                    <a:pt x="1326" y="562"/>
                  </a:lnTo>
                  <a:lnTo>
                    <a:pt x="1804" y="85"/>
                  </a:lnTo>
                  <a:lnTo>
                    <a:pt x="1835" y="59"/>
                  </a:lnTo>
                  <a:lnTo>
                    <a:pt x="1867" y="38"/>
                  </a:lnTo>
                  <a:lnTo>
                    <a:pt x="1903" y="21"/>
                  </a:lnTo>
                  <a:lnTo>
                    <a:pt x="1940" y="10"/>
                  </a:lnTo>
                  <a:lnTo>
                    <a:pt x="1979" y="2"/>
                  </a:lnTo>
                  <a:lnTo>
                    <a:pt x="2018"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62" name="Freeform 26">
              <a:extLst>
                <a:ext uri="{FF2B5EF4-FFF2-40B4-BE49-F238E27FC236}">
                  <a16:creationId xmlns:a16="http://schemas.microsoft.com/office/drawing/2014/main" id="{E02672CB-C45F-0CA1-0994-F7E6BAA69F60}"/>
                </a:ext>
              </a:extLst>
            </p:cNvPr>
            <p:cNvSpPr>
              <a:spLocks/>
            </p:cNvSpPr>
            <p:nvPr/>
          </p:nvSpPr>
          <p:spPr bwMode="auto">
            <a:xfrm>
              <a:off x="1447" y="232"/>
              <a:ext cx="129" cy="129"/>
            </a:xfrm>
            <a:custGeom>
              <a:avLst/>
              <a:gdLst>
                <a:gd name="T0" fmla="*/ 129 w 259"/>
                <a:gd name="T1" fmla="*/ 0 h 258"/>
                <a:gd name="T2" fmla="*/ 154 w 259"/>
                <a:gd name="T3" fmla="*/ 2 h 258"/>
                <a:gd name="T4" fmla="*/ 178 w 259"/>
                <a:gd name="T5" fmla="*/ 10 h 258"/>
                <a:gd name="T6" fmla="*/ 200 w 259"/>
                <a:gd name="T7" fmla="*/ 21 h 258"/>
                <a:gd name="T8" fmla="*/ 221 w 259"/>
                <a:gd name="T9" fmla="*/ 38 h 258"/>
                <a:gd name="T10" fmla="*/ 237 w 259"/>
                <a:gd name="T11" fmla="*/ 58 h 258"/>
                <a:gd name="T12" fmla="*/ 249 w 259"/>
                <a:gd name="T13" fmla="*/ 80 h 258"/>
                <a:gd name="T14" fmla="*/ 256 w 259"/>
                <a:gd name="T15" fmla="*/ 104 h 258"/>
                <a:gd name="T16" fmla="*/ 259 w 259"/>
                <a:gd name="T17" fmla="*/ 129 h 258"/>
                <a:gd name="T18" fmla="*/ 256 w 259"/>
                <a:gd name="T19" fmla="*/ 154 h 258"/>
                <a:gd name="T20" fmla="*/ 249 w 259"/>
                <a:gd name="T21" fmla="*/ 178 h 258"/>
                <a:gd name="T22" fmla="*/ 237 w 259"/>
                <a:gd name="T23" fmla="*/ 200 h 258"/>
                <a:gd name="T24" fmla="*/ 221 w 259"/>
                <a:gd name="T25" fmla="*/ 220 h 258"/>
                <a:gd name="T26" fmla="*/ 200 w 259"/>
                <a:gd name="T27" fmla="*/ 237 h 258"/>
                <a:gd name="T28" fmla="*/ 178 w 259"/>
                <a:gd name="T29" fmla="*/ 248 h 258"/>
                <a:gd name="T30" fmla="*/ 154 w 259"/>
                <a:gd name="T31" fmla="*/ 256 h 258"/>
                <a:gd name="T32" fmla="*/ 129 w 259"/>
                <a:gd name="T33" fmla="*/ 258 h 258"/>
                <a:gd name="T34" fmla="*/ 104 w 259"/>
                <a:gd name="T35" fmla="*/ 256 h 258"/>
                <a:gd name="T36" fmla="*/ 81 w 259"/>
                <a:gd name="T37" fmla="*/ 248 h 258"/>
                <a:gd name="T38" fmla="*/ 58 w 259"/>
                <a:gd name="T39" fmla="*/ 237 h 258"/>
                <a:gd name="T40" fmla="*/ 38 w 259"/>
                <a:gd name="T41" fmla="*/ 220 h 258"/>
                <a:gd name="T42" fmla="*/ 21 w 259"/>
                <a:gd name="T43" fmla="*/ 200 h 258"/>
                <a:gd name="T44" fmla="*/ 10 w 259"/>
                <a:gd name="T45" fmla="*/ 178 h 258"/>
                <a:gd name="T46" fmla="*/ 2 w 259"/>
                <a:gd name="T47" fmla="*/ 154 h 258"/>
                <a:gd name="T48" fmla="*/ 0 w 259"/>
                <a:gd name="T49" fmla="*/ 129 h 258"/>
                <a:gd name="T50" fmla="*/ 2 w 259"/>
                <a:gd name="T51" fmla="*/ 104 h 258"/>
                <a:gd name="T52" fmla="*/ 10 w 259"/>
                <a:gd name="T53" fmla="*/ 80 h 258"/>
                <a:gd name="T54" fmla="*/ 21 w 259"/>
                <a:gd name="T55" fmla="*/ 58 h 258"/>
                <a:gd name="T56" fmla="*/ 38 w 259"/>
                <a:gd name="T57" fmla="*/ 38 h 258"/>
                <a:gd name="T58" fmla="*/ 58 w 259"/>
                <a:gd name="T59" fmla="*/ 21 h 258"/>
                <a:gd name="T60" fmla="*/ 81 w 259"/>
                <a:gd name="T61" fmla="*/ 10 h 258"/>
                <a:gd name="T62" fmla="*/ 104 w 259"/>
                <a:gd name="T63" fmla="*/ 2 h 258"/>
                <a:gd name="T64" fmla="*/ 129 w 259"/>
                <a:gd name="T65" fmla="*/ 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9" h="258">
                  <a:moveTo>
                    <a:pt x="129" y="0"/>
                  </a:moveTo>
                  <a:lnTo>
                    <a:pt x="154" y="2"/>
                  </a:lnTo>
                  <a:lnTo>
                    <a:pt x="178" y="10"/>
                  </a:lnTo>
                  <a:lnTo>
                    <a:pt x="200" y="21"/>
                  </a:lnTo>
                  <a:lnTo>
                    <a:pt x="221" y="38"/>
                  </a:lnTo>
                  <a:lnTo>
                    <a:pt x="237" y="58"/>
                  </a:lnTo>
                  <a:lnTo>
                    <a:pt x="249" y="80"/>
                  </a:lnTo>
                  <a:lnTo>
                    <a:pt x="256" y="104"/>
                  </a:lnTo>
                  <a:lnTo>
                    <a:pt x="259" y="129"/>
                  </a:lnTo>
                  <a:lnTo>
                    <a:pt x="256" y="154"/>
                  </a:lnTo>
                  <a:lnTo>
                    <a:pt x="249" y="178"/>
                  </a:lnTo>
                  <a:lnTo>
                    <a:pt x="237" y="200"/>
                  </a:lnTo>
                  <a:lnTo>
                    <a:pt x="221" y="220"/>
                  </a:lnTo>
                  <a:lnTo>
                    <a:pt x="200" y="237"/>
                  </a:lnTo>
                  <a:lnTo>
                    <a:pt x="178" y="248"/>
                  </a:lnTo>
                  <a:lnTo>
                    <a:pt x="154" y="256"/>
                  </a:lnTo>
                  <a:lnTo>
                    <a:pt x="129" y="258"/>
                  </a:lnTo>
                  <a:lnTo>
                    <a:pt x="104" y="256"/>
                  </a:lnTo>
                  <a:lnTo>
                    <a:pt x="81" y="248"/>
                  </a:lnTo>
                  <a:lnTo>
                    <a:pt x="58" y="237"/>
                  </a:lnTo>
                  <a:lnTo>
                    <a:pt x="38" y="220"/>
                  </a:lnTo>
                  <a:lnTo>
                    <a:pt x="21" y="200"/>
                  </a:lnTo>
                  <a:lnTo>
                    <a:pt x="10" y="178"/>
                  </a:lnTo>
                  <a:lnTo>
                    <a:pt x="2" y="154"/>
                  </a:lnTo>
                  <a:lnTo>
                    <a:pt x="0" y="129"/>
                  </a:lnTo>
                  <a:lnTo>
                    <a:pt x="2" y="104"/>
                  </a:lnTo>
                  <a:lnTo>
                    <a:pt x="10" y="80"/>
                  </a:lnTo>
                  <a:lnTo>
                    <a:pt x="21" y="58"/>
                  </a:lnTo>
                  <a:lnTo>
                    <a:pt x="38" y="38"/>
                  </a:lnTo>
                  <a:lnTo>
                    <a:pt x="58" y="21"/>
                  </a:lnTo>
                  <a:lnTo>
                    <a:pt x="81" y="10"/>
                  </a:lnTo>
                  <a:lnTo>
                    <a:pt x="104" y="2"/>
                  </a:lnTo>
                  <a:lnTo>
                    <a:pt x="129"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sp>
          <p:nvSpPr>
            <p:cNvPr id="65" name="Freeform 27">
              <a:extLst>
                <a:ext uri="{FF2B5EF4-FFF2-40B4-BE49-F238E27FC236}">
                  <a16:creationId xmlns:a16="http://schemas.microsoft.com/office/drawing/2014/main" id="{D7B3BEDC-1CD5-D1A8-335C-2A78DC91FC4D}"/>
                </a:ext>
              </a:extLst>
            </p:cNvPr>
            <p:cNvSpPr>
              <a:spLocks/>
            </p:cNvSpPr>
            <p:nvPr/>
          </p:nvSpPr>
          <p:spPr bwMode="auto">
            <a:xfrm>
              <a:off x="1578" y="363"/>
              <a:ext cx="129" cy="129"/>
            </a:xfrm>
            <a:custGeom>
              <a:avLst/>
              <a:gdLst>
                <a:gd name="T0" fmla="*/ 130 w 258"/>
                <a:gd name="T1" fmla="*/ 0 h 257"/>
                <a:gd name="T2" fmla="*/ 154 w 258"/>
                <a:gd name="T3" fmla="*/ 2 h 257"/>
                <a:gd name="T4" fmla="*/ 178 w 258"/>
                <a:gd name="T5" fmla="*/ 9 h 257"/>
                <a:gd name="T6" fmla="*/ 200 w 258"/>
                <a:gd name="T7" fmla="*/ 21 h 257"/>
                <a:gd name="T8" fmla="*/ 221 w 258"/>
                <a:gd name="T9" fmla="*/ 38 h 257"/>
                <a:gd name="T10" fmla="*/ 237 w 258"/>
                <a:gd name="T11" fmla="*/ 58 h 257"/>
                <a:gd name="T12" fmla="*/ 248 w 258"/>
                <a:gd name="T13" fmla="*/ 80 h 257"/>
                <a:gd name="T14" fmla="*/ 256 w 258"/>
                <a:gd name="T15" fmla="*/ 104 h 257"/>
                <a:gd name="T16" fmla="*/ 258 w 258"/>
                <a:gd name="T17" fmla="*/ 129 h 257"/>
                <a:gd name="T18" fmla="*/ 256 w 258"/>
                <a:gd name="T19" fmla="*/ 153 h 257"/>
                <a:gd name="T20" fmla="*/ 248 w 258"/>
                <a:gd name="T21" fmla="*/ 177 h 257"/>
                <a:gd name="T22" fmla="*/ 237 w 258"/>
                <a:gd name="T23" fmla="*/ 200 h 257"/>
                <a:gd name="T24" fmla="*/ 221 w 258"/>
                <a:gd name="T25" fmla="*/ 220 h 257"/>
                <a:gd name="T26" fmla="*/ 200 w 258"/>
                <a:gd name="T27" fmla="*/ 236 h 257"/>
                <a:gd name="T28" fmla="*/ 178 w 258"/>
                <a:gd name="T29" fmla="*/ 248 h 257"/>
                <a:gd name="T30" fmla="*/ 154 w 258"/>
                <a:gd name="T31" fmla="*/ 255 h 257"/>
                <a:gd name="T32" fmla="*/ 130 w 258"/>
                <a:gd name="T33" fmla="*/ 257 h 257"/>
                <a:gd name="T34" fmla="*/ 104 w 258"/>
                <a:gd name="T35" fmla="*/ 255 h 257"/>
                <a:gd name="T36" fmla="*/ 80 w 258"/>
                <a:gd name="T37" fmla="*/ 248 h 257"/>
                <a:gd name="T38" fmla="*/ 58 w 258"/>
                <a:gd name="T39" fmla="*/ 236 h 257"/>
                <a:gd name="T40" fmla="*/ 38 w 258"/>
                <a:gd name="T41" fmla="*/ 220 h 257"/>
                <a:gd name="T42" fmla="*/ 21 w 258"/>
                <a:gd name="T43" fmla="*/ 200 h 257"/>
                <a:gd name="T44" fmla="*/ 10 w 258"/>
                <a:gd name="T45" fmla="*/ 177 h 257"/>
                <a:gd name="T46" fmla="*/ 2 w 258"/>
                <a:gd name="T47" fmla="*/ 153 h 257"/>
                <a:gd name="T48" fmla="*/ 0 w 258"/>
                <a:gd name="T49" fmla="*/ 129 h 257"/>
                <a:gd name="T50" fmla="*/ 2 w 258"/>
                <a:gd name="T51" fmla="*/ 104 h 257"/>
                <a:gd name="T52" fmla="*/ 10 w 258"/>
                <a:gd name="T53" fmla="*/ 80 h 257"/>
                <a:gd name="T54" fmla="*/ 21 w 258"/>
                <a:gd name="T55" fmla="*/ 58 h 257"/>
                <a:gd name="T56" fmla="*/ 38 w 258"/>
                <a:gd name="T57" fmla="*/ 38 h 257"/>
                <a:gd name="T58" fmla="*/ 58 w 258"/>
                <a:gd name="T59" fmla="*/ 21 h 257"/>
                <a:gd name="T60" fmla="*/ 80 w 258"/>
                <a:gd name="T61" fmla="*/ 9 h 257"/>
                <a:gd name="T62" fmla="*/ 104 w 258"/>
                <a:gd name="T63" fmla="*/ 2 h 257"/>
                <a:gd name="T64" fmla="*/ 130 w 258"/>
                <a:gd name="T65"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8" h="257">
                  <a:moveTo>
                    <a:pt x="130" y="0"/>
                  </a:moveTo>
                  <a:lnTo>
                    <a:pt x="154" y="2"/>
                  </a:lnTo>
                  <a:lnTo>
                    <a:pt x="178" y="9"/>
                  </a:lnTo>
                  <a:lnTo>
                    <a:pt x="200" y="21"/>
                  </a:lnTo>
                  <a:lnTo>
                    <a:pt x="221" y="38"/>
                  </a:lnTo>
                  <a:lnTo>
                    <a:pt x="237" y="58"/>
                  </a:lnTo>
                  <a:lnTo>
                    <a:pt x="248" y="80"/>
                  </a:lnTo>
                  <a:lnTo>
                    <a:pt x="256" y="104"/>
                  </a:lnTo>
                  <a:lnTo>
                    <a:pt x="258" y="129"/>
                  </a:lnTo>
                  <a:lnTo>
                    <a:pt x="256" y="153"/>
                  </a:lnTo>
                  <a:lnTo>
                    <a:pt x="248" y="177"/>
                  </a:lnTo>
                  <a:lnTo>
                    <a:pt x="237" y="200"/>
                  </a:lnTo>
                  <a:lnTo>
                    <a:pt x="221" y="220"/>
                  </a:lnTo>
                  <a:lnTo>
                    <a:pt x="200" y="236"/>
                  </a:lnTo>
                  <a:lnTo>
                    <a:pt x="178" y="248"/>
                  </a:lnTo>
                  <a:lnTo>
                    <a:pt x="154" y="255"/>
                  </a:lnTo>
                  <a:lnTo>
                    <a:pt x="130" y="257"/>
                  </a:lnTo>
                  <a:lnTo>
                    <a:pt x="104" y="255"/>
                  </a:lnTo>
                  <a:lnTo>
                    <a:pt x="80" y="248"/>
                  </a:lnTo>
                  <a:lnTo>
                    <a:pt x="58" y="236"/>
                  </a:lnTo>
                  <a:lnTo>
                    <a:pt x="38" y="220"/>
                  </a:lnTo>
                  <a:lnTo>
                    <a:pt x="21" y="200"/>
                  </a:lnTo>
                  <a:lnTo>
                    <a:pt x="10" y="177"/>
                  </a:lnTo>
                  <a:lnTo>
                    <a:pt x="2" y="153"/>
                  </a:lnTo>
                  <a:lnTo>
                    <a:pt x="0" y="129"/>
                  </a:lnTo>
                  <a:lnTo>
                    <a:pt x="2" y="104"/>
                  </a:lnTo>
                  <a:lnTo>
                    <a:pt x="10" y="80"/>
                  </a:lnTo>
                  <a:lnTo>
                    <a:pt x="21" y="58"/>
                  </a:lnTo>
                  <a:lnTo>
                    <a:pt x="38" y="38"/>
                  </a:lnTo>
                  <a:lnTo>
                    <a:pt x="58" y="21"/>
                  </a:lnTo>
                  <a:lnTo>
                    <a:pt x="80" y="9"/>
                  </a:lnTo>
                  <a:lnTo>
                    <a:pt x="104" y="2"/>
                  </a:lnTo>
                  <a:lnTo>
                    <a:pt x="13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dirty="0">
                <a:solidFill>
                  <a:prstClr val="black"/>
                </a:solidFill>
              </a:endParaRPr>
            </a:p>
          </p:txBody>
        </p:sp>
      </p:grpSp>
      <p:sp>
        <p:nvSpPr>
          <p:cNvPr id="68" name="Oval 30">
            <a:extLst>
              <a:ext uri="{FF2B5EF4-FFF2-40B4-BE49-F238E27FC236}">
                <a16:creationId xmlns:a16="http://schemas.microsoft.com/office/drawing/2014/main" id="{362DCD22-F64C-3B95-F495-A18C9F6E9415}"/>
              </a:ext>
            </a:extLst>
          </p:cNvPr>
          <p:cNvSpPr/>
          <p:nvPr/>
        </p:nvSpPr>
        <p:spPr>
          <a:xfrm>
            <a:off x="3541833" y="1797677"/>
            <a:ext cx="548354" cy="548354"/>
          </a:xfrm>
          <a:prstGeom prst="ellipse">
            <a:avLst/>
          </a:prstGeom>
          <a:solidFill>
            <a:schemeClr val="bg2"/>
          </a:solidFill>
          <a:ln w="3810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r>
              <a:rPr lang="en-US" sz="1998" dirty="0">
                <a:solidFill>
                  <a:schemeClr val="accent1">
                    <a:lumMod val="60000"/>
                    <a:lumOff val="40000"/>
                  </a:schemeClr>
                </a:solidFill>
                <a:latin typeface="Arial" panose="020B0604020202020204" pitchFamily="34" charset="0"/>
                <a:cs typeface="Arial" panose="020B0604020202020204" pitchFamily="34" charset="0"/>
              </a:rPr>
              <a:t>1</a:t>
            </a:r>
          </a:p>
        </p:txBody>
      </p:sp>
      <p:sp>
        <p:nvSpPr>
          <p:cNvPr id="70" name="Oval 31">
            <a:extLst>
              <a:ext uri="{FF2B5EF4-FFF2-40B4-BE49-F238E27FC236}">
                <a16:creationId xmlns:a16="http://schemas.microsoft.com/office/drawing/2014/main" id="{6CBD4D5F-2C80-D698-DBBD-BF489BBC26BE}"/>
              </a:ext>
            </a:extLst>
          </p:cNvPr>
          <p:cNvSpPr/>
          <p:nvPr/>
        </p:nvSpPr>
        <p:spPr>
          <a:xfrm>
            <a:off x="3554533" y="2733953"/>
            <a:ext cx="548354" cy="548354"/>
          </a:xfrm>
          <a:prstGeom prst="ellipse">
            <a:avLst/>
          </a:prstGeom>
          <a:solidFill>
            <a:schemeClr val="bg2"/>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r>
              <a:rPr lang="en-US" sz="1998" dirty="0">
                <a:solidFill>
                  <a:schemeClr val="tx2"/>
                </a:solidFill>
                <a:latin typeface="Arial" panose="020B0604020202020204" pitchFamily="34" charset="0"/>
                <a:cs typeface="Arial" panose="020B0604020202020204" pitchFamily="34" charset="0"/>
              </a:rPr>
              <a:t>2</a:t>
            </a:r>
          </a:p>
        </p:txBody>
      </p:sp>
      <p:sp>
        <p:nvSpPr>
          <p:cNvPr id="73" name="Oval 32">
            <a:extLst>
              <a:ext uri="{FF2B5EF4-FFF2-40B4-BE49-F238E27FC236}">
                <a16:creationId xmlns:a16="http://schemas.microsoft.com/office/drawing/2014/main" id="{8D6B0D8E-E37A-0EDC-4F20-D6947B139312}"/>
              </a:ext>
            </a:extLst>
          </p:cNvPr>
          <p:cNvSpPr/>
          <p:nvPr/>
        </p:nvSpPr>
        <p:spPr>
          <a:xfrm>
            <a:off x="3529133" y="3716304"/>
            <a:ext cx="548354" cy="548354"/>
          </a:xfrm>
          <a:prstGeom prst="ellipse">
            <a:avLst/>
          </a:prstGeom>
          <a:solidFill>
            <a:schemeClr val="bg2"/>
          </a:solidFill>
          <a:ln w="38100">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r>
              <a:rPr lang="en-US" sz="1998" dirty="0">
                <a:solidFill>
                  <a:schemeClr val="tx2"/>
                </a:solidFill>
                <a:latin typeface="Arial" panose="020B0604020202020204" pitchFamily="34" charset="0"/>
                <a:cs typeface="Arial" panose="020B0604020202020204" pitchFamily="34" charset="0"/>
              </a:rPr>
              <a:t>3</a:t>
            </a:r>
          </a:p>
        </p:txBody>
      </p:sp>
      <p:sp>
        <p:nvSpPr>
          <p:cNvPr id="77" name="Rectangle 21">
            <a:extLst>
              <a:ext uri="{FF2B5EF4-FFF2-40B4-BE49-F238E27FC236}">
                <a16:creationId xmlns:a16="http://schemas.microsoft.com/office/drawing/2014/main" id="{B8070353-693E-FCF8-15CC-78504C5C912A}"/>
              </a:ext>
            </a:extLst>
          </p:cNvPr>
          <p:cNvSpPr/>
          <p:nvPr/>
        </p:nvSpPr>
        <p:spPr>
          <a:xfrm>
            <a:off x="4443656" y="2582880"/>
            <a:ext cx="3846198" cy="800219"/>
          </a:xfrm>
          <a:prstGeom prst="rect">
            <a:avLst/>
          </a:prstGeom>
        </p:spPr>
        <p:txBody>
          <a:bodyPr wrap="square">
            <a:spAutoFit/>
          </a:bodyPr>
          <a:lstStyle/>
          <a:p>
            <a:pPr defTabSz="913852"/>
            <a:r>
              <a:rPr lang="es-ES" sz="1400" b="1" dirty="0">
                <a:solidFill>
                  <a:prstClr val="white"/>
                </a:solidFill>
                <a:latin typeface="Arial" panose="020B0604020202020204" pitchFamily="34" charset="0"/>
                <a:cs typeface="Arial" panose="020B0604020202020204" pitchFamily="34" charset="0"/>
              </a:rPr>
              <a:t>Informe técnico</a:t>
            </a:r>
            <a:endParaRPr lang="es-ES" sz="1400" dirty="0">
              <a:solidFill>
                <a:prstClr val="white"/>
              </a:solidFill>
              <a:latin typeface="Arial" panose="020B0604020202020204" pitchFamily="34" charset="0"/>
              <a:cs typeface="Arial" panose="020B0604020202020204" pitchFamily="34" charset="0"/>
            </a:endParaRPr>
          </a:p>
          <a:p>
            <a:pPr defTabSz="913852"/>
            <a:r>
              <a:rPr lang="es-EC" sz="1200" dirty="0">
                <a:solidFill>
                  <a:prstClr val="white"/>
                </a:solidFill>
                <a:latin typeface="Arial" panose="020B0604020202020204" pitchFamily="34" charset="0"/>
                <a:cs typeface="Arial" panose="020B0604020202020204" pitchFamily="34" charset="0"/>
              </a:rPr>
              <a:t>Proyecto de ordenanza fomento del comercio justo y consumo responsable</a:t>
            </a:r>
            <a:endParaRPr lang="en-US" sz="1200" dirty="0">
              <a:solidFill>
                <a:prstClr val="white"/>
              </a:solidFill>
              <a:latin typeface="Arial" panose="020B0604020202020204" pitchFamily="34" charset="0"/>
              <a:cs typeface="Arial" panose="020B0604020202020204" pitchFamily="34" charset="0"/>
            </a:endParaRPr>
          </a:p>
          <a:p>
            <a:pPr defTabSz="913852"/>
            <a:r>
              <a:rPr lang="es-EC" sz="8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M</a:t>
            </a:r>
            <a:r>
              <a:rPr lang="es-EC" sz="8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emorando Nro. CPEQ-2023-0933-O  de 25 de septiembre</a:t>
            </a:r>
            <a:r>
              <a:rPr lang="es-EC" sz="800" dirty="0">
                <a:solidFill>
                  <a:schemeClr val="bg1"/>
                </a:solidFill>
                <a:effectLst/>
                <a:latin typeface="Arial" panose="020B0604020202020204" pitchFamily="34" charset="0"/>
                <a:cs typeface="Arial" panose="020B0604020202020204" pitchFamily="34" charset="0"/>
              </a:rPr>
              <a:t>  de 2023</a:t>
            </a:r>
            <a:endParaRPr lang="en-US" sz="800" dirty="0">
              <a:solidFill>
                <a:schemeClr val="bg1"/>
              </a:solidFill>
              <a:latin typeface="Arial" panose="020B0604020202020204" pitchFamily="34" charset="0"/>
              <a:cs typeface="Arial" panose="020B0604020202020204" pitchFamily="34" charset="0"/>
            </a:endParaRPr>
          </a:p>
        </p:txBody>
      </p:sp>
      <p:sp>
        <p:nvSpPr>
          <p:cNvPr id="78" name="Rectangle 21">
            <a:extLst>
              <a:ext uri="{FF2B5EF4-FFF2-40B4-BE49-F238E27FC236}">
                <a16:creationId xmlns:a16="http://schemas.microsoft.com/office/drawing/2014/main" id="{CCC13CF5-45F2-C4D2-F7AC-955624CFD9A1}"/>
              </a:ext>
            </a:extLst>
          </p:cNvPr>
          <p:cNvSpPr/>
          <p:nvPr/>
        </p:nvSpPr>
        <p:spPr>
          <a:xfrm>
            <a:off x="4432699" y="3590442"/>
            <a:ext cx="3835143" cy="800219"/>
          </a:xfrm>
          <a:prstGeom prst="rect">
            <a:avLst/>
          </a:prstGeom>
        </p:spPr>
        <p:txBody>
          <a:bodyPr wrap="square">
            <a:spAutoFit/>
          </a:bodyPr>
          <a:lstStyle/>
          <a:p>
            <a:pPr defTabSz="913852"/>
            <a:r>
              <a:rPr lang="es-ES" sz="1400" b="1" dirty="0">
                <a:solidFill>
                  <a:prstClr val="white"/>
                </a:solidFill>
                <a:latin typeface="Arial" panose="020B0604020202020204" pitchFamily="34" charset="0"/>
                <a:cs typeface="Arial" panose="020B0604020202020204" pitchFamily="34" charset="0"/>
              </a:rPr>
              <a:t>Informe jurídico</a:t>
            </a:r>
            <a:endParaRPr lang="es-ES" sz="1400" dirty="0">
              <a:solidFill>
                <a:prstClr val="white"/>
              </a:solidFill>
              <a:latin typeface="Arial" panose="020B0604020202020204" pitchFamily="34" charset="0"/>
              <a:cs typeface="Arial" panose="020B0604020202020204" pitchFamily="34" charset="0"/>
            </a:endParaRPr>
          </a:p>
          <a:p>
            <a:pPr defTabSz="913852"/>
            <a:r>
              <a:rPr lang="es-EC" sz="1200" dirty="0">
                <a:solidFill>
                  <a:prstClr val="white"/>
                </a:solidFill>
                <a:latin typeface="Arial" panose="020B0604020202020204" pitchFamily="34" charset="0"/>
                <a:cs typeface="Arial" panose="020B0604020202020204" pitchFamily="34" charset="0"/>
              </a:rPr>
              <a:t>Proyecto de ordenanza fomento del comercio justo y consumo responsable</a:t>
            </a:r>
            <a:endParaRPr lang="en-US" sz="1200" dirty="0">
              <a:solidFill>
                <a:prstClr val="white"/>
              </a:solidFill>
              <a:latin typeface="Arial" panose="020B0604020202020204" pitchFamily="34" charset="0"/>
              <a:cs typeface="Arial" panose="020B0604020202020204" pitchFamily="34" charset="0"/>
            </a:endParaRPr>
          </a:p>
          <a:p>
            <a:pPr defTabSz="913852"/>
            <a:r>
              <a:rPr lang="es-EC" sz="8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Nro. GADDMQ-PM-2023-3267-M  de 22 de septiembre  de 2023</a:t>
            </a:r>
            <a:endParaRPr lang="en-US" sz="800" dirty="0">
              <a:solidFill>
                <a:schemeClr val="bg1"/>
              </a:solidFill>
              <a:latin typeface="Arial" panose="020B0604020202020204" pitchFamily="34" charset="0"/>
              <a:cs typeface="Arial" panose="020B0604020202020204" pitchFamily="34" charset="0"/>
            </a:endParaRPr>
          </a:p>
        </p:txBody>
      </p:sp>
      <p:sp>
        <p:nvSpPr>
          <p:cNvPr id="79" name="Rectangle 21">
            <a:extLst>
              <a:ext uri="{FF2B5EF4-FFF2-40B4-BE49-F238E27FC236}">
                <a16:creationId xmlns:a16="http://schemas.microsoft.com/office/drawing/2014/main" id="{8018FB48-7332-405F-D90D-756E79F62BBA}"/>
              </a:ext>
            </a:extLst>
          </p:cNvPr>
          <p:cNvSpPr/>
          <p:nvPr/>
        </p:nvSpPr>
        <p:spPr>
          <a:xfrm>
            <a:off x="4406472" y="1755851"/>
            <a:ext cx="3861370" cy="600164"/>
          </a:xfrm>
          <a:prstGeom prst="rect">
            <a:avLst/>
          </a:prstGeom>
        </p:spPr>
        <p:txBody>
          <a:bodyPr wrap="square">
            <a:spAutoFit/>
          </a:bodyPr>
          <a:lstStyle/>
          <a:p>
            <a:pPr defTabSz="913852"/>
            <a:r>
              <a:rPr lang="es-EC" sz="1400" b="1" dirty="0">
                <a:solidFill>
                  <a:prstClr val="white"/>
                </a:solidFill>
                <a:latin typeface="Arial" panose="020B0604020202020204" pitchFamily="34" charset="0"/>
                <a:cs typeface="Arial" panose="020B0604020202020204" pitchFamily="34" charset="0"/>
              </a:rPr>
              <a:t>Solicitud de informes técnico y jurídico</a:t>
            </a:r>
          </a:p>
          <a:p>
            <a:pPr defTabSz="913852"/>
            <a:r>
              <a:rPr lang="es-EC" sz="1100" dirty="0">
                <a:solidFill>
                  <a:prstClr val="white"/>
                </a:solidFill>
                <a:latin typeface="Arial" panose="020B0604020202020204" pitchFamily="34" charset="0"/>
                <a:cs typeface="Arial" panose="020B0604020202020204" pitchFamily="34" charset="0"/>
              </a:rPr>
              <a:t>Comisión de Desarrollo Económico</a:t>
            </a:r>
          </a:p>
          <a:p>
            <a:pPr defTabSz="913852"/>
            <a:r>
              <a:rPr lang="es-ES" sz="800" dirty="0">
                <a:solidFill>
                  <a:prstClr val="white"/>
                </a:solidFill>
                <a:latin typeface="Arial" panose="020B0604020202020204" pitchFamily="34" charset="0"/>
                <a:cs typeface="Arial" panose="020B0604020202020204" pitchFamily="34" charset="0"/>
              </a:rPr>
              <a:t>Sesión ordinaria No. 008</a:t>
            </a:r>
            <a:endParaRPr lang="es-EC" sz="800"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4311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8793806D-7B94-4A1C-BB88-24BE44ADE98D}"/>
              </a:ext>
            </a:extLst>
          </p:cNvPr>
          <p:cNvGrpSpPr/>
          <p:nvPr/>
        </p:nvGrpSpPr>
        <p:grpSpPr>
          <a:xfrm>
            <a:off x="9266627" y="367637"/>
            <a:ext cx="2651688" cy="481071"/>
            <a:chOff x="935800" y="3345740"/>
            <a:chExt cx="2651688" cy="481071"/>
          </a:xfrm>
        </p:grpSpPr>
        <p:sp>
          <p:nvSpPr>
            <p:cNvPr id="10" name="CuadroTexto 9">
              <a:extLst>
                <a:ext uri="{FF2B5EF4-FFF2-40B4-BE49-F238E27FC236}">
                  <a16:creationId xmlns:a16="http://schemas.microsoft.com/office/drawing/2014/main" id="{F798E3D4-176E-430E-9BA6-89C7AF3B4A25}"/>
                </a:ext>
              </a:extLst>
            </p:cNvPr>
            <p:cNvSpPr txBox="1"/>
            <p:nvPr/>
          </p:nvSpPr>
          <p:spPr>
            <a:xfrm>
              <a:off x="2037064" y="3345740"/>
              <a:ext cx="1534394" cy="215444"/>
            </a:xfrm>
            <a:prstGeom prst="rect">
              <a:avLst/>
            </a:prstGeom>
            <a:noFill/>
          </p:spPr>
          <p:txBody>
            <a:bodyPr wrap="none" rtlCol="0">
              <a:spAutoFit/>
            </a:bodyPr>
            <a:lstStyle/>
            <a:p>
              <a:pPr algn="ctr"/>
              <a:r>
                <a:rPr lang="es-EC" sz="800" b="1" dirty="0">
                  <a:solidFill>
                    <a:schemeClr val="tx2"/>
                  </a:solidFill>
                  <a:latin typeface="Century Gothic" panose="020B0502020202020204" pitchFamily="34" charset="0"/>
                  <a:sym typeface="Gill Sans"/>
                </a:rPr>
                <a:t>COMISION DE DESARROLLO</a:t>
              </a:r>
              <a:endParaRPr lang="es-EC" sz="800" dirty="0">
                <a:solidFill>
                  <a:schemeClr val="tx2"/>
                </a:solidFill>
                <a:latin typeface="Century Gothic" panose="020B0502020202020204" pitchFamily="34" charset="0"/>
                <a:sym typeface="Gill Sans"/>
              </a:endParaRPr>
            </a:p>
          </p:txBody>
        </p:sp>
        <p:sp>
          <p:nvSpPr>
            <p:cNvPr id="11" name="CuadroTexto 10">
              <a:extLst>
                <a:ext uri="{FF2B5EF4-FFF2-40B4-BE49-F238E27FC236}">
                  <a16:creationId xmlns:a16="http://schemas.microsoft.com/office/drawing/2014/main" id="{81C75635-E3AE-4D30-87B2-46EEDDD743D7}"/>
                </a:ext>
              </a:extLst>
            </p:cNvPr>
            <p:cNvSpPr txBox="1"/>
            <p:nvPr/>
          </p:nvSpPr>
          <p:spPr>
            <a:xfrm>
              <a:off x="935800" y="3473678"/>
              <a:ext cx="2651688"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ECONOMICO, COMPETITIVIDAD, PRODUCTIVIDAD</a:t>
              </a:r>
            </a:p>
          </p:txBody>
        </p:sp>
        <p:sp>
          <p:nvSpPr>
            <p:cNvPr id="12" name="CuadroTexto 11">
              <a:extLst>
                <a:ext uri="{FF2B5EF4-FFF2-40B4-BE49-F238E27FC236}">
                  <a16:creationId xmlns:a16="http://schemas.microsoft.com/office/drawing/2014/main" id="{213DD8BE-31D6-438D-A559-1CF4851AF0EF}"/>
                </a:ext>
              </a:extLst>
            </p:cNvPr>
            <p:cNvSpPr txBox="1"/>
            <p:nvPr/>
          </p:nvSpPr>
          <p:spPr>
            <a:xfrm>
              <a:off x="1583490" y="3611367"/>
              <a:ext cx="1996059"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Y ECONOMIA POPULAR Y SOLIDARIA</a:t>
              </a:r>
            </a:p>
          </p:txBody>
        </p:sp>
      </p:grpSp>
      <p:pic>
        <p:nvPicPr>
          <p:cNvPr id="13" name="Imagen 12">
            <a:extLst>
              <a:ext uri="{FF2B5EF4-FFF2-40B4-BE49-F238E27FC236}">
                <a16:creationId xmlns:a16="http://schemas.microsoft.com/office/drawing/2014/main" id="{87671677-242B-4CAC-8CCB-E90DD1A48942}"/>
              </a:ext>
            </a:extLst>
          </p:cNvPr>
          <p:cNvPicPr>
            <a:picLocks noChangeAspect="1"/>
          </p:cNvPicPr>
          <p:nvPr/>
        </p:nvPicPr>
        <p:blipFill>
          <a:blip r:embed="rId2"/>
          <a:stretch>
            <a:fillRect/>
          </a:stretch>
        </p:blipFill>
        <p:spPr>
          <a:xfrm>
            <a:off x="-8117" y="5637933"/>
            <a:ext cx="12192000" cy="1220157"/>
          </a:xfrm>
          <a:prstGeom prst="rect">
            <a:avLst/>
          </a:prstGeom>
        </p:spPr>
      </p:pic>
      <p:sp>
        <p:nvSpPr>
          <p:cNvPr id="14" name="1 Título">
            <a:extLst>
              <a:ext uri="{FF2B5EF4-FFF2-40B4-BE49-F238E27FC236}">
                <a16:creationId xmlns:a16="http://schemas.microsoft.com/office/drawing/2014/main" id="{437BC268-9BEE-4940-8C32-A639E687A73F}"/>
              </a:ext>
            </a:extLst>
          </p:cNvPr>
          <p:cNvSpPr txBox="1">
            <a:spLocks/>
          </p:cNvSpPr>
          <p:nvPr/>
        </p:nvSpPr>
        <p:spPr bwMode="auto">
          <a:xfrm>
            <a:off x="736657" y="447542"/>
            <a:ext cx="4853011" cy="802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defTabSz="914400" rtl="0" eaLnBrk="1" fontAlgn="base" latinLnBrk="0" hangingPunct="1">
              <a:lnSpc>
                <a:spcPct val="100000"/>
              </a:lnSpc>
              <a:spcBef>
                <a:spcPct val="0"/>
              </a:spcBef>
              <a:spcAft>
                <a:spcPct val="0"/>
              </a:spcAft>
              <a:buClrTx/>
              <a:buSzTx/>
              <a:buFontTx/>
              <a:buNone/>
              <a:tabLst/>
              <a:defRPr sz="1800"/>
            </a:pPr>
            <a:r>
              <a:rPr lang="es-ES" sz="2400" b="1" dirty="0">
                <a:solidFill>
                  <a:srgbClr val="44546A"/>
                </a:solidFill>
                <a:latin typeface="Century Gothic" panose="020B0502020202020204" pitchFamily="34" charset="0"/>
                <a:ea typeface="Segoe UI Historic" panose="020B0502040204020203" pitchFamily="34" charset="0"/>
                <a:cs typeface="Segoe UI Historic" panose="020B0502040204020203" pitchFamily="34" charset="0"/>
              </a:rPr>
              <a:t>Informe técnico </a:t>
            </a:r>
            <a:endParaRPr kumimoji="0" lang="es-EC" sz="2400" i="0" u="none" strike="noStrike" kern="1200" cap="none" spc="0" normalizeH="0" baseline="0" noProof="0" dirty="0">
              <a:ln>
                <a:noFill/>
              </a:ln>
              <a:solidFill>
                <a:srgbClr val="44546A"/>
              </a:solidFill>
              <a:effectLst/>
              <a:uLnTx/>
              <a:uFillTx/>
              <a:latin typeface="Century Gothic" panose="020B0502020202020204" pitchFamily="34" charset="0"/>
              <a:ea typeface="Segoe UI Historic" panose="020B0502040204020203" pitchFamily="34" charset="0"/>
              <a:cs typeface="Segoe UI Historic" panose="020B0502040204020203" pitchFamily="34" charset="0"/>
            </a:endParaRPr>
          </a:p>
        </p:txBody>
      </p:sp>
      <p:sp>
        <p:nvSpPr>
          <p:cNvPr id="3" name="CuadroTexto 2">
            <a:extLst>
              <a:ext uri="{FF2B5EF4-FFF2-40B4-BE49-F238E27FC236}">
                <a16:creationId xmlns:a16="http://schemas.microsoft.com/office/drawing/2014/main" id="{0E56F7A7-0777-2843-822F-913F8B5CC8E2}"/>
              </a:ext>
            </a:extLst>
          </p:cNvPr>
          <p:cNvSpPr txBox="1"/>
          <p:nvPr/>
        </p:nvSpPr>
        <p:spPr>
          <a:xfrm>
            <a:off x="1358432" y="1492683"/>
            <a:ext cx="9857265" cy="3693319"/>
          </a:xfrm>
          <a:prstGeom prst="rect">
            <a:avLst/>
          </a:prstGeom>
          <a:noFill/>
        </p:spPr>
        <p:txBody>
          <a:bodyPr wrap="square">
            <a:spAutoFit/>
          </a:bodyPr>
          <a:lstStyle/>
          <a:p>
            <a:pPr marL="342900" indent="-342900" algn="just">
              <a:buFont typeface="+mj-lt"/>
              <a:buAutoNum type="arabicPeriod"/>
            </a:pPr>
            <a:r>
              <a:rPr lang="es-EC" dirty="0">
                <a:solidFill>
                  <a:schemeClr val="tx2"/>
                </a:solidFill>
                <a:latin typeface="Calibri" panose="020F0502020204030204" pitchFamily="34" charset="0"/>
              </a:rPr>
              <a:t>Art. (…). – Glosario. - Se recomendó modificar el literal n) Economía Solidaria, por la definición de Economía Popular y Solidaria conforme lo establece el art. 1 LOEPS. Se recomendó modificar el concepto del literal o) Empresa Solidaria.</a:t>
            </a:r>
          </a:p>
          <a:p>
            <a:pPr marL="342900" indent="-342900" algn="just">
              <a:buFont typeface="+mj-lt"/>
              <a:buAutoNum type="arabicPeriod"/>
            </a:pPr>
            <a:endParaRPr lang="es-EC" dirty="0">
              <a:solidFill>
                <a:schemeClr val="tx2"/>
              </a:solidFill>
              <a:latin typeface="Calibri" panose="020F0502020204030204" pitchFamily="34" charset="0"/>
            </a:endParaRPr>
          </a:p>
          <a:p>
            <a:pPr marL="342900" indent="-342900" algn="just">
              <a:buFont typeface="+mj-lt"/>
              <a:buAutoNum type="arabicPeriod"/>
            </a:pPr>
            <a:r>
              <a:rPr lang="es-ES_tradnl" dirty="0">
                <a:solidFill>
                  <a:schemeClr val="tx2"/>
                </a:solidFill>
              </a:rPr>
              <a:t>Se recomendó aumentar un </a:t>
            </a:r>
            <a:r>
              <a:rPr lang="es-ES_tradnl" dirty="0" err="1">
                <a:solidFill>
                  <a:schemeClr val="tx2"/>
                </a:solidFill>
              </a:rPr>
              <a:t>Artículo</a:t>
            </a:r>
            <a:r>
              <a:rPr lang="es-ES_tradnl" dirty="0">
                <a:solidFill>
                  <a:schemeClr val="tx2"/>
                </a:solidFill>
              </a:rPr>
              <a:t> (...) Funciones y Responsabilidades.</a:t>
            </a:r>
          </a:p>
          <a:p>
            <a:pPr marL="342900" indent="-342900" algn="just">
              <a:buFont typeface="+mj-lt"/>
              <a:buAutoNum type="arabicPeriod"/>
            </a:pPr>
            <a:endParaRPr lang="es-ES_tradnl" dirty="0">
              <a:solidFill>
                <a:schemeClr val="tx2"/>
              </a:solidFill>
            </a:endParaRPr>
          </a:p>
          <a:p>
            <a:pPr marL="342900" indent="-342900" algn="just">
              <a:buFont typeface="+mj-lt"/>
              <a:buAutoNum type="arabicPeriod"/>
            </a:pPr>
            <a:r>
              <a:rPr lang="es-ES_tradnl" dirty="0">
                <a:solidFill>
                  <a:schemeClr val="tx2"/>
                </a:solidFill>
              </a:rPr>
              <a:t>Soporte a la ordenanza, en particular, al enfoque de trabajo colaborativo y a los procesos de seguimiento y evaluación. </a:t>
            </a:r>
          </a:p>
          <a:p>
            <a:pPr marL="342900" indent="-342900" algn="just">
              <a:buFont typeface="+mj-lt"/>
              <a:buAutoNum type="arabicPeriod"/>
            </a:pPr>
            <a:endParaRPr lang="es-ES_tradnl" dirty="0">
              <a:solidFill>
                <a:schemeClr val="tx2"/>
              </a:solidFill>
            </a:endParaRPr>
          </a:p>
          <a:p>
            <a:pPr marL="342900" indent="-342900" algn="just">
              <a:buFont typeface="+mj-lt"/>
              <a:buAutoNum type="arabicPeriod"/>
            </a:pPr>
            <a:endParaRPr lang="es-ES_tradnl" dirty="0">
              <a:solidFill>
                <a:schemeClr val="tx2"/>
              </a:solidFill>
            </a:endParaRPr>
          </a:p>
          <a:p>
            <a:pPr marL="342900" indent="-342900" algn="just">
              <a:buFont typeface="+mj-lt"/>
              <a:buAutoNum type="arabicPeriod"/>
            </a:pPr>
            <a:endParaRPr lang="es-ES_tradnl" dirty="0">
              <a:solidFill>
                <a:schemeClr val="tx2"/>
              </a:solidFill>
            </a:endParaRPr>
          </a:p>
          <a:p>
            <a:pPr marL="342900" indent="-342900" algn="just">
              <a:buFont typeface="+mj-lt"/>
              <a:buAutoNum type="arabicPeriod"/>
            </a:pPr>
            <a:endParaRPr lang="es-ES_tradnl" dirty="0">
              <a:solidFill>
                <a:schemeClr val="tx2"/>
              </a:solidFill>
            </a:endParaRPr>
          </a:p>
          <a:p>
            <a:pPr marL="342900" indent="-342900" algn="just">
              <a:buFont typeface="Arial" panose="020B0604020202020204" pitchFamily="34" charset="0"/>
              <a:buChar char="•"/>
            </a:pPr>
            <a:endParaRPr lang="es-ES_tradnl" dirty="0">
              <a:solidFill>
                <a:schemeClr val="tx2"/>
              </a:solidFill>
            </a:endParaRPr>
          </a:p>
        </p:txBody>
      </p:sp>
      <p:pic>
        <p:nvPicPr>
          <p:cNvPr id="6" name="Picture 6" descr="Íconos de marca en SVG, PNG, AI para descargar">
            <a:extLst>
              <a:ext uri="{FF2B5EF4-FFF2-40B4-BE49-F238E27FC236}">
                <a16:creationId xmlns:a16="http://schemas.microsoft.com/office/drawing/2014/main" id="{67F2C1AF-2F43-8C4B-C2D8-F60C485ECB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401" y="1897459"/>
            <a:ext cx="309468" cy="30946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Íconos de marca en SVG, PNG, AI para descargar">
            <a:extLst>
              <a:ext uri="{FF2B5EF4-FFF2-40B4-BE49-F238E27FC236}">
                <a16:creationId xmlns:a16="http://schemas.microsoft.com/office/drawing/2014/main" id="{5D314696-7350-0EE9-6557-38387809AF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401" y="2623152"/>
            <a:ext cx="309468" cy="309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13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8793806D-7B94-4A1C-BB88-24BE44ADE98D}"/>
              </a:ext>
            </a:extLst>
          </p:cNvPr>
          <p:cNvGrpSpPr/>
          <p:nvPr/>
        </p:nvGrpSpPr>
        <p:grpSpPr>
          <a:xfrm>
            <a:off x="9266627" y="367637"/>
            <a:ext cx="2651688" cy="481071"/>
            <a:chOff x="935800" y="3345740"/>
            <a:chExt cx="2651688" cy="481071"/>
          </a:xfrm>
        </p:grpSpPr>
        <p:sp>
          <p:nvSpPr>
            <p:cNvPr id="10" name="CuadroTexto 9">
              <a:extLst>
                <a:ext uri="{FF2B5EF4-FFF2-40B4-BE49-F238E27FC236}">
                  <a16:creationId xmlns:a16="http://schemas.microsoft.com/office/drawing/2014/main" id="{F798E3D4-176E-430E-9BA6-89C7AF3B4A25}"/>
                </a:ext>
              </a:extLst>
            </p:cNvPr>
            <p:cNvSpPr txBox="1"/>
            <p:nvPr/>
          </p:nvSpPr>
          <p:spPr>
            <a:xfrm>
              <a:off x="2037064" y="3345740"/>
              <a:ext cx="1534394" cy="215444"/>
            </a:xfrm>
            <a:prstGeom prst="rect">
              <a:avLst/>
            </a:prstGeom>
            <a:noFill/>
          </p:spPr>
          <p:txBody>
            <a:bodyPr wrap="none" rtlCol="0">
              <a:spAutoFit/>
            </a:bodyPr>
            <a:lstStyle/>
            <a:p>
              <a:pPr algn="ctr"/>
              <a:r>
                <a:rPr lang="es-EC" sz="800" b="1" dirty="0">
                  <a:solidFill>
                    <a:schemeClr val="tx2"/>
                  </a:solidFill>
                  <a:latin typeface="Century Gothic" panose="020B0502020202020204" pitchFamily="34" charset="0"/>
                  <a:sym typeface="Gill Sans"/>
                </a:rPr>
                <a:t>COMISION DE DESARROLLO</a:t>
              </a:r>
              <a:endParaRPr lang="es-EC" sz="800" dirty="0">
                <a:solidFill>
                  <a:schemeClr val="tx2"/>
                </a:solidFill>
                <a:latin typeface="Century Gothic" panose="020B0502020202020204" pitchFamily="34" charset="0"/>
                <a:sym typeface="Gill Sans"/>
              </a:endParaRPr>
            </a:p>
          </p:txBody>
        </p:sp>
        <p:sp>
          <p:nvSpPr>
            <p:cNvPr id="11" name="CuadroTexto 10">
              <a:extLst>
                <a:ext uri="{FF2B5EF4-FFF2-40B4-BE49-F238E27FC236}">
                  <a16:creationId xmlns:a16="http://schemas.microsoft.com/office/drawing/2014/main" id="{81C75635-E3AE-4D30-87B2-46EEDDD743D7}"/>
                </a:ext>
              </a:extLst>
            </p:cNvPr>
            <p:cNvSpPr txBox="1"/>
            <p:nvPr/>
          </p:nvSpPr>
          <p:spPr>
            <a:xfrm>
              <a:off x="935800" y="3473678"/>
              <a:ext cx="2651688"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ECONOMICO, COMPETITIVIDAD, PRODUCTIVIDAD</a:t>
              </a:r>
            </a:p>
          </p:txBody>
        </p:sp>
        <p:sp>
          <p:nvSpPr>
            <p:cNvPr id="12" name="CuadroTexto 11">
              <a:extLst>
                <a:ext uri="{FF2B5EF4-FFF2-40B4-BE49-F238E27FC236}">
                  <a16:creationId xmlns:a16="http://schemas.microsoft.com/office/drawing/2014/main" id="{213DD8BE-31D6-438D-A559-1CF4851AF0EF}"/>
                </a:ext>
              </a:extLst>
            </p:cNvPr>
            <p:cNvSpPr txBox="1"/>
            <p:nvPr/>
          </p:nvSpPr>
          <p:spPr>
            <a:xfrm>
              <a:off x="1583490" y="3611367"/>
              <a:ext cx="1996059"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Y ECONOMIA POPULAR Y SOLIDARIA</a:t>
              </a:r>
            </a:p>
          </p:txBody>
        </p:sp>
      </p:grpSp>
      <p:pic>
        <p:nvPicPr>
          <p:cNvPr id="13" name="Imagen 12">
            <a:extLst>
              <a:ext uri="{FF2B5EF4-FFF2-40B4-BE49-F238E27FC236}">
                <a16:creationId xmlns:a16="http://schemas.microsoft.com/office/drawing/2014/main" id="{87671677-242B-4CAC-8CCB-E90DD1A48942}"/>
              </a:ext>
            </a:extLst>
          </p:cNvPr>
          <p:cNvPicPr>
            <a:picLocks noChangeAspect="1"/>
          </p:cNvPicPr>
          <p:nvPr/>
        </p:nvPicPr>
        <p:blipFill>
          <a:blip r:embed="rId2"/>
          <a:stretch>
            <a:fillRect/>
          </a:stretch>
        </p:blipFill>
        <p:spPr>
          <a:xfrm>
            <a:off x="-8117" y="5637933"/>
            <a:ext cx="12192000" cy="1220157"/>
          </a:xfrm>
          <a:prstGeom prst="rect">
            <a:avLst/>
          </a:prstGeom>
        </p:spPr>
      </p:pic>
      <p:sp>
        <p:nvSpPr>
          <p:cNvPr id="14" name="1 Título">
            <a:extLst>
              <a:ext uri="{FF2B5EF4-FFF2-40B4-BE49-F238E27FC236}">
                <a16:creationId xmlns:a16="http://schemas.microsoft.com/office/drawing/2014/main" id="{437BC268-9BEE-4940-8C32-A639E687A73F}"/>
              </a:ext>
            </a:extLst>
          </p:cNvPr>
          <p:cNvSpPr txBox="1">
            <a:spLocks/>
          </p:cNvSpPr>
          <p:nvPr/>
        </p:nvSpPr>
        <p:spPr bwMode="auto">
          <a:xfrm>
            <a:off x="736657" y="447542"/>
            <a:ext cx="4853011" cy="802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defTabSz="914400" rtl="0" eaLnBrk="1" fontAlgn="base" latinLnBrk="0" hangingPunct="1">
              <a:lnSpc>
                <a:spcPct val="100000"/>
              </a:lnSpc>
              <a:spcBef>
                <a:spcPct val="0"/>
              </a:spcBef>
              <a:spcAft>
                <a:spcPct val="0"/>
              </a:spcAft>
              <a:buClrTx/>
              <a:buSzTx/>
              <a:buFontTx/>
              <a:buNone/>
              <a:tabLst/>
              <a:defRPr sz="1800"/>
            </a:pPr>
            <a:r>
              <a:rPr lang="es-ES" sz="2400" b="1" dirty="0">
                <a:solidFill>
                  <a:srgbClr val="44546A"/>
                </a:solidFill>
                <a:latin typeface="Century Gothic" panose="020B0502020202020204" pitchFamily="34" charset="0"/>
                <a:ea typeface="Segoe UI Historic" panose="020B0502040204020203" pitchFamily="34" charset="0"/>
                <a:cs typeface="Segoe UI Historic" panose="020B0502040204020203" pitchFamily="34" charset="0"/>
              </a:rPr>
              <a:t>Informe jurídico </a:t>
            </a:r>
            <a:endParaRPr kumimoji="0" lang="es-EC" sz="2400" i="0" u="none" strike="noStrike" kern="1200" cap="none" spc="0" normalizeH="0" baseline="0" noProof="0" dirty="0">
              <a:ln>
                <a:noFill/>
              </a:ln>
              <a:solidFill>
                <a:srgbClr val="44546A"/>
              </a:solidFill>
              <a:effectLst/>
              <a:uLnTx/>
              <a:uFillTx/>
              <a:latin typeface="Century Gothic" panose="020B0502020202020204" pitchFamily="34" charset="0"/>
              <a:ea typeface="Segoe UI Historic" panose="020B0502040204020203" pitchFamily="34" charset="0"/>
              <a:cs typeface="Segoe UI Historic" panose="020B0502040204020203" pitchFamily="34" charset="0"/>
            </a:endParaRPr>
          </a:p>
        </p:txBody>
      </p:sp>
      <p:sp>
        <p:nvSpPr>
          <p:cNvPr id="3" name="CuadroTexto 2">
            <a:extLst>
              <a:ext uri="{FF2B5EF4-FFF2-40B4-BE49-F238E27FC236}">
                <a16:creationId xmlns:a16="http://schemas.microsoft.com/office/drawing/2014/main" id="{0E56F7A7-0777-2843-822F-913F8B5CC8E2}"/>
              </a:ext>
            </a:extLst>
          </p:cNvPr>
          <p:cNvSpPr txBox="1"/>
          <p:nvPr/>
        </p:nvSpPr>
        <p:spPr>
          <a:xfrm>
            <a:off x="1372713" y="1492682"/>
            <a:ext cx="9842984" cy="3139321"/>
          </a:xfrm>
          <a:prstGeom prst="rect">
            <a:avLst/>
          </a:prstGeom>
          <a:noFill/>
        </p:spPr>
        <p:txBody>
          <a:bodyPr wrap="square">
            <a:spAutoFit/>
          </a:bodyPr>
          <a:lstStyle/>
          <a:p>
            <a:pPr marL="342900" indent="-342900" algn="just">
              <a:buFont typeface="+mj-lt"/>
              <a:buAutoNum type="arabicPeriod"/>
            </a:pPr>
            <a:r>
              <a:rPr lang="es-EC" dirty="0">
                <a:solidFill>
                  <a:schemeClr val="tx2"/>
                </a:solidFill>
                <a:latin typeface="Calibri" panose="020F0502020204030204" pitchFamily="34" charset="0"/>
              </a:rPr>
              <a:t>Ajustes en considerandos.</a:t>
            </a:r>
          </a:p>
          <a:p>
            <a:pPr marL="342900" indent="-342900" algn="just">
              <a:buFont typeface="+mj-lt"/>
              <a:buAutoNum type="arabicPeriod"/>
            </a:pPr>
            <a:endParaRPr lang="es-EC" dirty="0">
              <a:solidFill>
                <a:schemeClr val="tx2"/>
              </a:solidFill>
              <a:latin typeface="Calibri" panose="020F0502020204030204" pitchFamily="34" charset="0"/>
            </a:endParaRPr>
          </a:p>
          <a:p>
            <a:pPr marL="342900" indent="-342900" algn="just">
              <a:buFont typeface="+mj-lt"/>
              <a:buAutoNum type="arabicPeriod"/>
            </a:pPr>
            <a:r>
              <a:rPr lang="es-EC" dirty="0">
                <a:solidFill>
                  <a:schemeClr val="tx2"/>
                </a:solidFill>
                <a:latin typeface="Calibri" panose="020F0502020204030204" pitchFamily="34" charset="0"/>
              </a:rPr>
              <a:t>Art. (…). – Órgano rector. – </a:t>
            </a:r>
            <a:r>
              <a:rPr lang="es-ES_tradnl" dirty="0">
                <a:solidFill>
                  <a:schemeClr val="tx2"/>
                </a:solidFill>
                <a:latin typeface="Calibri" panose="020F0502020204030204" pitchFamily="34" charset="0"/>
              </a:rPr>
              <a:t>Se sugirió revisar la Resolución 030 del 18 de octubre de 2016 (Comité local de Promoción de Comercio Justo) ya que no coincide con la denominación del Comité señalada en el artículo (Comité Metropolitano de Comercio Justo y Consumo Responsable).</a:t>
            </a:r>
          </a:p>
          <a:p>
            <a:pPr lvl="1" algn="just"/>
            <a:r>
              <a:rPr lang="es-ES_tradnl" i="1" dirty="0">
                <a:solidFill>
                  <a:schemeClr val="tx2"/>
                </a:solidFill>
                <a:latin typeface="Calibri" panose="020F0502020204030204" pitchFamily="34" charset="0"/>
              </a:rPr>
              <a:t>En el artículo final se mantiene el nombre “Comité Metropolitano de Comercio Justo y Consumo Responsable” y se elimina el texto “Resolución 030 del 18 de octubre de 2016”.</a:t>
            </a:r>
            <a:endParaRPr lang="es-ES_tradnl" dirty="0">
              <a:solidFill>
                <a:schemeClr val="tx2"/>
              </a:solidFill>
            </a:endParaRPr>
          </a:p>
          <a:p>
            <a:pPr marL="342900" indent="-342900" algn="just">
              <a:buFont typeface="+mj-lt"/>
              <a:buAutoNum type="arabicPeriod"/>
            </a:pPr>
            <a:endParaRPr lang="es-ES_tradnl" dirty="0">
              <a:solidFill>
                <a:schemeClr val="tx2"/>
              </a:solidFill>
            </a:endParaRPr>
          </a:p>
          <a:p>
            <a:pPr marL="342900" indent="-342900" algn="just">
              <a:buFont typeface="+mj-lt"/>
              <a:buAutoNum type="arabicPeriod"/>
            </a:pPr>
            <a:r>
              <a:rPr lang="es-MX">
                <a:solidFill>
                  <a:schemeClr val="tx2"/>
                </a:solidFill>
                <a:latin typeface="Calibri" panose="020F0502020204030204" pitchFamily="34" charset="0"/>
              </a:rPr>
              <a:t>Se recomendó </a:t>
            </a:r>
            <a:r>
              <a:rPr lang="es-MX" dirty="0">
                <a:solidFill>
                  <a:schemeClr val="tx2"/>
                </a:solidFill>
                <a:latin typeface="Calibri" panose="020F0502020204030204" pitchFamily="34" charset="0"/>
              </a:rPr>
              <a:t>el siguiente texto como disposición final: “Esta Ordenanza entrará en vigencia a partir de su sanción, sin perjuicio de su publicación en los términos el artículo 324 del Código Orgánico de Organización Territorial, Autonomía y Descentralización.”</a:t>
            </a:r>
            <a:endParaRPr lang="es-EC" dirty="0">
              <a:solidFill>
                <a:schemeClr val="tx2"/>
              </a:solidFill>
              <a:latin typeface="Calibri" panose="020F0502020204030204" pitchFamily="34" charset="0"/>
            </a:endParaRPr>
          </a:p>
        </p:txBody>
      </p:sp>
      <p:pic>
        <p:nvPicPr>
          <p:cNvPr id="5" name="Picture 6" descr="Íconos de marca en SVG, PNG, AI para descargar">
            <a:extLst>
              <a:ext uri="{FF2B5EF4-FFF2-40B4-BE49-F238E27FC236}">
                <a16:creationId xmlns:a16="http://schemas.microsoft.com/office/drawing/2014/main" id="{65C27072-B2E5-8C78-3D71-1540A01F5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401" y="2519298"/>
            <a:ext cx="309468" cy="3094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Íconos de marca en SVG, PNG, AI para descargar">
            <a:extLst>
              <a:ext uri="{FF2B5EF4-FFF2-40B4-BE49-F238E27FC236}">
                <a16:creationId xmlns:a16="http://schemas.microsoft.com/office/drawing/2014/main" id="{0EAAB942-57E0-87AD-487C-F091A15436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401" y="3984315"/>
            <a:ext cx="309468" cy="30946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Íconos de marca en SVG, PNG, AI para descargar">
            <a:extLst>
              <a:ext uri="{FF2B5EF4-FFF2-40B4-BE49-F238E27FC236}">
                <a16:creationId xmlns:a16="http://schemas.microsoft.com/office/drawing/2014/main" id="{C35E8481-C6E0-E783-EB82-E425AE78A8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401" y="1585656"/>
            <a:ext cx="309468" cy="309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410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8793806D-7B94-4A1C-BB88-24BE44ADE98D}"/>
              </a:ext>
            </a:extLst>
          </p:cNvPr>
          <p:cNvGrpSpPr/>
          <p:nvPr/>
        </p:nvGrpSpPr>
        <p:grpSpPr>
          <a:xfrm>
            <a:off x="9266627" y="274337"/>
            <a:ext cx="2651688" cy="481071"/>
            <a:chOff x="935800" y="3345740"/>
            <a:chExt cx="2651688" cy="481071"/>
          </a:xfrm>
        </p:grpSpPr>
        <p:sp>
          <p:nvSpPr>
            <p:cNvPr id="10" name="CuadroTexto 9">
              <a:extLst>
                <a:ext uri="{FF2B5EF4-FFF2-40B4-BE49-F238E27FC236}">
                  <a16:creationId xmlns:a16="http://schemas.microsoft.com/office/drawing/2014/main" id="{F798E3D4-176E-430E-9BA6-89C7AF3B4A25}"/>
                </a:ext>
              </a:extLst>
            </p:cNvPr>
            <p:cNvSpPr txBox="1"/>
            <p:nvPr/>
          </p:nvSpPr>
          <p:spPr>
            <a:xfrm>
              <a:off x="2037064" y="3345740"/>
              <a:ext cx="1534394" cy="215444"/>
            </a:xfrm>
            <a:prstGeom prst="rect">
              <a:avLst/>
            </a:prstGeom>
            <a:noFill/>
          </p:spPr>
          <p:txBody>
            <a:bodyPr wrap="none" rtlCol="0">
              <a:spAutoFit/>
            </a:bodyPr>
            <a:lstStyle/>
            <a:p>
              <a:pPr algn="ctr"/>
              <a:r>
                <a:rPr lang="es-EC" sz="800" b="1" dirty="0">
                  <a:solidFill>
                    <a:schemeClr val="tx2"/>
                  </a:solidFill>
                  <a:latin typeface="Century Gothic" panose="020B0502020202020204" pitchFamily="34" charset="0"/>
                  <a:sym typeface="Gill Sans"/>
                </a:rPr>
                <a:t>COMISION DE DESARROLLO</a:t>
              </a:r>
              <a:endParaRPr lang="es-EC" sz="800" dirty="0">
                <a:solidFill>
                  <a:schemeClr val="tx2"/>
                </a:solidFill>
                <a:latin typeface="Century Gothic" panose="020B0502020202020204" pitchFamily="34" charset="0"/>
                <a:sym typeface="Gill Sans"/>
              </a:endParaRPr>
            </a:p>
          </p:txBody>
        </p:sp>
        <p:sp>
          <p:nvSpPr>
            <p:cNvPr id="11" name="CuadroTexto 10">
              <a:extLst>
                <a:ext uri="{FF2B5EF4-FFF2-40B4-BE49-F238E27FC236}">
                  <a16:creationId xmlns:a16="http://schemas.microsoft.com/office/drawing/2014/main" id="{81C75635-E3AE-4D30-87B2-46EEDDD743D7}"/>
                </a:ext>
              </a:extLst>
            </p:cNvPr>
            <p:cNvSpPr txBox="1"/>
            <p:nvPr/>
          </p:nvSpPr>
          <p:spPr>
            <a:xfrm>
              <a:off x="935800" y="3473678"/>
              <a:ext cx="2651688"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ECONOMICO, COMPETITIVIDAD, PRODUCTIVIDAD</a:t>
              </a:r>
            </a:p>
          </p:txBody>
        </p:sp>
        <p:sp>
          <p:nvSpPr>
            <p:cNvPr id="12" name="CuadroTexto 11">
              <a:extLst>
                <a:ext uri="{FF2B5EF4-FFF2-40B4-BE49-F238E27FC236}">
                  <a16:creationId xmlns:a16="http://schemas.microsoft.com/office/drawing/2014/main" id="{213DD8BE-31D6-438D-A559-1CF4851AF0EF}"/>
                </a:ext>
              </a:extLst>
            </p:cNvPr>
            <p:cNvSpPr txBox="1"/>
            <p:nvPr/>
          </p:nvSpPr>
          <p:spPr>
            <a:xfrm>
              <a:off x="1583490" y="3611367"/>
              <a:ext cx="1996059" cy="215444"/>
            </a:xfrm>
            <a:prstGeom prst="rect">
              <a:avLst/>
            </a:prstGeom>
            <a:noFill/>
          </p:spPr>
          <p:txBody>
            <a:bodyPr wrap="none" rtlCol="0">
              <a:spAutoFit/>
            </a:bodyPr>
            <a:lstStyle/>
            <a:p>
              <a:pPr algn="ctr"/>
              <a:r>
                <a:rPr lang="es-EC" sz="800" dirty="0">
                  <a:solidFill>
                    <a:schemeClr val="tx2"/>
                  </a:solidFill>
                  <a:latin typeface="Century Gothic" panose="020B0502020202020204" pitchFamily="34" charset="0"/>
                  <a:sym typeface="Gill Sans"/>
                </a:rPr>
                <a:t>Y ECONOMIA POPULAR Y SOLIDARIA</a:t>
              </a:r>
            </a:p>
          </p:txBody>
        </p:sp>
      </p:grpSp>
      <p:sp>
        <p:nvSpPr>
          <p:cNvPr id="14" name="1 Título">
            <a:extLst>
              <a:ext uri="{FF2B5EF4-FFF2-40B4-BE49-F238E27FC236}">
                <a16:creationId xmlns:a16="http://schemas.microsoft.com/office/drawing/2014/main" id="{437BC268-9BEE-4940-8C32-A639E687A73F}"/>
              </a:ext>
            </a:extLst>
          </p:cNvPr>
          <p:cNvSpPr txBox="1">
            <a:spLocks/>
          </p:cNvSpPr>
          <p:nvPr/>
        </p:nvSpPr>
        <p:spPr bwMode="auto">
          <a:xfrm>
            <a:off x="601192" y="155197"/>
            <a:ext cx="3895652" cy="802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defTabSz="914400" rtl="0" eaLnBrk="1" fontAlgn="base" latinLnBrk="0" hangingPunct="1">
              <a:lnSpc>
                <a:spcPct val="100000"/>
              </a:lnSpc>
              <a:spcBef>
                <a:spcPct val="0"/>
              </a:spcBef>
              <a:spcAft>
                <a:spcPct val="0"/>
              </a:spcAft>
              <a:buClrTx/>
              <a:buSzTx/>
              <a:buFontTx/>
              <a:buNone/>
              <a:tabLst/>
              <a:defRPr sz="1800"/>
            </a:pPr>
            <a:r>
              <a:rPr lang="es-ES" sz="2400" b="1" dirty="0">
                <a:solidFill>
                  <a:srgbClr val="44546A"/>
                </a:solidFill>
                <a:latin typeface="Century Gothic" panose="020B0502020202020204" pitchFamily="34" charset="0"/>
                <a:ea typeface="Segoe UI Historic" panose="020B0502040204020203" pitchFamily="34" charset="0"/>
                <a:cs typeface="Segoe UI Historic" panose="020B0502040204020203" pitchFamily="34" charset="0"/>
              </a:rPr>
              <a:t>CONCLUSIONES </a:t>
            </a:r>
            <a:endParaRPr kumimoji="0" lang="es-EC" sz="2400" i="0" u="none" strike="noStrike" kern="1200" cap="none" spc="0" normalizeH="0" baseline="0" noProof="0" dirty="0">
              <a:ln>
                <a:noFill/>
              </a:ln>
              <a:solidFill>
                <a:srgbClr val="44546A"/>
              </a:solidFill>
              <a:effectLst/>
              <a:uLnTx/>
              <a:uFillTx/>
              <a:latin typeface="Century Gothic" panose="020B0502020202020204" pitchFamily="34" charset="0"/>
              <a:ea typeface="Segoe UI Historic" panose="020B0502040204020203" pitchFamily="34" charset="0"/>
              <a:cs typeface="Segoe UI Historic" panose="020B0502040204020203" pitchFamily="34" charset="0"/>
            </a:endParaRPr>
          </a:p>
        </p:txBody>
      </p:sp>
      <p:sp>
        <p:nvSpPr>
          <p:cNvPr id="15" name="Rectangle 12">
            <a:extLst>
              <a:ext uri="{FF2B5EF4-FFF2-40B4-BE49-F238E27FC236}">
                <a16:creationId xmlns:a16="http://schemas.microsoft.com/office/drawing/2014/main" id="{C72AFEE7-36E0-4B53-A9FF-56DA91995978}"/>
              </a:ext>
            </a:extLst>
          </p:cNvPr>
          <p:cNvSpPr/>
          <p:nvPr/>
        </p:nvSpPr>
        <p:spPr>
          <a:xfrm>
            <a:off x="2693853" y="3989319"/>
            <a:ext cx="6641764" cy="86561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a:solidFill>
                <a:prstClr val="white"/>
              </a:solidFill>
            </a:endParaRPr>
          </a:p>
        </p:txBody>
      </p:sp>
      <p:sp>
        <p:nvSpPr>
          <p:cNvPr id="16" name="Rectangle 13">
            <a:extLst>
              <a:ext uri="{FF2B5EF4-FFF2-40B4-BE49-F238E27FC236}">
                <a16:creationId xmlns:a16="http://schemas.microsoft.com/office/drawing/2014/main" id="{ACDDC367-5AA8-4533-BF9A-565FE34579BA}"/>
              </a:ext>
            </a:extLst>
          </p:cNvPr>
          <p:cNvSpPr/>
          <p:nvPr/>
        </p:nvSpPr>
        <p:spPr>
          <a:xfrm>
            <a:off x="2693854" y="3034777"/>
            <a:ext cx="6650350" cy="82054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a:solidFill>
                <a:prstClr val="white"/>
              </a:solidFill>
            </a:endParaRPr>
          </a:p>
        </p:txBody>
      </p:sp>
      <p:sp>
        <p:nvSpPr>
          <p:cNvPr id="17" name="Rectangle 11">
            <a:extLst>
              <a:ext uri="{FF2B5EF4-FFF2-40B4-BE49-F238E27FC236}">
                <a16:creationId xmlns:a16="http://schemas.microsoft.com/office/drawing/2014/main" id="{C8279194-2B4A-455A-B067-DB4DF5A6E0C1}"/>
              </a:ext>
            </a:extLst>
          </p:cNvPr>
          <p:cNvSpPr/>
          <p:nvPr/>
        </p:nvSpPr>
        <p:spPr>
          <a:xfrm>
            <a:off x="2693854" y="2084582"/>
            <a:ext cx="6650350" cy="8656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a:solidFill>
                <a:prstClr val="white"/>
              </a:solidFill>
            </a:endParaRPr>
          </a:p>
        </p:txBody>
      </p:sp>
      <p:sp>
        <p:nvSpPr>
          <p:cNvPr id="18" name="Rectangle 21">
            <a:extLst>
              <a:ext uri="{FF2B5EF4-FFF2-40B4-BE49-F238E27FC236}">
                <a16:creationId xmlns:a16="http://schemas.microsoft.com/office/drawing/2014/main" id="{FC91DF3D-B565-4A30-9360-4B2081D306ED}"/>
              </a:ext>
            </a:extLst>
          </p:cNvPr>
          <p:cNvSpPr/>
          <p:nvPr/>
        </p:nvSpPr>
        <p:spPr>
          <a:xfrm>
            <a:off x="3535377" y="2243181"/>
            <a:ext cx="5953278" cy="584775"/>
          </a:xfrm>
          <a:prstGeom prst="rect">
            <a:avLst/>
          </a:prstGeom>
        </p:spPr>
        <p:txBody>
          <a:bodyPr wrap="square">
            <a:spAutoFit/>
          </a:bodyPr>
          <a:lstStyle/>
          <a:p>
            <a:pPr defTabSz="913852"/>
            <a:r>
              <a:rPr lang="es-ES" sz="1600" dirty="0">
                <a:solidFill>
                  <a:prstClr val="white"/>
                </a:solidFill>
                <a:latin typeface="Arial" panose="020B0604020202020204" pitchFamily="34" charset="0"/>
                <a:cs typeface="Arial" panose="020B0604020202020204" pitchFamily="34" charset="0"/>
              </a:rPr>
              <a:t>El proyecto normativo refleja un nivel de apropiación y consenso.</a:t>
            </a:r>
          </a:p>
        </p:txBody>
      </p:sp>
      <p:sp>
        <p:nvSpPr>
          <p:cNvPr id="19" name="Rectangle 21">
            <a:extLst>
              <a:ext uri="{FF2B5EF4-FFF2-40B4-BE49-F238E27FC236}">
                <a16:creationId xmlns:a16="http://schemas.microsoft.com/office/drawing/2014/main" id="{A28A7F01-563B-4A8D-BD24-12FC520C8E37}"/>
              </a:ext>
            </a:extLst>
          </p:cNvPr>
          <p:cNvSpPr/>
          <p:nvPr/>
        </p:nvSpPr>
        <p:spPr>
          <a:xfrm>
            <a:off x="3535376" y="3293005"/>
            <a:ext cx="5886405" cy="338554"/>
          </a:xfrm>
          <a:prstGeom prst="rect">
            <a:avLst/>
          </a:prstGeom>
        </p:spPr>
        <p:txBody>
          <a:bodyPr wrap="square">
            <a:spAutoFit/>
          </a:bodyPr>
          <a:lstStyle/>
          <a:p>
            <a:pPr algn="just"/>
            <a:r>
              <a:rPr lang="es-ES" sz="1600" dirty="0">
                <a:solidFill>
                  <a:prstClr val="white"/>
                </a:solidFill>
                <a:latin typeface="Arial" panose="020B0604020202020204" pitchFamily="34" charset="0"/>
                <a:cs typeface="Arial" panose="020B0604020202020204" pitchFamily="34" charset="0"/>
              </a:rPr>
              <a:t>Existen observaciones de forma </a:t>
            </a:r>
            <a:r>
              <a:rPr lang="es-ES" sz="1600">
                <a:solidFill>
                  <a:prstClr val="white"/>
                </a:solidFill>
                <a:latin typeface="Arial" panose="020B0604020202020204" pitchFamily="34" charset="0"/>
                <a:cs typeface="Arial" panose="020B0604020202020204" pitchFamily="34" charset="0"/>
              </a:rPr>
              <a:t>que han sido </a:t>
            </a:r>
            <a:r>
              <a:rPr lang="es-ES" sz="1600" dirty="0">
                <a:solidFill>
                  <a:prstClr val="white"/>
                </a:solidFill>
                <a:latin typeface="Arial" panose="020B0604020202020204" pitchFamily="34" charset="0"/>
                <a:cs typeface="Arial" panose="020B0604020202020204" pitchFamily="34" charset="0"/>
              </a:rPr>
              <a:t>acogidas.</a:t>
            </a:r>
          </a:p>
        </p:txBody>
      </p:sp>
      <p:sp>
        <p:nvSpPr>
          <p:cNvPr id="20" name="Rectangle 21">
            <a:extLst>
              <a:ext uri="{FF2B5EF4-FFF2-40B4-BE49-F238E27FC236}">
                <a16:creationId xmlns:a16="http://schemas.microsoft.com/office/drawing/2014/main" id="{67EE9627-9A6E-4554-AFAD-F7E3CA2972B4}"/>
              </a:ext>
            </a:extLst>
          </p:cNvPr>
          <p:cNvSpPr/>
          <p:nvPr/>
        </p:nvSpPr>
        <p:spPr>
          <a:xfrm>
            <a:off x="3523656" y="4160807"/>
            <a:ext cx="6020714" cy="584775"/>
          </a:xfrm>
          <a:prstGeom prst="rect">
            <a:avLst/>
          </a:prstGeom>
        </p:spPr>
        <p:txBody>
          <a:bodyPr wrap="square">
            <a:spAutoFit/>
          </a:bodyPr>
          <a:lstStyle/>
          <a:p>
            <a:pPr defTabSz="913852"/>
            <a:r>
              <a:rPr lang="es-ES" sz="1600" dirty="0">
                <a:solidFill>
                  <a:prstClr val="white"/>
                </a:solidFill>
                <a:latin typeface="Arial" panose="020B0604020202020204" pitchFamily="34" charset="0"/>
                <a:cs typeface="Arial" panose="020B0604020202020204" pitchFamily="34" charset="0"/>
              </a:rPr>
              <a:t>El texto definitivo de la ordenanza ha sido ajustado en función de las observaciones.</a:t>
            </a:r>
          </a:p>
        </p:txBody>
      </p:sp>
      <p:grpSp>
        <p:nvGrpSpPr>
          <p:cNvPr id="21" name="Group 4">
            <a:extLst>
              <a:ext uri="{FF2B5EF4-FFF2-40B4-BE49-F238E27FC236}">
                <a16:creationId xmlns:a16="http://schemas.microsoft.com/office/drawing/2014/main" id="{AA38ED1E-56E1-4D8C-A986-E4C1FB5FB407}"/>
              </a:ext>
            </a:extLst>
          </p:cNvPr>
          <p:cNvGrpSpPr>
            <a:grpSpLocks noChangeAspect="1"/>
          </p:cNvGrpSpPr>
          <p:nvPr/>
        </p:nvGrpSpPr>
        <p:grpSpPr bwMode="auto">
          <a:xfrm>
            <a:off x="2918568" y="2307024"/>
            <a:ext cx="488696" cy="502976"/>
            <a:chOff x="808" y="390"/>
            <a:chExt cx="308" cy="317"/>
          </a:xfrm>
          <a:solidFill>
            <a:schemeClr val="accent2"/>
          </a:solidFill>
        </p:grpSpPr>
        <p:sp>
          <p:nvSpPr>
            <p:cNvPr id="22" name="Freeform 6">
              <a:extLst>
                <a:ext uri="{FF2B5EF4-FFF2-40B4-BE49-F238E27FC236}">
                  <a16:creationId xmlns:a16="http://schemas.microsoft.com/office/drawing/2014/main" id="{3210B895-2B96-4BE4-B2E6-41A3C5E48347}"/>
                </a:ext>
              </a:extLst>
            </p:cNvPr>
            <p:cNvSpPr>
              <a:spLocks noEditPoints="1"/>
            </p:cNvSpPr>
            <p:nvPr/>
          </p:nvSpPr>
          <p:spPr bwMode="auto">
            <a:xfrm>
              <a:off x="880" y="451"/>
              <a:ext cx="165" cy="256"/>
            </a:xfrm>
            <a:custGeom>
              <a:avLst/>
              <a:gdLst>
                <a:gd name="T0" fmla="*/ 659 w 1813"/>
                <a:gd name="T1" fmla="*/ 1252 h 2816"/>
                <a:gd name="T2" fmla="*/ 673 w 1813"/>
                <a:gd name="T3" fmla="*/ 1286 h 2816"/>
                <a:gd name="T4" fmla="*/ 744 w 1813"/>
                <a:gd name="T5" fmla="*/ 1803 h 2816"/>
                <a:gd name="T6" fmla="*/ 774 w 1813"/>
                <a:gd name="T7" fmla="*/ 1819 h 2816"/>
                <a:gd name="T8" fmla="*/ 1243 w 1813"/>
                <a:gd name="T9" fmla="*/ 1159 h 2816"/>
                <a:gd name="T10" fmla="*/ 957 w 1813"/>
                <a:gd name="T11" fmla="*/ 1137 h 2816"/>
                <a:gd name="T12" fmla="*/ 1250 w 1813"/>
                <a:gd name="T13" fmla="*/ 585 h 2816"/>
                <a:gd name="T14" fmla="*/ 907 w 1813"/>
                <a:gd name="T15" fmla="*/ 0 h 2816"/>
                <a:gd name="T16" fmla="*/ 1276 w 1813"/>
                <a:gd name="T17" fmla="*/ 79 h 2816"/>
                <a:gd name="T18" fmla="*/ 1573 w 1813"/>
                <a:gd name="T19" fmla="*/ 294 h 2816"/>
                <a:gd name="T20" fmla="*/ 1762 w 1813"/>
                <a:gd name="T21" fmla="*/ 608 h 2816"/>
                <a:gd name="T22" fmla="*/ 1809 w 1813"/>
                <a:gd name="T23" fmla="*/ 989 h 2816"/>
                <a:gd name="T24" fmla="*/ 1720 w 1813"/>
                <a:gd name="T25" fmla="*/ 1356 h 2816"/>
                <a:gd name="T26" fmla="*/ 1558 w 1813"/>
                <a:gd name="T27" fmla="*/ 1672 h 2816"/>
                <a:gd name="T28" fmla="*/ 1411 w 1813"/>
                <a:gd name="T29" fmla="*/ 1914 h 2816"/>
                <a:gd name="T30" fmla="*/ 1326 w 1813"/>
                <a:gd name="T31" fmla="*/ 2101 h 2816"/>
                <a:gd name="T32" fmla="*/ 1320 w 1813"/>
                <a:gd name="T33" fmla="*/ 2311 h 2816"/>
                <a:gd name="T34" fmla="*/ 1277 w 1813"/>
                <a:gd name="T35" fmla="*/ 2372 h 2816"/>
                <a:gd name="T36" fmla="*/ 1127 w 1813"/>
                <a:gd name="T37" fmla="*/ 2401 h 2816"/>
                <a:gd name="T38" fmla="*/ 946 w 1813"/>
                <a:gd name="T39" fmla="*/ 2415 h 2816"/>
                <a:gd name="T40" fmla="*/ 812 w 1813"/>
                <a:gd name="T41" fmla="*/ 2418 h 2816"/>
                <a:gd name="T42" fmla="*/ 797 w 1813"/>
                <a:gd name="T43" fmla="*/ 2418 h 2816"/>
                <a:gd name="T44" fmla="*/ 917 w 1813"/>
                <a:gd name="T45" fmla="*/ 2421 h 2816"/>
                <a:gd name="T46" fmla="*/ 1101 w 1813"/>
                <a:gd name="T47" fmla="*/ 2434 h 2816"/>
                <a:gd name="T48" fmla="*/ 1278 w 1813"/>
                <a:gd name="T49" fmla="*/ 2462 h 2816"/>
                <a:gd name="T50" fmla="*/ 1375 w 1813"/>
                <a:gd name="T51" fmla="*/ 2512 h 2816"/>
                <a:gd name="T52" fmla="*/ 1333 w 1813"/>
                <a:gd name="T53" fmla="*/ 2573 h 2816"/>
                <a:gd name="T54" fmla="*/ 1186 w 1813"/>
                <a:gd name="T55" fmla="*/ 2609 h 2816"/>
                <a:gd name="T56" fmla="*/ 1005 w 1813"/>
                <a:gd name="T57" fmla="*/ 2628 h 2816"/>
                <a:gd name="T58" fmla="*/ 969 w 1813"/>
                <a:gd name="T59" fmla="*/ 2632 h 2816"/>
                <a:gd name="T60" fmla="*/ 1139 w 1813"/>
                <a:gd name="T61" fmla="*/ 2642 h 2816"/>
                <a:gd name="T62" fmla="*/ 1279 w 1813"/>
                <a:gd name="T63" fmla="*/ 2673 h 2816"/>
                <a:gd name="T64" fmla="*/ 1321 w 1813"/>
                <a:gd name="T65" fmla="*/ 2742 h 2816"/>
                <a:gd name="T66" fmla="*/ 1251 w 1813"/>
                <a:gd name="T67" fmla="*/ 2813 h 2816"/>
                <a:gd name="T68" fmla="*/ 524 w 1813"/>
                <a:gd name="T69" fmla="*/ 2795 h 2816"/>
                <a:gd name="T70" fmla="*/ 491 w 1813"/>
                <a:gd name="T71" fmla="*/ 2707 h 2816"/>
                <a:gd name="T72" fmla="*/ 534 w 1813"/>
                <a:gd name="T73" fmla="*/ 2657 h 2816"/>
                <a:gd name="T74" fmla="*/ 524 w 1813"/>
                <a:gd name="T75" fmla="*/ 2608 h 2816"/>
                <a:gd name="T76" fmla="*/ 454 w 1813"/>
                <a:gd name="T77" fmla="*/ 2565 h 2816"/>
                <a:gd name="T78" fmla="*/ 443 w 1813"/>
                <a:gd name="T79" fmla="*/ 2497 h 2816"/>
                <a:gd name="T80" fmla="*/ 506 w 1813"/>
                <a:gd name="T81" fmla="*/ 2450 h 2816"/>
                <a:gd name="T82" fmla="*/ 536 w 1813"/>
                <a:gd name="T83" fmla="*/ 2406 h 2816"/>
                <a:gd name="T84" fmla="*/ 496 w 1813"/>
                <a:gd name="T85" fmla="*/ 2358 h 2816"/>
                <a:gd name="T86" fmla="*/ 501 w 1813"/>
                <a:gd name="T87" fmla="*/ 2281 h 2816"/>
                <a:gd name="T88" fmla="*/ 459 w 1813"/>
                <a:gd name="T89" fmla="*/ 2027 h 2816"/>
                <a:gd name="T90" fmla="*/ 345 w 1813"/>
                <a:gd name="T91" fmla="*/ 1817 h 2816"/>
                <a:gd name="T92" fmla="*/ 184 w 1813"/>
                <a:gd name="T93" fmla="*/ 1538 h 2816"/>
                <a:gd name="T94" fmla="*/ 43 w 1813"/>
                <a:gd name="T95" fmla="*/ 1205 h 2816"/>
                <a:gd name="T96" fmla="*/ 3 w 1813"/>
                <a:gd name="T97" fmla="*/ 831 h 2816"/>
                <a:gd name="T98" fmla="*/ 111 w 1813"/>
                <a:gd name="T99" fmla="*/ 473 h 2816"/>
                <a:gd name="T100" fmla="*/ 348 w 1813"/>
                <a:gd name="T101" fmla="*/ 194 h 2816"/>
                <a:gd name="T102" fmla="*/ 677 w 1813"/>
                <a:gd name="T103" fmla="*/ 30 h 2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3" h="2816">
                  <a:moveTo>
                    <a:pt x="989" y="580"/>
                  </a:moveTo>
                  <a:lnTo>
                    <a:pt x="979" y="581"/>
                  </a:lnTo>
                  <a:lnTo>
                    <a:pt x="972" y="586"/>
                  </a:lnTo>
                  <a:lnTo>
                    <a:pt x="966" y="594"/>
                  </a:lnTo>
                  <a:lnTo>
                    <a:pt x="659" y="1252"/>
                  </a:lnTo>
                  <a:lnTo>
                    <a:pt x="657" y="1259"/>
                  </a:lnTo>
                  <a:lnTo>
                    <a:pt x="657" y="1268"/>
                  </a:lnTo>
                  <a:lnTo>
                    <a:pt x="660" y="1275"/>
                  </a:lnTo>
                  <a:lnTo>
                    <a:pt x="667" y="1282"/>
                  </a:lnTo>
                  <a:lnTo>
                    <a:pt x="673" y="1286"/>
                  </a:lnTo>
                  <a:lnTo>
                    <a:pt x="681" y="1287"/>
                  </a:lnTo>
                  <a:lnTo>
                    <a:pt x="947" y="1288"/>
                  </a:lnTo>
                  <a:lnTo>
                    <a:pt x="744" y="1786"/>
                  </a:lnTo>
                  <a:lnTo>
                    <a:pt x="743" y="1795"/>
                  </a:lnTo>
                  <a:lnTo>
                    <a:pt x="744" y="1803"/>
                  </a:lnTo>
                  <a:lnTo>
                    <a:pt x="748" y="1812"/>
                  </a:lnTo>
                  <a:lnTo>
                    <a:pt x="755" y="1817"/>
                  </a:lnTo>
                  <a:lnTo>
                    <a:pt x="761" y="1819"/>
                  </a:lnTo>
                  <a:lnTo>
                    <a:pt x="767" y="1820"/>
                  </a:lnTo>
                  <a:lnTo>
                    <a:pt x="774" y="1819"/>
                  </a:lnTo>
                  <a:lnTo>
                    <a:pt x="781" y="1815"/>
                  </a:lnTo>
                  <a:lnTo>
                    <a:pt x="786" y="1809"/>
                  </a:lnTo>
                  <a:lnTo>
                    <a:pt x="1238" y="1176"/>
                  </a:lnTo>
                  <a:lnTo>
                    <a:pt x="1242" y="1168"/>
                  </a:lnTo>
                  <a:lnTo>
                    <a:pt x="1243" y="1159"/>
                  </a:lnTo>
                  <a:lnTo>
                    <a:pt x="1240" y="1150"/>
                  </a:lnTo>
                  <a:lnTo>
                    <a:pt x="1235" y="1144"/>
                  </a:lnTo>
                  <a:lnTo>
                    <a:pt x="1227" y="1138"/>
                  </a:lnTo>
                  <a:lnTo>
                    <a:pt x="1219" y="1137"/>
                  </a:lnTo>
                  <a:lnTo>
                    <a:pt x="957" y="1137"/>
                  </a:lnTo>
                  <a:lnTo>
                    <a:pt x="1255" y="616"/>
                  </a:lnTo>
                  <a:lnTo>
                    <a:pt x="1258" y="608"/>
                  </a:lnTo>
                  <a:lnTo>
                    <a:pt x="1258" y="600"/>
                  </a:lnTo>
                  <a:lnTo>
                    <a:pt x="1255" y="591"/>
                  </a:lnTo>
                  <a:lnTo>
                    <a:pt x="1250" y="585"/>
                  </a:lnTo>
                  <a:lnTo>
                    <a:pt x="1242" y="581"/>
                  </a:lnTo>
                  <a:lnTo>
                    <a:pt x="1234" y="580"/>
                  </a:lnTo>
                  <a:lnTo>
                    <a:pt x="989" y="580"/>
                  </a:lnTo>
                  <a:close/>
                  <a:moveTo>
                    <a:pt x="905" y="0"/>
                  </a:moveTo>
                  <a:lnTo>
                    <a:pt x="907" y="0"/>
                  </a:lnTo>
                  <a:lnTo>
                    <a:pt x="985" y="4"/>
                  </a:lnTo>
                  <a:lnTo>
                    <a:pt x="1062" y="14"/>
                  </a:lnTo>
                  <a:lnTo>
                    <a:pt x="1135" y="30"/>
                  </a:lnTo>
                  <a:lnTo>
                    <a:pt x="1207" y="52"/>
                  </a:lnTo>
                  <a:lnTo>
                    <a:pt x="1276" y="79"/>
                  </a:lnTo>
                  <a:lnTo>
                    <a:pt x="1343" y="112"/>
                  </a:lnTo>
                  <a:lnTo>
                    <a:pt x="1405" y="151"/>
                  </a:lnTo>
                  <a:lnTo>
                    <a:pt x="1465" y="194"/>
                  </a:lnTo>
                  <a:lnTo>
                    <a:pt x="1521" y="242"/>
                  </a:lnTo>
                  <a:lnTo>
                    <a:pt x="1573" y="294"/>
                  </a:lnTo>
                  <a:lnTo>
                    <a:pt x="1620" y="350"/>
                  </a:lnTo>
                  <a:lnTo>
                    <a:pt x="1663" y="409"/>
                  </a:lnTo>
                  <a:lnTo>
                    <a:pt x="1701" y="473"/>
                  </a:lnTo>
                  <a:lnTo>
                    <a:pt x="1734" y="538"/>
                  </a:lnTo>
                  <a:lnTo>
                    <a:pt x="1762" y="608"/>
                  </a:lnTo>
                  <a:lnTo>
                    <a:pt x="1783" y="681"/>
                  </a:lnTo>
                  <a:lnTo>
                    <a:pt x="1800" y="755"/>
                  </a:lnTo>
                  <a:lnTo>
                    <a:pt x="1809" y="831"/>
                  </a:lnTo>
                  <a:lnTo>
                    <a:pt x="1813" y="909"/>
                  </a:lnTo>
                  <a:lnTo>
                    <a:pt x="1809" y="989"/>
                  </a:lnTo>
                  <a:lnTo>
                    <a:pt x="1801" y="1066"/>
                  </a:lnTo>
                  <a:lnTo>
                    <a:pt x="1786" y="1142"/>
                  </a:lnTo>
                  <a:lnTo>
                    <a:pt x="1768" y="1215"/>
                  </a:lnTo>
                  <a:lnTo>
                    <a:pt x="1745" y="1286"/>
                  </a:lnTo>
                  <a:lnTo>
                    <a:pt x="1720" y="1356"/>
                  </a:lnTo>
                  <a:lnTo>
                    <a:pt x="1690" y="1423"/>
                  </a:lnTo>
                  <a:lnTo>
                    <a:pt x="1659" y="1488"/>
                  </a:lnTo>
                  <a:lnTo>
                    <a:pt x="1627" y="1551"/>
                  </a:lnTo>
                  <a:lnTo>
                    <a:pt x="1593" y="1612"/>
                  </a:lnTo>
                  <a:lnTo>
                    <a:pt x="1558" y="1672"/>
                  </a:lnTo>
                  <a:lnTo>
                    <a:pt x="1524" y="1729"/>
                  </a:lnTo>
                  <a:lnTo>
                    <a:pt x="1490" y="1784"/>
                  </a:lnTo>
                  <a:lnTo>
                    <a:pt x="1463" y="1828"/>
                  </a:lnTo>
                  <a:lnTo>
                    <a:pt x="1437" y="1872"/>
                  </a:lnTo>
                  <a:lnTo>
                    <a:pt x="1411" y="1914"/>
                  </a:lnTo>
                  <a:lnTo>
                    <a:pt x="1389" y="1956"/>
                  </a:lnTo>
                  <a:lnTo>
                    <a:pt x="1368" y="1995"/>
                  </a:lnTo>
                  <a:lnTo>
                    <a:pt x="1351" y="2032"/>
                  </a:lnTo>
                  <a:lnTo>
                    <a:pt x="1336" y="2067"/>
                  </a:lnTo>
                  <a:lnTo>
                    <a:pt x="1326" y="2101"/>
                  </a:lnTo>
                  <a:lnTo>
                    <a:pt x="1318" y="2132"/>
                  </a:lnTo>
                  <a:lnTo>
                    <a:pt x="1316" y="2161"/>
                  </a:lnTo>
                  <a:lnTo>
                    <a:pt x="1312" y="2281"/>
                  </a:lnTo>
                  <a:lnTo>
                    <a:pt x="1312" y="2289"/>
                  </a:lnTo>
                  <a:lnTo>
                    <a:pt x="1320" y="2311"/>
                  </a:lnTo>
                  <a:lnTo>
                    <a:pt x="1323" y="2334"/>
                  </a:lnTo>
                  <a:lnTo>
                    <a:pt x="1320" y="2346"/>
                  </a:lnTo>
                  <a:lnTo>
                    <a:pt x="1311" y="2355"/>
                  </a:lnTo>
                  <a:lnTo>
                    <a:pt x="1296" y="2365"/>
                  </a:lnTo>
                  <a:lnTo>
                    <a:pt x="1277" y="2372"/>
                  </a:lnTo>
                  <a:lnTo>
                    <a:pt x="1253" y="2380"/>
                  </a:lnTo>
                  <a:lnTo>
                    <a:pt x="1225" y="2386"/>
                  </a:lnTo>
                  <a:lnTo>
                    <a:pt x="1195" y="2392"/>
                  </a:lnTo>
                  <a:lnTo>
                    <a:pt x="1162" y="2397"/>
                  </a:lnTo>
                  <a:lnTo>
                    <a:pt x="1127" y="2401"/>
                  </a:lnTo>
                  <a:lnTo>
                    <a:pt x="1091" y="2405"/>
                  </a:lnTo>
                  <a:lnTo>
                    <a:pt x="1054" y="2408"/>
                  </a:lnTo>
                  <a:lnTo>
                    <a:pt x="1017" y="2410"/>
                  </a:lnTo>
                  <a:lnTo>
                    <a:pt x="981" y="2413"/>
                  </a:lnTo>
                  <a:lnTo>
                    <a:pt x="946" y="2415"/>
                  </a:lnTo>
                  <a:lnTo>
                    <a:pt x="914" y="2416"/>
                  </a:lnTo>
                  <a:lnTo>
                    <a:pt x="883" y="2417"/>
                  </a:lnTo>
                  <a:lnTo>
                    <a:pt x="856" y="2417"/>
                  </a:lnTo>
                  <a:lnTo>
                    <a:pt x="832" y="2418"/>
                  </a:lnTo>
                  <a:lnTo>
                    <a:pt x="812" y="2418"/>
                  </a:lnTo>
                  <a:lnTo>
                    <a:pt x="797" y="2418"/>
                  </a:lnTo>
                  <a:lnTo>
                    <a:pt x="788" y="2418"/>
                  </a:lnTo>
                  <a:lnTo>
                    <a:pt x="785" y="2418"/>
                  </a:lnTo>
                  <a:lnTo>
                    <a:pt x="788" y="2418"/>
                  </a:lnTo>
                  <a:lnTo>
                    <a:pt x="797" y="2418"/>
                  </a:lnTo>
                  <a:lnTo>
                    <a:pt x="812" y="2418"/>
                  </a:lnTo>
                  <a:lnTo>
                    <a:pt x="832" y="2419"/>
                  </a:lnTo>
                  <a:lnTo>
                    <a:pt x="857" y="2419"/>
                  </a:lnTo>
                  <a:lnTo>
                    <a:pt x="885" y="2420"/>
                  </a:lnTo>
                  <a:lnTo>
                    <a:pt x="917" y="2421"/>
                  </a:lnTo>
                  <a:lnTo>
                    <a:pt x="951" y="2423"/>
                  </a:lnTo>
                  <a:lnTo>
                    <a:pt x="987" y="2424"/>
                  </a:lnTo>
                  <a:lnTo>
                    <a:pt x="1024" y="2427"/>
                  </a:lnTo>
                  <a:lnTo>
                    <a:pt x="1063" y="2431"/>
                  </a:lnTo>
                  <a:lnTo>
                    <a:pt x="1101" y="2434"/>
                  </a:lnTo>
                  <a:lnTo>
                    <a:pt x="1140" y="2438"/>
                  </a:lnTo>
                  <a:lnTo>
                    <a:pt x="1177" y="2443"/>
                  </a:lnTo>
                  <a:lnTo>
                    <a:pt x="1213" y="2449"/>
                  </a:lnTo>
                  <a:lnTo>
                    <a:pt x="1246" y="2455"/>
                  </a:lnTo>
                  <a:lnTo>
                    <a:pt x="1278" y="2462"/>
                  </a:lnTo>
                  <a:lnTo>
                    <a:pt x="1307" y="2470"/>
                  </a:lnTo>
                  <a:lnTo>
                    <a:pt x="1331" y="2479"/>
                  </a:lnTo>
                  <a:lnTo>
                    <a:pt x="1351" y="2489"/>
                  </a:lnTo>
                  <a:lnTo>
                    <a:pt x="1366" y="2501"/>
                  </a:lnTo>
                  <a:lnTo>
                    <a:pt x="1375" y="2512"/>
                  </a:lnTo>
                  <a:lnTo>
                    <a:pt x="1378" y="2526"/>
                  </a:lnTo>
                  <a:lnTo>
                    <a:pt x="1375" y="2539"/>
                  </a:lnTo>
                  <a:lnTo>
                    <a:pt x="1366" y="2551"/>
                  </a:lnTo>
                  <a:lnTo>
                    <a:pt x="1352" y="2563"/>
                  </a:lnTo>
                  <a:lnTo>
                    <a:pt x="1333" y="2573"/>
                  </a:lnTo>
                  <a:lnTo>
                    <a:pt x="1310" y="2582"/>
                  </a:lnTo>
                  <a:lnTo>
                    <a:pt x="1282" y="2590"/>
                  </a:lnTo>
                  <a:lnTo>
                    <a:pt x="1253" y="2597"/>
                  </a:lnTo>
                  <a:lnTo>
                    <a:pt x="1220" y="2603"/>
                  </a:lnTo>
                  <a:lnTo>
                    <a:pt x="1186" y="2609"/>
                  </a:lnTo>
                  <a:lnTo>
                    <a:pt x="1150" y="2614"/>
                  </a:lnTo>
                  <a:lnTo>
                    <a:pt x="1114" y="2618"/>
                  </a:lnTo>
                  <a:lnTo>
                    <a:pt x="1077" y="2621"/>
                  </a:lnTo>
                  <a:lnTo>
                    <a:pt x="1040" y="2625"/>
                  </a:lnTo>
                  <a:lnTo>
                    <a:pt x="1005" y="2628"/>
                  </a:lnTo>
                  <a:lnTo>
                    <a:pt x="971" y="2629"/>
                  </a:lnTo>
                  <a:lnTo>
                    <a:pt x="939" y="2631"/>
                  </a:lnTo>
                  <a:lnTo>
                    <a:pt x="908" y="2632"/>
                  </a:lnTo>
                  <a:lnTo>
                    <a:pt x="938" y="2632"/>
                  </a:lnTo>
                  <a:lnTo>
                    <a:pt x="969" y="2632"/>
                  </a:lnTo>
                  <a:lnTo>
                    <a:pt x="1001" y="2633"/>
                  </a:lnTo>
                  <a:lnTo>
                    <a:pt x="1035" y="2634"/>
                  </a:lnTo>
                  <a:lnTo>
                    <a:pt x="1070" y="2636"/>
                  </a:lnTo>
                  <a:lnTo>
                    <a:pt x="1105" y="2638"/>
                  </a:lnTo>
                  <a:lnTo>
                    <a:pt x="1139" y="2642"/>
                  </a:lnTo>
                  <a:lnTo>
                    <a:pt x="1171" y="2646"/>
                  </a:lnTo>
                  <a:lnTo>
                    <a:pt x="1202" y="2651"/>
                  </a:lnTo>
                  <a:lnTo>
                    <a:pt x="1232" y="2657"/>
                  </a:lnTo>
                  <a:lnTo>
                    <a:pt x="1257" y="2665"/>
                  </a:lnTo>
                  <a:lnTo>
                    <a:pt x="1279" y="2673"/>
                  </a:lnTo>
                  <a:lnTo>
                    <a:pt x="1298" y="2683"/>
                  </a:lnTo>
                  <a:lnTo>
                    <a:pt x="1312" y="2693"/>
                  </a:lnTo>
                  <a:lnTo>
                    <a:pt x="1320" y="2706"/>
                  </a:lnTo>
                  <a:lnTo>
                    <a:pt x="1323" y="2721"/>
                  </a:lnTo>
                  <a:lnTo>
                    <a:pt x="1321" y="2742"/>
                  </a:lnTo>
                  <a:lnTo>
                    <a:pt x="1314" y="2762"/>
                  </a:lnTo>
                  <a:lnTo>
                    <a:pt x="1302" y="2780"/>
                  </a:lnTo>
                  <a:lnTo>
                    <a:pt x="1288" y="2795"/>
                  </a:lnTo>
                  <a:lnTo>
                    <a:pt x="1271" y="2807"/>
                  </a:lnTo>
                  <a:lnTo>
                    <a:pt x="1251" y="2813"/>
                  </a:lnTo>
                  <a:lnTo>
                    <a:pt x="1228" y="2816"/>
                  </a:lnTo>
                  <a:lnTo>
                    <a:pt x="584" y="2816"/>
                  </a:lnTo>
                  <a:lnTo>
                    <a:pt x="562" y="2813"/>
                  </a:lnTo>
                  <a:lnTo>
                    <a:pt x="542" y="2807"/>
                  </a:lnTo>
                  <a:lnTo>
                    <a:pt x="524" y="2795"/>
                  </a:lnTo>
                  <a:lnTo>
                    <a:pt x="509" y="2780"/>
                  </a:lnTo>
                  <a:lnTo>
                    <a:pt x="499" y="2762"/>
                  </a:lnTo>
                  <a:lnTo>
                    <a:pt x="491" y="2742"/>
                  </a:lnTo>
                  <a:lnTo>
                    <a:pt x="489" y="2721"/>
                  </a:lnTo>
                  <a:lnTo>
                    <a:pt x="491" y="2707"/>
                  </a:lnTo>
                  <a:lnTo>
                    <a:pt x="498" y="2696"/>
                  </a:lnTo>
                  <a:lnTo>
                    <a:pt x="506" y="2686"/>
                  </a:lnTo>
                  <a:lnTo>
                    <a:pt x="515" y="2676"/>
                  </a:lnTo>
                  <a:lnTo>
                    <a:pt x="526" y="2667"/>
                  </a:lnTo>
                  <a:lnTo>
                    <a:pt x="534" y="2657"/>
                  </a:lnTo>
                  <a:lnTo>
                    <a:pt x="541" y="2647"/>
                  </a:lnTo>
                  <a:lnTo>
                    <a:pt x="543" y="2634"/>
                  </a:lnTo>
                  <a:lnTo>
                    <a:pt x="541" y="2625"/>
                  </a:lnTo>
                  <a:lnTo>
                    <a:pt x="533" y="2616"/>
                  </a:lnTo>
                  <a:lnTo>
                    <a:pt x="524" y="2608"/>
                  </a:lnTo>
                  <a:lnTo>
                    <a:pt x="510" y="2600"/>
                  </a:lnTo>
                  <a:lnTo>
                    <a:pt x="496" y="2593"/>
                  </a:lnTo>
                  <a:lnTo>
                    <a:pt x="482" y="2584"/>
                  </a:lnTo>
                  <a:lnTo>
                    <a:pt x="467" y="2576"/>
                  </a:lnTo>
                  <a:lnTo>
                    <a:pt x="454" y="2565"/>
                  </a:lnTo>
                  <a:lnTo>
                    <a:pt x="444" y="2555"/>
                  </a:lnTo>
                  <a:lnTo>
                    <a:pt x="436" y="2541"/>
                  </a:lnTo>
                  <a:lnTo>
                    <a:pt x="434" y="2526"/>
                  </a:lnTo>
                  <a:lnTo>
                    <a:pt x="436" y="2511"/>
                  </a:lnTo>
                  <a:lnTo>
                    <a:pt x="443" y="2497"/>
                  </a:lnTo>
                  <a:lnTo>
                    <a:pt x="453" y="2486"/>
                  </a:lnTo>
                  <a:lnTo>
                    <a:pt x="465" y="2476"/>
                  </a:lnTo>
                  <a:lnTo>
                    <a:pt x="478" y="2467"/>
                  </a:lnTo>
                  <a:lnTo>
                    <a:pt x="492" y="2458"/>
                  </a:lnTo>
                  <a:lnTo>
                    <a:pt x="506" y="2450"/>
                  </a:lnTo>
                  <a:lnTo>
                    <a:pt x="518" y="2442"/>
                  </a:lnTo>
                  <a:lnTo>
                    <a:pt x="528" y="2435"/>
                  </a:lnTo>
                  <a:lnTo>
                    <a:pt x="534" y="2426"/>
                  </a:lnTo>
                  <a:lnTo>
                    <a:pt x="538" y="2418"/>
                  </a:lnTo>
                  <a:lnTo>
                    <a:pt x="536" y="2406"/>
                  </a:lnTo>
                  <a:lnTo>
                    <a:pt x="530" y="2397"/>
                  </a:lnTo>
                  <a:lnTo>
                    <a:pt x="523" y="2387"/>
                  </a:lnTo>
                  <a:lnTo>
                    <a:pt x="513" y="2378"/>
                  </a:lnTo>
                  <a:lnTo>
                    <a:pt x="504" y="2368"/>
                  </a:lnTo>
                  <a:lnTo>
                    <a:pt x="496" y="2358"/>
                  </a:lnTo>
                  <a:lnTo>
                    <a:pt x="491" y="2347"/>
                  </a:lnTo>
                  <a:lnTo>
                    <a:pt x="489" y="2334"/>
                  </a:lnTo>
                  <a:lnTo>
                    <a:pt x="491" y="2311"/>
                  </a:lnTo>
                  <a:lnTo>
                    <a:pt x="501" y="2289"/>
                  </a:lnTo>
                  <a:lnTo>
                    <a:pt x="501" y="2281"/>
                  </a:lnTo>
                  <a:lnTo>
                    <a:pt x="495" y="2161"/>
                  </a:lnTo>
                  <a:lnTo>
                    <a:pt x="493" y="2132"/>
                  </a:lnTo>
                  <a:lnTo>
                    <a:pt x="486" y="2099"/>
                  </a:lnTo>
                  <a:lnTo>
                    <a:pt x="474" y="2064"/>
                  </a:lnTo>
                  <a:lnTo>
                    <a:pt x="459" y="2027"/>
                  </a:lnTo>
                  <a:lnTo>
                    <a:pt x="442" y="1987"/>
                  </a:lnTo>
                  <a:lnTo>
                    <a:pt x="420" y="1946"/>
                  </a:lnTo>
                  <a:lnTo>
                    <a:pt x="397" y="1904"/>
                  </a:lnTo>
                  <a:lnTo>
                    <a:pt x="372" y="1860"/>
                  </a:lnTo>
                  <a:lnTo>
                    <a:pt x="345" y="1817"/>
                  </a:lnTo>
                  <a:lnTo>
                    <a:pt x="318" y="1771"/>
                  </a:lnTo>
                  <a:lnTo>
                    <a:pt x="285" y="1716"/>
                  </a:lnTo>
                  <a:lnTo>
                    <a:pt x="251" y="1659"/>
                  </a:lnTo>
                  <a:lnTo>
                    <a:pt x="217" y="1600"/>
                  </a:lnTo>
                  <a:lnTo>
                    <a:pt x="184" y="1538"/>
                  </a:lnTo>
                  <a:lnTo>
                    <a:pt x="151" y="1474"/>
                  </a:lnTo>
                  <a:lnTo>
                    <a:pt x="120" y="1410"/>
                  </a:lnTo>
                  <a:lnTo>
                    <a:pt x="92" y="1343"/>
                  </a:lnTo>
                  <a:lnTo>
                    <a:pt x="66" y="1275"/>
                  </a:lnTo>
                  <a:lnTo>
                    <a:pt x="43" y="1205"/>
                  </a:lnTo>
                  <a:lnTo>
                    <a:pt x="25" y="1133"/>
                  </a:lnTo>
                  <a:lnTo>
                    <a:pt x="12" y="1060"/>
                  </a:lnTo>
                  <a:lnTo>
                    <a:pt x="2" y="986"/>
                  </a:lnTo>
                  <a:lnTo>
                    <a:pt x="0" y="909"/>
                  </a:lnTo>
                  <a:lnTo>
                    <a:pt x="3" y="831"/>
                  </a:lnTo>
                  <a:lnTo>
                    <a:pt x="13" y="755"/>
                  </a:lnTo>
                  <a:lnTo>
                    <a:pt x="29" y="681"/>
                  </a:lnTo>
                  <a:lnTo>
                    <a:pt x="51" y="608"/>
                  </a:lnTo>
                  <a:lnTo>
                    <a:pt x="78" y="538"/>
                  </a:lnTo>
                  <a:lnTo>
                    <a:pt x="111" y="473"/>
                  </a:lnTo>
                  <a:lnTo>
                    <a:pt x="149" y="409"/>
                  </a:lnTo>
                  <a:lnTo>
                    <a:pt x="192" y="350"/>
                  </a:lnTo>
                  <a:lnTo>
                    <a:pt x="240" y="294"/>
                  </a:lnTo>
                  <a:lnTo>
                    <a:pt x="292" y="242"/>
                  </a:lnTo>
                  <a:lnTo>
                    <a:pt x="348" y="194"/>
                  </a:lnTo>
                  <a:lnTo>
                    <a:pt x="407" y="151"/>
                  </a:lnTo>
                  <a:lnTo>
                    <a:pt x="470" y="112"/>
                  </a:lnTo>
                  <a:lnTo>
                    <a:pt x="536" y="79"/>
                  </a:lnTo>
                  <a:lnTo>
                    <a:pt x="605" y="52"/>
                  </a:lnTo>
                  <a:lnTo>
                    <a:pt x="677" y="30"/>
                  </a:lnTo>
                  <a:lnTo>
                    <a:pt x="751" y="14"/>
                  </a:lnTo>
                  <a:lnTo>
                    <a:pt x="827" y="4"/>
                  </a:lnTo>
                  <a:lnTo>
                    <a:pt x="905"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23" name="Freeform 7">
              <a:extLst>
                <a:ext uri="{FF2B5EF4-FFF2-40B4-BE49-F238E27FC236}">
                  <a16:creationId xmlns:a16="http://schemas.microsoft.com/office/drawing/2014/main" id="{FBA1E039-80CC-4108-BC02-DFF209550FA4}"/>
                </a:ext>
              </a:extLst>
            </p:cNvPr>
            <p:cNvSpPr>
              <a:spLocks/>
            </p:cNvSpPr>
            <p:nvPr/>
          </p:nvSpPr>
          <p:spPr bwMode="auto">
            <a:xfrm>
              <a:off x="1002" y="390"/>
              <a:ext cx="40" cy="58"/>
            </a:xfrm>
            <a:custGeom>
              <a:avLst/>
              <a:gdLst>
                <a:gd name="T0" fmla="*/ 318 w 442"/>
                <a:gd name="T1" fmla="*/ 0 h 640"/>
                <a:gd name="T2" fmla="*/ 344 w 442"/>
                <a:gd name="T3" fmla="*/ 4 h 640"/>
                <a:gd name="T4" fmla="*/ 369 w 442"/>
                <a:gd name="T5" fmla="*/ 13 h 640"/>
                <a:gd name="T6" fmla="*/ 391 w 442"/>
                <a:gd name="T7" fmla="*/ 27 h 640"/>
                <a:gd name="T8" fmla="*/ 409 w 442"/>
                <a:gd name="T9" fmla="*/ 45 h 640"/>
                <a:gd name="T10" fmla="*/ 424 w 442"/>
                <a:gd name="T11" fmla="*/ 65 h 640"/>
                <a:gd name="T12" fmla="*/ 435 w 442"/>
                <a:gd name="T13" fmla="*/ 87 h 640"/>
                <a:gd name="T14" fmla="*/ 441 w 442"/>
                <a:gd name="T15" fmla="*/ 111 h 640"/>
                <a:gd name="T16" fmla="*/ 442 w 442"/>
                <a:gd name="T17" fmla="*/ 137 h 640"/>
                <a:gd name="T18" fmla="*/ 438 w 442"/>
                <a:gd name="T19" fmla="*/ 162 h 640"/>
                <a:gd name="T20" fmla="*/ 429 w 442"/>
                <a:gd name="T21" fmla="*/ 187 h 640"/>
                <a:gd name="T22" fmla="*/ 246 w 442"/>
                <a:gd name="T23" fmla="*/ 566 h 640"/>
                <a:gd name="T24" fmla="*/ 233 w 442"/>
                <a:gd name="T25" fmla="*/ 588 h 640"/>
                <a:gd name="T26" fmla="*/ 216 w 442"/>
                <a:gd name="T27" fmla="*/ 607 h 640"/>
                <a:gd name="T28" fmla="*/ 197 w 442"/>
                <a:gd name="T29" fmla="*/ 620 h 640"/>
                <a:gd name="T30" fmla="*/ 176 w 442"/>
                <a:gd name="T31" fmla="*/ 631 h 640"/>
                <a:gd name="T32" fmla="*/ 153 w 442"/>
                <a:gd name="T33" fmla="*/ 637 h 640"/>
                <a:gd name="T34" fmla="*/ 129 w 442"/>
                <a:gd name="T35" fmla="*/ 640 h 640"/>
                <a:gd name="T36" fmla="*/ 101 w 442"/>
                <a:gd name="T37" fmla="*/ 636 h 640"/>
                <a:gd name="T38" fmla="*/ 73 w 442"/>
                <a:gd name="T39" fmla="*/ 627 h 640"/>
                <a:gd name="T40" fmla="*/ 50 w 442"/>
                <a:gd name="T41" fmla="*/ 613 h 640"/>
                <a:gd name="T42" fmla="*/ 32 w 442"/>
                <a:gd name="T43" fmla="*/ 596 h 640"/>
                <a:gd name="T44" fmla="*/ 17 w 442"/>
                <a:gd name="T45" fmla="*/ 576 h 640"/>
                <a:gd name="T46" fmla="*/ 7 w 442"/>
                <a:gd name="T47" fmla="*/ 552 h 640"/>
                <a:gd name="T48" fmla="*/ 2 w 442"/>
                <a:gd name="T49" fmla="*/ 528 h 640"/>
                <a:gd name="T50" fmla="*/ 0 w 442"/>
                <a:gd name="T51" fmla="*/ 504 h 640"/>
                <a:gd name="T52" fmla="*/ 4 w 442"/>
                <a:gd name="T53" fmla="*/ 478 h 640"/>
                <a:gd name="T54" fmla="*/ 13 w 442"/>
                <a:gd name="T55" fmla="*/ 454 h 640"/>
                <a:gd name="T56" fmla="*/ 196 w 442"/>
                <a:gd name="T57" fmla="*/ 73 h 640"/>
                <a:gd name="T58" fmla="*/ 210 w 442"/>
                <a:gd name="T59" fmla="*/ 51 h 640"/>
                <a:gd name="T60" fmla="*/ 227 w 442"/>
                <a:gd name="T61" fmla="*/ 32 h 640"/>
                <a:gd name="T62" fmla="*/ 248 w 442"/>
                <a:gd name="T63" fmla="*/ 18 h 640"/>
                <a:gd name="T64" fmla="*/ 270 w 442"/>
                <a:gd name="T65" fmla="*/ 8 h 640"/>
                <a:gd name="T66" fmla="*/ 294 w 442"/>
                <a:gd name="T67" fmla="*/ 1 h 640"/>
                <a:gd name="T68" fmla="*/ 318 w 442"/>
                <a:gd name="T69" fmla="*/ 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2" h="640">
                  <a:moveTo>
                    <a:pt x="318" y="0"/>
                  </a:moveTo>
                  <a:lnTo>
                    <a:pt x="344" y="4"/>
                  </a:lnTo>
                  <a:lnTo>
                    <a:pt x="369" y="13"/>
                  </a:lnTo>
                  <a:lnTo>
                    <a:pt x="391" y="27"/>
                  </a:lnTo>
                  <a:lnTo>
                    <a:pt x="409" y="45"/>
                  </a:lnTo>
                  <a:lnTo>
                    <a:pt x="424" y="65"/>
                  </a:lnTo>
                  <a:lnTo>
                    <a:pt x="435" y="87"/>
                  </a:lnTo>
                  <a:lnTo>
                    <a:pt x="441" y="111"/>
                  </a:lnTo>
                  <a:lnTo>
                    <a:pt x="442" y="137"/>
                  </a:lnTo>
                  <a:lnTo>
                    <a:pt x="438" y="162"/>
                  </a:lnTo>
                  <a:lnTo>
                    <a:pt x="429" y="187"/>
                  </a:lnTo>
                  <a:lnTo>
                    <a:pt x="246" y="566"/>
                  </a:lnTo>
                  <a:lnTo>
                    <a:pt x="233" y="588"/>
                  </a:lnTo>
                  <a:lnTo>
                    <a:pt x="216" y="607"/>
                  </a:lnTo>
                  <a:lnTo>
                    <a:pt x="197" y="620"/>
                  </a:lnTo>
                  <a:lnTo>
                    <a:pt x="176" y="631"/>
                  </a:lnTo>
                  <a:lnTo>
                    <a:pt x="153" y="637"/>
                  </a:lnTo>
                  <a:lnTo>
                    <a:pt x="129" y="640"/>
                  </a:lnTo>
                  <a:lnTo>
                    <a:pt x="101" y="636"/>
                  </a:lnTo>
                  <a:lnTo>
                    <a:pt x="73" y="627"/>
                  </a:lnTo>
                  <a:lnTo>
                    <a:pt x="50" y="613"/>
                  </a:lnTo>
                  <a:lnTo>
                    <a:pt x="32" y="596"/>
                  </a:lnTo>
                  <a:lnTo>
                    <a:pt x="17" y="576"/>
                  </a:lnTo>
                  <a:lnTo>
                    <a:pt x="7" y="552"/>
                  </a:lnTo>
                  <a:lnTo>
                    <a:pt x="2" y="528"/>
                  </a:lnTo>
                  <a:lnTo>
                    <a:pt x="0" y="504"/>
                  </a:lnTo>
                  <a:lnTo>
                    <a:pt x="4" y="478"/>
                  </a:lnTo>
                  <a:lnTo>
                    <a:pt x="13" y="454"/>
                  </a:lnTo>
                  <a:lnTo>
                    <a:pt x="196" y="73"/>
                  </a:lnTo>
                  <a:lnTo>
                    <a:pt x="210" y="51"/>
                  </a:lnTo>
                  <a:lnTo>
                    <a:pt x="227" y="32"/>
                  </a:lnTo>
                  <a:lnTo>
                    <a:pt x="248" y="18"/>
                  </a:lnTo>
                  <a:lnTo>
                    <a:pt x="270" y="8"/>
                  </a:lnTo>
                  <a:lnTo>
                    <a:pt x="294" y="1"/>
                  </a:lnTo>
                  <a:lnTo>
                    <a:pt x="318"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24" name="Freeform 8">
              <a:extLst>
                <a:ext uri="{FF2B5EF4-FFF2-40B4-BE49-F238E27FC236}">
                  <a16:creationId xmlns:a16="http://schemas.microsoft.com/office/drawing/2014/main" id="{7B4BD511-07A5-4C99-9CAD-82502E104A2C}"/>
                </a:ext>
              </a:extLst>
            </p:cNvPr>
            <p:cNvSpPr>
              <a:spLocks/>
            </p:cNvSpPr>
            <p:nvPr/>
          </p:nvSpPr>
          <p:spPr bwMode="auto">
            <a:xfrm>
              <a:off x="882" y="390"/>
              <a:ext cx="40" cy="58"/>
            </a:xfrm>
            <a:custGeom>
              <a:avLst/>
              <a:gdLst>
                <a:gd name="T0" fmla="*/ 123 w 442"/>
                <a:gd name="T1" fmla="*/ 0 h 640"/>
                <a:gd name="T2" fmla="*/ 148 w 442"/>
                <a:gd name="T3" fmla="*/ 1 h 640"/>
                <a:gd name="T4" fmla="*/ 173 w 442"/>
                <a:gd name="T5" fmla="*/ 8 h 640"/>
                <a:gd name="T6" fmla="*/ 195 w 442"/>
                <a:gd name="T7" fmla="*/ 18 h 640"/>
                <a:gd name="T8" fmla="*/ 215 w 442"/>
                <a:gd name="T9" fmla="*/ 32 h 640"/>
                <a:gd name="T10" fmla="*/ 233 w 442"/>
                <a:gd name="T11" fmla="*/ 51 h 640"/>
                <a:gd name="T12" fmla="*/ 247 w 442"/>
                <a:gd name="T13" fmla="*/ 73 h 640"/>
                <a:gd name="T14" fmla="*/ 429 w 442"/>
                <a:gd name="T15" fmla="*/ 454 h 640"/>
                <a:gd name="T16" fmla="*/ 439 w 442"/>
                <a:gd name="T17" fmla="*/ 478 h 640"/>
                <a:gd name="T18" fmla="*/ 442 w 442"/>
                <a:gd name="T19" fmla="*/ 504 h 640"/>
                <a:gd name="T20" fmla="*/ 441 w 442"/>
                <a:gd name="T21" fmla="*/ 528 h 640"/>
                <a:gd name="T22" fmla="*/ 436 w 442"/>
                <a:gd name="T23" fmla="*/ 552 h 640"/>
                <a:gd name="T24" fmla="*/ 425 w 442"/>
                <a:gd name="T25" fmla="*/ 576 h 640"/>
                <a:gd name="T26" fmla="*/ 410 w 442"/>
                <a:gd name="T27" fmla="*/ 596 h 640"/>
                <a:gd name="T28" fmla="*/ 391 w 442"/>
                <a:gd name="T29" fmla="*/ 613 h 640"/>
                <a:gd name="T30" fmla="*/ 369 w 442"/>
                <a:gd name="T31" fmla="*/ 627 h 640"/>
                <a:gd name="T32" fmla="*/ 351 w 442"/>
                <a:gd name="T33" fmla="*/ 634 h 640"/>
                <a:gd name="T34" fmla="*/ 332 w 442"/>
                <a:gd name="T35" fmla="*/ 638 h 640"/>
                <a:gd name="T36" fmla="*/ 313 w 442"/>
                <a:gd name="T37" fmla="*/ 640 h 640"/>
                <a:gd name="T38" fmla="*/ 289 w 442"/>
                <a:gd name="T39" fmla="*/ 637 h 640"/>
                <a:gd name="T40" fmla="*/ 267 w 442"/>
                <a:gd name="T41" fmla="*/ 631 h 640"/>
                <a:gd name="T42" fmla="*/ 244 w 442"/>
                <a:gd name="T43" fmla="*/ 620 h 640"/>
                <a:gd name="T44" fmla="*/ 225 w 442"/>
                <a:gd name="T45" fmla="*/ 607 h 640"/>
                <a:gd name="T46" fmla="*/ 210 w 442"/>
                <a:gd name="T47" fmla="*/ 588 h 640"/>
                <a:gd name="T48" fmla="*/ 196 w 442"/>
                <a:gd name="T49" fmla="*/ 566 h 640"/>
                <a:gd name="T50" fmla="*/ 13 w 442"/>
                <a:gd name="T51" fmla="*/ 187 h 640"/>
                <a:gd name="T52" fmla="*/ 5 w 442"/>
                <a:gd name="T53" fmla="*/ 162 h 640"/>
                <a:gd name="T54" fmla="*/ 0 w 442"/>
                <a:gd name="T55" fmla="*/ 137 h 640"/>
                <a:gd name="T56" fmla="*/ 2 w 442"/>
                <a:gd name="T57" fmla="*/ 111 h 640"/>
                <a:gd name="T58" fmla="*/ 8 w 442"/>
                <a:gd name="T59" fmla="*/ 87 h 640"/>
                <a:gd name="T60" fmla="*/ 17 w 442"/>
                <a:gd name="T61" fmla="*/ 65 h 640"/>
                <a:gd name="T62" fmla="*/ 32 w 442"/>
                <a:gd name="T63" fmla="*/ 45 h 640"/>
                <a:gd name="T64" fmla="*/ 51 w 442"/>
                <a:gd name="T65" fmla="*/ 27 h 640"/>
                <a:gd name="T66" fmla="*/ 73 w 442"/>
                <a:gd name="T67" fmla="*/ 13 h 640"/>
                <a:gd name="T68" fmla="*/ 98 w 442"/>
                <a:gd name="T69" fmla="*/ 4 h 640"/>
                <a:gd name="T70" fmla="*/ 123 w 442"/>
                <a:gd name="T71" fmla="*/ 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2" h="640">
                  <a:moveTo>
                    <a:pt x="123" y="0"/>
                  </a:moveTo>
                  <a:lnTo>
                    <a:pt x="148" y="1"/>
                  </a:lnTo>
                  <a:lnTo>
                    <a:pt x="173" y="8"/>
                  </a:lnTo>
                  <a:lnTo>
                    <a:pt x="195" y="18"/>
                  </a:lnTo>
                  <a:lnTo>
                    <a:pt x="215" y="32"/>
                  </a:lnTo>
                  <a:lnTo>
                    <a:pt x="233" y="51"/>
                  </a:lnTo>
                  <a:lnTo>
                    <a:pt x="247" y="73"/>
                  </a:lnTo>
                  <a:lnTo>
                    <a:pt x="429" y="454"/>
                  </a:lnTo>
                  <a:lnTo>
                    <a:pt x="439" y="478"/>
                  </a:lnTo>
                  <a:lnTo>
                    <a:pt x="442" y="504"/>
                  </a:lnTo>
                  <a:lnTo>
                    <a:pt x="441" y="528"/>
                  </a:lnTo>
                  <a:lnTo>
                    <a:pt x="436" y="552"/>
                  </a:lnTo>
                  <a:lnTo>
                    <a:pt x="425" y="576"/>
                  </a:lnTo>
                  <a:lnTo>
                    <a:pt x="410" y="596"/>
                  </a:lnTo>
                  <a:lnTo>
                    <a:pt x="391" y="613"/>
                  </a:lnTo>
                  <a:lnTo>
                    <a:pt x="369" y="627"/>
                  </a:lnTo>
                  <a:lnTo>
                    <a:pt x="351" y="634"/>
                  </a:lnTo>
                  <a:lnTo>
                    <a:pt x="332" y="638"/>
                  </a:lnTo>
                  <a:lnTo>
                    <a:pt x="313" y="640"/>
                  </a:lnTo>
                  <a:lnTo>
                    <a:pt x="289" y="637"/>
                  </a:lnTo>
                  <a:lnTo>
                    <a:pt x="267" y="631"/>
                  </a:lnTo>
                  <a:lnTo>
                    <a:pt x="244" y="620"/>
                  </a:lnTo>
                  <a:lnTo>
                    <a:pt x="225" y="607"/>
                  </a:lnTo>
                  <a:lnTo>
                    <a:pt x="210" y="588"/>
                  </a:lnTo>
                  <a:lnTo>
                    <a:pt x="196" y="566"/>
                  </a:lnTo>
                  <a:lnTo>
                    <a:pt x="13" y="187"/>
                  </a:lnTo>
                  <a:lnTo>
                    <a:pt x="5" y="162"/>
                  </a:lnTo>
                  <a:lnTo>
                    <a:pt x="0" y="137"/>
                  </a:lnTo>
                  <a:lnTo>
                    <a:pt x="2" y="111"/>
                  </a:lnTo>
                  <a:lnTo>
                    <a:pt x="8" y="87"/>
                  </a:lnTo>
                  <a:lnTo>
                    <a:pt x="17" y="65"/>
                  </a:lnTo>
                  <a:lnTo>
                    <a:pt x="32" y="45"/>
                  </a:lnTo>
                  <a:lnTo>
                    <a:pt x="51" y="27"/>
                  </a:lnTo>
                  <a:lnTo>
                    <a:pt x="73" y="13"/>
                  </a:lnTo>
                  <a:lnTo>
                    <a:pt x="98" y="4"/>
                  </a:lnTo>
                  <a:lnTo>
                    <a:pt x="123"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25" name="Freeform 9">
              <a:extLst>
                <a:ext uri="{FF2B5EF4-FFF2-40B4-BE49-F238E27FC236}">
                  <a16:creationId xmlns:a16="http://schemas.microsoft.com/office/drawing/2014/main" id="{8B7E8D0B-BE72-4494-A2B8-D838292E4AAC}"/>
                </a:ext>
              </a:extLst>
            </p:cNvPr>
            <p:cNvSpPr>
              <a:spLocks/>
            </p:cNvSpPr>
            <p:nvPr/>
          </p:nvSpPr>
          <p:spPr bwMode="auto">
            <a:xfrm>
              <a:off x="1057" y="501"/>
              <a:ext cx="59" cy="36"/>
            </a:xfrm>
            <a:custGeom>
              <a:avLst/>
              <a:gdLst>
                <a:gd name="T0" fmla="*/ 534 w 656"/>
                <a:gd name="T1" fmla="*/ 0 h 398"/>
                <a:gd name="T2" fmla="*/ 558 w 656"/>
                <a:gd name="T3" fmla="*/ 3 h 398"/>
                <a:gd name="T4" fmla="*/ 583 w 656"/>
                <a:gd name="T5" fmla="*/ 13 h 398"/>
                <a:gd name="T6" fmla="*/ 604 w 656"/>
                <a:gd name="T7" fmla="*/ 26 h 398"/>
                <a:gd name="T8" fmla="*/ 622 w 656"/>
                <a:gd name="T9" fmla="*/ 43 h 398"/>
                <a:gd name="T10" fmla="*/ 637 w 656"/>
                <a:gd name="T11" fmla="*/ 63 h 398"/>
                <a:gd name="T12" fmla="*/ 648 w 656"/>
                <a:gd name="T13" fmla="*/ 87 h 398"/>
                <a:gd name="T14" fmla="*/ 654 w 656"/>
                <a:gd name="T15" fmla="*/ 112 h 398"/>
                <a:gd name="T16" fmla="*/ 656 w 656"/>
                <a:gd name="T17" fmla="*/ 138 h 398"/>
                <a:gd name="T18" fmla="*/ 651 w 656"/>
                <a:gd name="T19" fmla="*/ 162 h 398"/>
                <a:gd name="T20" fmla="*/ 642 w 656"/>
                <a:gd name="T21" fmla="*/ 186 h 398"/>
                <a:gd name="T22" fmla="*/ 629 w 656"/>
                <a:gd name="T23" fmla="*/ 207 h 398"/>
                <a:gd name="T24" fmla="*/ 612 w 656"/>
                <a:gd name="T25" fmla="*/ 226 h 398"/>
                <a:gd name="T26" fmla="*/ 592 w 656"/>
                <a:gd name="T27" fmla="*/ 241 h 398"/>
                <a:gd name="T28" fmla="*/ 568 w 656"/>
                <a:gd name="T29" fmla="*/ 252 h 398"/>
                <a:gd name="T30" fmla="*/ 171 w 656"/>
                <a:gd name="T31" fmla="*/ 391 h 398"/>
                <a:gd name="T32" fmla="*/ 150 w 656"/>
                <a:gd name="T33" fmla="*/ 397 h 398"/>
                <a:gd name="T34" fmla="*/ 128 w 656"/>
                <a:gd name="T35" fmla="*/ 398 h 398"/>
                <a:gd name="T36" fmla="*/ 106 w 656"/>
                <a:gd name="T37" fmla="*/ 397 h 398"/>
                <a:gd name="T38" fmla="*/ 84 w 656"/>
                <a:gd name="T39" fmla="*/ 390 h 398"/>
                <a:gd name="T40" fmla="*/ 64 w 656"/>
                <a:gd name="T41" fmla="*/ 381 h 398"/>
                <a:gd name="T42" fmla="*/ 45 w 656"/>
                <a:gd name="T43" fmla="*/ 368 h 398"/>
                <a:gd name="T44" fmla="*/ 29 w 656"/>
                <a:gd name="T45" fmla="*/ 352 h 398"/>
                <a:gd name="T46" fmla="*/ 17 w 656"/>
                <a:gd name="T47" fmla="*/ 333 h 398"/>
                <a:gd name="T48" fmla="*/ 6 w 656"/>
                <a:gd name="T49" fmla="*/ 311 h 398"/>
                <a:gd name="T50" fmla="*/ 1 w 656"/>
                <a:gd name="T51" fmla="*/ 285 h 398"/>
                <a:gd name="T52" fmla="*/ 0 w 656"/>
                <a:gd name="T53" fmla="*/ 260 h 398"/>
                <a:gd name="T54" fmla="*/ 4 w 656"/>
                <a:gd name="T55" fmla="*/ 234 h 398"/>
                <a:gd name="T56" fmla="*/ 12 w 656"/>
                <a:gd name="T57" fmla="*/ 211 h 398"/>
                <a:gd name="T58" fmla="*/ 25 w 656"/>
                <a:gd name="T59" fmla="*/ 190 h 398"/>
                <a:gd name="T60" fmla="*/ 42 w 656"/>
                <a:gd name="T61" fmla="*/ 172 h 398"/>
                <a:gd name="T62" fmla="*/ 62 w 656"/>
                <a:gd name="T63" fmla="*/ 156 h 398"/>
                <a:gd name="T64" fmla="*/ 86 w 656"/>
                <a:gd name="T65" fmla="*/ 145 h 398"/>
                <a:gd name="T66" fmla="*/ 483 w 656"/>
                <a:gd name="T67" fmla="*/ 6 h 398"/>
                <a:gd name="T68" fmla="*/ 509 w 656"/>
                <a:gd name="T69" fmla="*/ 0 h 398"/>
                <a:gd name="T70" fmla="*/ 534 w 656"/>
                <a:gd name="T7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56" h="398">
                  <a:moveTo>
                    <a:pt x="534" y="0"/>
                  </a:moveTo>
                  <a:lnTo>
                    <a:pt x="558" y="3"/>
                  </a:lnTo>
                  <a:lnTo>
                    <a:pt x="583" y="13"/>
                  </a:lnTo>
                  <a:lnTo>
                    <a:pt x="604" y="26"/>
                  </a:lnTo>
                  <a:lnTo>
                    <a:pt x="622" y="43"/>
                  </a:lnTo>
                  <a:lnTo>
                    <a:pt x="637" y="63"/>
                  </a:lnTo>
                  <a:lnTo>
                    <a:pt x="648" y="87"/>
                  </a:lnTo>
                  <a:lnTo>
                    <a:pt x="654" y="112"/>
                  </a:lnTo>
                  <a:lnTo>
                    <a:pt x="656" y="138"/>
                  </a:lnTo>
                  <a:lnTo>
                    <a:pt x="651" y="162"/>
                  </a:lnTo>
                  <a:lnTo>
                    <a:pt x="642" y="186"/>
                  </a:lnTo>
                  <a:lnTo>
                    <a:pt x="629" y="207"/>
                  </a:lnTo>
                  <a:lnTo>
                    <a:pt x="612" y="226"/>
                  </a:lnTo>
                  <a:lnTo>
                    <a:pt x="592" y="241"/>
                  </a:lnTo>
                  <a:lnTo>
                    <a:pt x="568" y="252"/>
                  </a:lnTo>
                  <a:lnTo>
                    <a:pt x="171" y="391"/>
                  </a:lnTo>
                  <a:lnTo>
                    <a:pt x="150" y="397"/>
                  </a:lnTo>
                  <a:lnTo>
                    <a:pt x="128" y="398"/>
                  </a:lnTo>
                  <a:lnTo>
                    <a:pt x="106" y="397"/>
                  </a:lnTo>
                  <a:lnTo>
                    <a:pt x="84" y="390"/>
                  </a:lnTo>
                  <a:lnTo>
                    <a:pt x="64" y="381"/>
                  </a:lnTo>
                  <a:lnTo>
                    <a:pt x="45" y="368"/>
                  </a:lnTo>
                  <a:lnTo>
                    <a:pt x="29" y="352"/>
                  </a:lnTo>
                  <a:lnTo>
                    <a:pt x="17" y="333"/>
                  </a:lnTo>
                  <a:lnTo>
                    <a:pt x="6" y="311"/>
                  </a:lnTo>
                  <a:lnTo>
                    <a:pt x="1" y="285"/>
                  </a:lnTo>
                  <a:lnTo>
                    <a:pt x="0" y="260"/>
                  </a:lnTo>
                  <a:lnTo>
                    <a:pt x="4" y="234"/>
                  </a:lnTo>
                  <a:lnTo>
                    <a:pt x="12" y="211"/>
                  </a:lnTo>
                  <a:lnTo>
                    <a:pt x="25" y="190"/>
                  </a:lnTo>
                  <a:lnTo>
                    <a:pt x="42" y="172"/>
                  </a:lnTo>
                  <a:lnTo>
                    <a:pt x="62" y="156"/>
                  </a:lnTo>
                  <a:lnTo>
                    <a:pt x="86" y="145"/>
                  </a:lnTo>
                  <a:lnTo>
                    <a:pt x="483" y="6"/>
                  </a:lnTo>
                  <a:lnTo>
                    <a:pt x="509" y="0"/>
                  </a:lnTo>
                  <a:lnTo>
                    <a:pt x="534"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26" name="Freeform 10">
              <a:extLst>
                <a:ext uri="{FF2B5EF4-FFF2-40B4-BE49-F238E27FC236}">
                  <a16:creationId xmlns:a16="http://schemas.microsoft.com/office/drawing/2014/main" id="{6D911CB4-1BFD-4318-A26C-622F6FB01A9B}"/>
                </a:ext>
              </a:extLst>
            </p:cNvPr>
            <p:cNvSpPr>
              <a:spLocks/>
            </p:cNvSpPr>
            <p:nvPr/>
          </p:nvSpPr>
          <p:spPr bwMode="auto">
            <a:xfrm>
              <a:off x="808" y="501"/>
              <a:ext cx="60" cy="36"/>
            </a:xfrm>
            <a:custGeom>
              <a:avLst/>
              <a:gdLst>
                <a:gd name="T0" fmla="*/ 121 w 656"/>
                <a:gd name="T1" fmla="*/ 0 h 398"/>
                <a:gd name="T2" fmla="*/ 147 w 656"/>
                <a:gd name="T3" fmla="*/ 0 h 398"/>
                <a:gd name="T4" fmla="*/ 172 w 656"/>
                <a:gd name="T5" fmla="*/ 6 h 398"/>
                <a:gd name="T6" fmla="*/ 569 w 656"/>
                <a:gd name="T7" fmla="*/ 145 h 398"/>
                <a:gd name="T8" fmla="*/ 593 w 656"/>
                <a:gd name="T9" fmla="*/ 156 h 398"/>
                <a:gd name="T10" fmla="*/ 614 w 656"/>
                <a:gd name="T11" fmla="*/ 172 h 398"/>
                <a:gd name="T12" fmla="*/ 631 w 656"/>
                <a:gd name="T13" fmla="*/ 190 h 398"/>
                <a:gd name="T14" fmla="*/ 643 w 656"/>
                <a:gd name="T15" fmla="*/ 211 h 398"/>
                <a:gd name="T16" fmla="*/ 652 w 656"/>
                <a:gd name="T17" fmla="*/ 234 h 398"/>
                <a:gd name="T18" fmla="*/ 656 w 656"/>
                <a:gd name="T19" fmla="*/ 260 h 398"/>
                <a:gd name="T20" fmla="*/ 655 w 656"/>
                <a:gd name="T21" fmla="*/ 285 h 398"/>
                <a:gd name="T22" fmla="*/ 649 w 656"/>
                <a:gd name="T23" fmla="*/ 311 h 398"/>
                <a:gd name="T24" fmla="*/ 639 w 656"/>
                <a:gd name="T25" fmla="*/ 333 h 398"/>
                <a:gd name="T26" fmla="*/ 625 w 656"/>
                <a:gd name="T27" fmla="*/ 351 h 398"/>
                <a:gd name="T28" fmla="*/ 609 w 656"/>
                <a:gd name="T29" fmla="*/ 368 h 398"/>
                <a:gd name="T30" fmla="*/ 591 w 656"/>
                <a:gd name="T31" fmla="*/ 381 h 398"/>
                <a:gd name="T32" fmla="*/ 571 w 656"/>
                <a:gd name="T33" fmla="*/ 390 h 398"/>
                <a:gd name="T34" fmla="*/ 549 w 656"/>
                <a:gd name="T35" fmla="*/ 397 h 398"/>
                <a:gd name="T36" fmla="*/ 526 w 656"/>
                <a:gd name="T37" fmla="*/ 398 h 398"/>
                <a:gd name="T38" fmla="*/ 505 w 656"/>
                <a:gd name="T39" fmla="*/ 397 h 398"/>
                <a:gd name="T40" fmla="*/ 484 w 656"/>
                <a:gd name="T41" fmla="*/ 391 h 398"/>
                <a:gd name="T42" fmla="*/ 87 w 656"/>
                <a:gd name="T43" fmla="*/ 252 h 398"/>
                <a:gd name="T44" fmla="*/ 63 w 656"/>
                <a:gd name="T45" fmla="*/ 241 h 398"/>
                <a:gd name="T46" fmla="*/ 42 w 656"/>
                <a:gd name="T47" fmla="*/ 226 h 398"/>
                <a:gd name="T48" fmla="*/ 25 w 656"/>
                <a:gd name="T49" fmla="*/ 207 h 398"/>
                <a:gd name="T50" fmla="*/ 13 w 656"/>
                <a:gd name="T51" fmla="*/ 186 h 398"/>
                <a:gd name="T52" fmla="*/ 4 w 656"/>
                <a:gd name="T53" fmla="*/ 162 h 398"/>
                <a:gd name="T54" fmla="*/ 0 w 656"/>
                <a:gd name="T55" fmla="*/ 138 h 398"/>
                <a:gd name="T56" fmla="*/ 1 w 656"/>
                <a:gd name="T57" fmla="*/ 112 h 398"/>
                <a:gd name="T58" fmla="*/ 7 w 656"/>
                <a:gd name="T59" fmla="*/ 87 h 398"/>
                <a:gd name="T60" fmla="*/ 18 w 656"/>
                <a:gd name="T61" fmla="*/ 63 h 398"/>
                <a:gd name="T62" fmla="*/ 33 w 656"/>
                <a:gd name="T63" fmla="*/ 43 h 398"/>
                <a:gd name="T64" fmla="*/ 52 w 656"/>
                <a:gd name="T65" fmla="*/ 26 h 398"/>
                <a:gd name="T66" fmla="*/ 73 w 656"/>
                <a:gd name="T67" fmla="*/ 13 h 398"/>
                <a:gd name="T68" fmla="*/ 96 w 656"/>
                <a:gd name="T69" fmla="*/ 3 h 398"/>
                <a:gd name="T70" fmla="*/ 121 w 656"/>
                <a:gd name="T7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56" h="398">
                  <a:moveTo>
                    <a:pt x="121" y="0"/>
                  </a:moveTo>
                  <a:lnTo>
                    <a:pt x="147" y="0"/>
                  </a:lnTo>
                  <a:lnTo>
                    <a:pt x="172" y="6"/>
                  </a:lnTo>
                  <a:lnTo>
                    <a:pt x="569" y="145"/>
                  </a:lnTo>
                  <a:lnTo>
                    <a:pt x="593" y="156"/>
                  </a:lnTo>
                  <a:lnTo>
                    <a:pt x="614" y="172"/>
                  </a:lnTo>
                  <a:lnTo>
                    <a:pt x="631" y="190"/>
                  </a:lnTo>
                  <a:lnTo>
                    <a:pt x="643" y="211"/>
                  </a:lnTo>
                  <a:lnTo>
                    <a:pt x="652" y="234"/>
                  </a:lnTo>
                  <a:lnTo>
                    <a:pt x="656" y="260"/>
                  </a:lnTo>
                  <a:lnTo>
                    <a:pt x="655" y="285"/>
                  </a:lnTo>
                  <a:lnTo>
                    <a:pt x="649" y="311"/>
                  </a:lnTo>
                  <a:lnTo>
                    <a:pt x="639" y="333"/>
                  </a:lnTo>
                  <a:lnTo>
                    <a:pt x="625" y="351"/>
                  </a:lnTo>
                  <a:lnTo>
                    <a:pt x="609" y="368"/>
                  </a:lnTo>
                  <a:lnTo>
                    <a:pt x="591" y="381"/>
                  </a:lnTo>
                  <a:lnTo>
                    <a:pt x="571" y="390"/>
                  </a:lnTo>
                  <a:lnTo>
                    <a:pt x="549" y="397"/>
                  </a:lnTo>
                  <a:lnTo>
                    <a:pt x="526" y="398"/>
                  </a:lnTo>
                  <a:lnTo>
                    <a:pt x="505" y="397"/>
                  </a:lnTo>
                  <a:lnTo>
                    <a:pt x="484" y="391"/>
                  </a:lnTo>
                  <a:lnTo>
                    <a:pt x="87" y="252"/>
                  </a:lnTo>
                  <a:lnTo>
                    <a:pt x="63" y="241"/>
                  </a:lnTo>
                  <a:lnTo>
                    <a:pt x="42" y="226"/>
                  </a:lnTo>
                  <a:lnTo>
                    <a:pt x="25" y="207"/>
                  </a:lnTo>
                  <a:lnTo>
                    <a:pt x="13" y="186"/>
                  </a:lnTo>
                  <a:lnTo>
                    <a:pt x="4" y="162"/>
                  </a:lnTo>
                  <a:lnTo>
                    <a:pt x="0" y="138"/>
                  </a:lnTo>
                  <a:lnTo>
                    <a:pt x="1" y="112"/>
                  </a:lnTo>
                  <a:lnTo>
                    <a:pt x="7" y="87"/>
                  </a:lnTo>
                  <a:lnTo>
                    <a:pt x="18" y="63"/>
                  </a:lnTo>
                  <a:lnTo>
                    <a:pt x="33" y="43"/>
                  </a:lnTo>
                  <a:lnTo>
                    <a:pt x="52" y="26"/>
                  </a:lnTo>
                  <a:lnTo>
                    <a:pt x="73" y="13"/>
                  </a:lnTo>
                  <a:lnTo>
                    <a:pt x="96" y="3"/>
                  </a:lnTo>
                  <a:lnTo>
                    <a:pt x="121"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grpSp>
      <p:grpSp>
        <p:nvGrpSpPr>
          <p:cNvPr id="27" name="Group 13">
            <a:extLst>
              <a:ext uri="{FF2B5EF4-FFF2-40B4-BE49-F238E27FC236}">
                <a16:creationId xmlns:a16="http://schemas.microsoft.com/office/drawing/2014/main" id="{3412350C-1964-4DCD-A39B-A66F42270E84}"/>
              </a:ext>
            </a:extLst>
          </p:cNvPr>
          <p:cNvGrpSpPr>
            <a:grpSpLocks noChangeAspect="1"/>
          </p:cNvGrpSpPr>
          <p:nvPr/>
        </p:nvGrpSpPr>
        <p:grpSpPr bwMode="auto">
          <a:xfrm>
            <a:off x="3018504" y="3444082"/>
            <a:ext cx="288825" cy="299567"/>
            <a:chOff x="689" y="85"/>
            <a:chExt cx="242" cy="251"/>
          </a:xfrm>
          <a:solidFill>
            <a:schemeClr val="accent1"/>
          </a:solidFill>
        </p:grpSpPr>
        <p:sp>
          <p:nvSpPr>
            <p:cNvPr id="28" name="Freeform 15">
              <a:extLst>
                <a:ext uri="{FF2B5EF4-FFF2-40B4-BE49-F238E27FC236}">
                  <a16:creationId xmlns:a16="http://schemas.microsoft.com/office/drawing/2014/main" id="{86C7E60C-A422-411E-8832-3A738C6346BA}"/>
                </a:ext>
              </a:extLst>
            </p:cNvPr>
            <p:cNvSpPr>
              <a:spLocks/>
            </p:cNvSpPr>
            <p:nvPr/>
          </p:nvSpPr>
          <p:spPr bwMode="auto">
            <a:xfrm>
              <a:off x="689" y="85"/>
              <a:ext cx="242" cy="62"/>
            </a:xfrm>
            <a:custGeom>
              <a:avLst/>
              <a:gdLst>
                <a:gd name="T0" fmla="*/ 442 w 2419"/>
                <a:gd name="T1" fmla="*/ 0 h 615"/>
                <a:gd name="T2" fmla="*/ 1977 w 2419"/>
                <a:gd name="T3" fmla="*/ 0 h 615"/>
                <a:gd name="T4" fmla="*/ 2011 w 2419"/>
                <a:gd name="T5" fmla="*/ 4 h 615"/>
                <a:gd name="T6" fmla="*/ 2043 w 2419"/>
                <a:gd name="T7" fmla="*/ 12 h 615"/>
                <a:gd name="T8" fmla="*/ 2072 w 2419"/>
                <a:gd name="T9" fmla="*/ 26 h 615"/>
                <a:gd name="T10" fmla="*/ 2098 w 2419"/>
                <a:gd name="T11" fmla="*/ 45 h 615"/>
                <a:gd name="T12" fmla="*/ 2121 w 2419"/>
                <a:gd name="T13" fmla="*/ 68 h 615"/>
                <a:gd name="T14" fmla="*/ 2140 w 2419"/>
                <a:gd name="T15" fmla="*/ 94 h 615"/>
                <a:gd name="T16" fmla="*/ 2154 w 2419"/>
                <a:gd name="T17" fmla="*/ 123 h 615"/>
                <a:gd name="T18" fmla="*/ 2163 w 2419"/>
                <a:gd name="T19" fmla="*/ 155 h 615"/>
                <a:gd name="T20" fmla="*/ 2166 w 2419"/>
                <a:gd name="T21" fmla="*/ 190 h 615"/>
                <a:gd name="T22" fmla="*/ 2166 w 2419"/>
                <a:gd name="T23" fmla="*/ 277 h 615"/>
                <a:gd name="T24" fmla="*/ 2294 w 2419"/>
                <a:gd name="T25" fmla="*/ 277 h 615"/>
                <a:gd name="T26" fmla="*/ 2323 w 2419"/>
                <a:gd name="T27" fmla="*/ 280 h 615"/>
                <a:gd name="T28" fmla="*/ 2349 w 2419"/>
                <a:gd name="T29" fmla="*/ 290 h 615"/>
                <a:gd name="T30" fmla="*/ 2372 w 2419"/>
                <a:gd name="T31" fmla="*/ 305 h 615"/>
                <a:gd name="T32" fmla="*/ 2392 w 2419"/>
                <a:gd name="T33" fmla="*/ 323 h 615"/>
                <a:gd name="T34" fmla="*/ 2407 w 2419"/>
                <a:gd name="T35" fmla="*/ 347 h 615"/>
                <a:gd name="T36" fmla="*/ 2416 w 2419"/>
                <a:gd name="T37" fmla="*/ 373 h 615"/>
                <a:gd name="T38" fmla="*/ 2419 w 2419"/>
                <a:gd name="T39" fmla="*/ 402 h 615"/>
                <a:gd name="T40" fmla="*/ 2419 w 2419"/>
                <a:gd name="T41" fmla="*/ 568 h 615"/>
                <a:gd name="T42" fmla="*/ 2417 w 2419"/>
                <a:gd name="T43" fmla="*/ 583 h 615"/>
                <a:gd name="T44" fmla="*/ 2410 w 2419"/>
                <a:gd name="T45" fmla="*/ 596 h 615"/>
                <a:gd name="T46" fmla="*/ 2400 w 2419"/>
                <a:gd name="T47" fmla="*/ 606 h 615"/>
                <a:gd name="T48" fmla="*/ 2387 w 2419"/>
                <a:gd name="T49" fmla="*/ 613 h 615"/>
                <a:gd name="T50" fmla="*/ 2372 w 2419"/>
                <a:gd name="T51" fmla="*/ 615 h 615"/>
                <a:gd name="T52" fmla="*/ 47 w 2419"/>
                <a:gd name="T53" fmla="*/ 615 h 615"/>
                <a:gd name="T54" fmla="*/ 31 w 2419"/>
                <a:gd name="T55" fmla="*/ 613 h 615"/>
                <a:gd name="T56" fmla="*/ 20 w 2419"/>
                <a:gd name="T57" fmla="*/ 606 h 615"/>
                <a:gd name="T58" fmla="*/ 9 w 2419"/>
                <a:gd name="T59" fmla="*/ 596 h 615"/>
                <a:gd name="T60" fmla="*/ 2 w 2419"/>
                <a:gd name="T61" fmla="*/ 583 h 615"/>
                <a:gd name="T62" fmla="*/ 0 w 2419"/>
                <a:gd name="T63" fmla="*/ 568 h 615"/>
                <a:gd name="T64" fmla="*/ 0 w 2419"/>
                <a:gd name="T65" fmla="*/ 402 h 615"/>
                <a:gd name="T66" fmla="*/ 3 w 2419"/>
                <a:gd name="T67" fmla="*/ 373 h 615"/>
                <a:gd name="T68" fmla="*/ 13 w 2419"/>
                <a:gd name="T69" fmla="*/ 347 h 615"/>
                <a:gd name="T70" fmla="*/ 27 w 2419"/>
                <a:gd name="T71" fmla="*/ 323 h 615"/>
                <a:gd name="T72" fmla="*/ 47 w 2419"/>
                <a:gd name="T73" fmla="*/ 305 h 615"/>
                <a:gd name="T74" fmla="*/ 70 w 2419"/>
                <a:gd name="T75" fmla="*/ 290 h 615"/>
                <a:gd name="T76" fmla="*/ 97 w 2419"/>
                <a:gd name="T77" fmla="*/ 280 h 615"/>
                <a:gd name="T78" fmla="*/ 125 w 2419"/>
                <a:gd name="T79" fmla="*/ 277 h 615"/>
                <a:gd name="T80" fmla="*/ 253 w 2419"/>
                <a:gd name="T81" fmla="*/ 277 h 615"/>
                <a:gd name="T82" fmla="*/ 253 w 2419"/>
                <a:gd name="T83" fmla="*/ 190 h 615"/>
                <a:gd name="T84" fmla="*/ 256 w 2419"/>
                <a:gd name="T85" fmla="*/ 155 h 615"/>
                <a:gd name="T86" fmla="*/ 265 w 2419"/>
                <a:gd name="T87" fmla="*/ 123 h 615"/>
                <a:gd name="T88" fmla="*/ 279 w 2419"/>
                <a:gd name="T89" fmla="*/ 94 h 615"/>
                <a:gd name="T90" fmla="*/ 298 w 2419"/>
                <a:gd name="T91" fmla="*/ 68 h 615"/>
                <a:gd name="T92" fmla="*/ 320 w 2419"/>
                <a:gd name="T93" fmla="*/ 45 h 615"/>
                <a:gd name="T94" fmla="*/ 346 w 2419"/>
                <a:gd name="T95" fmla="*/ 26 h 615"/>
                <a:gd name="T96" fmla="*/ 376 w 2419"/>
                <a:gd name="T97" fmla="*/ 12 h 615"/>
                <a:gd name="T98" fmla="*/ 408 w 2419"/>
                <a:gd name="T99" fmla="*/ 4 h 615"/>
                <a:gd name="T100" fmla="*/ 442 w 2419"/>
                <a:gd name="T101"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19" h="615">
                  <a:moveTo>
                    <a:pt x="442" y="0"/>
                  </a:moveTo>
                  <a:lnTo>
                    <a:pt x="1977" y="0"/>
                  </a:lnTo>
                  <a:lnTo>
                    <a:pt x="2011" y="4"/>
                  </a:lnTo>
                  <a:lnTo>
                    <a:pt x="2043" y="12"/>
                  </a:lnTo>
                  <a:lnTo>
                    <a:pt x="2072" y="26"/>
                  </a:lnTo>
                  <a:lnTo>
                    <a:pt x="2098" y="45"/>
                  </a:lnTo>
                  <a:lnTo>
                    <a:pt x="2121" y="68"/>
                  </a:lnTo>
                  <a:lnTo>
                    <a:pt x="2140" y="94"/>
                  </a:lnTo>
                  <a:lnTo>
                    <a:pt x="2154" y="123"/>
                  </a:lnTo>
                  <a:lnTo>
                    <a:pt x="2163" y="155"/>
                  </a:lnTo>
                  <a:lnTo>
                    <a:pt x="2166" y="190"/>
                  </a:lnTo>
                  <a:lnTo>
                    <a:pt x="2166" y="277"/>
                  </a:lnTo>
                  <a:lnTo>
                    <a:pt x="2294" y="277"/>
                  </a:lnTo>
                  <a:lnTo>
                    <a:pt x="2323" y="280"/>
                  </a:lnTo>
                  <a:lnTo>
                    <a:pt x="2349" y="290"/>
                  </a:lnTo>
                  <a:lnTo>
                    <a:pt x="2372" y="305"/>
                  </a:lnTo>
                  <a:lnTo>
                    <a:pt x="2392" y="323"/>
                  </a:lnTo>
                  <a:lnTo>
                    <a:pt x="2407" y="347"/>
                  </a:lnTo>
                  <a:lnTo>
                    <a:pt x="2416" y="373"/>
                  </a:lnTo>
                  <a:lnTo>
                    <a:pt x="2419" y="402"/>
                  </a:lnTo>
                  <a:lnTo>
                    <a:pt x="2419" y="568"/>
                  </a:lnTo>
                  <a:lnTo>
                    <a:pt x="2417" y="583"/>
                  </a:lnTo>
                  <a:lnTo>
                    <a:pt x="2410" y="596"/>
                  </a:lnTo>
                  <a:lnTo>
                    <a:pt x="2400" y="606"/>
                  </a:lnTo>
                  <a:lnTo>
                    <a:pt x="2387" y="613"/>
                  </a:lnTo>
                  <a:lnTo>
                    <a:pt x="2372" y="615"/>
                  </a:lnTo>
                  <a:lnTo>
                    <a:pt x="47" y="615"/>
                  </a:lnTo>
                  <a:lnTo>
                    <a:pt x="31" y="613"/>
                  </a:lnTo>
                  <a:lnTo>
                    <a:pt x="20" y="606"/>
                  </a:lnTo>
                  <a:lnTo>
                    <a:pt x="9" y="596"/>
                  </a:lnTo>
                  <a:lnTo>
                    <a:pt x="2" y="583"/>
                  </a:lnTo>
                  <a:lnTo>
                    <a:pt x="0" y="568"/>
                  </a:lnTo>
                  <a:lnTo>
                    <a:pt x="0" y="402"/>
                  </a:lnTo>
                  <a:lnTo>
                    <a:pt x="3" y="373"/>
                  </a:lnTo>
                  <a:lnTo>
                    <a:pt x="13" y="347"/>
                  </a:lnTo>
                  <a:lnTo>
                    <a:pt x="27" y="323"/>
                  </a:lnTo>
                  <a:lnTo>
                    <a:pt x="47" y="305"/>
                  </a:lnTo>
                  <a:lnTo>
                    <a:pt x="70" y="290"/>
                  </a:lnTo>
                  <a:lnTo>
                    <a:pt x="97" y="280"/>
                  </a:lnTo>
                  <a:lnTo>
                    <a:pt x="125" y="277"/>
                  </a:lnTo>
                  <a:lnTo>
                    <a:pt x="253" y="277"/>
                  </a:lnTo>
                  <a:lnTo>
                    <a:pt x="253" y="190"/>
                  </a:lnTo>
                  <a:lnTo>
                    <a:pt x="256" y="155"/>
                  </a:lnTo>
                  <a:lnTo>
                    <a:pt x="265" y="123"/>
                  </a:lnTo>
                  <a:lnTo>
                    <a:pt x="279" y="94"/>
                  </a:lnTo>
                  <a:lnTo>
                    <a:pt x="298" y="68"/>
                  </a:lnTo>
                  <a:lnTo>
                    <a:pt x="320" y="45"/>
                  </a:lnTo>
                  <a:lnTo>
                    <a:pt x="346" y="26"/>
                  </a:lnTo>
                  <a:lnTo>
                    <a:pt x="376" y="12"/>
                  </a:lnTo>
                  <a:lnTo>
                    <a:pt x="408" y="4"/>
                  </a:lnTo>
                  <a:lnTo>
                    <a:pt x="442"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29" name="Freeform 17">
              <a:extLst>
                <a:ext uri="{FF2B5EF4-FFF2-40B4-BE49-F238E27FC236}">
                  <a16:creationId xmlns:a16="http://schemas.microsoft.com/office/drawing/2014/main" id="{7B0FE029-8F08-446C-B245-9F6C2E5B6738}"/>
                </a:ext>
              </a:extLst>
            </p:cNvPr>
            <p:cNvSpPr>
              <a:spLocks/>
            </p:cNvSpPr>
            <p:nvPr/>
          </p:nvSpPr>
          <p:spPr bwMode="auto">
            <a:xfrm>
              <a:off x="708" y="161"/>
              <a:ext cx="204" cy="69"/>
            </a:xfrm>
            <a:custGeom>
              <a:avLst/>
              <a:gdLst>
                <a:gd name="T0" fmla="*/ 0 w 2035"/>
                <a:gd name="T1" fmla="*/ 0 h 687"/>
                <a:gd name="T2" fmla="*/ 2035 w 2035"/>
                <a:gd name="T3" fmla="*/ 0 h 687"/>
                <a:gd name="T4" fmla="*/ 1975 w 2035"/>
                <a:gd name="T5" fmla="*/ 687 h 687"/>
                <a:gd name="T6" fmla="*/ 1943 w 2035"/>
                <a:gd name="T7" fmla="*/ 676 h 687"/>
                <a:gd name="T8" fmla="*/ 1910 w 2035"/>
                <a:gd name="T9" fmla="*/ 669 h 687"/>
                <a:gd name="T10" fmla="*/ 1876 w 2035"/>
                <a:gd name="T11" fmla="*/ 667 h 687"/>
                <a:gd name="T12" fmla="*/ 1738 w 2035"/>
                <a:gd name="T13" fmla="*/ 667 h 687"/>
                <a:gd name="T14" fmla="*/ 1776 w 2035"/>
                <a:gd name="T15" fmla="*/ 238 h 687"/>
                <a:gd name="T16" fmla="*/ 260 w 2035"/>
                <a:gd name="T17" fmla="*/ 238 h 687"/>
                <a:gd name="T18" fmla="*/ 297 w 2035"/>
                <a:gd name="T19" fmla="*/ 667 h 687"/>
                <a:gd name="T20" fmla="*/ 161 w 2035"/>
                <a:gd name="T21" fmla="*/ 667 h 687"/>
                <a:gd name="T22" fmla="*/ 126 w 2035"/>
                <a:gd name="T23" fmla="*/ 669 h 687"/>
                <a:gd name="T24" fmla="*/ 93 w 2035"/>
                <a:gd name="T25" fmla="*/ 676 h 687"/>
                <a:gd name="T26" fmla="*/ 60 w 2035"/>
                <a:gd name="T27" fmla="*/ 687 h 687"/>
                <a:gd name="T28" fmla="*/ 0 w 2035"/>
                <a:gd name="T29"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35" h="687">
                  <a:moveTo>
                    <a:pt x="0" y="0"/>
                  </a:moveTo>
                  <a:lnTo>
                    <a:pt x="2035" y="0"/>
                  </a:lnTo>
                  <a:lnTo>
                    <a:pt x="1975" y="687"/>
                  </a:lnTo>
                  <a:lnTo>
                    <a:pt x="1943" y="676"/>
                  </a:lnTo>
                  <a:lnTo>
                    <a:pt x="1910" y="669"/>
                  </a:lnTo>
                  <a:lnTo>
                    <a:pt x="1876" y="667"/>
                  </a:lnTo>
                  <a:lnTo>
                    <a:pt x="1738" y="667"/>
                  </a:lnTo>
                  <a:lnTo>
                    <a:pt x="1776" y="238"/>
                  </a:lnTo>
                  <a:lnTo>
                    <a:pt x="260" y="238"/>
                  </a:lnTo>
                  <a:lnTo>
                    <a:pt x="297" y="667"/>
                  </a:lnTo>
                  <a:lnTo>
                    <a:pt x="161" y="667"/>
                  </a:lnTo>
                  <a:lnTo>
                    <a:pt x="126" y="669"/>
                  </a:lnTo>
                  <a:lnTo>
                    <a:pt x="93" y="676"/>
                  </a:lnTo>
                  <a:lnTo>
                    <a:pt x="60" y="687"/>
                  </a:lnTo>
                  <a:lnTo>
                    <a:pt x="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30" name="Freeform 18">
              <a:extLst>
                <a:ext uri="{FF2B5EF4-FFF2-40B4-BE49-F238E27FC236}">
                  <a16:creationId xmlns:a16="http://schemas.microsoft.com/office/drawing/2014/main" id="{CA47715B-AC39-4ABE-A951-6851AB4ECBBA}"/>
                </a:ext>
              </a:extLst>
            </p:cNvPr>
            <p:cNvSpPr>
              <a:spLocks noEditPoints="1"/>
            </p:cNvSpPr>
            <p:nvPr/>
          </p:nvSpPr>
          <p:spPr bwMode="auto">
            <a:xfrm>
              <a:off x="716" y="246"/>
              <a:ext cx="188" cy="90"/>
            </a:xfrm>
            <a:custGeom>
              <a:avLst/>
              <a:gdLst>
                <a:gd name="T0" fmla="*/ 1010 w 1873"/>
                <a:gd name="T1" fmla="*/ 86 h 896"/>
                <a:gd name="T2" fmla="*/ 932 w 1873"/>
                <a:gd name="T3" fmla="*/ 99 h 896"/>
                <a:gd name="T4" fmla="*/ 852 w 1873"/>
                <a:gd name="T5" fmla="*/ 129 h 896"/>
                <a:gd name="T6" fmla="*/ 774 w 1873"/>
                <a:gd name="T7" fmla="*/ 175 h 896"/>
                <a:gd name="T8" fmla="*/ 701 w 1873"/>
                <a:gd name="T9" fmla="*/ 237 h 896"/>
                <a:gd name="T10" fmla="*/ 638 w 1873"/>
                <a:gd name="T11" fmla="*/ 311 h 896"/>
                <a:gd name="T12" fmla="*/ 593 w 1873"/>
                <a:gd name="T13" fmla="*/ 389 h 896"/>
                <a:gd name="T14" fmla="*/ 562 w 1873"/>
                <a:gd name="T15" fmla="*/ 469 h 896"/>
                <a:gd name="T16" fmla="*/ 549 w 1873"/>
                <a:gd name="T17" fmla="*/ 547 h 896"/>
                <a:gd name="T18" fmla="*/ 554 w 1873"/>
                <a:gd name="T19" fmla="*/ 621 h 896"/>
                <a:gd name="T20" fmla="*/ 575 w 1873"/>
                <a:gd name="T21" fmla="*/ 688 h 896"/>
                <a:gd name="T22" fmla="*/ 617 w 1873"/>
                <a:gd name="T23" fmla="*/ 744 h 896"/>
                <a:gd name="T24" fmla="*/ 672 w 1873"/>
                <a:gd name="T25" fmla="*/ 784 h 896"/>
                <a:gd name="T26" fmla="*/ 738 w 1873"/>
                <a:gd name="T27" fmla="*/ 806 h 896"/>
                <a:gd name="T28" fmla="*/ 813 w 1873"/>
                <a:gd name="T29" fmla="*/ 810 h 896"/>
                <a:gd name="T30" fmla="*/ 891 w 1873"/>
                <a:gd name="T31" fmla="*/ 797 h 896"/>
                <a:gd name="T32" fmla="*/ 971 w 1873"/>
                <a:gd name="T33" fmla="*/ 767 h 896"/>
                <a:gd name="T34" fmla="*/ 1048 w 1873"/>
                <a:gd name="T35" fmla="*/ 721 h 896"/>
                <a:gd name="T36" fmla="*/ 1122 w 1873"/>
                <a:gd name="T37" fmla="*/ 659 h 896"/>
                <a:gd name="T38" fmla="*/ 1184 w 1873"/>
                <a:gd name="T39" fmla="*/ 585 h 896"/>
                <a:gd name="T40" fmla="*/ 1230 w 1873"/>
                <a:gd name="T41" fmla="*/ 508 h 896"/>
                <a:gd name="T42" fmla="*/ 1260 w 1873"/>
                <a:gd name="T43" fmla="*/ 428 h 896"/>
                <a:gd name="T44" fmla="*/ 1273 w 1873"/>
                <a:gd name="T45" fmla="*/ 349 h 896"/>
                <a:gd name="T46" fmla="*/ 1268 w 1873"/>
                <a:gd name="T47" fmla="*/ 275 h 896"/>
                <a:gd name="T48" fmla="*/ 1247 w 1873"/>
                <a:gd name="T49" fmla="*/ 209 h 896"/>
                <a:gd name="T50" fmla="*/ 1206 w 1873"/>
                <a:gd name="T51" fmla="*/ 153 h 896"/>
                <a:gd name="T52" fmla="*/ 1150 w 1873"/>
                <a:gd name="T53" fmla="*/ 112 h 896"/>
                <a:gd name="T54" fmla="*/ 1084 w 1873"/>
                <a:gd name="T55" fmla="*/ 90 h 896"/>
                <a:gd name="T56" fmla="*/ 80 w 1873"/>
                <a:gd name="T57" fmla="*/ 0 h 896"/>
                <a:gd name="T58" fmla="*/ 1811 w 1873"/>
                <a:gd name="T59" fmla="*/ 2 h 896"/>
                <a:gd name="T60" fmla="*/ 1842 w 1873"/>
                <a:gd name="T61" fmla="*/ 15 h 896"/>
                <a:gd name="T62" fmla="*/ 1865 w 1873"/>
                <a:gd name="T63" fmla="*/ 41 h 896"/>
                <a:gd name="T64" fmla="*/ 1873 w 1873"/>
                <a:gd name="T65" fmla="*/ 76 h 896"/>
                <a:gd name="T66" fmla="*/ 1793 w 1873"/>
                <a:gd name="T67" fmla="*/ 825 h 896"/>
                <a:gd name="T68" fmla="*/ 1780 w 1873"/>
                <a:gd name="T69" fmla="*/ 862 h 896"/>
                <a:gd name="T70" fmla="*/ 1752 w 1873"/>
                <a:gd name="T71" fmla="*/ 887 h 896"/>
                <a:gd name="T72" fmla="*/ 1714 w 1873"/>
                <a:gd name="T73" fmla="*/ 896 h 896"/>
                <a:gd name="T74" fmla="*/ 141 w 1873"/>
                <a:gd name="T75" fmla="*/ 894 h 896"/>
                <a:gd name="T76" fmla="*/ 107 w 1873"/>
                <a:gd name="T77" fmla="*/ 876 h 896"/>
                <a:gd name="T78" fmla="*/ 85 w 1873"/>
                <a:gd name="T79" fmla="*/ 844 h 896"/>
                <a:gd name="T80" fmla="*/ 7 w 1873"/>
                <a:gd name="T81" fmla="*/ 157 h 896"/>
                <a:gd name="T82" fmla="*/ 0 w 1873"/>
                <a:gd name="T83" fmla="*/ 87 h 896"/>
                <a:gd name="T84" fmla="*/ 1 w 1873"/>
                <a:gd name="T85" fmla="*/ 82 h 896"/>
                <a:gd name="T86" fmla="*/ 8 w 1873"/>
                <a:gd name="T87" fmla="*/ 43 h 896"/>
                <a:gd name="T88" fmla="*/ 32 w 1873"/>
                <a:gd name="T89" fmla="*/ 15 h 896"/>
                <a:gd name="T90" fmla="*/ 63 w 1873"/>
                <a:gd name="T91" fmla="*/ 2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896">
                  <a:moveTo>
                    <a:pt x="1048" y="86"/>
                  </a:moveTo>
                  <a:lnTo>
                    <a:pt x="1010" y="86"/>
                  </a:lnTo>
                  <a:lnTo>
                    <a:pt x="971" y="90"/>
                  </a:lnTo>
                  <a:lnTo>
                    <a:pt x="932" y="99"/>
                  </a:lnTo>
                  <a:lnTo>
                    <a:pt x="891" y="112"/>
                  </a:lnTo>
                  <a:lnTo>
                    <a:pt x="852" y="129"/>
                  </a:lnTo>
                  <a:lnTo>
                    <a:pt x="812" y="150"/>
                  </a:lnTo>
                  <a:lnTo>
                    <a:pt x="774" y="175"/>
                  </a:lnTo>
                  <a:lnTo>
                    <a:pt x="737" y="204"/>
                  </a:lnTo>
                  <a:lnTo>
                    <a:pt x="701" y="237"/>
                  </a:lnTo>
                  <a:lnTo>
                    <a:pt x="668" y="273"/>
                  </a:lnTo>
                  <a:lnTo>
                    <a:pt x="638" y="311"/>
                  </a:lnTo>
                  <a:lnTo>
                    <a:pt x="613" y="349"/>
                  </a:lnTo>
                  <a:lnTo>
                    <a:pt x="593" y="389"/>
                  </a:lnTo>
                  <a:lnTo>
                    <a:pt x="575" y="429"/>
                  </a:lnTo>
                  <a:lnTo>
                    <a:pt x="562" y="469"/>
                  </a:lnTo>
                  <a:lnTo>
                    <a:pt x="554" y="508"/>
                  </a:lnTo>
                  <a:lnTo>
                    <a:pt x="549" y="547"/>
                  </a:lnTo>
                  <a:lnTo>
                    <a:pt x="549" y="584"/>
                  </a:lnTo>
                  <a:lnTo>
                    <a:pt x="554" y="621"/>
                  </a:lnTo>
                  <a:lnTo>
                    <a:pt x="562" y="655"/>
                  </a:lnTo>
                  <a:lnTo>
                    <a:pt x="575" y="688"/>
                  </a:lnTo>
                  <a:lnTo>
                    <a:pt x="594" y="717"/>
                  </a:lnTo>
                  <a:lnTo>
                    <a:pt x="617" y="744"/>
                  </a:lnTo>
                  <a:lnTo>
                    <a:pt x="643" y="766"/>
                  </a:lnTo>
                  <a:lnTo>
                    <a:pt x="672" y="784"/>
                  </a:lnTo>
                  <a:lnTo>
                    <a:pt x="705" y="797"/>
                  </a:lnTo>
                  <a:lnTo>
                    <a:pt x="738" y="806"/>
                  </a:lnTo>
                  <a:lnTo>
                    <a:pt x="775" y="810"/>
                  </a:lnTo>
                  <a:lnTo>
                    <a:pt x="813" y="810"/>
                  </a:lnTo>
                  <a:lnTo>
                    <a:pt x="851" y="806"/>
                  </a:lnTo>
                  <a:lnTo>
                    <a:pt x="891" y="797"/>
                  </a:lnTo>
                  <a:lnTo>
                    <a:pt x="930" y="784"/>
                  </a:lnTo>
                  <a:lnTo>
                    <a:pt x="971" y="767"/>
                  </a:lnTo>
                  <a:lnTo>
                    <a:pt x="1010" y="746"/>
                  </a:lnTo>
                  <a:lnTo>
                    <a:pt x="1048" y="721"/>
                  </a:lnTo>
                  <a:lnTo>
                    <a:pt x="1086" y="692"/>
                  </a:lnTo>
                  <a:lnTo>
                    <a:pt x="1122" y="659"/>
                  </a:lnTo>
                  <a:lnTo>
                    <a:pt x="1154" y="623"/>
                  </a:lnTo>
                  <a:lnTo>
                    <a:pt x="1184" y="585"/>
                  </a:lnTo>
                  <a:lnTo>
                    <a:pt x="1209" y="547"/>
                  </a:lnTo>
                  <a:lnTo>
                    <a:pt x="1230" y="508"/>
                  </a:lnTo>
                  <a:lnTo>
                    <a:pt x="1247" y="468"/>
                  </a:lnTo>
                  <a:lnTo>
                    <a:pt x="1260" y="428"/>
                  </a:lnTo>
                  <a:lnTo>
                    <a:pt x="1268" y="388"/>
                  </a:lnTo>
                  <a:lnTo>
                    <a:pt x="1273" y="349"/>
                  </a:lnTo>
                  <a:lnTo>
                    <a:pt x="1273" y="312"/>
                  </a:lnTo>
                  <a:lnTo>
                    <a:pt x="1268" y="275"/>
                  </a:lnTo>
                  <a:lnTo>
                    <a:pt x="1260" y="241"/>
                  </a:lnTo>
                  <a:lnTo>
                    <a:pt x="1247" y="209"/>
                  </a:lnTo>
                  <a:lnTo>
                    <a:pt x="1228" y="179"/>
                  </a:lnTo>
                  <a:lnTo>
                    <a:pt x="1206" y="153"/>
                  </a:lnTo>
                  <a:lnTo>
                    <a:pt x="1179" y="131"/>
                  </a:lnTo>
                  <a:lnTo>
                    <a:pt x="1150" y="112"/>
                  </a:lnTo>
                  <a:lnTo>
                    <a:pt x="1118" y="99"/>
                  </a:lnTo>
                  <a:lnTo>
                    <a:pt x="1084" y="90"/>
                  </a:lnTo>
                  <a:lnTo>
                    <a:pt x="1048" y="86"/>
                  </a:lnTo>
                  <a:close/>
                  <a:moveTo>
                    <a:pt x="80" y="0"/>
                  </a:moveTo>
                  <a:lnTo>
                    <a:pt x="1795" y="0"/>
                  </a:lnTo>
                  <a:lnTo>
                    <a:pt x="1811" y="2"/>
                  </a:lnTo>
                  <a:lnTo>
                    <a:pt x="1828" y="8"/>
                  </a:lnTo>
                  <a:lnTo>
                    <a:pt x="1842" y="15"/>
                  </a:lnTo>
                  <a:lnTo>
                    <a:pt x="1855" y="27"/>
                  </a:lnTo>
                  <a:lnTo>
                    <a:pt x="1865" y="41"/>
                  </a:lnTo>
                  <a:lnTo>
                    <a:pt x="1871" y="59"/>
                  </a:lnTo>
                  <a:lnTo>
                    <a:pt x="1873" y="76"/>
                  </a:lnTo>
                  <a:lnTo>
                    <a:pt x="1862" y="200"/>
                  </a:lnTo>
                  <a:lnTo>
                    <a:pt x="1793" y="825"/>
                  </a:lnTo>
                  <a:lnTo>
                    <a:pt x="1789" y="844"/>
                  </a:lnTo>
                  <a:lnTo>
                    <a:pt x="1780" y="862"/>
                  </a:lnTo>
                  <a:lnTo>
                    <a:pt x="1767" y="876"/>
                  </a:lnTo>
                  <a:lnTo>
                    <a:pt x="1752" y="887"/>
                  </a:lnTo>
                  <a:lnTo>
                    <a:pt x="1733" y="894"/>
                  </a:lnTo>
                  <a:lnTo>
                    <a:pt x="1714" y="896"/>
                  </a:lnTo>
                  <a:lnTo>
                    <a:pt x="160" y="896"/>
                  </a:lnTo>
                  <a:lnTo>
                    <a:pt x="141" y="894"/>
                  </a:lnTo>
                  <a:lnTo>
                    <a:pt x="122" y="887"/>
                  </a:lnTo>
                  <a:lnTo>
                    <a:pt x="107" y="876"/>
                  </a:lnTo>
                  <a:lnTo>
                    <a:pt x="94" y="862"/>
                  </a:lnTo>
                  <a:lnTo>
                    <a:pt x="85" y="844"/>
                  </a:lnTo>
                  <a:lnTo>
                    <a:pt x="81" y="825"/>
                  </a:lnTo>
                  <a:lnTo>
                    <a:pt x="7" y="157"/>
                  </a:lnTo>
                  <a:lnTo>
                    <a:pt x="0" y="89"/>
                  </a:lnTo>
                  <a:lnTo>
                    <a:pt x="0" y="87"/>
                  </a:lnTo>
                  <a:lnTo>
                    <a:pt x="1" y="84"/>
                  </a:lnTo>
                  <a:lnTo>
                    <a:pt x="1" y="82"/>
                  </a:lnTo>
                  <a:lnTo>
                    <a:pt x="3" y="62"/>
                  </a:lnTo>
                  <a:lnTo>
                    <a:pt x="8" y="43"/>
                  </a:lnTo>
                  <a:lnTo>
                    <a:pt x="19" y="27"/>
                  </a:lnTo>
                  <a:lnTo>
                    <a:pt x="32" y="15"/>
                  </a:lnTo>
                  <a:lnTo>
                    <a:pt x="46" y="8"/>
                  </a:lnTo>
                  <a:lnTo>
                    <a:pt x="63" y="2"/>
                  </a:lnTo>
                  <a:lnTo>
                    <a:pt x="8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31" name="Freeform 19">
              <a:extLst>
                <a:ext uri="{FF2B5EF4-FFF2-40B4-BE49-F238E27FC236}">
                  <a16:creationId xmlns:a16="http://schemas.microsoft.com/office/drawing/2014/main" id="{011F7CF9-67F1-40A6-8E66-6D97ED50EB4E}"/>
                </a:ext>
              </a:extLst>
            </p:cNvPr>
            <p:cNvSpPr>
              <a:spLocks/>
            </p:cNvSpPr>
            <p:nvPr/>
          </p:nvSpPr>
          <p:spPr bwMode="auto">
            <a:xfrm>
              <a:off x="781" y="264"/>
              <a:ext cx="53" cy="53"/>
            </a:xfrm>
            <a:custGeom>
              <a:avLst/>
              <a:gdLst>
                <a:gd name="T0" fmla="*/ 470 w 530"/>
                <a:gd name="T1" fmla="*/ 0 h 531"/>
                <a:gd name="T2" fmla="*/ 486 w 530"/>
                <a:gd name="T3" fmla="*/ 2 h 531"/>
                <a:gd name="T4" fmla="*/ 500 w 530"/>
                <a:gd name="T5" fmla="*/ 7 h 531"/>
                <a:gd name="T6" fmla="*/ 512 w 530"/>
                <a:gd name="T7" fmla="*/ 17 h 531"/>
                <a:gd name="T8" fmla="*/ 521 w 530"/>
                <a:gd name="T9" fmla="*/ 29 h 531"/>
                <a:gd name="T10" fmla="*/ 528 w 530"/>
                <a:gd name="T11" fmla="*/ 43 h 531"/>
                <a:gd name="T12" fmla="*/ 530 w 530"/>
                <a:gd name="T13" fmla="*/ 59 h 531"/>
                <a:gd name="T14" fmla="*/ 528 w 530"/>
                <a:gd name="T15" fmla="*/ 75 h 531"/>
                <a:gd name="T16" fmla="*/ 522 w 530"/>
                <a:gd name="T17" fmla="*/ 89 h 531"/>
                <a:gd name="T18" fmla="*/ 514 w 530"/>
                <a:gd name="T19" fmla="*/ 101 h 531"/>
                <a:gd name="T20" fmla="*/ 501 w 530"/>
                <a:gd name="T21" fmla="*/ 111 h 531"/>
                <a:gd name="T22" fmla="*/ 487 w 530"/>
                <a:gd name="T23" fmla="*/ 117 h 531"/>
                <a:gd name="T24" fmla="*/ 451 w 530"/>
                <a:gd name="T25" fmla="*/ 130 h 531"/>
                <a:gd name="T26" fmla="*/ 417 w 530"/>
                <a:gd name="T27" fmla="*/ 149 h 531"/>
                <a:gd name="T28" fmla="*/ 387 w 530"/>
                <a:gd name="T29" fmla="*/ 172 h 531"/>
                <a:gd name="T30" fmla="*/ 360 w 530"/>
                <a:gd name="T31" fmla="*/ 199 h 531"/>
                <a:gd name="T32" fmla="*/ 338 w 530"/>
                <a:gd name="T33" fmla="*/ 229 h 531"/>
                <a:gd name="T34" fmla="*/ 319 w 530"/>
                <a:gd name="T35" fmla="*/ 263 h 531"/>
                <a:gd name="T36" fmla="*/ 306 w 530"/>
                <a:gd name="T37" fmla="*/ 300 h 531"/>
                <a:gd name="T38" fmla="*/ 294 w 530"/>
                <a:gd name="T39" fmla="*/ 336 h 531"/>
                <a:gd name="T40" fmla="*/ 278 w 530"/>
                <a:gd name="T41" fmla="*/ 370 h 531"/>
                <a:gd name="T42" fmla="*/ 257 w 530"/>
                <a:gd name="T43" fmla="*/ 401 h 531"/>
                <a:gd name="T44" fmla="*/ 232 w 530"/>
                <a:gd name="T45" fmla="*/ 429 h 531"/>
                <a:gd name="T46" fmla="*/ 204 w 530"/>
                <a:gd name="T47" fmla="*/ 454 h 531"/>
                <a:gd name="T48" fmla="*/ 173 w 530"/>
                <a:gd name="T49" fmla="*/ 475 h 531"/>
                <a:gd name="T50" fmla="*/ 89 w 530"/>
                <a:gd name="T51" fmla="*/ 523 h 531"/>
                <a:gd name="T52" fmla="*/ 75 w 530"/>
                <a:gd name="T53" fmla="*/ 528 h 531"/>
                <a:gd name="T54" fmla="*/ 60 w 530"/>
                <a:gd name="T55" fmla="*/ 531 h 531"/>
                <a:gd name="T56" fmla="*/ 45 w 530"/>
                <a:gd name="T57" fmla="*/ 528 h 531"/>
                <a:gd name="T58" fmla="*/ 30 w 530"/>
                <a:gd name="T59" fmla="*/ 523 h 531"/>
                <a:gd name="T60" fmla="*/ 18 w 530"/>
                <a:gd name="T61" fmla="*/ 513 h 531"/>
                <a:gd name="T62" fmla="*/ 8 w 530"/>
                <a:gd name="T63" fmla="*/ 500 h 531"/>
                <a:gd name="T64" fmla="*/ 2 w 530"/>
                <a:gd name="T65" fmla="*/ 486 h 531"/>
                <a:gd name="T66" fmla="*/ 0 w 530"/>
                <a:gd name="T67" fmla="*/ 471 h 531"/>
                <a:gd name="T68" fmla="*/ 2 w 530"/>
                <a:gd name="T69" fmla="*/ 455 h 531"/>
                <a:gd name="T70" fmla="*/ 9 w 530"/>
                <a:gd name="T71" fmla="*/ 441 h 531"/>
                <a:gd name="T72" fmla="*/ 17 w 530"/>
                <a:gd name="T73" fmla="*/ 429 h 531"/>
                <a:gd name="T74" fmla="*/ 30 w 530"/>
                <a:gd name="T75" fmla="*/ 420 h 531"/>
                <a:gd name="T76" fmla="*/ 114 w 530"/>
                <a:gd name="T77" fmla="*/ 372 h 531"/>
                <a:gd name="T78" fmla="*/ 136 w 530"/>
                <a:gd name="T79" fmla="*/ 356 h 531"/>
                <a:gd name="T80" fmla="*/ 154 w 530"/>
                <a:gd name="T81" fmla="*/ 338 h 531"/>
                <a:gd name="T82" fmla="*/ 171 w 530"/>
                <a:gd name="T83" fmla="*/ 317 h 531"/>
                <a:gd name="T84" fmla="*/ 184 w 530"/>
                <a:gd name="T85" fmla="*/ 294 h 531"/>
                <a:gd name="T86" fmla="*/ 192 w 530"/>
                <a:gd name="T87" fmla="*/ 269 h 531"/>
                <a:gd name="T88" fmla="*/ 205 w 530"/>
                <a:gd name="T89" fmla="*/ 228 h 531"/>
                <a:gd name="T90" fmla="*/ 224 w 530"/>
                <a:gd name="T91" fmla="*/ 188 h 531"/>
                <a:gd name="T92" fmla="*/ 247 w 530"/>
                <a:gd name="T93" fmla="*/ 151 h 531"/>
                <a:gd name="T94" fmla="*/ 274 w 530"/>
                <a:gd name="T95" fmla="*/ 117 h 531"/>
                <a:gd name="T96" fmla="*/ 303 w 530"/>
                <a:gd name="T97" fmla="*/ 86 h 531"/>
                <a:gd name="T98" fmla="*/ 337 w 530"/>
                <a:gd name="T99" fmla="*/ 58 h 531"/>
                <a:gd name="T100" fmla="*/ 374 w 530"/>
                <a:gd name="T101" fmla="*/ 36 h 531"/>
                <a:gd name="T102" fmla="*/ 413 w 530"/>
                <a:gd name="T103" fmla="*/ 17 h 531"/>
                <a:gd name="T104" fmla="*/ 454 w 530"/>
                <a:gd name="T105" fmla="*/ 2 h 531"/>
                <a:gd name="T106" fmla="*/ 470 w 530"/>
                <a:gd name="T107" fmla="*/ 0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30" h="531">
                  <a:moveTo>
                    <a:pt x="470" y="0"/>
                  </a:moveTo>
                  <a:lnTo>
                    <a:pt x="486" y="2"/>
                  </a:lnTo>
                  <a:lnTo>
                    <a:pt x="500" y="7"/>
                  </a:lnTo>
                  <a:lnTo>
                    <a:pt x="512" y="17"/>
                  </a:lnTo>
                  <a:lnTo>
                    <a:pt x="521" y="29"/>
                  </a:lnTo>
                  <a:lnTo>
                    <a:pt x="528" y="43"/>
                  </a:lnTo>
                  <a:lnTo>
                    <a:pt x="530" y="59"/>
                  </a:lnTo>
                  <a:lnTo>
                    <a:pt x="528" y="75"/>
                  </a:lnTo>
                  <a:lnTo>
                    <a:pt x="522" y="89"/>
                  </a:lnTo>
                  <a:lnTo>
                    <a:pt x="514" y="101"/>
                  </a:lnTo>
                  <a:lnTo>
                    <a:pt x="501" y="111"/>
                  </a:lnTo>
                  <a:lnTo>
                    <a:pt x="487" y="117"/>
                  </a:lnTo>
                  <a:lnTo>
                    <a:pt x="451" y="130"/>
                  </a:lnTo>
                  <a:lnTo>
                    <a:pt x="417" y="149"/>
                  </a:lnTo>
                  <a:lnTo>
                    <a:pt x="387" y="172"/>
                  </a:lnTo>
                  <a:lnTo>
                    <a:pt x="360" y="199"/>
                  </a:lnTo>
                  <a:lnTo>
                    <a:pt x="338" y="229"/>
                  </a:lnTo>
                  <a:lnTo>
                    <a:pt x="319" y="263"/>
                  </a:lnTo>
                  <a:lnTo>
                    <a:pt x="306" y="300"/>
                  </a:lnTo>
                  <a:lnTo>
                    <a:pt x="294" y="336"/>
                  </a:lnTo>
                  <a:lnTo>
                    <a:pt x="278" y="370"/>
                  </a:lnTo>
                  <a:lnTo>
                    <a:pt x="257" y="401"/>
                  </a:lnTo>
                  <a:lnTo>
                    <a:pt x="232" y="429"/>
                  </a:lnTo>
                  <a:lnTo>
                    <a:pt x="204" y="454"/>
                  </a:lnTo>
                  <a:lnTo>
                    <a:pt x="173" y="475"/>
                  </a:lnTo>
                  <a:lnTo>
                    <a:pt x="89" y="523"/>
                  </a:lnTo>
                  <a:lnTo>
                    <a:pt x="75" y="528"/>
                  </a:lnTo>
                  <a:lnTo>
                    <a:pt x="60" y="531"/>
                  </a:lnTo>
                  <a:lnTo>
                    <a:pt x="45" y="528"/>
                  </a:lnTo>
                  <a:lnTo>
                    <a:pt x="30" y="523"/>
                  </a:lnTo>
                  <a:lnTo>
                    <a:pt x="18" y="513"/>
                  </a:lnTo>
                  <a:lnTo>
                    <a:pt x="8" y="500"/>
                  </a:lnTo>
                  <a:lnTo>
                    <a:pt x="2" y="486"/>
                  </a:lnTo>
                  <a:lnTo>
                    <a:pt x="0" y="471"/>
                  </a:lnTo>
                  <a:lnTo>
                    <a:pt x="2" y="455"/>
                  </a:lnTo>
                  <a:lnTo>
                    <a:pt x="9" y="441"/>
                  </a:lnTo>
                  <a:lnTo>
                    <a:pt x="17" y="429"/>
                  </a:lnTo>
                  <a:lnTo>
                    <a:pt x="30" y="420"/>
                  </a:lnTo>
                  <a:lnTo>
                    <a:pt x="114" y="372"/>
                  </a:lnTo>
                  <a:lnTo>
                    <a:pt x="136" y="356"/>
                  </a:lnTo>
                  <a:lnTo>
                    <a:pt x="154" y="338"/>
                  </a:lnTo>
                  <a:lnTo>
                    <a:pt x="171" y="317"/>
                  </a:lnTo>
                  <a:lnTo>
                    <a:pt x="184" y="294"/>
                  </a:lnTo>
                  <a:lnTo>
                    <a:pt x="192" y="269"/>
                  </a:lnTo>
                  <a:lnTo>
                    <a:pt x="205" y="228"/>
                  </a:lnTo>
                  <a:lnTo>
                    <a:pt x="224" y="188"/>
                  </a:lnTo>
                  <a:lnTo>
                    <a:pt x="247" y="151"/>
                  </a:lnTo>
                  <a:lnTo>
                    <a:pt x="274" y="117"/>
                  </a:lnTo>
                  <a:lnTo>
                    <a:pt x="303" y="86"/>
                  </a:lnTo>
                  <a:lnTo>
                    <a:pt x="337" y="58"/>
                  </a:lnTo>
                  <a:lnTo>
                    <a:pt x="374" y="36"/>
                  </a:lnTo>
                  <a:lnTo>
                    <a:pt x="413" y="17"/>
                  </a:lnTo>
                  <a:lnTo>
                    <a:pt x="454" y="2"/>
                  </a:lnTo>
                  <a:lnTo>
                    <a:pt x="47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grpSp>
      <p:grpSp>
        <p:nvGrpSpPr>
          <p:cNvPr id="32" name="Group 22">
            <a:extLst>
              <a:ext uri="{FF2B5EF4-FFF2-40B4-BE49-F238E27FC236}">
                <a16:creationId xmlns:a16="http://schemas.microsoft.com/office/drawing/2014/main" id="{5642DE92-E52B-4DD0-A2F6-6B594F9396AC}"/>
              </a:ext>
            </a:extLst>
          </p:cNvPr>
          <p:cNvGrpSpPr>
            <a:grpSpLocks noChangeAspect="1"/>
          </p:cNvGrpSpPr>
          <p:nvPr/>
        </p:nvGrpSpPr>
        <p:grpSpPr bwMode="auto">
          <a:xfrm>
            <a:off x="2949232" y="4283171"/>
            <a:ext cx="341588" cy="340994"/>
            <a:chOff x="251" y="-26"/>
            <a:chExt cx="1727" cy="1724"/>
          </a:xfrm>
          <a:solidFill>
            <a:schemeClr val="accent4"/>
          </a:solidFill>
        </p:grpSpPr>
        <p:sp>
          <p:nvSpPr>
            <p:cNvPr id="33" name="Freeform 24">
              <a:extLst>
                <a:ext uri="{FF2B5EF4-FFF2-40B4-BE49-F238E27FC236}">
                  <a16:creationId xmlns:a16="http://schemas.microsoft.com/office/drawing/2014/main" id="{10650333-EAD5-4175-BE6F-E8BFECF7F7CC}"/>
                </a:ext>
              </a:extLst>
            </p:cNvPr>
            <p:cNvSpPr>
              <a:spLocks/>
            </p:cNvSpPr>
            <p:nvPr/>
          </p:nvSpPr>
          <p:spPr bwMode="auto">
            <a:xfrm>
              <a:off x="251" y="1125"/>
              <a:ext cx="574" cy="573"/>
            </a:xfrm>
            <a:custGeom>
              <a:avLst/>
              <a:gdLst>
                <a:gd name="T0" fmla="*/ 822 w 1147"/>
                <a:gd name="T1" fmla="*/ 0 h 1145"/>
                <a:gd name="T2" fmla="*/ 1147 w 1147"/>
                <a:gd name="T3" fmla="*/ 323 h 1145"/>
                <a:gd name="T4" fmla="*/ 391 w 1147"/>
                <a:gd name="T5" fmla="*/ 1078 h 1145"/>
                <a:gd name="T6" fmla="*/ 367 w 1147"/>
                <a:gd name="T7" fmla="*/ 1098 h 1145"/>
                <a:gd name="T8" fmla="*/ 342 w 1147"/>
                <a:gd name="T9" fmla="*/ 1115 h 1145"/>
                <a:gd name="T10" fmla="*/ 316 w 1147"/>
                <a:gd name="T11" fmla="*/ 1128 h 1145"/>
                <a:gd name="T12" fmla="*/ 287 w 1147"/>
                <a:gd name="T13" fmla="*/ 1138 h 1145"/>
                <a:gd name="T14" fmla="*/ 259 w 1147"/>
                <a:gd name="T15" fmla="*/ 1143 h 1145"/>
                <a:gd name="T16" fmla="*/ 229 w 1147"/>
                <a:gd name="T17" fmla="*/ 1145 h 1145"/>
                <a:gd name="T18" fmla="*/ 200 w 1147"/>
                <a:gd name="T19" fmla="*/ 1143 h 1145"/>
                <a:gd name="T20" fmla="*/ 170 w 1147"/>
                <a:gd name="T21" fmla="*/ 1138 h 1145"/>
                <a:gd name="T22" fmla="*/ 143 w 1147"/>
                <a:gd name="T23" fmla="*/ 1128 h 1145"/>
                <a:gd name="T24" fmla="*/ 116 w 1147"/>
                <a:gd name="T25" fmla="*/ 1115 h 1145"/>
                <a:gd name="T26" fmla="*/ 91 w 1147"/>
                <a:gd name="T27" fmla="*/ 1098 h 1145"/>
                <a:gd name="T28" fmla="*/ 66 w 1147"/>
                <a:gd name="T29" fmla="*/ 1078 h 1145"/>
                <a:gd name="T30" fmla="*/ 44 w 1147"/>
                <a:gd name="T31" fmla="*/ 1052 h 1145"/>
                <a:gd name="T32" fmla="*/ 26 w 1147"/>
                <a:gd name="T33" fmla="*/ 1024 h 1145"/>
                <a:gd name="T34" fmla="*/ 14 w 1147"/>
                <a:gd name="T35" fmla="*/ 995 h 1145"/>
                <a:gd name="T36" fmla="*/ 4 w 1147"/>
                <a:gd name="T37" fmla="*/ 963 h 1145"/>
                <a:gd name="T38" fmla="*/ 0 w 1147"/>
                <a:gd name="T39" fmla="*/ 932 h 1145"/>
                <a:gd name="T40" fmla="*/ 0 w 1147"/>
                <a:gd name="T41" fmla="*/ 900 h 1145"/>
                <a:gd name="T42" fmla="*/ 4 w 1147"/>
                <a:gd name="T43" fmla="*/ 868 h 1145"/>
                <a:gd name="T44" fmla="*/ 14 w 1147"/>
                <a:gd name="T45" fmla="*/ 837 h 1145"/>
                <a:gd name="T46" fmla="*/ 26 w 1147"/>
                <a:gd name="T47" fmla="*/ 808 h 1145"/>
                <a:gd name="T48" fmla="*/ 44 w 1147"/>
                <a:gd name="T49" fmla="*/ 780 h 1145"/>
                <a:gd name="T50" fmla="*/ 66 w 1147"/>
                <a:gd name="T51" fmla="*/ 754 h 1145"/>
                <a:gd name="T52" fmla="*/ 822 w 1147"/>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1145">
                  <a:moveTo>
                    <a:pt x="822" y="0"/>
                  </a:moveTo>
                  <a:lnTo>
                    <a:pt x="1147" y="323"/>
                  </a:lnTo>
                  <a:lnTo>
                    <a:pt x="391" y="1078"/>
                  </a:lnTo>
                  <a:lnTo>
                    <a:pt x="367" y="1098"/>
                  </a:lnTo>
                  <a:lnTo>
                    <a:pt x="342" y="1115"/>
                  </a:lnTo>
                  <a:lnTo>
                    <a:pt x="316" y="1128"/>
                  </a:lnTo>
                  <a:lnTo>
                    <a:pt x="287" y="1138"/>
                  </a:lnTo>
                  <a:lnTo>
                    <a:pt x="259" y="1143"/>
                  </a:lnTo>
                  <a:lnTo>
                    <a:pt x="229" y="1145"/>
                  </a:lnTo>
                  <a:lnTo>
                    <a:pt x="200" y="1143"/>
                  </a:lnTo>
                  <a:lnTo>
                    <a:pt x="170" y="1138"/>
                  </a:lnTo>
                  <a:lnTo>
                    <a:pt x="143" y="1128"/>
                  </a:lnTo>
                  <a:lnTo>
                    <a:pt x="116" y="1115"/>
                  </a:lnTo>
                  <a:lnTo>
                    <a:pt x="91" y="1098"/>
                  </a:lnTo>
                  <a:lnTo>
                    <a:pt x="66" y="1078"/>
                  </a:lnTo>
                  <a:lnTo>
                    <a:pt x="44" y="1052"/>
                  </a:lnTo>
                  <a:lnTo>
                    <a:pt x="26" y="1024"/>
                  </a:lnTo>
                  <a:lnTo>
                    <a:pt x="14" y="995"/>
                  </a:lnTo>
                  <a:lnTo>
                    <a:pt x="4" y="963"/>
                  </a:lnTo>
                  <a:lnTo>
                    <a:pt x="0" y="932"/>
                  </a:lnTo>
                  <a:lnTo>
                    <a:pt x="0" y="900"/>
                  </a:lnTo>
                  <a:lnTo>
                    <a:pt x="4" y="868"/>
                  </a:lnTo>
                  <a:lnTo>
                    <a:pt x="14" y="837"/>
                  </a:lnTo>
                  <a:lnTo>
                    <a:pt x="26" y="808"/>
                  </a:lnTo>
                  <a:lnTo>
                    <a:pt x="44" y="780"/>
                  </a:lnTo>
                  <a:lnTo>
                    <a:pt x="66" y="754"/>
                  </a:lnTo>
                  <a:lnTo>
                    <a:pt x="822"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34" name="Freeform 25">
              <a:extLst>
                <a:ext uri="{FF2B5EF4-FFF2-40B4-BE49-F238E27FC236}">
                  <a16:creationId xmlns:a16="http://schemas.microsoft.com/office/drawing/2014/main" id="{BC93A833-9EB8-4C3D-B459-D02ED705C7E2}"/>
                </a:ext>
              </a:extLst>
            </p:cNvPr>
            <p:cNvSpPr>
              <a:spLocks noEditPoints="1"/>
            </p:cNvSpPr>
            <p:nvPr/>
          </p:nvSpPr>
          <p:spPr bwMode="auto">
            <a:xfrm>
              <a:off x="566" y="-26"/>
              <a:ext cx="1412" cy="1409"/>
            </a:xfrm>
            <a:custGeom>
              <a:avLst/>
              <a:gdLst>
                <a:gd name="T0" fmla="*/ 1999 w 2826"/>
                <a:gd name="T1" fmla="*/ 229 h 2819"/>
                <a:gd name="T2" fmla="*/ 1966 w 2826"/>
                <a:gd name="T3" fmla="*/ 247 h 2819"/>
                <a:gd name="T4" fmla="*/ 2098 w 2826"/>
                <a:gd name="T5" fmla="*/ 1333 h 2819"/>
                <a:gd name="T6" fmla="*/ 2587 w 2826"/>
                <a:gd name="T7" fmla="*/ 840 h 2819"/>
                <a:gd name="T8" fmla="*/ 2597 w 2826"/>
                <a:gd name="T9" fmla="*/ 804 h 2819"/>
                <a:gd name="T10" fmla="*/ 2587 w 2826"/>
                <a:gd name="T11" fmla="*/ 768 h 2819"/>
                <a:gd name="T12" fmla="*/ 2069 w 2826"/>
                <a:gd name="T13" fmla="*/ 247 h 2819"/>
                <a:gd name="T14" fmla="*/ 2037 w 2826"/>
                <a:gd name="T15" fmla="*/ 229 h 2819"/>
                <a:gd name="T16" fmla="*/ 2018 w 2826"/>
                <a:gd name="T17" fmla="*/ 0 h 2819"/>
                <a:gd name="T18" fmla="*/ 2057 w 2826"/>
                <a:gd name="T19" fmla="*/ 2 h 2819"/>
                <a:gd name="T20" fmla="*/ 2132 w 2826"/>
                <a:gd name="T21" fmla="*/ 21 h 2819"/>
                <a:gd name="T22" fmla="*/ 2202 w 2826"/>
                <a:gd name="T23" fmla="*/ 59 h 2819"/>
                <a:gd name="T24" fmla="*/ 2738 w 2826"/>
                <a:gd name="T25" fmla="*/ 591 h 2819"/>
                <a:gd name="T26" fmla="*/ 2786 w 2826"/>
                <a:gd name="T27" fmla="*/ 654 h 2819"/>
                <a:gd name="T28" fmla="*/ 2815 w 2826"/>
                <a:gd name="T29" fmla="*/ 725 h 2819"/>
                <a:gd name="T30" fmla="*/ 2826 w 2826"/>
                <a:gd name="T31" fmla="*/ 804 h 2819"/>
                <a:gd name="T32" fmla="*/ 2815 w 2826"/>
                <a:gd name="T33" fmla="*/ 883 h 2819"/>
                <a:gd name="T34" fmla="*/ 2786 w 2826"/>
                <a:gd name="T35" fmla="*/ 954 h 2819"/>
                <a:gd name="T36" fmla="*/ 2738 w 2826"/>
                <a:gd name="T37" fmla="*/ 1017 h 2819"/>
                <a:gd name="T38" fmla="*/ 2278 w 2826"/>
                <a:gd name="T39" fmla="*/ 1517 h 2819"/>
                <a:gd name="T40" fmla="*/ 2302 w 2826"/>
                <a:gd name="T41" fmla="*/ 1567 h 2819"/>
                <a:gd name="T42" fmla="*/ 2310 w 2826"/>
                <a:gd name="T43" fmla="*/ 1623 h 2819"/>
                <a:gd name="T44" fmla="*/ 2301 w 2826"/>
                <a:gd name="T45" fmla="*/ 1681 h 2819"/>
                <a:gd name="T46" fmla="*/ 2275 w 2826"/>
                <a:gd name="T47" fmla="*/ 1732 h 2819"/>
                <a:gd name="T48" fmla="*/ 1245 w 2826"/>
                <a:gd name="T49" fmla="*/ 2764 h 2819"/>
                <a:gd name="T50" fmla="*/ 1196 w 2826"/>
                <a:gd name="T51" fmla="*/ 2799 h 2819"/>
                <a:gd name="T52" fmla="*/ 1141 w 2826"/>
                <a:gd name="T53" fmla="*/ 2817 h 2819"/>
                <a:gd name="T54" fmla="*/ 1083 w 2826"/>
                <a:gd name="T55" fmla="*/ 2817 h 2819"/>
                <a:gd name="T56" fmla="*/ 1028 w 2826"/>
                <a:gd name="T57" fmla="*/ 2799 h 2819"/>
                <a:gd name="T58" fmla="*/ 980 w 2826"/>
                <a:gd name="T59" fmla="*/ 2764 h 2819"/>
                <a:gd name="T60" fmla="*/ 36 w 2826"/>
                <a:gd name="T61" fmla="*/ 1818 h 2819"/>
                <a:gd name="T62" fmla="*/ 10 w 2826"/>
                <a:gd name="T63" fmla="*/ 1767 h 2819"/>
                <a:gd name="T64" fmla="*/ 0 w 2826"/>
                <a:gd name="T65" fmla="*/ 1709 h 2819"/>
                <a:gd name="T66" fmla="*/ 10 w 2826"/>
                <a:gd name="T67" fmla="*/ 1651 h 2819"/>
                <a:gd name="T68" fmla="*/ 36 w 2826"/>
                <a:gd name="T69" fmla="*/ 1599 h 2819"/>
                <a:gd name="T70" fmla="*/ 1066 w 2826"/>
                <a:gd name="T71" fmla="*/ 567 h 2819"/>
                <a:gd name="T72" fmla="*/ 1115 w 2826"/>
                <a:gd name="T73" fmla="*/ 532 h 2819"/>
                <a:gd name="T74" fmla="*/ 1170 w 2826"/>
                <a:gd name="T75" fmla="*/ 514 h 2819"/>
                <a:gd name="T76" fmla="*/ 1226 w 2826"/>
                <a:gd name="T77" fmla="*/ 514 h 2819"/>
                <a:gd name="T78" fmla="*/ 1279 w 2826"/>
                <a:gd name="T79" fmla="*/ 531 h 2819"/>
                <a:gd name="T80" fmla="*/ 1326 w 2826"/>
                <a:gd name="T81" fmla="*/ 562 h 2819"/>
                <a:gd name="T82" fmla="*/ 1835 w 2826"/>
                <a:gd name="T83" fmla="*/ 59 h 2819"/>
                <a:gd name="T84" fmla="*/ 1903 w 2826"/>
                <a:gd name="T85" fmla="*/ 21 h 2819"/>
                <a:gd name="T86" fmla="*/ 1979 w 2826"/>
                <a:gd name="T87" fmla="*/ 2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26" h="2819">
                  <a:moveTo>
                    <a:pt x="2018" y="227"/>
                  </a:moveTo>
                  <a:lnTo>
                    <a:pt x="1999" y="229"/>
                  </a:lnTo>
                  <a:lnTo>
                    <a:pt x="1982" y="237"/>
                  </a:lnTo>
                  <a:lnTo>
                    <a:pt x="1966" y="247"/>
                  </a:lnTo>
                  <a:lnTo>
                    <a:pt x="1488" y="724"/>
                  </a:lnTo>
                  <a:lnTo>
                    <a:pt x="2098" y="1333"/>
                  </a:lnTo>
                  <a:lnTo>
                    <a:pt x="2575" y="856"/>
                  </a:lnTo>
                  <a:lnTo>
                    <a:pt x="2587" y="840"/>
                  </a:lnTo>
                  <a:lnTo>
                    <a:pt x="2594" y="823"/>
                  </a:lnTo>
                  <a:lnTo>
                    <a:pt x="2597" y="804"/>
                  </a:lnTo>
                  <a:lnTo>
                    <a:pt x="2594" y="785"/>
                  </a:lnTo>
                  <a:lnTo>
                    <a:pt x="2587" y="768"/>
                  </a:lnTo>
                  <a:lnTo>
                    <a:pt x="2575" y="753"/>
                  </a:lnTo>
                  <a:lnTo>
                    <a:pt x="2069" y="247"/>
                  </a:lnTo>
                  <a:lnTo>
                    <a:pt x="2055" y="237"/>
                  </a:lnTo>
                  <a:lnTo>
                    <a:pt x="2037" y="229"/>
                  </a:lnTo>
                  <a:lnTo>
                    <a:pt x="2018" y="227"/>
                  </a:lnTo>
                  <a:close/>
                  <a:moveTo>
                    <a:pt x="2018" y="0"/>
                  </a:moveTo>
                  <a:lnTo>
                    <a:pt x="2018" y="0"/>
                  </a:lnTo>
                  <a:lnTo>
                    <a:pt x="2057" y="2"/>
                  </a:lnTo>
                  <a:lnTo>
                    <a:pt x="2096" y="10"/>
                  </a:lnTo>
                  <a:lnTo>
                    <a:pt x="2132" y="21"/>
                  </a:lnTo>
                  <a:lnTo>
                    <a:pt x="2168" y="38"/>
                  </a:lnTo>
                  <a:lnTo>
                    <a:pt x="2202" y="59"/>
                  </a:lnTo>
                  <a:lnTo>
                    <a:pt x="2231" y="85"/>
                  </a:lnTo>
                  <a:lnTo>
                    <a:pt x="2738" y="591"/>
                  </a:lnTo>
                  <a:lnTo>
                    <a:pt x="2764" y="620"/>
                  </a:lnTo>
                  <a:lnTo>
                    <a:pt x="2786" y="654"/>
                  </a:lnTo>
                  <a:lnTo>
                    <a:pt x="2803" y="689"/>
                  </a:lnTo>
                  <a:lnTo>
                    <a:pt x="2815" y="725"/>
                  </a:lnTo>
                  <a:lnTo>
                    <a:pt x="2824" y="764"/>
                  </a:lnTo>
                  <a:lnTo>
                    <a:pt x="2826" y="804"/>
                  </a:lnTo>
                  <a:lnTo>
                    <a:pt x="2824" y="844"/>
                  </a:lnTo>
                  <a:lnTo>
                    <a:pt x="2815" y="883"/>
                  </a:lnTo>
                  <a:lnTo>
                    <a:pt x="2803" y="920"/>
                  </a:lnTo>
                  <a:lnTo>
                    <a:pt x="2786" y="954"/>
                  </a:lnTo>
                  <a:lnTo>
                    <a:pt x="2764" y="988"/>
                  </a:lnTo>
                  <a:lnTo>
                    <a:pt x="2738" y="1017"/>
                  </a:lnTo>
                  <a:lnTo>
                    <a:pt x="2260" y="1495"/>
                  </a:lnTo>
                  <a:lnTo>
                    <a:pt x="2278" y="1517"/>
                  </a:lnTo>
                  <a:lnTo>
                    <a:pt x="2291" y="1541"/>
                  </a:lnTo>
                  <a:lnTo>
                    <a:pt x="2302" y="1567"/>
                  </a:lnTo>
                  <a:lnTo>
                    <a:pt x="2308" y="1594"/>
                  </a:lnTo>
                  <a:lnTo>
                    <a:pt x="2310" y="1623"/>
                  </a:lnTo>
                  <a:lnTo>
                    <a:pt x="2308" y="1652"/>
                  </a:lnTo>
                  <a:lnTo>
                    <a:pt x="2301" y="1681"/>
                  </a:lnTo>
                  <a:lnTo>
                    <a:pt x="2290" y="1707"/>
                  </a:lnTo>
                  <a:lnTo>
                    <a:pt x="2275" y="1732"/>
                  </a:lnTo>
                  <a:lnTo>
                    <a:pt x="2256" y="1755"/>
                  </a:lnTo>
                  <a:lnTo>
                    <a:pt x="1245" y="2764"/>
                  </a:lnTo>
                  <a:lnTo>
                    <a:pt x="1222" y="2784"/>
                  </a:lnTo>
                  <a:lnTo>
                    <a:pt x="1196" y="2799"/>
                  </a:lnTo>
                  <a:lnTo>
                    <a:pt x="1170" y="2810"/>
                  </a:lnTo>
                  <a:lnTo>
                    <a:pt x="1141" y="2817"/>
                  </a:lnTo>
                  <a:lnTo>
                    <a:pt x="1113" y="2819"/>
                  </a:lnTo>
                  <a:lnTo>
                    <a:pt x="1083" y="2817"/>
                  </a:lnTo>
                  <a:lnTo>
                    <a:pt x="1056" y="2810"/>
                  </a:lnTo>
                  <a:lnTo>
                    <a:pt x="1028" y="2799"/>
                  </a:lnTo>
                  <a:lnTo>
                    <a:pt x="1003" y="2784"/>
                  </a:lnTo>
                  <a:lnTo>
                    <a:pt x="980" y="2764"/>
                  </a:lnTo>
                  <a:lnTo>
                    <a:pt x="55" y="1841"/>
                  </a:lnTo>
                  <a:lnTo>
                    <a:pt x="36" y="1818"/>
                  </a:lnTo>
                  <a:lnTo>
                    <a:pt x="21" y="1794"/>
                  </a:lnTo>
                  <a:lnTo>
                    <a:pt x="10" y="1767"/>
                  </a:lnTo>
                  <a:lnTo>
                    <a:pt x="2" y="1738"/>
                  </a:lnTo>
                  <a:lnTo>
                    <a:pt x="0" y="1709"/>
                  </a:lnTo>
                  <a:lnTo>
                    <a:pt x="2" y="1680"/>
                  </a:lnTo>
                  <a:lnTo>
                    <a:pt x="10" y="1651"/>
                  </a:lnTo>
                  <a:lnTo>
                    <a:pt x="21" y="1624"/>
                  </a:lnTo>
                  <a:lnTo>
                    <a:pt x="36" y="1599"/>
                  </a:lnTo>
                  <a:lnTo>
                    <a:pt x="55" y="1577"/>
                  </a:lnTo>
                  <a:lnTo>
                    <a:pt x="1066" y="567"/>
                  </a:lnTo>
                  <a:lnTo>
                    <a:pt x="1090" y="548"/>
                  </a:lnTo>
                  <a:lnTo>
                    <a:pt x="1115" y="532"/>
                  </a:lnTo>
                  <a:lnTo>
                    <a:pt x="1142" y="521"/>
                  </a:lnTo>
                  <a:lnTo>
                    <a:pt x="1170" y="514"/>
                  </a:lnTo>
                  <a:lnTo>
                    <a:pt x="1199" y="512"/>
                  </a:lnTo>
                  <a:lnTo>
                    <a:pt x="1226" y="514"/>
                  </a:lnTo>
                  <a:lnTo>
                    <a:pt x="1253" y="520"/>
                  </a:lnTo>
                  <a:lnTo>
                    <a:pt x="1279" y="531"/>
                  </a:lnTo>
                  <a:lnTo>
                    <a:pt x="1303" y="545"/>
                  </a:lnTo>
                  <a:lnTo>
                    <a:pt x="1326" y="562"/>
                  </a:lnTo>
                  <a:lnTo>
                    <a:pt x="1804" y="85"/>
                  </a:lnTo>
                  <a:lnTo>
                    <a:pt x="1835" y="59"/>
                  </a:lnTo>
                  <a:lnTo>
                    <a:pt x="1867" y="38"/>
                  </a:lnTo>
                  <a:lnTo>
                    <a:pt x="1903" y="21"/>
                  </a:lnTo>
                  <a:lnTo>
                    <a:pt x="1940" y="10"/>
                  </a:lnTo>
                  <a:lnTo>
                    <a:pt x="1979" y="2"/>
                  </a:lnTo>
                  <a:lnTo>
                    <a:pt x="2018"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35" name="Freeform 26">
              <a:extLst>
                <a:ext uri="{FF2B5EF4-FFF2-40B4-BE49-F238E27FC236}">
                  <a16:creationId xmlns:a16="http://schemas.microsoft.com/office/drawing/2014/main" id="{61197346-EB91-498D-83BA-4C78FC9AEFEF}"/>
                </a:ext>
              </a:extLst>
            </p:cNvPr>
            <p:cNvSpPr>
              <a:spLocks/>
            </p:cNvSpPr>
            <p:nvPr/>
          </p:nvSpPr>
          <p:spPr bwMode="auto">
            <a:xfrm>
              <a:off x="1447" y="232"/>
              <a:ext cx="129" cy="129"/>
            </a:xfrm>
            <a:custGeom>
              <a:avLst/>
              <a:gdLst>
                <a:gd name="T0" fmla="*/ 129 w 259"/>
                <a:gd name="T1" fmla="*/ 0 h 258"/>
                <a:gd name="T2" fmla="*/ 154 w 259"/>
                <a:gd name="T3" fmla="*/ 2 h 258"/>
                <a:gd name="T4" fmla="*/ 178 w 259"/>
                <a:gd name="T5" fmla="*/ 10 h 258"/>
                <a:gd name="T6" fmla="*/ 200 w 259"/>
                <a:gd name="T7" fmla="*/ 21 h 258"/>
                <a:gd name="T8" fmla="*/ 221 w 259"/>
                <a:gd name="T9" fmla="*/ 38 h 258"/>
                <a:gd name="T10" fmla="*/ 237 w 259"/>
                <a:gd name="T11" fmla="*/ 58 h 258"/>
                <a:gd name="T12" fmla="*/ 249 w 259"/>
                <a:gd name="T13" fmla="*/ 80 h 258"/>
                <a:gd name="T14" fmla="*/ 256 w 259"/>
                <a:gd name="T15" fmla="*/ 104 h 258"/>
                <a:gd name="T16" fmla="*/ 259 w 259"/>
                <a:gd name="T17" fmla="*/ 129 h 258"/>
                <a:gd name="T18" fmla="*/ 256 w 259"/>
                <a:gd name="T19" fmla="*/ 154 h 258"/>
                <a:gd name="T20" fmla="*/ 249 w 259"/>
                <a:gd name="T21" fmla="*/ 178 h 258"/>
                <a:gd name="T22" fmla="*/ 237 w 259"/>
                <a:gd name="T23" fmla="*/ 200 h 258"/>
                <a:gd name="T24" fmla="*/ 221 w 259"/>
                <a:gd name="T25" fmla="*/ 220 h 258"/>
                <a:gd name="T26" fmla="*/ 200 w 259"/>
                <a:gd name="T27" fmla="*/ 237 h 258"/>
                <a:gd name="T28" fmla="*/ 178 w 259"/>
                <a:gd name="T29" fmla="*/ 248 h 258"/>
                <a:gd name="T30" fmla="*/ 154 w 259"/>
                <a:gd name="T31" fmla="*/ 256 h 258"/>
                <a:gd name="T32" fmla="*/ 129 w 259"/>
                <a:gd name="T33" fmla="*/ 258 h 258"/>
                <a:gd name="T34" fmla="*/ 104 w 259"/>
                <a:gd name="T35" fmla="*/ 256 h 258"/>
                <a:gd name="T36" fmla="*/ 81 w 259"/>
                <a:gd name="T37" fmla="*/ 248 h 258"/>
                <a:gd name="T38" fmla="*/ 58 w 259"/>
                <a:gd name="T39" fmla="*/ 237 h 258"/>
                <a:gd name="T40" fmla="*/ 38 w 259"/>
                <a:gd name="T41" fmla="*/ 220 h 258"/>
                <a:gd name="T42" fmla="*/ 21 w 259"/>
                <a:gd name="T43" fmla="*/ 200 h 258"/>
                <a:gd name="T44" fmla="*/ 10 w 259"/>
                <a:gd name="T45" fmla="*/ 178 h 258"/>
                <a:gd name="T46" fmla="*/ 2 w 259"/>
                <a:gd name="T47" fmla="*/ 154 h 258"/>
                <a:gd name="T48" fmla="*/ 0 w 259"/>
                <a:gd name="T49" fmla="*/ 129 h 258"/>
                <a:gd name="T50" fmla="*/ 2 w 259"/>
                <a:gd name="T51" fmla="*/ 104 h 258"/>
                <a:gd name="T52" fmla="*/ 10 w 259"/>
                <a:gd name="T53" fmla="*/ 80 h 258"/>
                <a:gd name="T54" fmla="*/ 21 w 259"/>
                <a:gd name="T55" fmla="*/ 58 h 258"/>
                <a:gd name="T56" fmla="*/ 38 w 259"/>
                <a:gd name="T57" fmla="*/ 38 h 258"/>
                <a:gd name="T58" fmla="*/ 58 w 259"/>
                <a:gd name="T59" fmla="*/ 21 h 258"/>
                <a:gd name="T60" fmla="*/ 81 w 259"/>
                <a:gd name="T61" fmla="*/ 10 h 258"/>
                <a:gd name="T62" fmla="*/ 104 w 259"/>
                <a:gd name="T63" fmla="*/ 2 h 258"/>
                <a:gd name="T64" fmla="*/ 129 w 259"/>
                <a:gd name="T65" fmla="*/ 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9" h="258">
                  <a:moveTo>
                    <a:pt x="129" y="0"/>
                  </a:moveTo>
                  <a:lnTo>
                    <a:pt x="154" y="2"/>
                  </a:lnTo>
                  <a:lnTo>
                    <a:pt x="178" y="10"/>
                  </a:lnTo>
                  <a:lnTo>
                    <a:pt x="200" y="21"/>
                  </a:lnTo>
                  <a:lnTo>
                    <a:pt x="221" y="38"/>
                  </a:lnTo>
                  <a:lnTo>
                    <a:pt x="237" y="58"/>
                  </a:lnTo>
                  <a:lnTo>
                    <a:pt x="249" y="80"/>
                  </a:lnTo>
                  <a:lnTo>
                    <a:pt x="256" y="104"/>
                  </a:lnTo>
                  <a:lnTo>
                    <a:pt x="259" y="129"/>
                  </a:lnTo>
                  <a:lnTo>
                    <a:pt x="256" y="154"/>
                  </a:lnTo>
                  <a:lnTo>
                    <a:pt x="249" y="178"/>
                  </a:lnTo>
                  <a:lnTo>
                    <a:pt x="237" y="200"/>
                  </a:lnTo>
                  <a:lnTo>
                    <a:pt x="221" y="220"/>
                  </a:lnTo>
                  <a:lnTo>
                    <a:pt x="200" y="237"/>
                  </a:lnTo>
                  <a:lnTo>
                    <a:pt x="178" y="248"/>
                  </a:lnTo>
                  <a:lnTo>
                    <a:pt x="154" y="256"/>
                  </a:lnTo>
                  <a:lnTo>
                    <a:pt x="129" y="258"/>
                  </a:lnTo>
                  <a:lnTo>
                    <a:pt x="104" y="256"/>
                  </a:lnTo>
                  <a:lnTo>
                    <a:pt x="81" y="248"/>
                  </a:lnTo>
                  <a:lnTo>
                    <a:pt x="58" y="237"/>
                  </a:lnTo>
                  <a:lnTo>
                    <a:pt x="38" y="220"/>
                  </a:lnTo>
                  <a:lnTo>
                    <a:pt x="21" y="200"/>
                  </a:lnTo>
                  <a:lnTo>
                    <a:pt x="10" y="178"/>
                  </a:lnTo>
                  <a:lnTo>
                    <a:pt x="2" y="154"/>
                  </a:lnTo>
                  <a:lnTo>
                    <a:pt x="0" y="129"/>
                  </a:lnTo>
                  <a:lnTo>
                    <a:pt x="2" y="104"/>
                  </a:lnTo>
                  <a:lnTo>
                    <a:pt x="10" y="80"/>
                  </a:lnTo>
                  <a:lnTo>
                    <a:pt x="21" y="58"/>
                  </a:lnTo>
                  <a:lnTo>
                    <a:pt x="38" y="38"/>
                  </a:lnTo>
                  <a:lnTo>
                    <a:pt x="58" y="21"/>
                  </a:lnTo>
                  <a:lnTo>
                    <a:pt x="81" y="10"/>
                  </a:lnTo>
                  <a:lnTo>
                    <a:pt x="104" y="2"/>
                  </a:lnTo>
                  <a:lnTo>
                    <a:pt x="129"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sp>
          <p:nvSpPr>
            <p:cNvPr id="36" name="Freeform 27">
              <a:extLst>
                <a:ext uri="{FF2B5EF4-FFF2-40B4-BE49-F238E27FC236}">
                  <a16:creationId xmlns:a16="http://schemas.microsoft.com/office/drawing/2014/main" id="{36A6754F-9928-44A2-8408-5B442A7BBF9C}"/>
                </a:ext>
              </a:extLst>
            </p:cNvPr>
            <p:cNvSpPr>
              <a:spLocks/>
            </p:cNvSpPr>
            <p:nvPr/>
          </p:nvSpPr>
          <p:spPr bwMode="auto">
            <a:xfrm>
              <a:off x="1578" y="363"/>
              <a:ext cx="129" cy="129"/>
            </a:xfrm>
            <a:custGeom>
              <a:avLst/>
              <a:gdLst>
                <a:gd name="T0" fmla="*/ 130 w 258"/>
                <a:gd name="T1" fmla="*/ 0 h 257"/>
                <a:gd name="T2" fmla="*/ 154 w 258"/>
                <a:gd name="T3" fmla="*/ 2 h 257"/>
                <a:gd name="T4" fmla="*/ 178 w 258"/>
                <a:gd name="T5" fmla="*/ 9 h 257"/>
                <a:gd name="T6" fmla="*/ 200 w 258"/>
                <a:gd name="T7" fmla="*/ 21 h 257"/>
                <a:gd name="T8" fmla="*/ 221 w 258"/>
                <a:gd name="T9" fmla="*/ 38 h 257"/>
                <a:gd name="T10" fmla="*/ 237 w 258"/>
                <a:gd name="T11" fmla="*/ 58 h 257"/>
                <a:gd name="T12" fmla="*/ 248 w 258"/>
                <a:gd name="T13" fmla="*/ 80 h 257"/>
                <a:gd name="T14" fmla="*/ 256 w 258"/>
                <a:gd name="T15" fmla="*/ 104 h 257"/>
                <a:gd name="T16" fmla="*/ 258 w 258"/>
                <a:gd name="T17" fmla="*/ 129 h 257"/>
                <a:gd name="T18" fmla="*/ 256 w 258"/>
                <a:gd name="T19" fmla="*/ 153 h 257"/>
                <a:gd name="T20" fmla="*/ 248 w 258"/>
                <a:gd name="T21" fmla="*/ 177 h 257"/>
                <a:gd name="T22" fmla="*/ 237 w 258"/>
                <a:gd name="T23" fmla="*/ 200 h 257"/>
                <a:gd name="T24" fmla="*/ 221 w 258"/>
                <a:gd name="T25" fmla="*/ 220 h 257"/>
                <a:gd name="T26" fmla="*/ 200 w 258"/>
                <a:gd name="T27" fmla="*/ 236 h 257"/>
                <a:gd name="T28" fmla="*/ 178 w 258"/>
                <a:gd name="T29" fmla="*/ 248 h 257"/>
                <a:gd name="T30" fmla="*/ 154 w 258"/>
                <a:gd name="T31" fmla="*/ 255 h 257"/>
                <a:gd name="T32" fmla="*/ 130 w 258"/>
                <a:gd name="T33" fmla="*/ 257 h 257"/>
                <a:gd name="T34" fmla="*/ 104 w 258"/>
                <a:gd name="T35" fmla="*/ 255 h 257"/>
                <a:gd name="T36" fmla="*/ 80 w 258"/>
                <a:gd name="T37" fmla="*/ 248 h 257"/>
                <a:gd name="T38" fmla="*/ 58 w 258"/>
                <a:gd name="T39" fmla="*/ 236 h 257"/>
                <a:gd name="T40" fmla="*/ 38 w 258"/>
                <a:gd name="T41" fmla="*/ 220 h 257"/>
                <a:gd name="T42" fmla="*/ 21 w 258"/>
                <a:gd name="T43" fmla="*/ 200 h 257"/>
                <a:gd name="T44" fmla="*/ 10 w 258"/>
                <a:gd name="T45" fmla="*/ 177 h 257"/>
                <a:gd name="T46" fmla="*/ 2 w 258"/>
                <a:gd name="T47" fmla="*/ 153 h 257"/>
                <a:gd name="T48" fmla="*/ 0 w 258"/>
                <a:gd name="T49" fmla="*/ 129 h 257"/>
                <a:gd name="T50" fmla="*/ 2 w 258"/>
                <a:gd name="T51" fmla="*/ 104 h 257"/>
                <a:gd name="T52" fmla="*/ 10 w 258"/>
                <a:gd name="T53" fmla="*/ 80 h 257"/>
                <a:gd name="T54" fmla="*/ 21 w 258"/>
                <a:gd name="T55" fmla="*/ 58 h 257"/>
                <a:gd name="T56" fmla="*/ 38 w 258"/>
                <a:gd name="T57" fmla="*/ 38 h 257"/>
                <a:gd name="T58" fmla="*/ 58 w 258"/>
                <a:gd name="T59" fmla="*/ 21 h 257"/>
                <a:gd name="T60" fmla="*/ 80 w 258"/>
                <a:gd name="T61" fmla="*/ 9 h 257"/>
                <a:gd name="T62" fmla="*/ 104 w 258"/>
                <a:gd name="T63" fmla="*/ 2 h 257"/>
                <a:gd name="T64" fmla="*/ 130 w 258"/>
                <a:gd name="T65"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8" h="257">
                  <a:moveTo>
                    <a:pt x="130" y="0"/>
                  </a:moveTo>
                  <a:lnTo>
                    <a:pt x="154" y="2"/>
                  </a:lnTo>
                  <a:lnTo>
                    <a:pt x="178" y="9"/>
                  </a:lnTo>
                  <a:lnTo>
                    <a:pt x="200" y="21"/>
                  </a:lnTo>
                  <a:lnTo>
                    <a:pt x="221" y="38"/>
                  </a:lnTo>
                  <a:lnTo>
                    <a:pt x="237" y="58"/>
                  </a:lnTo>
                  <a:lnTo>
                    <a:pt x="248" y="80"/>
                  </a:lnTo>
                  <a:lnTo>
                    <a:pt x="256" y="104"/>
                  </a:lnTo>
                  <a:lnTo>
                    <a:pt x="258" y="129"/>
                  </a:lnTo>
                  <a:lnTo>
                    <a:pt x="256" y="153"/>
                  </a:lnTo>
                  <a:lnTo>
                    <a:pt x="248" y="177"/>
                  </a:lnTo>
                  <a:lnTo>
                    <a:pt x="237" y="200"/>
                  </a:lnTo>
                  <a:lnTo>
                    <a:pt x="221" y="220"/>
                  </a:lnTo>
                  <a:lnTo>
                    <a:pt x="200" y="236"/>
                  </a:lnTo>
                  <a:lnTo>
                    <a:pt x="178" y="248"/>
                  </a:lnTo>
                  <a:lnTo>
                    <a:pt x="154" y="255"/>
                  </a:lnTo>
                  <a:lnTo>
                    <a:pt x="130" y="257"/>
                  </a:lnTo>
                  <a:lnTo>
                    <a:pt x="104" y="255"/>
                  </a:lnTo>
                  <a:lnTo>
                    <a:pt x="80" y="248"/>
                  </a:lnTo>
                  <a:lnTo>
                    <a:pt x="58" y="236"/>
                  </a:lnTo>
                  <a:lnTo>
                    <a:pt x="38" y="220"/>
                  </a:lnTo>
                  <a:lnTo>
                    <a:pt x="21" y="200"/>
                  </a:lnTo>
                  <a:lnTo>
                    <a:pt x="10" y="177"/>
                  </a:lnTo>
                  <a:lnTo>
                    <a:pt x="2" y="153"/>
                  </a:lnTo>
                  <a:lnTo>
                    <a:pt x="0" y="129"/>
                  </a:lnTo>
                  <a:lnTo>
                    <a:pt x="2" y="104"/>
                  </a:lnTo>
                  <a:lnTo>
                    <a:pt x="10" y="80"/>
                  </a:lnTo>
                  <a:lnTo>
                    <a:pt x="21" y="58"/>
                  </a:lnTo>
                  <a:lnTo>
                    <a:pt x="38" y="38"/>
                  </a:lnTo>
                  <a:lnTo>
                    <a:pt x="58" y="21"/>
                  </a:lnTo>
                  <a:lnTo>
                    <a:pt x="80" y="9"/>
                  </a:lnTo>
                  <a:lnTo>
                    <a:pt x="104" y="2"/>
                  </a:lnTo>
                  <a:lnTo>
                    <a:pt x="130" y="0"/>
                  </a:lnTo>
                  <a:close/>
                </a:path>
              </a:pathLst>
            </a:custGeom>
            <a:grpFill/>
            <a:ln w="0">
              <a:noFill/>
              <a:prstDash val="solid"/>
              <a:round/>
              <a:headEnd/>
              <a:tailEnd/>
            </a:ln>
          </p:spPr>
          <p:txBody>
            <a:bodyPr vert="horz" wrap="square" lIns="91392" tIns="45696" rIns="91392" bIns="45696" numCol="1" anchor="t" anchorCtr="0" compatLnSpc="1">
              <a:prstTxWarp prst="textNoShape">
                <a:avLst/>
              </a:prstTxWarp>
            </a:bodyPr>
            <a:lstStyle/>
            <a:p>
              <a:pPr defTabSz="913852"/>
              <a:endParaRPr lang="en-US" sz="1798">
                <a:solidFill>
                  <a:prstClr val="black"/>
                </a:solidFill>
              </a:endParaRPr>
            </a:p>
          </p:txBody>
        </p:sp>
      </p:grpSp>
      <p:sp>
        <p:nvSpPr>
          <p:cNvPr id="37" name="Oval 30">
            <a:extLst>
              <a:ext uri="{FF2B5EF4-FFF2-40B4-BE49-F238E27FC236}">
                <a16:creationId xmlns:a16="http://schemas.microsoft.com/office/drawing/2014/main" id="{132D4FE8-0719-417F-9AA3-E967CBF97783}"/>
              </a:ext>
            </a:extLst>
          </p:cNvPr>
          <p:cNvSpPr/>
          <p:nvPr/>
        </p:nvSpPr>
        <p:spPr>
          <a:xfrm>
            <a:off x="2838305" y="2256924"/>
            <a:ext cx="548354" cy="548354"/>
          </a:xfrm>
          <a:prstGeom prst="ellipse">
            <a:avLst/>
          </a:prstGeom>
          <a:solidFill>
            <a:schemeClr val="bg2"/>
          </a:solidFill>
          <a:ln w="3810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r>
              <a:rPr lang="en-US" sz="1998" dirty="0">
                <a:solidFill>
                  <a:schemeClr val="accent1">
                    <a:lumMod val="60000"/>
                    <a:lumOff val="40000"/>
                  </a:schemeClr>
                </a:solidFill>
                <a:latin typeface="Arial" panose="020B0604020202020204" pitchFamily="34" charset="0"/>
                <a:cs typeface="Arial" panose="020B0604020202020204" pitchFamily="34" charset="0"/>
              </a:rPr>
              <a:t>1</a:t>
            </a:r>
          </a:p>
        </p:txBody>
      </p:sp>
      <p:sp>
        <p:nvSpPr>
          <p:cNvPr id="38" name="Oval 31">
            <a:extLst>
              <a:ext uri="{FF2B5EF4-FFF2-40B4-BE49-F238E27FC236}">
                <a16:creationId xmlns:a16="http://schemas.microsoft.com/office/drawing/2014/main" id="{0F998790-821D-45B8-B254-603FD195E4B8}"/>
              </a:ext>
            </a:extLst>
          </p:cNvPr>
          <p:cNvSpPr/>
          <p:nvPr/>
        </p:nvSpPr>
        <p:spPr>
          <a:xfrm>
            <a:off x="2851005" y="3158364"/>
            <a:ext cx="548354" cy="548354"/>
          </a:xfrm>
          <a:prstGeom prst="ellipse">
            <a:avLst/>
          </a:prstGeom>
          <a:solidFill>
            <a:schemeClr val="bg2"/>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r>
              <a:rPr lang="en-US" sz="1998" dirty="0">
                <a:solidFill>
                  <a:schemeClr val="tx2"/>
                </a:solidFill>
                <a:latin typeface="Arial" panose="020B0604020202020204" pitchFamily="34" charset="0"/>
                <a:cs typeface="Arial" panose="020B0604020202020204" pitchFamily="34" charset="0"/>
              </a:rPr>
              <a:t>2</a:t>
            </a:r>
          </a:p>
        </p:txBody>
      </p:sp>
      <p:sp>
        <p:nvSpPr>
          <p:cNvPr id="39" name="Oval 32">
            <a:extLst>
              <a:ext uri="{FF2B5EF4-FFF2-40B4-BE49-F238E27FC236}">
                <a16:creationId xmlns:a16="http://schemas.microsoft.com/office/drawing/2014/main" id="{C314BDE6-D205-4524-8392-A5E10F775CC9}"/>
              </a:ext>
            </a:extLst>
          </p:cNvPr>
          <p:cNvSpPr/>
          <p:nvPr/>
        </p:nvSpPr>
        <p:spPr>
          <a:xfrm>
            <a:off x="2825605" y="4175551"/>
            <a:ext cx="548354" cy="548354"/>
          </a:xfrm>
          <a:prstGeom prst="ellipse">
            <a:avLst/>
          </a:prstGeom>
          <a:solidFill>
            <a:schemeClr val="bg2"/>
          </a:solidFill>
          <a:ln w="38100">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r>
              <a:rPr lang="en-US" sz="1998" dirty="0">
                <a:solidFill>
                  <a:schemeClr val="tx2"/>
                </a:solidFill>
                <a:latin typeface="Arial" panose="020B0604020202020204" pitchFamily="34" charset="0"/>
                <a:cs typeface="Arial" panose="020B0604020202020204" pitchFamily="34" charset="0"/>
              </a:rPr>
              <a:t>3</a:t>
            </a:r>
          </a:p>
        </p:txBody>
      </p:sp>
      <p:sp>
        <p:nvSpPr>
          <p:cNvPr id="40" name="Flowchart: Delay 4">
            <a:extLst>
              <a:ext uri="{FF2B5EF4-FFF2-40B4-BE49-F238E27FC236}">
                <a16:creationId xmlns:a16="http://schemas.microsoft.com/office/drawing/2014/main" id="{C04C9596-44CC-405F-8893-BF83418C64D0}"/>
              </a:ext>
            </a:extLst>
          </p:cNvPr>
          <p:cNvSpPr/>
          <p:nvPr/>
        </p:nvSpPr>
        <p:spPr>
          <a:xfrm>
            <a:off x="9263695" y="2084873"/>
            <a:ext cx="841522" cy="867989"/>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
        <p:nvSpPr>
          <p:cNvPr id="41" name="Flowchart: Delay 4">
            <a:extLst>
              <a:ext uri="{FF2B5EF4-FFF2-40B4-BE49-F238E27FC236}">
                <a16:creationId xmlns:a16="http://schemas.microsoft.com/office/drawing/2014/main" id="{EC8D6A83-D407-45FE-ACCA-C7636C1D7177}"/>
              </a:ext>
            </a:extLst>
          </p:cNvPr>
          <p:cNvSpPr/>
          <p:nvPr/>
        </p:nvSpPr>
        <p:spPr>
          <a:xfrm>
            <a:off x="9325545" y="3034386"/>
            <a:ext cx="841522" cy="820932"/>
          </a:xfrm>
          <a:prstGeom prst="flowChartDelay">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
        <p:nvSpPr>
          <p:cNvPr id="42" name="Flowchart: Delay 4">
            <a:extLst>
              <a:ext uri="{FF2B5EF4-FFF2-40B4-BE49-F238E27FC236}">
                <a16:creationId xmlns:a16="http://schemas.microsoft.com/office/drawing/2014/main" id="{8F214F3E-2B8B-4CD7-B441-C5A0935FFCE9}"/>
              </a:ext>
            </a:extLst>
          </p:cNvPr>
          <p:cNvSpPr/>
          <p:nvPr/>
        </p:nvSpPr>
        <p:spPr>
          <a:xfrm>
            <a:off x="9313825" y="3987456"/>
            <a:ext cx="841522" cy="867474"/>
          </a:xfrm>
          <a:prstGeom prst="flowChartDelay">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852"/>
            <a:endParaRPr lang="en-US" sz="1798" dirty="0">
              <a:solidFill>
                <a:prstClr val="white"/>
              </a:solidFill>
            </a:endParaRPr>
          </a:p>
        </p:txBody>
      </p:sp>
    </p:spTree>
    <p:extLst>
      <p:ext uri="{BB962C8B-B14F-4D97-AF65-F5344CB8AC3E}">
        <p14:creationId xmlns:p14="http://schemas.microsoft.com/office/powerpoint/2010/main" val="70809537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9040</TotalTime>
  <Words>449</Words>
  <Application>Microsoft Macintosh PowerPoint</Application>
  <PresentationFormat>Panorámica</PresentationFormat>
  <Paragraphs>66</Paragraphs>
  <Slides>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Calibri Light</vt:lpstr>
      <vt:lpstr>Century Gothic</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dc:title>
  <dc:creator>Microsoft Office User</dc:creator>
  <cp:lastModifiedBy>Pedro José Cornejo Espinosa</cp:lastModifiedBy>
  <cp:revision>702</cp:revision>
  <dcterms:created xsi:type="dcterms:W3CDTF">2022-01-19T15:10:10Z</dcterms:created>
  <dcterms:modified xsi:type="dcterms:W3CDTF">2023-09-28T15:25:07Z</dcterms:modified>
</cp:coreProperties>
</file>