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4190" r:id="rId2"/>
    <p:sldId id="4325" r:id="rId3"/>
    <p:sldId id="4338" r:id="rId4"/>
    <p:sldId id="4339" r:id="rId5"/>
    <p:sldId id="641" r:id="rId6"/>
    <p:sldId id="4336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691193"/>
    <a:srgbClr val="5E5E5E"/>
    <a:srgbClr val="4F63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6" autoAdjust="0"/>
    <p:restoredTop sz="90630" autoAdjust="0"/>
  </p:normalViewPr>
  <p:slideViewPr>
    <p:cSldViewPr snapToGrid="0" snapToObjects="1">
      <p:cViewPr varScale="1">
        <p:scale>
          <a:sx n="88" d="100"/>
          <a:sy n="88" d="100"/>
        </p:scale>
        <p:origin x="936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4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1FBBA-8CC1-5A4B-A9F5-E3625369509D}" type="datetimeFigureOut">
              <a:rPr lang="es-EC" smtClean="0"/>
              <a:t>1/11/23</a:t>
            </a:fld>
            <a:endParaRPr lang="es-EC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2D453-DED8-C343-A679-8621212CA4EC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5637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F2D453-DED8-C343-A679-8621212CA4EC}" type="slidenum">
              <a:rPr lang="es-EC" smtClean="0"/>
              <a:t>1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80814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F2D453-DED8-C343-A679-8621212CA4EC}" type="slidenum">
              <a:rPr lang="es-EC" smtClean="0"/>
              <a:t>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01295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2D453-DED8-C343-A679-8621212CA4EC}" type="slidenum">
              <a:rPr lang="es-EC" smtClean="0"/>
              <a:t>3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80992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F2D453-DED8-C343-A679-8621212CA4EC}" type="slidenum">
              <a:rPr lang="es-EC" smtClean="0"/>
              <a:t>5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60073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E6C96C-2A85-0844-BA61-F72C3FFCC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32B34A-2B69-474F-9199-B6BFDCE799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ADC732-9EAB-5748-BDE7-514EDF68C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1/11/23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2A26BF-FE34-B247-92E9-FFD2A0B18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B07B07-BBF0-BC46-8709-84801B505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8709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A7AD24-8D49-564E-B012-BC830D0B1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B15430E-26D2-994C-B7FB-C12575DF50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DAAD1E-AADD-354E-907E-7D7C1406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1/11/23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4AD5F4-9FBC-9B4D-8CDE-0501B3317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85AE07-C22D-B943-9C6E-194FDB36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11800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04A8ACB-F737-7248-AF19-8E68AE6F31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8A3CCCC-B791-AB42-B2E1-25C75AF68C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3F2283-3ABE-EC46-90E1-F008CB553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1/11/23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09DBAB-DDFB-5F41-9DFA-3762C1D3F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4BC57A-EA66-134B-BD9D-A155D5F7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795471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78" b="1" i="0">
                <a:solidFill>
                  <a:srgbClr val="1B69A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29640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-209550" y="1609725"/>
            <a:ext cx="12496800" cy="4489450"/>
          </a:xfrm>
          <a:prstGeom prst="rect">
            <a:avLst/>
          </a:prstGeom>
        </p:spPr>
        <p:txBody>
          <a:bodyPr/>
          <a:lstStyle>
            <a:lvl1pPr marL="15875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Picture Placeholder 2"/>
          <p:cNvSpPr>
            <a:spLocks noGrp="1" noChangeAspect="1"/>
          </p:cNvSpPr>
          <p:nvPr>
            <p:ph type="pic" sz="quarter" idx="10"/>
          </p:nvPr>
        </p:nvSpPr>
        <p:spPr>
          <a:xfrm>
            <a:off x="4800290" y="1149100"/>
            <a:ext cx="2597400" cy="259740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664425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89ABF6-BC2F-504F-97B2-E38FE47B7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0ADA32-EFE7-1D4E-BC9F-4D982AEA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A1DC91-0759-2E49-8A67-C2AA4968B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1/11/23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EA6568-5546-A04F-9777-4D6994C9D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ED04EB-4772-DA49-9677-E4DFE21B3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264968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8BA2FB-7BB4-A545-9DAD-05D42592F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61F59C-4ABD-E94C-A771-B0A0E7F19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102CD7-1617-D344-8B3D-C0E0E0B16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1/11/23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2FDF6A-C303-DF46-B29E-03A4A8610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2EE76C-C980-5D41-8D67-E9CF0F314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410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0936BA-0359-0F4B-B359-1219674D6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762598-0C44-6A4C-B452-57EF2CB4A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B35D9EA-51A2-2B42-BA22-201E0D78A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DDCED3-412E-CA4E-BC15-7DE44B932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1/11/23</a:t>
            </a:fld>
            <a:endParaRPr lang="es-EC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91F01A-74EE-234D-95DB-86B9A5F95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127E41-C903-8344-8D27-413019191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8489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B6C20C-25D5-E84B-B49A-4C4AB1911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5ADE45-F58C-4240-B277-24C484B6C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5453EF-647F-F145-9B00-48805813E1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57FCD25-74F5-1A44-9913-8984A7DD00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FDC9395-7217-B146-A11F-3578D43686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909DCAC-367C-9943-B0F0-82F80BF4F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1/11/23</a:t>
            </a:fld>
            <a:endParaRPr lang="es-EC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0927F17-075B-0440-B5EF-4BE19A9A5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882E1B3-9D6B-2140-85CF-12A10D243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2343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442A44-0EE0-5746-A0DB-C33F7950D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7211B67-654B-DA43-8ED1-0AF7DE3A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1/11/23</a:t>
            </a:fld>
            <a:endParaRPr lang="es-EC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A045FFE-8E86-5046-8C97-C06166C50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1A0A5D9-FE9D-0040-BB0F-68081C8A8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02617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6766966-BAAD-C74C-8835-559AC965B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1/11/23</a:t>
            </a:fld>
            <a:endParaRPr lang="es-EC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B0F268D-284C-1F4B-B3E4-B0A512213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C56ECA6-6716-1448-BDA3-2D382431E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49759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2976D9-9D1A-0242-8A09-85B372081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BC3EE8-4532-CA4D-BFAB-E955115F6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EDA49A-E257-6540-B8DD-6743DB68E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EF9D95-4EAF-2346-A843-05111CCF2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1/11/23</a:t>
            </a:fld>
            <a:endParaRPr lang="es-EC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BEDCF7-70FD-8F41-834D-D7742E7A0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385BC8-E3C3-AF4F-A737-975E820C4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541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3C0C6C-CC7C-CE42-91C7-BBF7DBAFD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391C436-8DD9-3C4E-A167-A30A2AFF30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E704A8E-05B4-8A48-82F5-EF53BD1AEE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0C8338-830C-4E4A-8760-BC9EC419C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1/11/23</a:t>
            </a:fld>
            <a:endParaRPr lang="es-EC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35172B-214D-5747-9FDB-80EB61E9B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E89811-28BB-DA41-81E5-5BE51904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6327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47CEA6B-FFDE-8045-B5B5-88A09EDAB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51891B-EAAD-2B49-9534-0919C6A94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69E8DA-2A0B-AA4C-86DC-CBAEFA628A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2834E-B290-FC4A-8B99-C5678BC6DFC3}" type="datetimeFigureOut">
              <a:rPr lang="es-EC" smtClean="0"/>
              <a:t>1/11/23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972894-9127-8F4E-940F-B030744357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914321-B5A4-EE44-AEA0-8B5DFE2CC6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8D9D0-0FC6-B44B-8A40-6F23FDE0611D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84684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0ACF37D-D47E-4842-B796-6A26384940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005" y="230537"/>
            <a:ext cx="1534394" cy="657926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900CE348-154F-45AC-B444-F3840F1D0115}"/>
              </a:ext>
            </a:extLst>
          </p:cNvPr>
          <p:cNvSpPr txBox="1"/>
          <p:nvPr/>
        </p:nvSpPr>
        <p:spPr>
          <a:xfrm>
            <a:off x="3342759" y="2369265"/>
            <a:ext cx="5549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C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rPr>
              <a:t>PROYECTO DE ORDENANANZA METROPOLITANA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32E0D340-32D1-4E18-A424-DBE980CDB6CB}"/>
              </a:ext>
            </a:extLst>
          </p:cNvPr>
          <p:cNvSpPr txBox="1"/>
          <p:nvPr/>
        </p:nvSpPr>
        <p:spPr>
          <a:xfrm>
            <a:off x="2506596" y="2641046"/>
            <a:ext cx="7255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C" b="1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rPr>
              <a:t>DEL FOMENTO DE LOS VECINDARIOS ALIMENTARIOS SALUDABLES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CAC5921-4865-4314-9565-56AB9BDD7E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117" y="5637933"/>
            <a:ext cx="12192000" cy="1220157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933C8E64-240A-4DF6-A051-7503ABD14180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01A32419-0E9E-431A-AC57-B9DAA761E7EE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A4C7DB49-7716-4D17-AD1F-9BF69D290C62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CFBC0F19-3906-4AB1-BD4E-A07E6F4D5104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AA05E39-F724-4631-AC7F-1961241C4E46}"/>
              </a:ext>
            </a:extLst>
          </p:cNvPr>
          <p:cNvSpPr txBox="1"/>
          <p:nvPr/>
        </p:nvSpPr>
        <p:spPr>
          <a:xfrm>
            <a:off x="2158800" y="2936874"/>
            <a:ext cx="7938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C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rPr>
              <a:t>PARA REDUCIR EL HAMBRE  EN EL DISTRITO METROPOLITANO DE QUITO</a:t>
            </a:r>
          </a:p>
        </p:txBody>
      </p:sp>
    </p:spTree>
    <p:extLst>
      <p:ext uri="{BB962C8B-B14F-4D97-AF65-F5344CB8AC3E}">
        <p14:creationId xmlns:p14="http://schemas.microsoft.com/office/powerpoint/2010/main" val="2161169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8793806D-7B94-4A1C-BB88-24BE44ADE98D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798E3D4-176E-430E-9BA6-89C7AF3B4A25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81C75635-E3AE-4D30-87B2-46EEDDD743D7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213DD8BE-31D6-438D-A559-1CF4851AF0EF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pic>
        <p:nvPicPr>
          <p:cNvPr id="13" name="Imagen 12">
            <a:extLst>
              <a:ext uri="{FF2B5EF4-FFF2-40B4-BE49-F238E27FC236}">
                <a16:creationId xmlns:a16="http://schemas.microsoft.com/office/drawing/2014/main" id="{87671677-242B-4CAC-8CCB-E90DD1A489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117" y="5637933"/>
            <a:ext cx="12192000" cy="1220157"/>
          </a:xfrm>
          <a:prstGeom prst="rect">
            <a:avLst/>
          </a:prstGeom>
        </p:spPr>
      </p:pic>
      <p:sp>
        <p:nvSpPr>
          <p:cNvPr id="14" name="1 Título">
            <a:extLst>
              <a:ext uri="{FF2B5EF4-FFF2-40B4-BE49-F238E27FC236}">
                <a16:creationId xmlns:a16="http://schemas.microsoft.com/office/drawing/2014/main" id="{437BC268-9BEE-4940-8C32-A639E687A73F}"/>
              </a:ext>
            </a:extLst>
          </p:cNvPr>
          <p:cNvSpPr txBox="1">
            <a:spLocks/>
          </p:cNvSpPr>
          <p:nvPr/>
        </p:nvSpPr>
        <p:spPr bwMode="auto">
          <a:xfrm>
            <a:off x="538562" y="305944"/>
            <a:ext cx="3230730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lang="es-ES" sz="2400" b="1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PROBLE</a:t>
            </a:r>
            <a:r>
              <a:rPr lang="es-ES" sz="2400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MÁTICA</a:t>
            </a:r>
            <a:endParaRPr kumimoji="0" lang="es-EC" sz="240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75" name="Rounded Rectangle 60">
            <a:extLst>
              <a:ext uri="{FF2B5EF4-FFF2-40B4-BE49-F238E27FC236}">
                <a16:creationId xmlns:a16="http://schemas.microsoft.com/office/drawing/2014/main" id="{B189133B-F93F-4E3E-80FA-C61DDEE178D9}"/>
              </a:ext>
            </a:extLst>
          </p:cNvPr>
          <p:cNvSpPr/>
          <p:nvPr/>
        </p:nvSpPr>
        <p:spPr>
          <a:xfrm>
            <a:off x="1430603" y="1161918"/>
            <a:ext cx="2972108" cy="1881047"/>
          </a:xfrm>
          <a:prstGeom prst="roundRect">
            <a:avLst>
              <a:gd name="adj" fmla="val 3089"/>
            </a:avLst>
          </a:prstGeom>
          <a:solidFill>
            <a:schemeClr val="bg1">
              <a:alpha val="43000"/>
            </a:schemeClr>
          </a:solidFill>
          <a:ln>
            <a:noFill/>
          </a:ln>
          <a:effectLst>
            <a:outerShdw blurRad="25400" dist="12700" dir="4200000" algn="ctr" rotWithShape="0">
              <a:srgbClr val="000000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/>
          </a:p>
        </p:txBody>
      </p:sp>
      <p:sp>
        <p:nvSpPr>
          <p:cNvPr id="76" name="Rounded Rectangle 61">
            <a:extLst>
              <a:ext uri="{FF2B5EF4-FFF2-40B4-BE49-F238E27FC236}">
                <a16:creationId xmlns:a16="http://schemas.microsoft.com/office/drawing/2014/main" id="{6526005C-01BE-4226-8E0E-0181DD89910B}"/>
              </a:ext>
            </a:extLst>
          </p:cNvPr>
          <p:cNvSpPr/>
          <p:nvPr/>
        </p:nvSpPr>
        <p:spPr>
          <a:xfrm>
            <a:off x="1926798" y="1013995"/>
            <a:ext cx="2281879" cy="507976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215900" dist="50800" dir="5400000" algn="ctr" rotWithShape="0">
              <a:schemeClr val="accent2">
                <a:lumMod val="75000"/>
                <a:alpha val="3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/>
          </a:p>
        </p:txBody>
      </p:sp>
      <p:sp>
        <p:nvSpPr>
          <p:cNvPr id="77" name="Oval 62">
            <a:extLst>
              <a:ext uri="{FF2B5EF4-FFF2-40B4-BE49-F238E27FC236}">
                <a16:creationId xmlns:a16="http://schemas.microsoft.com/office/drawing/2014/main" id="{072BAD93-A575-4DF3-89FF-8ACB9BD9400F}"/>
              </a:ext>
            </a:extLst>
          </p:cNvPr>
          <p:cNvSpPr/>
          <p:nvPr/>
        </p:nvSpPr>
        <p:spPr>
          <a:xfrm>
            <a:off x="1997554" y="1074863"/>
            <a:ext cx="386238" cy="386238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/>
          </a:p>
        </p:txBody>
      </p:sp>
      <p:sp>
        <p:nvSpPr>
          <p:cNvPr id="78" name="TextBox 63">
            <a:extLst>
              <a:ext uri="{FF2B5EF4-FFF2-40B4-BE49-F238E27FC236}">
                <a16:creationId xmlns:a16="http://schemas.microsoft.com/office/drawing/2014/main" id="{DDB03850-5936-4405-9E54-074ED03A7E5E}"/>
              </a:ext>
            </a:extLst>
          </p:cNvPr>
          <p:cNvSpPr txBox="1"/>
          <p:nvPr/>
        </p:nvSpPr>
        <p:spPr>
          <a:xfrm>
            <a:off x="2844002" y="1064230"/>
            <a:ext cx="123243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600" b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Cambios</a:t>
            </a:r>
            <a:endParaRPr lang="en-US" sz="16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9" name="TextBox 90">
            <a:extLst>
              <a:ext uri="{FF2B5EF4-FFF2-40B4-BE49-F238E27FC236}">
                <a16:creationId xmlns:a16="http://schemas.microsoft.com/office/drawing/2014/main" id="{BAA60872-287E-4666-94F2-9DC0C00D3AE4}"/>
              </a:ext>
            </a:extLst>
          </p:cNvPr>
          <p:cNvSpPr txBox="1"/>
          <p:nvPr/>
        </p:nvSpPr>
        <p:spPr>
          <a:xfrm>
            <a:off x="1586177" y="1699635"/>
            <a:ext cx="2711666" cy="12157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C" sz="1300" dirty="0">
                <a:solidFill>
                  <a:schemeClr val="tx2"/>
                </a:solidFill>
                <a:cs typeface="Segoe UI" panose="020B0502040204020203" pitchFamily="34" charset="0"/>
              </a:rPr>
              <a:t>Crecimiento de la urbanización y las modificaciones en la dieta; evoluciones en el comercio y la logística; e ineficiencias en los sistemas de producción y en el consumo</a:t>
            </a:r>
            <a:endParaRPr lang="es-ES" sz="1300" dirty="0">
              <a:solidFill>
                <a:schemeClr val="tx2"/>
              </a:solidFill>
              <a:cs typeface="Segoe UI" panose="020B0502040204020203" pitchFamily="34" charset="0"/>
            </a:endParaRPr>
          </a:p>
          <a:p>
            <a:pPr algn="ctr"/>
            <a:endParaRPr lang="es-ES" sz="1400" dirty="0">
              <a:solidFill>
                <a:schemeClr val="tx2"/>
              </a:solidFill>
              <a:cs typeface="Segoe UI" panose="020B0502040204020203" pitchFamily="34" charset="0"/>
            </a:endParaRPr>
          </a:p>
        </p:txBody>
      </p:sp>
      <p:sp>
        <p:nvSpPr>
          <p:cNvPr id="80" name="TextBox 63">
            <a:extLst>
              <a:ext uri="{FF2B5EF4-FFF2-40B4-BE49-F238E27FC236}">
                <a16:creationId xmlns:a16="http://schemas.microsoft.com/office/drawing/2014/main" id="{338D12F0-8CBF-4CB1-BF1D-3D8D26118C4D}"/>
              </a:ext>
            </a:extLst>
          </p:cNvPr>
          <p:cNvSpPr txBox="1"/>
          <p:nvPr/>
        </p:nvSpPr>
        <p:spPr>
          <a:xfrm>
            <a:off x="1970258" y="1271617"/>
            <a:ext cx="2123883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sistemas</a:t>
            </a:r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alimentarios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7" name="Rounded Rectangle 60">
            <a:extLst>
              <a:ext uri="{FF2B5EF4-FFF2-40B4-BE49-F238E27FC236}">
                <a16:creationId xmlns:a16="http://schemas.microsoft.com/office/drawing/2014/main" id="{14BB5BB0-E63F-3940-8707-4C5AC6AF29B1}"/>
              </a:ext>
            </a:extLst>
          </p:cNvPr>
          <p:cNvSpPr/>
          <p:nvPr/>
        </p:nvSpPr>
        <p:spPr>
          <a:xfrm>
            <a:off x="4558285" y="1161918"/>
            <a:ext cx="2972108" cy="1881047"/>
          </a:xfrm>
          <a:prstGeom prst="roundRect">
            <a:avLst>
              <a:gd name="adj" fmla="val 3089"/>
            </a:avLst>
          </a:prstGeom>
          <a:solidFill>
            <a:schemeClr val="bg1">
              <a:alpha val="43000"/>
            </a:schemeClr>
          </a:solidFill>
          <a:ln>
            <a:noFill/>
          </a:ln>
          <a:effectLst>
            <a:outerShdw blurRad="25400" dist="12700" dir="4200000" algn="ctr" rotWithShape="0">
              <a:srgbClr val="000000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/>
          </a:p>
        </p:txBody>
      </p:sp>
      <p:sp>
        <p:nvSpPr>
          <p:cNvPr id="38" name="Rounded Rectangle 61">
            <a:extLst>
              <a:ext uri="{FF2B5EF4-FFF2-40B4-BE49-F238E27FC236}">
                <a16:creationId xmlns:a16="http://schemas.microsoft.com/office/drawing/2014/main" id="{4CAE182E-BA59-2243-86AA-1B6BB8CD3892}"/>
              </a:ext>
            </a:extLst>
          </p:cNvPr>
          <p:cNvSpPr/>
          <p:nvPr/>
        </p:nvSpPr>
        <p:spPr>
          <a:xfrm>
            <a:off x="5237360" y="1013995"/>
            <a:ext cx="2039065" cy="507976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215900" dist="50800" dir="5400000" algn="ctr" rotWithShape="0">
              <a:schemeClr val="accent2">
                <a:lumMod val="75000"/>
                <a:alpha val="3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/>
          </a:p>
        </p:txBody>
      </p:sp>
      <p:sp>
        <p:nvSpPr>
          <p:cNvPr id="39" name="Oval 62">
            <a:extLst>
              <a:ext uri="{FF2B5EF4-FFF2-40B4-BE49-F238E27FC236}">
                <a16:creationId xmlns:a16="http://schemas.microsoft.com/office/drawing/2014/main" id="{2BD248D6-18BD-AA4C-8222-09496A6CE2B8}"/>
              </a:ext>
            </a:extLst>
          </p:cNvPr>
          <p:cNvSpPr/>
          <p:nvPr/>
        </p:nvSpPr>
        <p:spPr>
          <a:xfrm>
            <a:off x="5308116" y="1074863"/>
            <a:ext cx="386238" cy="386238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/>
          </a:p>
        </p:txBody>
      </p:sp>
      <p:sp>
        <p:nvSpPr>
          <p:cNvPr id="40" name="TextBox 63">
            <a:extLst>
              <a:ext uri="{FF2B5EF4-FFF2-40B4-BE49-F238E27FC236}">
                <a16:creationId xmlns:a16="http://schemas.microsoft.com/office/drawing/2014/main" id="{08260BA4-B8E3-5240-8112-51C248B8D42D}"/>
              </a:ext>
            </a:extLst>
          </p:cNvPr>
          <p:cNvSpPr txBox="1"/>
          <p:nvPr/>
        </p:nvSpPr>
        <p:spPr>
          <a:xfrm>
            <a:off x="5765111" y="1064230"/>
            <a:ext cx="132263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600" b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Dependencia</a:t>
            </a:r>
            <a:endParaRPr lang="en-US" sz="16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1" name="TextBox 90">
            <a:extLst>
              <a:ext uri="{FF2B5EF4-FFF2-40B4-BE49-F238E27FC236}">
                <a16:creationId xmlns:a16="http://schemas.microsoft.com/office/drawing/2014/main" id="{0535BC11-A482-A14D-99A7-601C81E83821}"/>
              </a:ext>
            </a:extLst>
          </p:cNvPr>
          <p:cNvSpPr txBox="1"/>
          <p:nvPr/>
        </p:nvSpPr>
        <p:spPr>
          <a:xfrm>
            <a:off x="4645619" y="1699635"/>
            <a:ext cx="2816534" cy="12003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C" sz="1300" dirty="0">
                <a:solidFill>
                  <a:schemeClr val="tx2"/>
                </a:solidFill>
                <a:cs typeface="Segoe UI" panose="020B0502040204020203" pitchFamily="34" charset="0"/>
              </a:rPr>
              <a:t>Mayor disponibilidad de alimentos rápidos y económicos, oferta insuficiente de hortalizas y frutas (dieta saludable), y exclusión de pequeños agricultores de las cadenas de valor formales. Dependencia (Quito produce 5% alimentos)</a:t>
            </a:r>
            <a:endParaRPr lang="es-ES" sz="1300" dirty="0">
              <a:solidFill>
                <a:schemeClr val="tx2"/>
              </a:solidFill>
              <a:cs typeface="Segoe UI" panose="020B0502040204020203" pitchFamily="34" charset="0"/>
            </a:endParaRPr>
          </a:p>
        </p:txBody>
      </p:sp>
      <p:sp>
        <p:nvSpPr>
          <p:cNvPr id="42" name="TextBox 63">
            <a:extLst>
              <a:ext uri="{FF2B5EF4-FFF2-40B4-BE49-F238E27FC236}">
                <a16:creationId xmlns:a16="http://schemas.microsoft.com/office/drawing/2014/main" id="{F35AF472-2AF7-C749-AF1C-A128E797DF05}"/>
              </a:ext>
            </a:extLst>
          </p:cNvPr>
          <p:cNvSpPr txBox="1"/>
          <p:nvPr/>
        </p:nvSpPr>
        <p:spPr>
          <a:xfrm>
            <a:off x="5656241" y="1229413"/>
            <a:ext cx="145345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600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alimentaria</a:t>
            </a:r>
            <a:endParaRPr lang="en-US" sz="16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3" name="Rounded Rectangle 60">
            <a:extLst>
              <a:ext uri="{FF2B5EF4-FFF2-40B4-BE49-F238E27FC236}">
                <a16:creationId xmlns:a16="http://schemas.microsoft.com/office/drawing/2014/main" id="{5AB9877E-B66B-7844-8C5F-191F9A506D0B}"/>
              </a:ext>
            </a:extLst>
          </p:cNvPr>
          <p:cNvSpPr/>
          <p:nvPr/>
        </p:nvSpPr>
        <p:spPr>
          <a:xfrm>
            <a:off x="7705695" y="1161918"/>
            <a:ext cx="2972108" cy="1881047"/>
          </a:xfrm>
          <a:prstGeom prst="roundRect">
            <a:avLst>
              <a:gd name="adj" fmla="val 3089"/>
            </a:avLst>
          </a:prstGeom>
          <a:solidFill>
            <a:schemeClr val="bg1">
              <a:alpha val="43000"/>
            </a:schemeClr>
          </a:solidFill>
          <a:ln>
            <a:noFill/>
          </a:ln>
          <a:effectLst>
            <a:outerShdw blurRad="25400" dist="12700" dir="4200000" algn="ctr" rotWithShape="0">
              <a:srgbClr val="000000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44" name="Rounded Rectangle 61">
            <a:extLst>
              <a:ext uri="{FF2B5EF4-FFF2-40B4-BE49-F238E27FC236}">
                <a16:creationId xmlns:a16="http://schemas.microsoft.com/office/drawing/2014/main" id="{5DFAB1B9-0283-B441-BA6A-EAC9FB376EDE}"/>
              </a:ext>
            </a:extLst>
          </p:cNvPr>
          <p:cNvSpPr/>
          <p:nvPr/>
        </p:nvSpPr>
        <p:spPr>
          <a:xfrm>
            <a:off x="8384770" y="1013995"/>
            <a:ext cx="2039065" cy="507976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215900" dist="50800" dir="5400000" algn="ctr" rotWithShape="0">
              <a:schemeClr val="accent2">
                <a:lumMod val="75000"/>
                <a:alpha val="3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45" name="Oval 62">
            <a:extLst>
              <a:ext uri="{FF2B5EF4-FFF2-40B4-BE49-F238E27FC236}">
                <a16:creationId xmlns:a16="http://schemas.microsoft.com/office/drawing/2014/main" id="{E9947181-1B01-3D49-8C6A-6DFC6369FD09}"/>
              </a:ext>
            </a:extLst>
          </p:cNvPr>
          <p:cNvSpPr/>
          <p:nvPr/>
        </p:nvSpPr>
        <p:spPr>
          <a:xfrm>
            <a:off x="8455526" y="1074863"/>
            <a:ext cx="386238" cy="386238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46" name="TextBox 63">
            <a:extLst>
              <a:ext uri="{FF2B5EF4-FFF2-40B4-BE49-F238E27FC236}">
                <a16:creationId xmlns:a16="http://schemas.microsoft.com/office/drawing/2014/main" id="{DC01E5CF-1A4E-8F48-8B77-D9BCA4E2251E}"/>
              </a:ext>
            </a:extLst>
          </p:cNvPr>
          <p:cNvSpPr txBox="1"/>
          <p:nvPr/>
        </p:nvSpPr>
        <p:spPr>
          <a:xfrm>
            <a:off x="9002721" y="1064230"/>
            <a:ext cx="123243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600" b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Escasos</a:t>
            </a:r>
            <a:endParaRPr lang="en-US" sz="16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7" name="TextBox 90">
            <a:extLst>
              <a:ext uri="{FF2B5EF4-FFF2-40B4-BE49-F238E27FC236}">
                <a16:creationId xmlns:a16="http://schemas.microsoft.com/office/drawing/2014/main" id="{992EC1CB-F395-5E45-8EA9-D6E782E152D0}"/>
              </a:ext>
            </a:extLst>
          </p:cNvPr>
          <p:cNvSpPr txBox="1"/>
          <p:nvPr/>
        </p:nvSpPr>
        <p:spPr>
          <a:xfrm>
            <a:off x="7861269" y="1667736"/>
            <a:ext cx="2711666" cy="10002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C" sz="1300" dirty="0">
                <a:solidFill>
                  <a:schemeClr val="tx2"/>
                </a:solidFill>
                <a:cs typeface="Segoe UI" panose="020B0502040204020203" pitchFamily="34" charset="0"/>
              </a:rPr>
              <a:t>Brechas que enfrentan pequeños productores rurales: falta de capital de trabajo, estándares de calidad, especialización, valor agregado, limitan encadenamientos con el canal moderno</a:t>
            </a:r>
            <a:endParaRPr lang="es-ES" sz="1300" dirty="0">
              <a:solidFill>
                <a:schemeClr val="tx2"/>
              </a:solidFill>
              <a:cs typeface="Segoe UI" panose="020B0502040204020203" pitchFamily="34" charset="0"/>
            </a:endParaRPr>
          </a:p>
        </p:txBody>
      </p:sp>
      <p:sp>
        <p:nvSpPr>
          <p:cNvPr id="48" name="TextBox 63">
            <a:extLst>
              <a:ext uri="{FF2B5EF4-FFF2-40B4-BE49-F238E27FC236}">
                <a16:creationId xmlns:a16="http://schemas.microsoft.com/office/drawing/2014/main" id="{3E737E4D-1845-8B43-B626-EB870DAADCF5}"/>
              </a:ext>
            </a:extLst>
          </p:cNvPr>
          <p:cNvSpPr txBox="1"/>
          <p:nvPr/>
        </p:nvSpPr>
        <p:spPr>
          <a:xfrm>
            <a:off x="8844595" y="1229413"/>
            <a:ext cx="145345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encadenamientos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5" name="Rounded Rectangle 60">
            <a:extLst>
              <a:ext uri="{FF2B5EF4-FFF2-40B4-BE49-F238E27FC236}">
                <a16:creationId xmlns:a16="http://schemas.microsoft.com/office/drawing/2014/main" id="{981DE0EE-D026-984E-AAEA-F8102462A25E}"/>
              </a:ext>
            </a:extLst>
          </p:cNvPr>
          <p:cNvSpPr/>
          <p:nvPr/>
        </p:nvSpPr>
        <p:spPr>
          <a:xfrm>
            <a:off x="1430603" y="3374428"/>
            <a:ext cx="2972108" cy="1908462"/>
          </a:xfrm>
          <a:prstGeom prst="roundRect">
            <a:avLst>
              <a:gd name="adj" fmla="val 3089"/>
            </a:avLst>
          </a:prstGeom>
          <a:solidFill>
            <a:schemeClr val="bg1">
              <a:alpha val="43000"/>
            </a:schemeClr>
          </a:solidFill>
          <a:ln>
            <a:noFill/>
          </a:ln>
          <a:effectLst>
            <a:outerShdw blurRad="25400" dist="12700" dir="4200000" algn="ctr" rotWithShape="0">
              <a:srgbClr val="000000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56" name="Rounded Rectangle 61">
            <a:extLst>
              <a:ext uri="{FF2B5EF4-FFF2-40B4-BE49-F238E27FC236}">
                <a16:creationId xmlns:a16="http://schemas.microsoft.com/office/drawing/2014/main" id="{E948D3AB-4133-5843-8A2C-7EB43E086547}"/>
              </a:ext>
            </a:extLst>
          </p:cNvPr>
          <p:cNvSpPr/>
          <p:nvPr/>
        </p:nvSpPr>
        <p:spPr>
          <a:xfrm>
            <a:off x="1973198" y="3226504"/>
            <a:ext cx="2301414" cy="507976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215900" dist="50800" dir="5400000" algn="ctr" rotWithShape="0">
              <a:schemeClr val="accent2">
                <a:lumMod val="75000"/>
                <a:alpha val="3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57" name="Oval 62">
            <a:extLst>
              <a:ext uri="{FF2B5EF4-FFF2-40B4-BE49-F238E27FC236}">
                <a16:creationId xmlns:a16="http://schemas.microsoft.com/office/drawing/2014/main" id="{BAB8ABCD-7DA7-8E49-A770-992EBA455AF4}"/>
              </a:ext>
            </a:extLst>
          </p:cNvPr>
          <p:cNvSpPr/>
          <p:nvPr/>
        </p:nvSpPr>
        <p:spPr>
          <a:xfrm>
            <a:off x="2043954" y="3287372"/>
            <a:ext cx="386238" cy="386238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58" name="TextBox 63">
            <a:extLst>
              <a:ext uri="{FF2B5EF4-FFF2-40B4-BE49-F238E27FC236}">
                <a16:creationId xmlns:a16="http://schemas.microsoft.com/office/drawing/2014/main" id="{77AB7079-150C-5B43-A8E5-75017908F2B4}"/>
              </a:ext>
            </a:extLst>
          </p:cNvPr>
          <p:cNvSpPr txBox="1"/>
          <p:nvPr/>
        </p:nvSpPr>
        <p:spPr>
          <a:xfrm>
            <a:off x="2877757" y="3276739"/>
            <a:ext cx="123243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600" b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Ineficiencias</a:t>
            </a:r>
            <a:endParaRPr lang="en-US" sz="16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9" name="TextBox 90">
            <a:extLst>
              <a:ext uri="{FF2B5EF4-FFF2-40B4-BE49-F238E27FC236}">
                <a16:creationId xmlns:a16="http://schemas.microsoft.com/office/drawing/2014/main" id="{4484E423-5627-484A-9936-6208047380F4}"/>
              </a:ext>
            </a:extLst>
          </p:cNvPr>
          <p:cNvSpPr txBox="1"/>
          <p:nvPr/>
        </p:nvSpPr>
        <p:spPr>
          <a:xfrm>
            <a:off x="1514826" y="3843904"/>
            <a:ext cx="2867240" cy="8002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C" sz="1300" dirty="0">
                <a:solidFill>
                  <a:schemeClr val="tx2"/>
                </a:solidFill>
                <a:cs typeface="Segoe UI" panose="020B0502040204020203" pitchFamily="34" charset="0"/>
              </a:rPr>
              <a:t>Relacionadas con la </a:t>
            </a:r>
            <a:r>
              <a:rPr lang="es-EC" sz="1300" b="1" dirty="0">
                <a:solidFill>
                  <a:schemeClr val="tx2"/>
                </a:solidFill>
                <a:cs typeface="Segoe UI" panose="020B0502040204020203" pitchFamily="34" charset="0"/>
              </a:rPr>
              <a:t>pérdida y el desperdicio de alimentos</a:t>
            </a:r>
            <a:r>
              <a:rPr lang="es-EC" sz="1300" dirty="0">
                <a:solidFill>
                  <a:schemeClr val="tx2"/>
                </a:solidFill>
                <a:cs typeface="Segoe UI" panose="020B0502040204020203" pitchFamily="34" charset="0"/>
              </a:rPr>
              <a:t> plantean interrogantes sobre la </a:t>
            </a:r>
            <a:r>
              <a:rPr lang="es-EC" sz="1300" b="1" dirty="0">
                <a:solidFill>
                  <a:schemeClr val="tx2"/>
                </a:solidFill>
                <a:cs typeface="Segoe UI" panose="020B0502040204020203" pitchFamily="34" charset="0"/>
              </a:rPr>
              <a:t>sostenibilidad</a:t>
            </a:r>
            <a:r>
              <a:rPr lang="es-EC" sz="1300" dirty="0">
                <a:solidFill>
                  <a:schemeClr val="tx2"/>
                </a:solidFill>
                <a:cs typeface="Segoe UI" panose="020B0502040204020203" pitchFamily="34" charset="0"/>
              </a:rPr>
              <a:t> de dichos sistemas</a:t>
            </a:r>
            <a:endParaRPr lang="es-ES" sz="1300" dirty="0">
              <a:solidFill>
                <a:schemeClr val="tx2"/>
              </a:solidFill>
              <a:cs typeface="Segoe UI" panose="020B0502040204020203" pitchFamily="34" charset="0"/>
            </a:endParaRPr>
          </a:p>
        </p:txBody>
      </p:sp>
      <p:sp>
        <p:nvSpPr>
          <p:cNvPr id="60" name="TextBox 63">
            <a:extLst>
              <a:ext uri="{FF2B5EF4-FFF2-40B4-BE49-F238E27FC236}">
                <a16:creationId xmlns:a16="http://schemas.microsoft.com/office/drawing/2014/main" id="{9EE26179-4421-BC4F-B652-FFF2063B165D}"/>
              </a:ext>
            </a:extLst>
          </p:cNvPr>
          <p:cNvSpPr txBox="1"/>
          <p:nvPr/>
        </p:nvSpPr>
        <p:spPr>
          <a:xfrm>
            <a:off x="2113627" y="3465311"/>
            <a:ext cx="202369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sistemas</a:t>
            </a:r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producción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DCD29E97-6433-824F-A305-A9A935F8605F}"/>
              </a:ext>
            </a:extLst>
          </p:cNvPr>
          <p:cNvSpPr/>
          <p:nvPr/>
        </p:nvSpPr>
        <p:spPr>
          <a:xfrm>
            <a:off x="4558285" y="3374428"/>
            <a:ext cx="2972108" cy="1938099"/>
          </a:xfrm>
          <a:prstGeom prst="roundRect">
            <a:avLst>
              <a:gd name="adj" fmla="val 3089"/>
            </a:avLst>
          </a:prstGeom>
          <a:solidFill>
            <a:schemeClr val="bg1">
              <a:alpha val="43000"/>
            </a:schemeClr>
          </a:solidFill>
          <a:ln>
            <a:noFill/>
          </a:ln>
          <a:effectLst>
            <a:outerShdw blurRad="25400" dist="12700" dir="4200000" algn="ctr" rotWithShape="0">
              <a:srgbClr val="000000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24EF08DF-406F-114E-8CEF-A43E119A1A5D}"/>
              </a:ext>
            </a:extLst>
          </p:cNvPr>
          <p:cNvSpPr/>
          <p:nvPr/>
        </p:nvSpPr>
        <p:spPr>
          <a:xfrm>
            <a:off x="5237360" y="3226504"/>
            <a:ext cx="2188165" cy="507976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215900" dist="50800" dir="5400000" algn="ctr" rotWithShape="0">
              <a:schemeClr val="accent2">
                <a:lumMod val="75000"/>
                <a:alpha val="3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28E3FEAF-7828-9D4D-820A-A39F0698A9FA}"/>
              </a:ext>
            </a:extLst>
          </p:cNvPr>
          <p:cNvSpPr/>
          <p:nvPr/>
        </p:nvSpPr>
        <p:spPr>
          <a:xfrm>
            <a:off x="5308116" y="3287372"/>
            <a:ext cx="386238" cy="386238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50DF18D-37AF-994F-8B0A-1B35CEE06171}"/>
              </a:ext>
            </a:extLst>
          </p:cNvPr>
          <p:cNvSpPr txBox="1"/>
          <p:nvPr/>
        </p:nvSpPr>
        <p:spPr>
          <a:xfrm>
            <a:off x="5702735" y="3261241"/>
            <a:ext cx="147799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600" b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Pérdida</a:t>
            </a:r>
            <a:r>
              <a:rPr lang="en-US" sz="1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65" name="TextBox 90">
            <a:extLst>
              <a:ext uri="{FF2B5EF4-FFF2-40B4-BE49-F238E27FC236}">
                <a16:creationId xmlns:a16="http://schemas.microsoft.com/office/drawing/2014/main" id="{85B90D9E-8A62-E84F-B107-F52E298838E7}"/>
              </a:ext>
            </a:extLst>
          </p:cNvPr>
          <p:cNvSpPr txBox="1"/>
          <p:nvPr/>
        </p:nvSpPr>
        <p:spPr>
          <a:xfrm>
            <a:off x="4713859" y="3843904"/>
            <a:ext cx="2711666" cy="14003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C" sz="1300" dirty="0">
                <a:solidFill>
                  <a:schemeClr val="tx2"/>
                </a:solidFill>
                <a:cs typeface="Segoe UI" panose="020B0502040204020203" pitchFamily="34" charset="0"/>
              </a:rPr>
              <a:t>Entre </a:t>
            </a:r>
            <a:r>
              <a:rPr lang="es-EC" sz="1300" dirty="0" err="1">
                <a:solidFill>
                  <a:schemeClr val="tx2"/>
                </a:solidFill>
                <a:cs typeface="Segoe UI" panose="020B0502040204020203" pitchFamily="34" charset="0"/>
              </a:rPr>
              <a:t>postcosecha</a:t>
            </a:r>
            <a:r>
              <a:rPr lang="es-EC" sz="1300" dirty="0">
                <a:solidFill>
                  <a:schemeClr val="tx2"/>
                </a:solidFill>
                <a:cs typeface="Segoe UI" panose="020B0502040204020203" pitchFamily="34" charset="0"/>
              </a:rPr>
              <a:t> y venta minorista, sin incluirla, se pierde hasta 14% de la producción alimentaria mundial </a:t>
            </a:r>
            <a:r>
              <a:rPr lang="es-EC" sz="1100" dirty="0">
                <a:solidFill>
                  <a:schemeClr val="tx2"/>
                </a:solidFill>
                <a:cs typeface="Segoe UI" panose="020B0502040204020203" pitchFamily="34" charset="0"/>
              </a:rPr>
              <a:t>(FAO, 2019). </a:t>
            </a:r>
            <a:r>
              <a:rPr lang="es-EC" sz="1300" dirty="0">
                <a:solidFill>
                  <a:schemeClr val="tx2"/>
                </a:solidFill>
                <a:cs typeface="Segoe UI" panose="020B0502040204020203" pitchFamily="34" charset="0"/>
              </a:rPr>
              <a:t>El 17% de alimentos se desperdicia en la venta al por menor y por los consumidores (hogares) </a:t>
            </a:r>
            <a:r>
              <a:rPr lang="es-EC" sz="1100" dirty="0">
                <a:solidFill>
                  <a:schemeClr val="tx2"/>
                </a:solidFill>
                <a:cs typeface="Segoe UI" panose="020B0502040204020203" pitchFamily="34" charset="0"/>
              </a:rPr>
              <a:t>(PNUMA, 2022). </a:t>
            </a:r>
            <a:endParaRPr lang="es-ES" sz="1100" b="1" dirty="0">
              <a:solidFill>
                <a:schemeClr val="tx2"/>
              </a:solidFill>
              <a:cs typeface="Segoe UI" panose="020B0502040204020203" pitchFamily="34" charset="0"/>
            </a:endParaRPr>
          </a:p>
        </p:txBody>
      </p:sp>
      <p:sp>
        <p:nvSpPr>
          <p:cNvPr id="66" name="TextBox 63">
            <a:extLst>
              <a:ext uri="{FF2B5EF4-FFF2-40B4-BE49-F238E27FC236}">
                <a16:creationId xmlns:a16="http://schemas.microsoft.com/office/drawing/2014/main" id="{BF3AB379-1BBB-C14F-9629-757695834AA3}"/>
              </a:ext>
            </a:extLst>
          </p:cNvPr>
          <p:cNvSpPr txBox="1"/>
          <p:nvPr/>
        </p:nvSpPr>
        <p:spPr>
          <a:xfrm>
            <a:off x="5308396" y="3450488"/>
            <a:ext cx="189429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 </a:t>
            </a:r>
            <a:r>
              <a:rPr lang="en-US" sz="1400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desperdicio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7" name="Rounded Rectangle 60">
            <a:extLst>
              <a:ext uri="{FF2B5EF4-FFF2-40B4-BE49-F238E27FC236}">
                <a16:creationId xmlns:a16="http://schemas.microsoft.com/office/drawing/2014/main" id="{ECEBA696-1A38-4447-87C8-77CFE0F6BFCD}"/>
              </a:ext>
            </a:extLst>
          </p:cNvPr>
          <p:cNvSpPr/>
          <p:nvPr/>
        </p:nvSpPr>
        <p:spPr>
          <a:xfrm>
            <a:off x="7705695" y="3374428"/>
            <a:ext cx="2972108" cy="1938099"/>
          </a:xfrm>
          <a:prstGeom prst="roundRect">
            <a:avLst>
              <a:gd name="adj" fmla="val 3089"/>
            </a:avLst>
          </a:prstGeom>
          <a:solidFill>
            <a:schemeClr val="bg1">
              <a:alpha val="43000"/>
            </a:schemeClr>
          </a:solidFill>
          <a:ln>
            <a:noFill/>
          </a:ln>
          <a:effectLst>
            <a:outerShdw blurRad="25400" dist="12700" dir="4200000" algn="ctr" rotWithShape="0">
              <a:srgbClr val="000000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68" name="Rounded Rectangle 61">
            <a:extLst>
              <a:ext uri="{FF2B5EF4-FFF2-40B4-BE49-F238E27FC236}">
                <a16:creationId xmlns:a16="http://schemas.microsoft.com/office/drawing/2014/main" id="{F315EA2B-4C5B-6248-B7FB-9CC02436BF0D}"/>
              </a:ext>
            </a:extLst>
          </p:cNvPr>
          <p:cNvSpPr/>
          <p:nvPr/>
        </p:nvSpPr>
        <p:spPr>
          <a:xfrm>
            <a:off x="8384770" y="3226504"/>
            <a:ext cx="2039065" cy="507976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215900" dist="50800" dir="5400000" algn="ctr" rotWithShape="0">
              <a:schemeClr val="accent2">
                <a:lumMod val="75000"/>
                <a:alpha val="3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69" name="Oval 62">
            <a:extLst>
              <a:ext uri="{FF2B5EF4-FFF2-40B4-BE49-F238E27FC236}">
                <a16:creationId xmlns:a16="http://schemas.microsoft.com/office/drawing/2014/main" id="{A880D93B-EDEC-D743-B544-F2B2899D6E60}"/>
              </a:ext>
            </a:extLst>
          </p:cNvPr>
          <p:cNvSpPr/>
          <p:nvPr/>
        </p:nvSpPr>
        <p:spPr>
          <a:xfrm>
            <a:off x="8455526" y="3287372"/>
            <a:ext cx="386238" cy="386238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70" name="TextBox 63">
            <a:extLst>
              <a:ext uri="{FF2B5EF4-FFF2-40B4-BE49-F238E27FC236}">
                <a16:creationId xmlns:a16="http://schemas.microsoft.com/office/drawing/2014/main" id="{87B044F3-E704-4248-81A2-EBD1819B1EEE}"/>
              </a:ext>
            </a:extLst>
          </p:cNvPr>
          <p:cNvSpPr txBox="1"/>
          <p:nvPr/>
        </p:nvSpPr>
        <p:spPr>
          <a:xfrm>
            <a:off x="8828193" y="3276739"/>
            <a:ext cx="14534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600" b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Inseguridad</a:t>
            </a:r>
            <a:endParaRPr lang="en-US" sz="16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1" name="TextBox 90">
            <a:extLst>
              <a:ext uri="{FF2B5EF4-FFF2-40B4-BE49-F238E27FC236}">
                <a16:creationId xmlns:a16="http://schemas.microsoft.com/office/drawing/2014/main" id="{4EADA23B-F222-D548-9B17-D4913839589E}"/>
              </a:ext>
            </a:extLst>
          </p:cNvPr>
          <p:cNvSpPr txBox="1"/>
          <p:nvPr/>
        </p:nvSpPr>
        <p:spPr>
          <a:xfrm>
            <a:off x="7861269" y="3843904"/>
            <a:ext cx="2711666" cy="14003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C" sz="1300" dirty="0">
                <a:solidFill>
                  <a:schemeClr val="tx2"/>
                </a:solidFill>
                <a:cs typeface="Segoe UI" panose="020B0502040204020203" pitchFamily="34" charset="0"/>
              </a:rPr>
              <a:t>Nivel global, 11% de personas padecen hambre y más de 2.000 millones sufren deficiencias de micronutrientes</a:t>
            </a:r>
            <a:r>
              <a:rPr lang="es-EC" sz="1000" dirty="0">
                <a:solidFill>
                  <a:schemeClr val="tx2"/>
                </a:solidFill>
                <a:cs typeface="Segoe UI" panose="020B0502040204020203" pitchFamily="34" charset="0"/>
              </a:rPr>
              <a:t> </a:t>
            </a:r>
            <a:r>
              <a:rPr lang="es-EC" sz="1100" dirty="0">
                <a:solidFill>
                  <a:schemeClr val="tx2"/>
                </a:solidFill>
                <a:cs typeface="Segoe UI" panose="020B0502040204020203" pitchFamily="34" charset="0"/>
              </a:rPr>
              <a:t>(</a:t>
            </a:r>
            <a:r>
              <a:rPr lang="es-EC" sz="1100" dirty="0" err="1">
                <a:solidFill>
                  <a:schemeClr val="tx2"/>
                </a:solidFill>
                <a:cs typeface="Segoe UI" panose="020B0502040204020203" pitchFamily="34" charset="0"/>
              </a:rPr>
              <a:t>Intini</a:t>
            </a:r>
            <a:r>
              <a:rPr lang="es-EC" sz="1100" dirty="0">
                <a:solidFill>
                  <a:schemeClr val="tx2"/>
                </a:solidFill>
                <a:cs typeface="Segoe UI" panose="020B0502040204020203" pitchFamily="34" charset="0"/>
              </a:rPr>
              <a:t> et al., 2019). </a:t>
            </a:r>
            <a:r>
              <a:rPr lang="es-EC" sz="1300" dirty="0">
                <a:solidFill>
                  <a:schemeClr val="tx2"/>
                </a:solidFill>
                <a:cs typeface="Segoe UI" panose="020B0502040204020203" pitchFamily="34" charset="0"/>
              </a:rPr>
              <a:t>En Ecuador, tasa de desnutrición crónica infantil (29%) </a:t>
            </a:r>
            <a:r>
              <a:rPr lang="es-EC" sz="1100" dirty="0">
                <a:solidFill>
                  <a:schemeClr val="tx2"/>
                </a:solidFill>
                <a:cs typeface="Segoe UI" panose="020B0502040204020203" pitchFamily="34" charset="0"/>
              </a:rPr>
              <a:t>(ENSANUT 2012). </a:t>
            </a:r>
            <a:r>
              <a:rPr lang="es-EC" sz="1300" dirty="0">
                <a:solidFill>
                  <a:schemeClr val="tx2"/>
                </a:solidFill>
                <a:cs typeface="Segoe UI" panose="020B0502040204020203" pitchFamily="34" charset="0"/>
              </a:rPr>
              <a:t>En DMQ, desnutrición infantil (47%) </a:t>
            </a:r>
            <a:r>
              <a:rPr lang="es-EC" sz="1100" dirty="0">
                <a:solidFill>
                  <a:schemeClr val="tx2"/>
                </a:solidFill>
                <a:cs typeface="Segoe UI" panose="020B0502040204020203" pitchFamily="34" charset="0"/>
              </a:rPr>
              <a:t>(MSP, 2014).</a:t>
            </a:r>
            <a:endParaRPr lang="es-ES" sz="1100" dirty="0">
              <a:solidFill>
                <a:schemeClr val="tx2"/>
              </a:solidFill>
              <a:cs typeface="Segoe UI" panose="020B0502040204020203" pitchFamily="34" charset="0"/>
            </a:endParaRPr>
          </a:p>
        </p:txBody>
      </p:sp>
      <p:sp>
        <p:nvSpPr>
          <p:cNvPr id="72" name="TextBox 63">
            <a:extLst>
              <a:ext uri="{FF2B5EF4-FFF2-40B4-BE49-F238E27FC236}">
                <a16:creationId xmlns:a16="http://schemas.microsoft.com/office/drawing/2014/main" id="{647EB456-F71E-C64F-A465-91320B855024}"/>
              </a:ext>
            </a:extLst>
          </p:cNvPr>
          <p:cNvSpPr txBox="1"/>
          <p:nvPr/>
        </p:nvSpPr>
        <p:spPr>
          <a:xfrm>
            <a:off x="8503286" y="3465986"/>
            <a:ext cx="1813963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500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alimentaria</a:t>
            </a:r>
            <a:endParaRPr lang="en-US" sz="15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195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ounded Rectangle 61">
            <a:extLst>
              <a:ext uri="{FF2B5EF4-FFF2-40B4-BE49-F238E27FC236}">
                <a16:creationId xmlns:a16="http://schemas.microsoft.com/office/drawing/2014/main" id="{80E1313B-F65C-5B43-B7CA-10D58621E6F9}"/>
              </a:ext>
            </a:extLst>
          </p:cNvPr>
          <p:cNvSpPr/>
          <p:nvPr/>
        </p:nvSpPr>
        <p:spPr>
          <a:xfrm>
            <a:off x="7875726" y="3884653"/>
            <a:ext cx="2039065" cy="507976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215900" dist="50800" dir="5400000" algn="ctr" rotWithShape="0">
              <a:schemeClr val="accent2">
                <a:lumMod val="75000"/>
                <a:alpha val="3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112" name="Rounded Rectangle 61">
            <a:extLst>
              <a:ext uri="{FF2B5EF4-FFF2-40B4-BE49-F238E27FC236}">
                <a16:creationId xmlns:a16="http://schemas.microsoft.com/office/drawing/2014/main" id="{5BF433E7-B022-3745-B54C-CBF4D1A2DADE}"/>
              </a:ext>
            </a:extLst>
          </p:cNvPr>
          <p:cNvSpPr/>
          <p:nvPr/>
        </p:nvSpPr>
        <p:spPr>
          <a:xfrm>
            <a:off x="4995596" y="3883778"/>
            <a:ext cx="2153631" cy="507976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215900" dist="50800" dir="5400000" algn="ctr" rotWithShape="0">
              <a:schemeClr val="accent2">
                <a:lumMod val="75000"/>
                <a:alpha val="3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111" name="Rounded Rectangle 61">
            <a:extLst>
              <a:ext uri="{FF2B5EF4-FFF2-40B4-BE49-F238E27FC236}">
                <a16:creationId xmlns:a16="http://schemas.microsoft.com/office/drawing/2014/main" id="{D76955AE-96A2-ED46-9DA0-BC1E4DFF046C}"/>
              </a:ext>
            </a:extLst>
          </p:cNvPr>
          <p:cNvSpPr/>
          <p:nvPr/>
        </p:nvSpPr>
        <p:spPr>
          <a:xfrm>
            <a:off x="2213044" y="3883778"/>
            <a:ext cx="2039065" cy="507976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215900" dist="50800" dir="5400000" algn="ctr" rotWithShape="0">
              <a:schemeClr val="accent2">
                <a:lumMod val="75000"/>
                <a:alpha val="3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110" name="Rounded Rectangle 61">
            <a:extLst>
              <a:ext uri="{FF2B5EF4-FFF2-40B4-BE49-F238E27FC236}">
                <a16:creationId xmlns:a16="http://schemas.microsoft.com/office/drawing/2014/main" id="{7F1595D3-FD38-D74A-96CA-88B560CFC467}"/>
              </a:ext>
            </a:extLst>
          </p:cNvPr>
          <p:cNvSpPr/>
          <p:nvPr/>
        </p:nvSpPr>
        <p:spPr>
          <a:xfrm>
            <a:off x="7794919" y="1394434"/>
            <a:ext cx="2147763" cy="507976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215900" dist="50800" dir="5400000" algn="ctr" rotWithShape="0">
              <a:schemeClr val="accent2">
                <a:lumMod val="75000"/>
                <a:alpha val="3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109" name="Rounded Rectangle 61">
            <a:extLst>
              <a:ext uri="{FF2B5EF4-FFF2-40B4-BE49-F238E27FC236}">
                <a16:creationId xmlns:a16="http://schemas.microsoft.com/office/drawing/2014/main" id="{9E598361-05F3-C440-8BC0-B944176DE9F4}"/>
              </a:ext>
            </a:extLst>
          </p:cNvPr>
          <p:cNvSpPr/>
          <p:nvPr/>
        </p:nvSpPr>
        <p:spPr>
          <a:xfrm>
            <a:off x="4863598" y="1364806"/>
            <a:ext cx="2193532" cy="507976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215900" dist="50800" dir="5400000" algn="ctr" rotWithShape="0">
              <a:schemeClr val="accent2">
                <a:lumMod val="75000"/>
                <a:alpha val="3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108" name="Rounded Rectangle 61">
            <a:extLst>
              <a:ext uri="{FF2B5EF4-FFF2-40B4-BE49-F238E27FC236}">
                <a16:creationId xmlns:a16="http://schemas.microsoft.com/office/drawing/2014/main" id="{3EE155B1-1D03-0343-9784-3183A1F5F305}"/>
              </a:ext>
            </a:extLst>
          </p:cNvPr>
          <p:cNvSpPr/>
          <p:nvPr/>
        </p:nvSpPr>
        <p:spPr>
          <a:xfrm>
            <a:off x="2221480" y="1413184"/>
            <a:ext cx="2039065" cy="507976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215900" dist="50800" dir="5400000" algn="ctr" rotWithShape="0">
              <a:schemeClr val="accent2">
                <a:lumMod val="75000"/>
                <a:alpha val="3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8793806D-7B94-4A1C-BB88-24BE44ADE98D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798E3D4-176E-430E-9BA6-89C7AF3B4A25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81C75635-E3AE-4D30-87B2-46EEDDD743D7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213DD8BE-31D6-438D-A559-1CF4851AF0EF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pic>
        <p:nvPicPr>
          <p:cNvPr id="13" name="Imagen 12">
            <a:extLst>
              <a:ext uri="{FF2B5EF4-FFF2-40B4-BE49-F238E27FC236}">
                <a16:creationId xmlns:a16="http://schemas.microsoft.com/office/drawing/2014/main" id="{87671677-242B-4CAC-8CCB-E90DD1A4894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0717"/>
          <a:stretch/>
        </p:blipFill>
        <p:spPr>
          <a:xfrm>
            <a:off x="-8117" y="5759854"/>
            <a:ext cx="12192000" cy="1089388"/>
          </a:xfrm>
          <a:prstGeom prst="rect">
            <a:avLst/>
          </a:prstGeom>
        </p:spPr>
      </p:pic>
      <p:sp>
        <p:nvSpPr>
          <p:cNvPr id="14" name="1 Título">
            <a:extLst>
              <a:ext uri="{FF2B5EF4-FFF2-40B4-BE49-F238E27FC236}">
                <a16:creationId xmlns:a16="http://schemas.microsoft.com/office/drawing/2014/main" id="{437BC268-9BEE-4940-8C32-A639E687A73F}"/>
              </a:ext>
            </a:extLst>
          </p:cNvPr>
          <p:cNvSpPr txBox="1">
            <a:spLocks/>
          </p:cNvSpPr>
          <p:nvPr/>
        </p:nvSpPr>
        <p:spPr bwMode="auto">
          <a:xfrm>
            <a:off x="538562" y="305944"/>
            <a:ext cx="3230730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EXPOSICIÓN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lang="es-ES" sz="2400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MOTIVOS</a:t>
            </a:r>
            <a:endParaRPr kumimoji="0" lang="es-EC" sz="240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7" name="TextBox 4">
            <a:extLst>
              <a:ext uri="{FF2B5EF4-FFF2-40B4-BE49-F238E27FC236}">
                <a16:creationId xmlns:a16="http://schemas.microsoft.com/office/drawing/2014/main" id="{0362BC67-F443-1F48-A41C-C7423006E3BC}"/>
              </a:ext>
            </a:extLst>
          </p:cNvPr>
          <p:cNvSpPr txBox="1"/>
          <p:nvPr/>
        </p:nvSpPr>
        <p:spPr>
          <a:xfrm>
            <a:off x="2014695" y="1898511"/>
            <a:ext cx="2401570" cy="140166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s-EC" sz="1300" kern="0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Urge adoptar medidas que contribuyan a la transformación de los sistemas alimentarios, enfocadas en la cadena de valor, promoviendo la inclusión y la eficiencia</a:t>
            </a:r>
            <a:endParaRPr lang="es-ES_tradnl" sz="1300" kern="0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8" name="TextBox 13">
            <a:extLst>
              <a:ext uri="{FF2B5EF4-FFF2-40B4-BE49-F238E27FC236}">
                <a16:creationId xmlns:a16="http://schemas.microsoft.com/office/drawing/2014/main" id="{AC9AF082-A22C-7248-A4E0-3477C8A15BB2}"/>
              </a:ext>
            </a:extLst>
          </p:cNvPr>
          <p:cNvSpPr txBox="1"/>
          <p:nvPr/>
        </p:nvSpPr>
        <p:spPr>
          <a:xfrm>
            <a:off x="4681857" y="1880953"/>
            <a:ext cx="2667388" cy="141269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s-EC" sz="1300" kern="0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Una respuesta efectiva para impulsar la transformación de los sistemas alimentarios son los sistemas colaborativos basados en relaciones entre vecinos en torno a la alimentación saludable</a:t>
            </a:r>
            <a:endParaRPr lang="es-ES_tradnl" sz="1300" kern="0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TextBox 17">
            <a:extLst>
              <a:ext uri="{FF2B5EF4-FFF2-40B4-BE49-F238E27FC236}">
                <a16:creationId xmlns:a16="http://schemas.microsoft.com/office/drawing/2014/main" id="{D9605DE0-1946-F94F-9DC0-1AAA5D049D47}"/>
              </a:ext>
            </a:extLst>
          </p:cNvPr>
          <p:cNvSpPr txBox="1"/>
          <p:nvPr/>
        </p:nvSpPr>
        <p:spPr>
          <a:xfrm>
            <a:off x="7472105" y="1850473"/>
            <a:ext cx="2991974" cy="119263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s-EC" sz="1300" kern="0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Relaciones orientadas a fomentar prácticas de agricultura urbana; reducir la pérdida y el desperdicio de alimentos; recuperar y redistribuir alimentos; y, facilitar el acceso de pequeños agricultores a los mercados</a:t>
            </a:r>
            <a:endParaRPr lang="es-ES_tradnl" sz="1300" kern="0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0" name="TextBox 26">
            <a:extLst>
              <a:ext uri="{FF2B5EF4-FFF2-40B4-BE49-F238E27FC236}">
                <a16:creationId xmlns:a16="http://schemas.microsoft.com/office/drawing/2014/main" id="{060D1EFA-9657-4741-990F-640103DCEFB8}"/>
              </a:ext>
            </a:extLst>
          </p:cNvPr>
          <p:cNvSpPr txBox="1"/>
          <p:nvPr/>
        </p:nvSpPr>
        <p:spPr>
          <a:xfrm>
            <a:off x="2262794" y="1516358"/>
            <a:ext cx="1964220" cy="3013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sz="1300" b="1" kern="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SOLUCIONES SISTÉMICAS</a:t>
            </a:r>
          </a:p>
        </p:txBody>
      </p:sp>
      <p:sp>
        <p:nvSpPr>
          <p:cNvPr id="41" name="TextBox 27">
            <a:extLst>
              <a:ext uri="{FF2B5EF4-FFF2-40B4-BE49-F238E27FC236}">
                <a16:creationId xmlns:a16="http://schemas.microsoft.com/office/drawing/2014/main" id="{94576D20-8DB4-D34A-86C0-AACA655F0D0A}"/>
              </a:ext>
            </a:extLst>
          </p:cNvPr>
          <p:cNvSpPr txBox="1"/>
          <p:nvPr/>
        </p:nvSpPr>
        <p:spPr>
          <a:xfrm>
            <a:off x="4910132" y="1487861"/>
            <a:ext cx="2174294" cy="3013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sz="1300" b="1" kern="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SISTEMAS COLABORATIVOS</a:t>
            </a:r>
          </a:p>
        </p:txBody>
      </p:sp>
      <p:sp>
        <p:nvSpPr>
          <p:cNvPr id="42" name="TextBox 28">
            <a:extLst>
              <a:ext uri="{FF2B5EF4-FFF2-40B4-BE49-F238E27FC236}">
                <a16:creationId xmlns:a16="http://schemas.microsoft.com/office/drawing/2014/main" id="{B844A5F8-B6B2-AC42-913C-A8B15915A7A8}"/>
              </a:ext>
            </a:extLst>
          </p:cNvPr>
          <p:cNvSpPr txBox="1"/>
          <p:nvPr/>
        </p:nvSpPr>
        <p:spPr>
          <a:xfrm>
            <a:off x="7715776" y="1408761"/>
            <a:ext cx="2295147" cy="5049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sz="1250" b="1" kern="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VECINDARIOS ALIMENTARIOS SALUDABLES</a:t>
            </a:r>
          </a:p>
        </p:txBody>
      </p:sp>
      <p:sp>
        <p:nvSpPr>
          <p:cNvPr id="43" name="Freeform 32">
            <a:extLst>
              <a:ext uri="{FF2B5EF4-FFF2-40B4-BE49-F238E27FC236}">
                <a16:creationId xmlns:a16="http://schemas.microsoft.com/office/drawing/2014/main" id="{5AC775F2-260D-6043-A9E9-BA6AC0E9F712}"/>
              </a:ext>
            </a:extLst>
          </p:cNvPr>
          <p:cNvSpPr>
            <a:spLocks noEditPoints="1"/>
          </p:cNvSpPr>
          <p:nvPr/>
        </p:nvSpPr>
        <p:spPr bwMode="auto">
          <a:xfrm>
            <a:off x="5714207" y="3370594"/>
            <a:ext cx="437923" cy="423776"/>
          </a:xfrm>
          <a:custGeom>
            <a:avLst/>
            <a:gdLst>
              <a:gd name="T0" fmla="*/ 5311 w 5999"/>
              <a:gd name="T1" fmla="*/ 929 h 6003"/>
              <a:gd name="T2" fmla="*/ 2400 w 5999"/>
              <a:gd name="T3" fmla="*/ 3822 h 6003"/>
              <a:gd name="T4" fmla="*/ 3354 w 5999"/>
              <a:gd name="T5" fmla="*/ 5448 h 6003"/>
              <a:gd name="T6" fmla="*/ 5311 w 5999"/>
              <a:gd name="T7" fmla="*/ 929 h 6003"/>
              <a:gd name="T8" fmla="*/ 5047 w 5999"/>
              <a:gd name="T9" fmla="*/ 702 h 6003"/>
              <a:gd name="T10" fmla="*/ 557 w 5999"/>
              <a:gd name="T11" fmla="*/ 2672 h 6003"/>
              <a:gd name="T12" fmla="*/ 2154 w 5999"/>
              <a:gd name="T13" fmla="*/ 3579 h 6003"/>
              <a:gd name="T14" fmla="*/ 5047 w 5999"/>
              <a:gd name="T15" fmla="*/ 702 h 6003"/>
              <a:gd name="T16" fmla="*/ 5824 w 5999"/>
              <a:gd name="T17" fmla="*/ 0 h 6003"/>
              <a:gd name="T18" fmla="*/ 5857 w 5999"/>
              <a:gd name="T19" fmla="*/ 1 h 6003"/>
              <a:gd name="T20" fmla="*/ 5890 w 5999"/>
              <a:gd name="T21" fmla="*/ 12 h 6003"/>
              <a:gd name="T22" fmla="*/ 5921 w 5999"/>
              <a:gd name="T23" fmla="*/ 27 h 6003"/>
              <a:gd name="T24" fmla="*/ 5948 w 5999"/>
              <a:gd name="T25" fmla="*/ 49 h 6003"/>
              <a:gd name="T26" fmla="*/ 5970 w 5999"/>
              <a:gd name="T27" fmla="*/ 76 h 6003"/>
              <a:gd name="T28" fmla="*/ 5986 w 5999"/>
              <a:gd name="T29" fmla="*/ 108 h 6003"/>
              <a:gd name="T30" fmla="*/ 5996 w 5999"/>
              <a:gd name="T31" fmla="*/ 139 h 6003"/>
              <a:gd name="T32" fmla="*/ 5999 w 5999"/>
              <a:gd name="T33" fmla="*/ 173 h 6003"/>
              <a:gd name="T34" fmla="*/ 5996 w 5999"/>
              <a:gd name="T35" fmla="*/ 206 h 6003"/>
              <a:gd name="T36" fmla="*/ 5985 w 5999"/>
              <a:gd name="T37" fmla="*/ 241 h 6003"/>
              <a:gd name="T38" fmla="*/ 3535 w 5999"/>
              <a:gd name="T39" fmla="*/ 5898 h 6003"/>
              <a:gd name="T40" fmla="*/ 3515 w 5999"/>
              <a:gd name="T41" fmla="*/ 5933 h 6003"/>
              <a:gd name="T42" fmla="*/ 3489 w 5999"/>
              <a:gd name="T43" fmla="*/ 5961 h 6003"/>
              <a:gd name="T44" fmla="*/ 3460 w 5999"/>
              <a:gd name="T45" fmla="*/ 5983 h 6003"/>
              <a:gd name="T46" fmla="*/ 3425 w 5999"/>
              <a:gd name="T47" fmla="*/ 5997 h 6003"/>
              <a:gd name="T48" fmla="*/ 3387 w 5999"/>
              <a:gd name="T49" fmla="*/ 6003 h 6003"/>
              <a:gd name="T50" fmla="*/ 3376 w 5999"/>
              <a:gd name="T51" fmla="*/ 6003 h 6003"/>
              <a:gd name="T52" fmla="*/ 3341 w 5999"/>
              <a:gd name="T53" fmla="*/ 5999 h 6003"/>
              <a:gd name="T54" fmla="*/ 3307 w 5999"/>
              <a:gd name="T55" fmla="*/ 5988 h 6003"/>
              <a:gd name="T56" fmla="*/ 3275 w 5999"/>
              <a:gd name="T57" fmla="*/ 5970 h 6003"/>
              <a:gd name="T58" fmla="*/ 3250 w 5999"/>
              <a:gd name="T59" fmla="*/ 5946 h 6003"/>
              <a:gd name="T60" fmla="*/ 3228 w 5999"/>
              <a:gd name="T61" fmla="*/ 5917 h 6003"/>
              <a:gd name="T62" fmla="*/ 2057 w 5999"/>
              <a:gd name="T63" fmla="*/ 3923 h 6003"/>
              <a:gd name="T64" fmla="*/ 86 w 5999"/>
              <a:gd name="T65" fmla="*/ 2804 h 6003"/>
              <a:gd name="T66" fmla="*/ 55 w 5999"/>
              <a:gd name="T67" fmla="*/ 2782 h 6003"/>
              <a:gd name="T68" fmla="*/ 29 w 5999"/>
              <a:gd name="T69" fmla="*/ 2752 h 6003"/>
              <a:gd name="T70" fmla="*/ 13 w 5999"/>
              <a:gd name="T71" fmla="*/ 2719 h 6003"/>
              <a:gd name="T72" fmla="*/ 2 w 5999"/>
              <a:gd name="T73" fmla="*/ 2683 h 6003"/>
              <a:gd name="T74" fmla="*/ 0 w 5999"/>
              <a:gd name="T75" fmla="*/ 2644 h 6003"/>
              <a:gd name="T76" fmla="*/ 5 w 5999"/>
              <a:gd name="T77" fmla="*/ 2606 h 6003"/>
              <a:gd name="T78" fmla="*/ 20 w 5999"/>
              <a:gd name="T79" fmla="*/ 2571 h 6003"/>
              <a:gd name="T80" fmla="*/ 42 w 5999"/>
              <a:gd name="T81" fmla="*/ 2540 h 6003"/>
              <a:gd name="T82" fmla="*/ 69 w 5999"/>
              <a:gd name="T83" fmla="*/ 2515 h 6003"/>
              <a:gd name="T84" fmla="*/ 102 w 5999"/>
              <a:gd name="T85" fmla="*/ 2495 h 6003"/>
              <a:gd name="T86" fmla="*/ 5756 w 5999"/>
              <a:gd name="T87" fmla="*/ 14 h 6003"/>
              <a:gd name="T88" fmla="*/ 5789 w 5999"/>
              <a:gd name="T89" fmla="*/ 3 h 6003"/>
              <a:gd name="T90" fmla="*/ 5824 w 5999"/>
              <a:gd name="T91" fmla="*/ 0 h 6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999" h="6003">
                <a:moveTo>
                  <a:pt x="5311" y="929"/>
                </a:moveTo>
                <a:lnTo>
                  <a:pt x="2400" y="3822"/>
                </a:lnTo>
                <a:lnTo>
                  <a:pt x="3354" y="5448"/>
                </a:lnTo>
                <a:lnTo>
                  <a:pt x="5311" y="929"/>
                </a:lnTo>
                <a:close/>
                <a:moveTo>
                  <a:pt x="5047" y="702"/>
                </a:moveTo>
                <a:lnTo>
                  <a:pt x="557" y="2672"/>
                </a:lnTo>
                <a:lnTo>
                  <a:pt x="2154" y="3579"/>
                </a:lnTo>
                <a:lnTo>
                  <a:pt x="5047" y="702"/>
                </a:lnTo>
                <a:close/>
                <a:moveTo>
                  <a:pt x="5824" y="0"/>
                </a:moveTo>
                <a:lnTo>
                  <a:pt x="5857" y="1"/>
                </a:lnTo>
                <a:lnTo>
                  <a:pt x="5890" y="12"/>
                </a:lnTo>
                <a:lnTo>
                  <a:pt x="5921" y="27"/>
                </a:lnTo>
                <a:lnTo>
                  <a:pt x="5948" y="49"/>
                </a:lnTo>
                <a:lnTo>
                  <a:pt x="5970" y="76"/>
                </a:lnTo>
                <a:lnTo>
                  <a:pt x="5986" y="108"/>
                </a:lnTo>
                <a:lnTo>
                  <a:pt x="5996" y="139"/>
                </a:lnTo>
                <a:lnTo>
                  <a:pt x="5999" y="173"/>
                </a:lnTo>
                <a:lnTo>
                  <a:pt x="5996" y="206"/>
                </a:lnTo>
                <a:lnTo>
                  <a:pt x="5985" y="241"/>
                </a:lnTo>
                <a:lnTo>
                  <a:pt x="3535" y="5898"/>
                </a:lnTo>
                <a:lnTo>
                  <a:pt x="3515" y="5933"/>
                </a:lnTo>
                <a:lnTo>
                  <a:pt x="3489" y="5961"/>
                </a:lnTo>
                <a:lnTo>
                  <a:pt x="3460" y="5983"/>
                </a:lnTo>
                <a:lnTo>
                  <a:pt x="3425" y="5997"/>
                </a:lnTo>
                <a:lnTo>
                  <a:pt x="3387" y="6003"/>
                </a:lnTo>
                <a:lnTo>
                  <a:pt x="3376" y="6003"/>
                </a:lnTo>
                <a:lnTo>
                  <a:pt x="3341" y="5999"/>
                </a:lnTo>
                <a:lnTo>
                  <a:pt x="3307" y="5988"/>
                </a:lnTo>
                <a:lnTo>
                  <a:pt x="3275" y="5970"/>
                </a:lnTo>
                <a:lnTo>
                  <a:pt x="3250" y="5946"/>
                </a:lnTo>
                <a:lnTo>
                  <a:pt x="3228" y="5917"/>
                </a:lnTo>
                <a:lnTo>
                  <a:pt x="2057" y="3923"/>
                </a:lnTo>
                <a:lnTo>
                  <a:pt x="86" y="2804"/>
                </a:lnTo>
                <a:lnTo>
                  <a:pt x="55" y="2782"/>
                </a:lnTo>
                <a:lnTo>
                  <a:pt x="29" y="2752"/>
                </a:lnTo>
                <a:lnTo>
                  <a:pt x="13" y="2719"/>
                </a:lnTo>
                <a:lnTo>
                  <a:pt x="2" y="2683"/>
                </a:lnTo>
                <a:lnTo>
                  <a:pt x="0" y="2644"/>
                </a:lnTo>
                <a:lnTo>
                  <a:pt x="5" y="2606"/>
                </a:lnTo>
                <a:lnTo>
                  <a:pt x="20" y="2571"/>
                </a:lnTo>
                <a:lnTo>
                  <a:pt x="42" y="2540"/>
                </a:lnTo>
                <a:lnTo>
                  <a:pt x="69" y="2515"/>
                </a:lnTo>
                <a:lnTo>
                  <a:pt x="102" y="2495"/>
                </a:lnTo>
                <a:lnTo>
                  <a:pt x="5756" y="14"/>
                </a:lnTo>
                <a:lnTo>
                  <a:pt x="5789" y="3"/>
                </a:lnTo>
                <a:lnTo>
                  <a:pt x="582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endParaRPr lang="en-IN" dirty="0">
              <a:solidFill>
                <a:schemeClr val="accent1"/>
              </a:solidFill>
            </a:endParaRPr>
          </a:p>
        </p:txBody>
      </p:sp>
      <p:sp>
        <p:nvSpPr>
          <p:cNvPr id="44" name="Freeform 87">
            <a:extLst>
              <a:ext uri="{FF2B5EF4-FFF2-40B4-BE49-F238E27FC236}">
                <a16:creationId xmlns:a16="http://schemas.microsoft.com/office/drawing/2014/main" id="{043BB28F-D23F-0443-9EA2-12D3D86C0607}"/>
              </a:ext>
            </a:extLst>
          </p:cNvPr>
          <p:cNvSpPr>
            <a:spLocks noEditPoints="1"/>
          </p:cNvSpPr>
          <p:nvPr/>
        </p:nvSpPr>
        <p:spPr bwMode="auto">
          <a:xfrm>
            <a:off x="3047198" y="960507"/>
            <a:ext cx="330401" cy="357406"/>
          </a:xfrm>
          <a:custGeom>
            <a:avLst/>
            <a:gdLst>
              <a:gd name="T0" fmla="*/ 2016 w 5768"/>
              <a:gd name="T1" fmla="*/ 391 h 5776"/>
              <a:gd name="T2" fmla="*/ 1475 w 5768"/>
              <a:gd name="T3" fmla="*/ 588 h 5776"/>
              <a:gd name="T4" fmla="*/ 1016 w 5768"/>
              <a:gd name="T5" fmla="*/ 917 h 5776"/>
              <a:gd name="T6" fmla="*/ 658 w 5768"/>
              <a:gd name="T7" fmla="*/ 1354 h 5776"/>
              <a:gd name="T8" fmla="*/ 426 w 5768"/>
              <a:gd name="T9" fmla="*/ 1877 h 5776"/>
              <a:gd name="T10" fmla="*/ 344 w 5768"/>
              <a:gd name="T11" fmla="*/ 2462 h 5776"/>
              <a:gd name="T12" fmla="*/ 426 w 5768"/>
              <a:gd name="T13" fmla="*/ 3049 h 5776"/>
              <a:gd name="T14" fmla="*/ 658 w 5768"/>
              <a:gd name="T15" fmla="*/ 3572 h 5776"/>
              <a:gd name="T16" fmla="*/ 1016 w 5768"/>
              <a:gd name="T17" fmla="*/ 4010 h 5776"/>
              <a:gd name="T18" fmla="*/ 1475 w 5768"/>
              <a:gd name="T19" fmla="*/ 4338 h 5776"/>
              <a:gd name="T20" fmla="*/ 2016 w 5768"/>
              <a:gd name="T21" fmla="*/ 4535 h 5776"/>
              <a:gd name="T22" fmla="*/ 2611 w 5768"/>
              <a:gd name="T23" fmla="*/ 4575 h 5776"/>
              <a:gd name="T24" fmla="*/ 3181 w 5768"/>
              <a:gd name="T25" fmla="*/ 4454 h 5776"/>
              <a:gd name="T26" fmla="*/ 3684 w 5768"/>
              <a:gd name="T27" fmla="*/ 4189 h 5776"/>
              <a:gd name="T28" fmla="*/ 4097 w 5768"/>
              <a:gd name="T29" fmla="*/ 3802 h 5776"/>
              <a:gd name="T30" fmla="*/ 4393 w 5768"/>
              <a:gd name="T31" fmla="*/ 3319 h 5776"/>
              <a:gd name="T32" fmla="*/ 4553 w 5768"/>
              <a:gd name="T33" fmla="*/ 2761 h 5776"/>
              <a:gd name="T34" fmla="*/ 4553 w 5768"/>
              <a:gd name="T35" fmla="*/ 2164 h 5776"/>
              <a:gd name="T36" fmla="*/ 4393 w 5768"/>
              <a:gd name="T37" fmla="*/ 1607 h 5776"/>
              <a:gd name="T38" fmla="*/ 4097 w 5768"/>
              <a:gd name="T39" fmla="*/ 1124 h 5776"/>
              <a:gd name="T40" fmla="*/ 3684 w 5768"/>
              <a:gd name="T41" fmla="*/ 737 h 5776"/>
              <a:gd name="T42" fmla="*/ 3181 w 5768"/>
              <a:gd name="T43" fmla="*/ 472 h 5776"/>
              <a:gd name="T44" fmla="*/ 2611 w 5768"/>
              <a:gd name="T45" fmla="*/ 351 h 5776"/>
              <a:gd name="T46" fmla="*/ 2781 w 5768"/>
              <a:gd name="T47" fmla="*/ 21 h 5776"/>
              <a:gd name="T48" fmla="*/ 3381 w 5768"/>
              <a:gd name="T49" fmla="*/ 179 h 5776"/>
              <a:gd name="T50" fmla="*/ 3912 w 5768"/>
              <a:gd name="T51" fmla="*/ 476 h 5776"/>
              <a:gd name="T52" fmla="*/ 4353 w 5768"/>
              <a:gd name="T53" fmla="*/ 888 h 5776"/>
              <a:gd name="T54" fmla="*/ 4679 w 5768"/>
              <a:gd name="T55" fmla="*/ 1400 h 5776"/>
              <a:gd name="T56" fmla="*/ 4874 w 5768"/>
              <a:gd name="T57" fmla="*/ 1986 h 5776"/>
              <a:gd name="T58" fmla="*/ 4916 w 5768"/>
              <a:gd name="T59" fmla="*/ 2629 h 5776"/>
              <a:gd name="T60" fmla="*/ 4788 w 5768"/>
              <a:gd name="T61" fmla="*/ 3265 h 5776"/>
              <a:gd name="T62" fmla="*/ 4507 w 5768"/>
              <a:gd name="T63" fmla="*/ 3829 h 5776"/>
              <a:gd name="T64" fmla="*/ 5744 w 5768"/>
              <a:gd name="T65" fmla="*/ 5513 h 5776"/>
              <a:gd name="T66" fmla="*/ 5760 w 5768"/>
              <a:gd name="T67" fmla="*/ 5659 h 5776"/>
              <a:gd name="T68" fmla="*/ 5661 w 5768"/>
              <a:gd name="T69" fmla="*/ 5764 h 5776"/>
              <a:gd name="T70" fmla="*/ 5533 w 5768"/>
              <a:gd name="T71" fmla="*/ 5762 h 5776"/>
              <a:gd name="T72" fmla="*/ 3953 w 5768"/>
              <a:gd name="T73" fmla="*/ 4421 h 5776"/>
              <a:gd name="T74" fmla="*/ 3411 w 5768"/>
              <a:gd name="T75" fmla="*/ 4735 h 5776"/>
              <a:gd name="T76" fmla="*/ 2791 w 5768"/>
              <a:gd name="T77" fmla="*/ 4904 h 5776"/>
              <a:gd name="T78" fmla="*/ 2140 w 5768"/>
              <a:gd name="T79" fmla="*/ 4905 h 5776"/>
              <a:gd name="T80" fmla="*/ 1539 w 5768"/>
              <a:gd name="T81" fmla="*/ 4747 h 5776"/>
              <a:gd name="T82" fmla="*/ 1009 w 5768"/>
              <a:gd name="T83" fmla="*/ 4450 h 5776"/>
              <a:gd name="T84" fmla="*/ 568 w 5768"/>
              <a:gd name="T85" fmla="*/ 4036 h 5776"/>
              <a:gd name="T86" fmla="*/ 240 w 5768"/>
              <a:gd name="T87" fmla="*/ 3525 h 5776"/>
              <a:gd name="T88" fmla="*/ 46 w 5768"/>
              <a:gd name="T89" fmla="*/ 2938 h 5776"/>
              <a:gd name="T90" fmla="*/ 5 w 5768"/>
              <a:gd name="T91" fmla="*/ 2301 h 5776"/>
              <a:gd name="T92" fmla="*/ 125 w 5768"/>
              <a:gd name="T93" fmla="*/ 1686 h 5776"/>
              <a:gd name="T94" fmla="*/ 389 w 5768"/>
              <a:gd name="T95" fmla="*/ 1134 h 5776"/>
              <a:gd name="T96" fmla="*/ 775 w 5768"/>
              <a:gd name="T97" fmla="*/ 669 h 5776"/>
              <a:gd name="T98" fmla="*/ 1263 w 5768"/>
              <a:gd name="T99" fmla="*/ 311 h 5776"/>
              <a:gd name="T100" fmla="*/ 1832 w 5768"/>
              <a:gd name="T101" fmla="*/ 81 h 5776"/>
              <a:gd name="T102" fmla="*/ 2460 w 5768"/>
              <a:gd name="T103" fmla="*/ 0 h 5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8" h="5776">
                <a:moveTo>
                  <a:pt x="2460" y="346"/>
                </a:moveTo>
                <a:lnTo>
                  <a:pt x="2309" y="351"/>
                </a:lnTo>
                <a:lnTo>
                  <a:pt x="2160" y="367"/>
                </a:lnTo>
                <a:lnTo>
                  <a:pt x="2016" y="391"/>
                </a:lnTo>
                <a:lnTo>
                  <a:pt x="1874" y="428"/>
                </a:lnTo>
                <a:lnTo>
                  <a:pt x="1737" y="472"/>
                </a:lnTo>
                <a:lnTo>
                  <a:pt x="1604" y="527"/>
                </a:lnTo>
                <a:lnTo>
                  <a:pt x="1475" y="588"/>
                </a:lnTo>
                <a:lnTo>
                  <a:pt x="1353" y="658"/>
                </a:lnTo>
                <a:lnTo>
                  <a:pt x="1233" y="737"/>
                </a:lnTo>
                <a:lnTo>
                  <a:pt x="1121" y="823"/>
                </a:lnTo>
                <a:lnTo>
                  <a:pt x="1016" y="917"/>
                </a:lnTo>
                <a:lnTo>
                  <a:pt x="916" y="1017"/>
                </a:lnTo>
                <a:lnTo>
                  <a:pt x="823" y="1124"/>
                </a:lnTo>
                <a:lnTo>
                  <a:pt x="737" y="1236"/>
                </a:lnTo>
                <a:lnTo>
                  <a:pt x="658" y="1354"/>
                </a:lnTo>
                <a:lnTo>
                  <a:pt x="588" y="1477"/>
                </a:lnTo>
                <a:lnTo>
                  <a:pt x="525" y="1607"/>
                </a:lnTo>
                <a:lnTo>
                  <a:pt x="472" y="1739"/>
                </a:lnTo>
                <a:lnTo>
                  <a:pt x="426" y="1877"/>
                </a:lnTo>
                <a:lnTo>
                  <a:pt x="391" y="2018"/>
                </a:lnTo>
                <a:lnTo>
                  <a:pt x="365" y="2164"/>
                </a:lnTo>
                <a:lnTo>
                  <a:pt x="349" y="2311"/>
                </a:lnTo>
                <a:lnTo>
                  <a:pt x="344" y="2462"/>
                </a:lnTo>
                <a:lnTo>
                  <a:pt x="349" y="2613"/>
                </a:lnTo>
                <a:lnTo>
                  <a:pt x="365" y="2763"/>
                </a:lnTo>
                <a:lnTo>
                  <a:pt x="391" y="2907"/>
                </a:lnTo>
                <a:lnTo>
                  <a:pt x="426" y="3049"/>
                </a:lnTo>
                <a:lnTo>
                  <a:pt x="472" y="3186"/>
                </a:lnTo>
                <a:lnTo>
                  <a:pt x="525" y="3319"/>
                </a:lnTo>
                <a:lnTo>
                  <a:pt x="588" y="3447"/>
                </a:lnTo>
                <a:lnTo>
                  <a:pt x="658" y="3572"/>
                </a:lnTo>
                <a:lnTo>
                  <a:pt x="737" y="3690"/>
                </a:lnTo>
                <a:lnTo>
                  <a:pt x="823" y="3802"/>
                </a:lnTo>
                <a:lnTo>
                  <a:pt x="916" y="3909"/>
                </a:lnTo>
                <a:lnTo>
                  <a:pt x="1016" y="4010"/>
                </a:lnTo>
                <a:lnTo>
                  <a:pt x="1121" y="4103"/>
                </a:lnTo>
                <a:lnTo>
                  <a:pt x="1233" y="4189"/>
                </a:lnTo>
                <a:lnTo>
                  <a:pt x="1353" y="4268"/>
                </a:lnTo>
                <a:lnTo>
                  <a:pt x="1475" y="4338"/>
                </a:lnTo>
                <a:lnTo>
                  <a:pt x="1604" y="4399"/>
                </a:lnTo>
                <a:lnTo>
                  <a:pt x="1737" y="4454"/>
                </a:lnTo>
                <a:lnTo>
                  <a:pt x="1874" y="4500"/>
                </a:lnTo>
                <a:lnTo>
                  <a:pt x="2016" y="4535"/>
                </a:lnTo>
                <a:lnTo>
                  <a:pt x="2160" y="4559"/>
                </a:lnTo>
                <a:lnTo>
                  <a:pt x="2309" y="4575"/>
                </a:lnTo>
                <a:lnTo>
                  <a:pt x="2460" y="4580"/>
                </a:lnTo>
                <a:lnTo>
                  <a:pt x="2611" y="4575"/>
                </a:lnTo>
                <a:lnTo>
                  <a:pt x="2758" y="4559"/>
                </a:lnTo>
                <a:lnTo>
                  <a:pt x="2904" y="4535"/>
                </a:lnTo>
                <a:lnTo>
                  <a:pt x="3044" y="4500"/>
                </a:lnTo>
                <a:lnTo>
                  <a:pt x="3181" y="4454"/>
                </a:lnTo>
                <a:lnTo>
                  <a:pt x="3314" y="4399"/>
                </a:lnTo>
                <a:lnTo>
                  <a:pt x="3444" y="4338"/>
                </a:lnTo>
                <a:lnTo>
                  <a:pt x="3567" y="4266"/>
                </a:lnTo>
                <a:lnTo>
                  <a:pt x="3684" y="4189"/>
                </a:lnTo>
                <a:lnTo>
                  <a:pt x="3797" y="4103"/>
                </a:lnTo>
                <a:lnTo>
                  <a:pt x="3904" y="4010"/>
                </a:lnTo>
                <a:lnTo>
                  <a:pt x="4004" y="3909"/>
                </a:lnTo>
                <a:lnTo>
                  <a:pt x="4097" y="3802"/>
                </a:lnTo>
                <a:lnTo>
                  <a:pt x="4183" y="3690"/>
                </a:lnTo>
                <a:lnTo>
                  <a:pt x="4260" y="3570"/>
                </a:lnTo>
                <a:lnTo>
                  <a:pt x="4332" y="3447"/>
                </a:lnTo>
                <a:lnTo>
                  <a:pt x="4393" y="3319"/>
                </a:lnTo>
                <a:lnTo>
                  <a:pt x="4447" y="3186"/>
                </a:lnTo>
                <a:lnTo>
                  <a:pt x="4491" y="3049"/>
                </a:lnTo>
                <a:lnTo>
                  <a:pt x="4526" y="2907"/>
                </a:lnTo>
                <a:lnTo>
                  <a:pt x="4553" y="2761"/>
                </a:lnTo>
                <a:lnTo>
                  <a:pt x="4568" y="2613"/>
                </a:lnTo>
                <a:lnTo>
                  <a:pt x="4574" y="2462"/>
                </a:lnTo>
                <a:lnTo>
                  <a:pt x="4568" y="2311"/>
                </a:lnTo>
                <a:lnTo>
                  <a:pt x="4553" y="2164"/>
                </a:lnTo>
                <a:lnTo>
                  <a:pt x="4526" y="2018"/>
                </a:lnTo>
                <a:lnTo>
                  <a:pt x="4491" y="1877"/>
                </a:lnTo>
                <a:lnTo>
                  <a:pt x="4447" y="1740"/>
                </a:lnTo>
                <a:lnTo>
                  <a:pt x="4393" y="1607"/>
                </a:lnTo>
                <a:lnTo>
                  <a:pt x="4332" y="1479"/>
                </a:lnTo>
                <a:lnTo>
                  <a:pt x="4260" y="1354"/>
                </a:lnTo>
                <a:lnTo>
                  <a:pt x="4183" y="1236"/>
                </a:lnTo>
                <a:lnTo>
                  <a:pt x="4097" y="1124"/>
                </a:lnTo>
                <a:lnTo>
                  <a:pt x="4004" y="1017"/>
                </a:lnTo>
                <a:lnTo>
                  <a:pt x="3904" y="917"/>
                </a:lnTo>
                <a:lnTo>
                  <a:pt x="3797" y="823"/>
                </a:lnTo>
                <a:lnTo>
                  <a:pt x="3684" y="737"/>
                </a:lnTo>
                <a:lnTo>
                  <a:pt x="3567" y="660"/>
                </a:lnTo>
                <a:lnTo>
                  <a:pt x="3444" y="588"/>
                </a:lnTo>
                <a:lnTo>
                  <a:pt x="3314" y="527"/>
                </a:lnTo>
                <a:lnTo>
                  <a:pt x="3181" y="472"/>
                </a:lnTo>
                <a:lnTo>
                  <a:pt x="3044" y="428"/>
                </a:lnTo>
                <a:lnTo>
                  <a:pt x="2904" y="391"/>
                </a:lnTo>
                <a:lnTo>
                  <a:pt x="2758" y="367"/>
                </a:lnTo>
                <a:lnTo>
                  <a:pt x="2611" y="351"/>
                </a:lnTo>
                <a:lnTo>
                  <a:pt x="2460" y="346"/>
                </a:lnTo>
                <a:close/>
                <a:moveTo>
                  <a:pt x="2460" y="0"/>
                </a:moveTo>
                <a:lnTo>
                  <a:pt x="2621" y="5"/>
                </a:lnTo>
                <a:lnTo>
                  <a:pt x="2781" y="21"/>
                </a:lnTo>
                <a:lnTo>
                  <a:pt x="2937" y="45"/>
                </a:lnTo>
                <a:lnTo>
                  <a:pt x="3088" y="81"/>
                </a:lnTo>
                <a:lnTo>
                  <a:pt x="3237" y="124"/>
                </a:lnTo>
                <a:lnTo>
                  <a:pt x="3381" y="179"/>
                </a:lnTo>
                <a:lnTo>
                  <a:pt x="3521" y="240"/>
                </a:lnTo>
                <a:lnTo>
                  <a:pt x="3656" y="311"/>
                </a:lnTo>
                <a:lnTo>
                  <a:pt x="3788" y="390"/>
                </a:lnTo>
                <a:lnTo>
                  <a:pt x="3912" y="476"/>
                </a:lnTo>
                <a:lnTo>
                  <a:pt x="4032" y="569"/>
                </a:lnTo>
                <a:lnTo>
                  <a:pt x="4144" y="669"/>
                </a:lnTo>
                <a:lnTo>
                  <a:pt x="4251" y="776"/>
                </a:lnTo>
                <a:lnTo>
                  <a:pt x="4353" y="888"/>
                </a:lnTo>
                <a:lnTo>
                  <a:pt x="4446" y="1008"/>
                </a:lnTo>
                <a:lnTo>
                  <a:pt x="4532" y="1134"/>
                </a:lnTo>
                <a:lnTo>
                  <a:pt x="4609" y="1264"/>
                </a:lnTo>
                <a:lnTo>
                  <a:pt x="4679" y="1400"/>
                </a:lnTo>
                <a:lnTo>
                  <a:pt x="4742" y="1540"/>
                </a:lnTo>
                <a:lnTo>
                  <a:pt x="4795" y="1684"/>
                </a:lnTo>
                <a:lnTo>
                  <a:pt x="4839" y="1833"/>
                </a:lnTo>
                <a:lnTo>
                  <a:pt x="4874" y="1986"/>
                </a:lnTo>
                <a:lnTo>
                  <a:pt x="4900" y="2143"/>
                </a:lnTo>
                <a:lnTo>
                  <a:pt x="4916" y="2301"/>
                </a:lnTo>
                <a:lnTo>
                  <a:pt x="4921" y="2462"/>
                </a:lnTo>
                <a:lnTo>
                  <a:pt x="4916" y="2629"/>
                </a:lnTo>
                <a:lnTo>
                  <a:pt x="4898" y="2794"/>
                </a:lnTo>
                <a:lnTo>
                  <a:pt x="4872" y="2954"/>
                </a:lnTo>
                <a:lnTo>
                  <a:pt x="4833" y="3112"/>
                </a:lnTo>
                <a:lnTo>
                  <a:pt x="4788" y="3265"/>
                </a:lnTo>
                <a:lnTo>
                  <a:pt x="4730" y="3412"/>
                </a:lnTo>
                <a:lnTo>
                  <a:pt x="4665" y="3556"/>
                </a:lnTo>
                <a:lnTo>
                  <a:pt x="4590" y="3695"/>
                </a:lnTo>
                <a:lnTo>
                  <a:pt x="4507" y="3829"/>
                </a:lnTo>
                <a:lnTo>
                  <a:pt x="4416" y="3957"/>
                </a:lnTo>
                <a:lnTo>
                  <a:pt x="4318" y="4078"/>
                </a:lnTo>
                <a:lnTo>
                  <a:pt x="5719" y="5481"/>
                </a:lnTo>
                <a:lnTo>
                  <a:pt x="5744" y="5513"/>
                </a:lnTo>
                <a:lnTo>
                  <a:pt x="5760" y="5548"/>
                </a:lnTo>
                <a:lnTo>
                  <a:pt x="5768" y="5585"/>
                </a:lnTo>
                <a:lnTo>
                  <a:pt x="5768" y="5622"/>
                </a:lnTo>
                <a:lnTo>
                  <a:pt x="5760" y="5659"/>
                </a:lnTo>
                <a:lnTo>
                  <a:pt x="5744" y="5694"/>
                </a:lnTo>
                <a:lnTo>
                  <a:pt x="5719" y="5726"/>
                </a:lnTo>
                <a:lnTo>
                  <a:pt x="5691" y="5748"/>
                </a:lnTo>
                <a:lnTo>
                  <a:pt x="5661" y="5764"/>
                </a:lnTo>
                <a:lnTo>
                  <a:pt x="5630" y="5773"/>
                </a:lnTo>
                <a:lnTo>
                  <a:pt x="5598" y="5776"/>
                </a:lnTo>
                <a:lnTo>
                  <a:pt x="5565" y="5773"/>
                </a:lnTo>
                <a:lnTo>
                  <a:pt x="5533" y="5762"/>
                </a:lnTo>
                <a:lnTo>
                  <a:pt x="5504" y="5747"/>
                </a:lnTo>
                <a:lnTo>
                  <a:pt x="5476" y="5726"/>
                </a:lnTo>
                <a:lnTo>
                  <a:pt x="4074" y="4320"/>
                </a:lnTo>
                <a:lnTo>
                  <a:pt x="3953" y="4421"/>
                </a:lnTo>
                <a:lnTo>
                  <a:pt x="3825" y="4512"/>
                </a:lnTo>
                <a:lnTo>
                  <a:pt x="3691" y="4594"/>
                </a:lnTo>
                <a:lnTo>
                  <a:pt x="3553" y="4670"/>
                </a:lnTo>
                <a:lnTo>
                  <a:pt x="3411" y="4735"/>
                </a:lnTo>
                <a:lnTo>
                  <a:pt x="3261" y="4791"/>
                </a:lnTo>
                <a:lnTo>
                  <a:pt x="3109" y="4839"/>
                </a:lnTo>
                <a:lnTo>
                  <a:pt x="2951" y="4877"/>
                </a:lnTo>
                <a:lnTo>
                  <a:pt x="2791" y="4904"/>
                </a:lnTo>
                <a:lnTo>
                  <a:pt x="2626" y="4919"/>
                </a:lnTo>
                <a:lnTo>
                  <a:pt x="2460" y="4926"/>
                </a:lnTo>
                <a:lnTo>
                  <a:pt x="2298" y="4921"/>
                </a:lnTo>
                <a:lnTo>
                  <a:pt x="2140" y="4905"/>
                </a:lnTo>
                <a:lnTo>
                  <a:pt x="1984" y="4879"/>
                </a:lnTo>
                <a:lnTo>
                  <a:pt x="1832" y="4844"/>
                </a:lnTo>
                <a:lnTo>
                  <a:pt x="1684" y="4800"/>
                </a:lnTo>
                <a:lnTo>
                  <a:pt x="1539" y="4747"/>
                </a:lnTo>
                <a:lnTo>
                  <a:pt x="1398" y="4684"/>
                </a:lnTo>
                <a:lnTo>
                  <a:pt x="1263" y="4614"/>
                </a:lnTo>
                <a:lnTo>
                  <a:pt x="1133" y="4536"/>
                </a:lnTo>
                <a:lnTo>
                  <a:pt x="1009" y="4450"/>
                </a:lnTo>
                <a:lnTo>
                  <a:pt x="889" y="4356"/>
                </a:lnTo>
                <a:lnTo>
                  <a:pt x="775" y="4255"/>
                </a:lnTo>
                <a:lnTo>
                  <a:pt x="668" y="4148"/>
                </a:lnTo>
                <a:lnTo>
                  <a:pt x="568" y="4036"/>
                </a:lnTo>
                <a:lnTo>
                  <a:pt x="475" y="3916"/>
                </a:lnTo>
                <a:lnTo>
                  <a:pt x="389" y="3792"/>
                </a:lnTo>
                <a:lnTo>
                  <a:pt x="311" y="3660"/>
                </a:lnTo>
                <a:lnTo>
                  <a:pt x="240" y="3525"/>
                </a:lnTo>
                <a:lnTo>
                  <a:pt x="179" y="3384"/>
                </a:lnTo>
                <a:lnTo>
                  <a:pt x="126" y="3240"/>
                </a:lnTo>
                <a:lnTo>
                  <a:pt x="81" y="3091"/>
                </a:lnTo>
                <a:lnTo>
                  <a:pt x="46" y="2938"/>
                </a:lnTo>
                <a:lnTo>
                  <a:pt x="21" y="2784"/>
                </a:lnTo>
                <a:lnTo>
                  <a:pt x="5" y="2624"/>
                </a:lnTo>
                <a:lnTo>
                  <a:pt x="0" y="2462"/>
                </a:lnTo>
                <a:lnTo>
                  <a:pt x="5" y="2301"/>
                </a:lnTo>
                <a:lnTo>
                  <a:pt x="21" y="2143"/>
                </a:lnTo>
                <a:lnTo>
                  <a:pt x="46" y="1986"/>
                </a:lnTo>
                <a:lnTo>
                  <a:pt x="81" y="1833"/>
                </a:lnTo>
                <a:lnTo>
                  <a:pt x="125" y="1686"/>
                </a:lnTo>
                <a:lnTo>
                  <a:pt x="179" y="1540"/>
                </a:lnTo>
                <a:lnTo>
                  <a:pt x="240" y="1400"/>
                </a:lnTo>
                <a:lnTo>
                  <a:pt x="311" y="1264"/>
                </a:lnTo>
                <a:lnTo>
                  <a:pt x="389" y="1134"/>
                </a:lnTo>
                <a:lnTo>
                  <a:pt x="475" y="1010"/>
                </a:lnTo>
                <a:lnTo>
                  <a:pt x="568" y="890"/>
                </a:lnTo>
                <a:lnTo>
                  <a:pt x="668" y="776"/>
                </a:lnTo>
                <a:lnTo>
                  <a:pt x="775" y="669"/>
                </a:lnTo>
                <a:lnTo>
                  <a:pt x="888" y="569"/>
                </a:lnTo>
                <a:lnTo>
                  <a:pt x="1007" y="476"/>
                </a:lnTo>
                <a:lnTo>
                  <a:pt x="1133" y="390"/>
                </a:lnTo>
                <a:lnTo>
                  <a:pt x="1263" y="311"/>
                </a:lnTo>
                <a:lnTo>
                  <a:pt x="1398" y="240"/>
                </a:lnTo>
                <a:lnTo>
                  <a:pt x="1539" y="179"/>
                </a:lnTo>
                <a:lnTo>
                  <a:pt x="1682" y="124"/>
                </a:lnTo>
                <a:lnTo>
                  <a:pt x="1832" y="81"/>
                </a:lnTo>
                <a:lnTo>
                  <a:pt x="1984" y="45"/>
                </a:lnTo>
                <a:lnTo>
                  <a:pt x="2140" y="21"/>
                </a:lnTo>
                <a:lnTo>
                  <a:pt x="2298" y="5"/>
                </a:lnTo>
                <a:lnTo>
                  <a:pt x="246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endParaRPr lang="en-IN" dirty="0">
              <a:solidFill>
                <a:schemeClr val="tx2"/>
              </a:solidFill>
            </a:endParaRPr>
          </a:p>
        </p:txBody>
      </p:sp>
      <p:grpSp>
        <p:nvGrpSpPr>
          <p:cNvPr id="45" name="Group 14">
            <a:extLst>
              <a:ext uri="{FF2B5EF4-FFF2-40B4-BE49-F238E27FC236}">
                <a16:creationId xmlns:a16="http://schemas.microsoft.com/office/drawing/2014/main" id="{0E9605CE-FD8C-4540-865B-0E2F6029E742}"/>
              </a:ext>
            </a:extLst>
          </p:cNvPr>
          <p:cNvGrpSpPr/>
          <p:nvPr/>
        </p:nvGrpSpPr>
        <p:grpSpPr>
          <a:xfrm>
            <a:off x="5789892" y="840570"/>
            <a:ext cx="330402" cy="342408"/>
            <a:chOff x="3141663" y="1743076"/>
            <a:chExt cx="4800600" cy="4808538"/>
          </a:xfrm>
          <a:solidFill>
            <a:schemeClr val="tx2"/>
          </a:solidFill>
        </p:grpSpPr>
        <p:sp>
          <p:nvSpPr>
            <p:cNvPr id="46" name="Freeform 13">
              <a:extLst>
                <a:ext uri="{FF2B5EF4-FFF2-40B4-BE49-F238E27FC236}">
                  <a16:creationId xmlns:a16="http://schemas.microsoft.com/office/drawing/2014/main" id="{AE051F8A-B352-F14F-8AC8-AF6F613C475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41663" y="1743076"/>
              <a:ext cx="4800600" cy="4808538"/>
            </a:xfrm>
            <a:custGeom>
              <a:avLst/>
              <a:gdLst>
                <a:gd name="T0" fmla="*/ 2342 w 6049"/>
                <a:gd name="T1" fmla="*/ 435 h 6058"/>
                <a:gd name="T2" fmla="*/ 1630 w 6049"/>
                <a:gd name="T3" fmla="*/ 736 h 6058"/>
                <a:gd name="T4" fmla="*/ 1016 w 6049"/>
                <a:gd name="T5" fmla="*/ 1250 h 6058"/>
                <a:gd name="T6" fmla="*/ 587 w 6049"/>
                <a:gd name="T7" fmla="*/ 1910 h 6058"/>
                <a:gd name="T8" fmla="*/ 370 w 6049"/>
                <a:gd name="T9" fmla="*/ 2644 h 6058"/>
                <a:gd name="T10" fmla="*/ 368 w 6049"/>
                <a:gd name="T11" fmla="*/ 3405 h 6058"/>
                <a:gd name="T12" fmla="*/ 584 w 6049"/>
                <a:gd name="T13" fmla="*/ 4143 h 6058"/>
                <a:gd name="T14" fmla="*/ 1015 w 6049"/>
                <a:gd name="T15" fmla="*/ 4808 h 6058"/>
                <a:gd name="T16" fmla="*/ 1059 w 6049"/>
                <a:gd name="T17" fmla="*/ 4980 h 6058"/>
                <a:gd name="T18" fmla="*/ 876 w 6049"/>
                <a:gd name="T19" fmla="*/ 5332 h 6058"/>
                <a:gd name="T20" fmla="*/ 528 w 6049"/>
                <a:gd name="T21" fmla="*/ 5706 h 6058"/>
                <a:gd name="T22" fmla="*/ 847 w 6049"/>
                <a:gd name="T23" fmla="*/ 5669 h 6058"/>
                <a:gd name="T24" fmla="*/ 1339 w 6049"/>
                <a:gd name="T25" fmla="*/ 5456 h 6058"/>
                <a:gd name="T26" fmla="*/ 1519 w 6049"/>
                <a:gd name="T27" fmla="*/ 5330 h 6058"/>
                <a:gd name="T28" fmla="*/ 1810 w 6049"/>
                <a:gd name="T29" fmla="*/ 5424 h 6058"/>
                <a:gd name="T30" fmla="*/ 2574 w 6049"/>
                <a:gd name="T31" fmla="*/ 5677 h 6058"/>
                <a:gd name="T32" fmla="*/ 3362 w 6049"/>
                <a:gd name="T33" fmla="*/ 5692 h 6058"/>
                <a:gd name="T34" fmla="*/ 4121 w 6049"/>
                <a:gd name="T35" fmla="*/ 5478 h 6058"/>
                <a:gd name="T36" fmla="*/ 4797 w 6049"/>
                <a:gd name="T37" fmla="*/ 5041 h 6058"/>
                <a:gd name="T38" fmla="*/ 5312 w 6049"/>
                <a:gd name="T39" fmla="*/ 4423 h 6058"/>
                <a:gd name="T40" fmla="*/ 5614 w 6049"/>
                <a:gd name="T41" fmla="*/ 3711 h 6058"/>
                <a:gd name="T42" fmla="*/ 5699 w 6049"/>
                <a:gd name="T43" fmla="*/ 2954 h 6058"/>
                <a:gd name="T44" fmla="*/ 5570 w 6049"/>
                <a:gd name="T45" fmla="*/ 2202 h 6058"/>
                <a:gd name="T46" fmla="*/ 5226 w 6049"/>
                <a:gd name="T47" fmla="*/ 1505 h 6058"/>
                <a:gd name="T48" fmla="*/ 4673 w 6049"/>
                <a:gd name="T49" fmla="*/ 918 h 6058"/>
                <a:gd name="T50" fmla="*/ 3994 w 6049"/>
                <a:gd name="T51" fmla="*/ 529 h 6058"/>
                <a:gd name="T52" fmla="*/ 3250 w 6049"/>
                <a:gd name="T53" fmla="*/ 358 h 6058"/>
                <a:gd name="T54" fmla="*/ 3366 w 6049"/>
                <a:gd name="T55" fmla="*/ 20 h 6058"/>
                <a:gd name="T56" fmla="*/ 4182 w 6049"/>
                <a:gd name="T57" fmla="*/ 229 h 6058"/>
                <a:gd name="T58" fmla="*/ 4905 w 6049"/>
                <a:gd name="T59" fmla="*/ 658 h 6058"/>
                <a:gd name="T60" fmla="*/ 5493 w 6049"/>
                <a:gd name="T61" fmla="*/ 1282 h 6058"/>
                <a:gd name="T62" fmla="*/ 5880 w 6049"/>
                <a:gd name="T63" fmla="*/ 2028 h 6058"/>
                <a:gd name="T64" fmla="*/ 6045 w 6049"/>
                <a:gd name="T65" fmla="*/ 2858 h 6058"/>
                <a:gd name="T66" fmla="*/ 5973 w 6049"/>
                <a:gd name="T67" fmla="*/ 3708 h 6058"/>
                <a:gd name="T68" fmla="*/ 5675 w 6049"/>
                <a:gd name="T69" fmla="*/ 4493 h 6058"/>
                <a:gd name="T70" fmla="*/ 5163 w 6049"/>
                <a:gd name="T71" fmla="*/ 5172 h 6058"/>
                <a:gd name="T72" fmla="*/ 4473 w 6049"/>
                <a:gd name="T73" fmla="*/ 5690 h 6058"/>
                <a:gd name="T74" fmla="*/ 3686 w 6049"/>
                <a:gd name="T75" fmla="*/ 5985 h 6058"/>
                <a:gd name="T76" fmla="*/ 2860 w 6049"/>
                <a:gd name="T77" fmla="*/ 6055 h 6058"/>
                <a:gd name="T78" fmla="*/ 2055 w 6049"/>
                <a:gd name="T79" fmla="*/ 5900 h 6058"/>
                <a:gd name="T80" fmla="*/ 1353 w 6049"/>
                <a:gd name="T81" fmla="*/ 5848 h 6058"/>
                <a:gd name="T82" fmla="*/ 801 w 6049"/>
                <a:gd name="T83" fmla="*/ 6031 h 6058"/>
                <a:gd name="T84" fmla="*/ 394 w 6049"/>
                <a:gd name="T85" fmla="*/ 6047 h 6058"/>
                <a:gd name="T86" fmla="*/ 151 w 6049"/>
                <a:gd name="T87" fmla="*/ 5972 h 6058"/>
                <a:gd name="T88" fmla="*/ 50 w 6049"/>
                <a:gd name="T89" fmla="*/ 5745 h 6058"/>
                <a:gd name="T90" fmla="*/ 164 w 6049"/>
                <a:gd name="T91" fmla="*/ 5527 h 6058"/>
                <a:gd name="T92" fmla="*/ 473 w 6049"/>
                <a:gd name="T93" fmla="*/ 5293 h 6058"/>
                <a:gd name="T94" fmla="*/ 692 w 6049"/>
                <a:gd name="T95" fmla="*/ 4961 h 6058"/>
                <a:gd name="T96" fmla="*/ 252 w 6049"/>
                <a:gd name="T97" fmla="*/ 4246 h 6058"/>
                <a:gd name="T98" fmla="*/ 29 w 6049"/>
                <a:gd name="T99" fmla="*/ 3459 h 6058"/>
                <a:gd name="T100" fmla="*/ 24 w 6049"/>
                <a:gd name="T101" fmla="*/ 2650 h 6058"/>
                <a:gd name="T102" fmla="*/ 232 w 6049"/>
                <a:gd name="T103" fmla="*/ 1862 h 6058"/>
                <a:gd name="T104" fmla="*/ 656 w 6049"/>
                <a:gd name="T105" fmla="*/ 1145 h 6058"/>
                <a:gd name="T106" fmla="*/ 1276 w 6049"/>
                <a:gd name="T107" fmla="*/ 557 h 6058"/>
                <a:gd name="T108" fmla="*/ 2022 w 6049"/>
                <a:gd name="T109" fmla="*/ 170 h 6058"/>
                <a:gd name="T110" fmla="*/ 2850 w 6049"/>
                <a:gd name="T111" fmla="*/ 6 h 6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49" h="6058">
                  <a:moveTo>
                    <a:pt x="2946" y="349"/>
                  </a:moveTo>
                  <a:lnTo>
                    <a:pt x="2793" y="358"/>
                  </a:lnTo>
                  <a:lnTo>
                    <a:pt x="2642" y="374"/>
                  </a:lnTo>
                  <a:lnTo>
                    <a:pt x="2491" y="400"/>
                  </a:lnTo>
                  <a:lnTo>
                    <a:pt x="2342" y="435"/>
                  </a:lnTo>
                  <a:lnTo>
                    <a:pt x="2195" y="478"/>
                  </a:lnTo>
                  <a:lnTo>
                    <a:pt x="2049" y="529"/>
                  </a:lnTo>
                  <a:lnTo>
                    <a:pt x="1906" y="590"/>
                  </a:lnTo>
                  <a:lnTo>
                    <a:pt x="1766" y="658"/>
                  </a:lnTo>
                  <a:lnTo>
                    <a:pt x="1630" y="736"/>
                  </a:lnTo>
                  <a:lnTo>
                    <a:pt x="1497" y="822"/>
                  </a:lnTo>
                  <a:lnTo>
                    <a:pt x="1370" y="918"/>
                  </a:lnTo>
                  <a:lnTo>
                    <a:pt x="1245" y="1022"/>
                  </a:lnTo>
                  <a:lnTo>
                    <a:pt x="1127" y="1132"/>
                  </a:lnTo>
                  <a:lnTo>
                    <a:pt x="1016" y="1250"/>
                  </a:lnTo>
                  <a:lnTo>
                    <a:pt x="913" y="1374"/>
                  </a:lnTo>
                  <a:lnTo>
                    <a:pt x="819" y="1503"/>
                  </a:lnTo>
                  <a:lnTo>
                    <a:pt x="733" y="1634"/>
                  </a:lnTo>
                  <a:lnTo>
                    <a:pt x="656" y="1770"/>
                  </a:lnTo>
                  <a:lnTo>
                    <a:pt x="587" y="1910"/>
                  </a:lnTo>
                  <a:lnTo>
                    <a:pt x="527" y="2052"/>
                  </a:lnTo>
                  <a:lnTo>
                    <a:pt x="475" y="2198"/>
                  </a:lnTo>
                  <a:lnTo>
                    <a:pt x="431" y="2345"/>
                  </a:lnTo>
                  <a:lnTo>
                    <a:pt x="398" y="2495"/>
                  </a:lnTo>
                  <a:lnTo>
                    <a:pt x="370" y="2644"/>
                  </a:lnTo>
                  <a:lnTo>
                    <a:pt x="354" y="2797"/>
                  </a:lnTo>
                  <a:lnTo>
                    <a:pt x="344" y="2948"/>
                  </a:lnTo>
                  <a:lnTo>
                    <a:pt x="344" y="3101"/>
                  </a:lnTo>
                  <a:lnTo>
                    <a:pt x="352" y="3254"/>
                  </a:lnTo>
                  <a:lnTo>
                    <a:pt x="368" y="3405"/>
                  </a:lnTo>
                  <a:lnTo>
                    <a:pt x="394" y="3557"/>
                  </a:lnTo>
                  <a:lnTo>
                    <a:pt x="429" y="3706"/>
                  </a:lnTo>
                  <a:lnTo>
                    <a:pt x="471" y="3853"/>
                  </a:lnTo>
                  <a:lnTo>
                    <a:pt x="523" y="3999"/>
                  </a:lnTo>
                  <a:lnTo>
                    <a:pt x="584" y="4143"/>
                  </a:lnTo>
                  <a:lnTo>
                    <a:pt x="652" y="4283"/>
                  </a:lnTo>
                  <a:lnTo>
                    <a:pt x="729" y="4421"/>
                  </a:lnTo>
                  <a:lnTo>
                    <a:pt x="816" y="4554"/>
                  </a:lnTo>
                  <a:lnTo>
                    <a:pt x="911" y="4683"/>
                  </a:lnTo>
                  <a:lnTo>
                    <a:pt x="1015" y="4808"/>
                  </a:lnTo>
                  <a:lnTo>
                    <a:pt x="1035" y="4838"/>
                  </a:lnTo>
                  <a:lnTo>
                    <a:pt x="1050" y="4871"/>
                  </a:lnTo>
                  <a:lnTo>
                    <a:pt x="1057" y="4904"/>
                  </a:lnTo>
                  <a:lnTo>
                    <a:pt x="1062" y="4941"/>
                  </a:lnTo>
                  <a:lnTo>
                    <a:pt x="1059" y="4980"/>
                  </a:lnTo>
                  <a:lnTo>
                    <a:pt x="1048" y="5017"/>
                  </a:lnTo>
                  <a:lnTo>
                    <a:pt x="1013" y="5092"/>
                  </a:lnTo>
                  <a:lnTo>
                    <a:pt x="974" y="5170"/>
                  </a:lnTo>
                  <a:lnTo>
                    <a:pt x="928" y="5251"/>
                  </a:lnTo>
                  <a:lnTo>
                    <a:pt x="876" y="5332"/>
                  </a:lnTo>
                  <a:lnTo>
                    <a:pt x="819" y="5413"/>
                  </a:lnTo>
                  <a:lnTo>
                    <a:pt x="757" y="5492"/>
                  </a:lnTo>
                  <a:lnTo>
                    <a:pt x="687" y="5568"/>
                  </a:lnTo>
                  <a:lnTo>
                    <a:pt x="611" y="5640"/>
                  </a:lnTo>
                  <a:lnTo>
                    <a:pt x="528" y="5706"/>
                  </a:lnTo>
                  <a:lnTo>
                    <a:pt x="530" y="5706"/>
                  </a:lnTo>
                  <a:lnTo>
                    <a:pt x="600" y="5704"/>
                  </a:lnTo>
                  <a:lnTo>
                    <a:pt x="678" y="5699"/>
                  </a:lnTo>
                  <a:lnTo>
                    <a:pt x="760" y="5688"/>
                  </a:lnTo>
                  <a:lnTo>
                    <a:pt x="847" y="5669"/>
                  </a:lnTo>
                  <a:lnTo>
                    <a:pt x="939" y="5645"/>
                  </a:lnTo>
                  <a:lnTo>
                    <a:pt x="1035" y="5612"/>
                  </a:lnTo>
                  <a:lnTo>
                    <a:pt x="1134" y="5570"/>
                  </a:lnTo>
                  <a:lnTo>
                    <a:pt x="1236" y="5518"/>
                  </a:lnTo>
                  <a:lnTo>
                    <a:pt x="1339" y="5456"/>
                  </a:lnTo>
                  <a:lnTo>
                    <a:pt x="1442" y="5382"/>
                  </a:lnTo>
                  <a:lnTo>
                    <a:pt x="1447" y="5376"/>
                  </a:lnTo>
                  <a:lnTo>
                    <a:pt x="1457" y="5371"/>
                  </a:lnTo>
                  <a:lnTo>
                    <a:pt x="1486" y="5347"/>
                  </a:lnTo>
                  <a:lnTo>
                    <a:pt x="1519" y="5330"/>
                  </a:lnTo>
                  <a:lnTo>
                    <a:pt x="1556" y="5321"/>
                  </a:lnTo>
                  <a:lnTo>
                    <a:pt x="1593" y="5321"/>
                  </a:lnTo>
                  <a:lnTo>
                    <a:pt x="1630" y="5328"/>
                  </a:lnTo>
                  <a:lnTo>
                    <a:pt x="1665" y="5345"/>
                  </a:lnTo>
                  <a:lnTo>
                    <a:pt x="1810" y="5424"/>
                  </a:lnTo>
                  <a:lnTo>
                    <a:pt x="1959" y="5494"/>
                  </a:lnTo>
                  <a:lnTo>
                    <a:pt x="2110" y="5553"/>
                  </a:lnTo>
                  <a:lnTo>
                    <a:pt x="2263" y="5603"/>
                  </a:lnTo>
                  <a:lnTo>
                    <a:pt x="2418" y="5645"/>
                  </a:lnTo>
                  <a:lnTo>
                    <a:pt x="2574" y="5677"/>
                  </a:lnTo>
                  <a:lnTo>
                    <a:pt x="2731" y="5697"/>
                  </a:lnTo>
                  <a:lnTo>
                    <a:pt x="2889" y="5710"/>
                  </a:lnTo>
                  <a:lnTo>
                    <a:pt x="3047" y="5714"/>
                  </a:lnTo>
                  <a:lnTo>
                    <a:pt x="3206" y="5706"/>
                  </a:lnTo>
                  <a:lnTo>
                    <a:pt x="3362" y="5692"/>
                  </a:lnTo>
                  <a:lnTo>
                    <a:pt x="3517" y="5668"/>
                  </a:lnTo>
                  <a:lnTo>
                    <a:pt x="3672" y="5633"/>
                  </a:lnTo>
                  <a:lnTo>
                    <a:pt x="3825" y="5590"/>
                  </a:lnTo>
                  <a:lnTo>
                    <a:pt x="3974" y="5539"/>
                  </a:lnTo>
                  <a:lnTo>
                    <a:pt x="4121" y="5478"/>
                  </a:lnTo>
                  <a:lnTo>
                    <a:pt x="4265" y="5408"/>
                  </a:lnTo>
                  <a:lnTo>
                    <a:pt x="4405" y="5328"/>
                  </a:lnTo>
                  <a:lnTo>
                    <a:pt x="4539" y="5242"/>
                  </a:lnTo>
                  <a:lnTo>
                    <a:pt x="4672" y="5146"/>
                  </a:lnTo>
                  <a:lnTo>
                    <a:pt x="4797" y="5041"/>
                  </a:lnTo>
                  <a:lnTo>
                    <a:pt x="4916" y="4926"/>
                  </a:lnTo>
                  <a:lnTo>
                    <a:pt x="5029" y="4808"/>
                  </a:lnTo>
                  <a:lnTo>
                    <a:pt x="5132" y="4683"/>
                  </a:lnTo>
                  <a:lnTo>
                    <a:pt x="5228" y="4556"/>
                  </a:lnTo>
                  <a:lnTo>
                    <a:pt x="5312" y="4423"/>
                  </a:lnTo>
                  <a:lnTo>
                    <a:pt x="5390" y="4287"/>
                  </a:lnTo>
                  <a:lnTo>
                    <a:pt x="5460" y="4147"/>
                  </a:lnTo>
                  <a:lnTo>
                    <a:pt x="5519" y="4003"/>
                  </a:lnTo>
                  <a:lnTo>
                    <a:pt x="5572" y="3859"/>
                  </a:lnTo>
                  <a:lnTo>
                    <a:pt x="5614" y="3711"/>
                  </a:lnTo>
                  <a:lnTo>
                    <a:pt x="5649" y="3560"/>
                  </a:lnTo>
                  <a:lnTo>
                    <a:pt x="5675" y="3411"/>
                  </a:lnTo>
                  <a:lnTo>
                    <a:pt x="5692" y="3258"/>
                  </a:lnTo>
                  <a:lnTo>
                    <a:pt x="5701" y="3107"/>
                  </a:lnTo>
                  <a:lnTo>
                    <a:pt x="5699" y="2954"/>
                  </a:lnTo>
                  <a:lnTo>
                    <a:pt x="5692" y="2801"/>
                  </a:lnTo>
                  <a:lnTo>
                    <a:pt x="5673" y="2650"/>
                  </a:lnTo>
                  <a:lnTo>
                    <a:pt x="5648" y="2498"/>
                  </a:lnTo>
                  <a:lnTo>
                    <a:pt x="5614" y="2349"/>
                  </a:lnTo>
                  <a:lnTo>
                    <a:pt x="5570" y="2202"/>
                  </a:lnTo>
                  <a:lnTo>
                    <a:pt x="5519" y="2056"/>
                  </a:lnTo>
                  <a:lnTo>
                    <a:pt x="5458" y="1914"/>
                  </a:lnTo>
                  <a:lnTo>
                    <a:pt x="5390" y="1774"/>
                  </a:lnTo>
                  <a:lnTo>
                    <a:pt x="5312" y="1637"/>
                  </a:lnTo>
                  <a:lnTo>
                    <a:pt x="5226" y="1505"/>
                  </a:lnTo>
                  <a:lnTo>
                    <a:pt x="5132" y="1376"/>
                  </a:lnTo>
                  <a:lnTo>
                    <a:pt x="5029" y="1252"/>
                  </a:lnTo>
                  <a:lnTo>
                    <a:pt x="4916" y="1132"/>
                  </a:lnTo>
                  <a:lnTo>
                    <a:pt x="4797" y="1022"/>
                  </a:lnTo>
                  <a:lnTo>
                    <a:pt x="4673" y="918"/>
                  </a:lnTo>
                  <a:lnTo>
                    <a:pt x="4546" y="822"/>
                  </a:lnTo>
                  <a:lnTo>
                    <a:pt x="4414" y="736"/>
                  </a:lnTo>
                  <a:lnTo>
                    <a:pt x="4278" y="658"/>
                  </a:lnTo>
                  <a:lnTo>
                    <a:pt x="4138" y="590"/>
                  </a:lnTo>
                  <a:lnTo>
                    <a:pt x="3994" y="529"/>
                  </a:lnTo>
                  <a:lnTo>
                    <a:pt x="3850" y="478"/>
                  </a:lnTo>
                  <a:lnTo>
                    <a:pt x="3701" y="435"/>
                  </a:lnTo>
                  <a:lnTo>
                    <a:pt x="3552" y="400"/>
                  </a:lnTo>
                  <a:lnTo>
                    <a:pt x="3403" y="374"/>
                  </a:lnTo>
                  <a:lnTo>
                    <a:pt x="3250" y="358"/>
                  </a:lnTo>
                  <a:lnTo>
                    <a:pt x="3099" y="349"/>
                  </a:lnTo>
                  <a:lnTo>
                    <a:pt x="2946" y="349"/>
                  </a:lnTo>
                  <a:close/>
                  <a:moveTo>
                    <a:pt x="3024" y="0"/>
                  </a:moveTo>
                  <a:lnTo>
                    <a:pt x="3195" y="6"/>
                  </a:lnTo>
                  <a:lnTo>
                    <a:pt x="3366" y="20"/>
                  </a:lnTo>
                  <a:lnTo>
                    <a:pt x="3534" y="43"/>
                  </a:lnTo>
                  <a:lnTo>
                    <a:pt x="3701" y="76"/>
                  </a:lnTo>
                  <a:lnTo>
                    <a:pt x="3863" y="118"/>
                  </a:lnTo>
                  <a:lnTo>
                    <a:pt x="4023" y="170"/>
                  </a:lnTo>
                  <a:lnTo>
                    <a:pt x="4182" y="229"/>
                  </a:lnTo>
                  <a:lnTo>
                    <a:pt x="4335" y="299"/>
                  </a:lnTo>
                  <a:lnTo>
                    <a:pt x="4484" y="376"/>
                  </a:lnTo>
                  <a:lnTo>
                    <a:pt x="4629" y="461"/>
                  </a:lnTo>
                  <a:lnTo>
                    <a:pt x="4769" y="557"/>
                  </a:lnTo>
                  <a:lnTo>
                    <a:pt x="4905" y="658"/>
                  </a:lnTo>
                  <a:lnTo>
                    <a:pt x="5036" y="769"/>
                  </a:lnTo>
                  <a:lnTo>
                    <a:pt x="5161" y="889"/>
                  </a:lnTo>
                  <a:lnTo>
                    <a:pt x="5281" y="1014"/>
                  </a:lnTo>
                  <a:lnTo>
                    <a:pt x="5392" y="1145"/>
                  </a:lnTo>
                  <a:lnTo>
                    <a:pt x="5493" y="1282"/>
                  </a:lnTo>
                  <a:lnTo>
                    <a:pt x="5589" y="1422"/>
                  </a:lnTo>
                  <a:lnTo>
                    <a:pt x="5673" y="1567"/>
                  </a:lnTo>
                  <a:lnTo>
                    <a:pt x="5751" y="1717"/>
                  </a:lnTo>
                  <a:lnTo>
                    <a:pt x="5821" y="1870"/>
                  </a:lnTo>
                  <a:lnTo>
                    <a:pt x="5880" y="2028"/>
                  </a:lnTo>
                  <a:lnTo>
                    <a:pt x="5931" y="2189"/>
                  </a:lnTo>
                  <a:lnTo>
                    <a:pt x="5973" y="2351"/>
                  </a:lnTo>
                  <a:lnTo>
                    <a:pt x="6007" y="2517"/>
                  </a:lnTo>
                  <a:lnTo>
                    <a:pt x="6031" y="2686"/>
                  </a:lnTo>
                  <a:lnTo>
                    <a:pt x="6045" y="2858"/>
                  </a:lnTo>
                  <a:lnTo>
                    <a:pt x="6049" y="3029"/>
                  </a:lnTo>
                  <a:lnTo>
                    <a:pt x="6045" y="3203"/>
                  </a:lnTo>
                  <a:lnTo>
                    <a:pt x="6031" y="3374"/>
                  </a:lnTo>
                  <a:lnTo>
                    <a:pt x="6007" y="3542"/>
                  </a:lnTo>
                  <a:lnTo>
                    <a:pt x="5973" y="3708"/>
                  </a:lnTo>
                  <a:lnTo>
                    <a:pt x="5931" y="3872"/>
                  </a:lnTo>
                  <a:lnTo>
                    <a:pt x="5881" y="4032"/>
                  </a:lnTo>
                  <a:lnTo>
                    <a:pt x="5821" y="4189"/>
                  </a:lnTo>
                  <a:lnTo>
                    <a:pt x="5752" y="4344"/>
                  </a:lnTo>
                  <a:lnTo>
                    <a:pt x="5675" y="4493"/>
                  </a:lnTo>
                  <a:lnTo>
                    <a:pt x="5589" y="4639"/>
                  </a:lnTo>
                  <a:lnTo>
                    <a:pt x="5495" y="4779"/>
                  </a:lnTo>
                  <a:lnTo>
                    <a:pt x="5392" y="4915"/>
                  </a:lnTo>
                  <a:lnTo>
                    <a:pt x="5281" y="5046"/>
                  </a:lnTo>
                  <a:lnTo>
                    <a:pt x="5163" y="5172"/>
                  </a:lnTo>
                  <a:lnTo>
                    <a:pt x="5034" y="5291"/>
                  </a:lnTo>
                  <a:lnTo>
                    <a:pt x="4902" y="5404"/>
                  </a:lnTo>
                  <a:lnTo>
                    <a:pt x="4764" y="5507"/>
                  </a:lnTo>
                  <a:lnTo>
                    <a:pt x="4620" y="5603"/>
                  </a:lnTo>
                  <a:lnTo>
                    <a:pt x="4473" y="5690"/>
                  </a:lnTo>
                  <a:lnTo>
                    <a:pt x="4322" y="5765"/>
                  </a:lnTo>
                  <a:lnTo>
                    <a:pt x="4167" y="5833"/>
                  </a:lnTo>
                  <a:lnTo>
                    <a:pt x="4009" y="5894"/>
                  </a:lnTo>
                  <a:lnTo>
                    <a:pt x="3848" y="5944"/>
                  </a:lnTo>
                  <a:lnTo>
                    <a:pt x="3686" y="5985"/>
                  </a:lnTo>
                  <a:lnTo>
                    <a:pt x="3523" y="6018"/>
                  </a:lnTo>
                  <a:lnTo>
                    <a:pt x="3357" y="6040"/>
                  </a:lnTo>
                  <a:lnTo>
                    <a:pt x="3189" y="6055"/>
                  </a:lnTo>
                  <a:lnTo>
                    <a:pt x="3022" y="6058"/>
                  </a:lnTo>
                  <a:lnTo>
                    <a:pt x="2860" y="6055"/>
                  </a:lnTo>
                  <a:lnTo>
                    <a:pt x="2696" y="6042"/>
                  </a:lnTo>
                  <a:lnTo>
                    <a:pt x="2534" y="6020"/>
                  </a:lnTo>
                  <a:lnTo>
                    <a:pt x="2374" y="5988"/>
                  </a:lnTo>
                  <a:lnTo>
                    <a:pt x="2213" y="5950"/>
                  </a:lnTo>
                  <a:lnTo>
                    <a:pt x="2055" y="5900"/>
                  </a:lnTo>
                  <a:lnTo>
                    <a:pt x="1898" y="5843"/>
                  </a:lnTo>
                  <a:lnTo>
                    <a:pt x="1746" y="5774"/>
                  </a:lnTo>
                  <a:lnTo>
                    <a:pt x="1595" y="5699"/>
                  </a:lnTo>
                  <a:lnTo>
                    <a:pt x="1473" y="5780"/>
                  </a:lnTo>
                  <a:lnTo>
                    <a:pt x="1353" y="5848"/>
                  </a:lnTo>
                  <a:lnTo>
                    <a:pt x="1237" y="5904"/>
                  </a:lnTo>
                  <a:lnTo>
                    <a:pt x="1121" y="5950"/>
                  </a:lnTo>
                  <a:lnTo>
                    <a:pt x="1011" y="5985"/>
                  </a:lnTo>
                  <a:lnTo>
                    <a:pt x="904" y="6012"/>
                  </a:lnTo>
                  <a:lnTo>
                    <a:pt x="801" y="6031"/>
                  </a:lnTo>
                  <a:lnTo>
                    <a:pt x="703" y="6044"/>
                  </a:lnTo>
                  <a:lnTo>
                    <a:pt x="613" y="6051"/>
                  </a:lnTo>
                  <a:lnTo>
                    <a:pt x="530" y="6053"/>
                  </a:lnTo>
                  <a:lnTo>
                    <a:pt x="459" y="6051"/>
                  </a:lnTo>
                  <a:lnTo>
                    <a:pt x="394" y="6047"/>
                  </a:lnTo>
                  <a:lnTo>
                    <a:pt x="337" y="6042"/>
                  </a:lnTo>
                  <a:lnTo>
                    <a:pt x="291" y="6034"/>
                  </a:lnTo>
                  <a:lnTo>
                    <a:pt x="239" y="6022"/>
                  </a:lnTo>
                  <a:lnTo>
                    <a:pt x="193" y="6001"/>
                  </a:lnTo>
                  <a:lnTo>
                    <a:pt x="151" y="5972"/>
                  </a:lnTo>
                  <a:lnTo>
                    <a:pt x="116" y="5935"/>
                  </a:lnTo>
                  <a:lnTo>
                    <a:pt x="87" y="5894"/>
                  </a:lnTo>
                  <a:lnTo>
                    <a:pt x="66" y="5848"/>
                  </a:lnTo>
                  <a:lnTo>
                    <a:pt x="53" y="5797"/>
                  </a:lnTo>
                  <a:lnTo>
                    <a:pt x="50" y="5745"/>
                  </a:lnTo>
                  <a:lnTo>
                    <a:pt x="57" y="5693"/>
                  </a:lnTo>
                  <a:lnTo>
                    <a:pt x="72" y="5645"/>
                  </a:lnTo>
                  <a:lnTo>
                    <a:pt x="94" y="5601"/>
                  </a:lnTo>
                  <a:lnTo>
                    <a:pt x="125" y="5561"/>
                  </a:lnTo>
                  <a:lnTo>
                    <a:pt x="164" y="5527"/>
                  </a:lnTo>
                  <a:lnTo>
                    <a:pt x="208" y="5500"/>
                  </a:lnTo>
                  <a:lnTo>
                    <a:pt x="284" y="5457"/>
                  </a:lnTo>
                  <a:lnTo>
                    <a:pt x="352" y="5408"/>
                  </a:lnTo>
                  <a:lnTo>
                    <a:pt x="416" y="5352"/>
                  </a:lnTo>
                  <a:lnTo>
                    <a:pt x="473" y="5293"/>
                  </a:lnTo>
                  <a:lnTo>
                    <a:pt x="527" y="5229"/>
                  </a:lnTo>
                  <a:lnTo>
                    <a:pt x="576" y="5162"/>
                  </a:lnTo>
                  <a:lnTo>
                    <a:pt x="619" y="5094"/>
                  </a:lnTo>
                  <a:lnTo>
                    <a:pt x="659" y="5028"/>
                  </a:lnTo>
                  <a:lnTo>
                    <a:pt x="692" y="4961"/>
                  </a:lnTo>
                  <a:lnTo>
                    <a:pt x="587" y="4827"/>
                  </a:lnTo>
                  <a:lnTo>
                    <a:pt x="490" y="4687"/>
                  </a:lnTo>
                  <a:lnTo>
                    <a:pt x="401" y="4543"/>
                  </a:lnTo>
                  <a:lnTo>
                    <a:pt x="322" y="4395"/>
                  </a:lnTo>
                  <a:lnTo>
                    <a:pt x="252" y="4246"/>
                  </a:lnTo>
                  <a:lnTo>
                    <a:pt x="190" y="4093"/>
                  </a:lnTo>
                  <a:lnTo>
                    <a:pt x="136" y="3936"/>
                  </a:lnTo>
                  <a:lnTo>
                    <a:pt x="92" y="3780"/>
                  </a:lnTo>
                  <a:lnTo>
                    <a:pt x="57" y="3619"/>
                  </a:lnTo>
                  <a:lnTo>
                    <a:pt x="29" y="3459"/>
                  </a:lnTo>
                  <a:lnTo>
                    <a:pt x="11" y="3298"/>
                  </a:lnTo>
                  <a:lnTo>
                    <a:pt x="0" y="3136"/>
                  </a:lnTo>
                  <a:lnTo>
                    <a:pt x="0" y="2972"/>
                  </a:lnTo>
                  <a:lnTo>
                    <a:pt x="7" y="2810"/>
                  </a:lnTo>
                  <a:lnTo>
                    <a:pt x="24" y="2650"/>
                  </a:lnTo>
                  <a:lnTo>
                    <a:pt x="48" y="2487"/>
                  </a:lnTo>
                  <a:lnTo>
                    <a:pt x="81" y="2329"/>
                  </a:lnTo>
                  <a:lnTo>
                    <a:pt x="123" y="2170"/>
                  </a:lnTo>
                  <a:lnTo>
                    <a:pt x="173" y="2015"/>
                  </a:lnTo>
                  <a:lnTo>
                    <a:pt x="232" y="1862"/>
                  </a:lnTo>
                  <a:lnTo>
                    <a:pt x="300" y="1711"/>
                  </a:lnTo>
                  <a:lnTo>
                    <a:pt x="376" y="1564"/>
                  </a:lnTo>
                  <a:lnTo>
                    <a:pt x="460" y="1420"/>
                  </a:lnTo>
                  <a:lnTo>
                    <a:pt x="554" y="1280"/>
                  </a:lnTo>
                  <a:lnTo>
                    <a:pt x="656" y="1145"/>
                  </a:lnTo>
                  <a:lnTo>
                    <a:pt x="766" y="1014"/>
                  </a:lnTo>
                  <a:lnTo>
                    <a:pt x="884" y="889"/>
                  </a:lnTo>
                  <a:lnTo>
                    <a:pt x="1009" y="769"/>
                  </a:lnTo>
                  <a:lnTo>
                    <a:pt x="1140" y="658"/>
                  </a:lnTo>
                  <a:lnTo>
                    <a:pt x="1276" y="557"/>
                  </a:lnTo>
                  <a:lnTo>
                    <a:pt x="1416" y="461"/>
                  </a:lnTo>
                  <a:lnTo>
                    <a:pt x="1561" y="376"/>
                  </a:lnTo>
                  <a:lnTo>
                    <a:pt x="1711" y="299"/>
                  </a:lnTo>
                  <a:lnTo>
                    <a:pt x="1865" y="229"/>
                  </a:lnTo>
                  <a:lnTo>
                    <a:pt x="2022" y="170"/>
                  </a:lnTo>
                  <a:lnTo>
                    <a:pt x="2182" y="118"/>
                  </a:lnTo>
                  <a:lnTo>
                    <a:pt x="2346" y="76"/>
                  </a:lnTo>
                  <a:lnTo>
                    <a:pt x="2512" y="43"/>
                  </a:lnTo>
                  <a:lnTo>
                    <a:pt x="2679" y="20"/>
                  </a:lnTo>
                  <a:lnTo>
                    <a:pt x="2850" y="6"/>
                  </a:lnTo>
                  <a:lnTo>
                    <a:pt x="30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7" rIns="91434" bIns="45717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solidFill>
                  <a:schemeClr val="tx2"/>
                </a:solidFill>
              </a:endParaRPr>
            </a:p>
          </p:txBody>
        </p:sp>
        <p:sp>
          <p:nvSpPr>
            <p:cNvPr id="47" name="Freeform 14">
              <a:extLst>
                <a:ext uri="{FF2B5EF4-FFF2-40B4-BE49-F238E27FC236}">
                  <a16:creationId xmlns:a16="http://schemas.microsoft.com/office/drawing/2014/main" id="{E8877F47-73AD-2641-813B-A64BF265079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2101" y="3978276"/>
              <a:ext cx="338138" cy="338138"/>
            </a:xfrm>
            <a:custGeom>
              <a:avLst/>
              <a:gdLst>
                <a:gd name="T0" fmla="*/ 214 w 425"/>
                <a:gd name="T1" fmla="*/ 0 h 426"/>
                <a:gd name="T2" fmla="*/ 261 w 425"/>
                <a:gd name="T3" fmla="*/ 6 h 426"/>
                <a:gd name="T4" fmla="*/ 306 w 425"/>
                <a:gd name="T5" fmla="*/ 22 h 426"/>
                <a:gd name="T6" fmla="*/ 346 w 425"/>
                <a:gd name="T7" fmla="*/ 46 h 426"/>
                <a:gd name="T8" fmla="*/ 379 w 425"/>
                <a:gd name="T9" fmla="*/ 80 h 426"/>
                <a:gd name="T10" fmla="*/ 403 w 425"/>
                <a:gd name="T11" fmla="*/ 120 h 426"/>
                <a:gd name="T12" fmla="*/ 420 w 425"/>
                <a:gd name="T13" fmla="*/ 164 h 426"/>
                <a:gd name="T14" fmla="*/ 425 w 425"/>
                <a:gd name="T15" fmla="*/ 212 h 426"/>
                <a:gd name="T16" fmla="*/ 420 w 425"/>
                <a:gd name="T17" fmla="*/ 262 h 426"/>
                <a:gd name="T18" fmla="*/ 403 w 425"/>
                <a:gd name="T19" fmla="*/ 306 h 426"/>
                <a:gd name="T20" fmla="*/ 379 w 425"/>
                <a:gd name="T21" fmla="*/ 345 h 426"/>
                <a:gd name="T22" fmla="*/ 346 w 425"/>
                <a:gd name="T23" fmla="*/ 378 h 426"/>
                <a:gd name="T24" fmla="*/ 306 w 425"/>
                <a:gd name="T25" fmla="*/ 404 h 426"/>
                <a:gd name="T26" fmla="*/ 261 w 425"/>
                <a:gd name="T27" fmla="*/ 421 h 426"/>
                <a:gd name="T28" fmla="*/ 214 w 425"/>
                <a:gd name="T29" fmla="*/ 426 h 426"/>
                <a:gd name="T30" fmla="*/ 164 w 425"/>
                <a:gd name="T31" fmla="*/ 421 h 426"/>
                <a:gd name="T32" fmla="*/ 120 w 425"/>
                <a:gd name="T33" fmla="*/ 404 h 426"/>
                <a:gd name="T34" fmla="*/ 79 w 425"/>
                <a:gd name="T35" fmla="*/ 378 h 426"/>
                <a:gd name="T36" fmla="*/ 48 w 425"/>
                <a:gd name="T37" fmla="*/ 345 h 426"/>
                <a:gd name="T38" fmla="*/ 22 w 425"/>
                <a:gd name="T39" fmla="*/ 306 h 426"/>
                <a:gd name="T40" fmla="*/ 5 w 425"/>
                <a:gd name="T41" fmla="*/ 262 h 426"/>
                <a:gd name="T42" fmla="*/ 0 w 425"/>
                <a:gd name="T43" fmla="*/ 212 h 426"/>
                <a:gd name="T44" fmla="*/ 5 w 425"/>
                <a:gd name="T45" fmla="*/ 164 h 426"/>
                <a:gd name="T46" fmla="*/ 22 w 425"/>
                <a:gd name="T47" fmla="*/ 120 h 426"/>
                <a:gd name="T48" fmla="*/ 48 w 425"/>
                <a:gd name="T49" fmla="*/ 80 h 426"/>
                <a:gd name="T50" fmla="*/ 79 w 425"/>
                <a:gd name="T51" fmla="*/ 46 h 426"/>
                <a:gd name="T52" fmla="*/ 120 w 425"/>
                <a:gd name="T53" fmla="*/ 22 h 426"/>
                <a:gd name="T54" fmla="*/ 164 w 425"/>
                <a:gd name="T55" fmla="*/ 6 h 426"/>
                <a:gd name="T56" fmla="*/ 214 w 425"/>
                <a:gd name="T57" fmla="*/ 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5" h="426">
                  <a:moveTo>
                    <a:pt x="214" y="0"/>
                  </a:moveTo>
                  <a:lnTo>
                    <a:pt x="261" y="6"/>
                  </a:lnTo>
                  <a:lnTo>
                    <a:pt x="306" y="22"/>
                  </a:lnTo>
                  <a:lnTo>
                    <a:pt x="346" y="46"/>
                  </a:lnTo>
                  <a:lnTo>
                    <a:pt x="379" y="80"/>
                  </a:lnTo>
                  <a:lnTo>
                    <a:pt x="403" y="120"/>
                  </a:lnTo>
                  <a:lnTo>
                    <a:pt x="420" y="164"/>
                  </a:lnTo>
                  <a:lnTo>
                    <a:pt x="425" y="212"/>
                  </a:lnTo>
                  <a:lnTo>
                    <a:pt x="420" y="262"/>
                  </a:lnTo>
                  <a:lnTo>
                    <a:pt x="403" y="306"/>
                  </a:lnTo>
                  <a:lnTo>
                    <a:pt x="379" y="345"/>
                  </a:lnTo>
                  <a:lnTo>
                    <a:pt x="346" y="378"/>
                  </a:lnTo>
                  <a:lnTo>
                    <a:pt x="306" y="404"/>
                  </a:lnTo>
                  <a:lnTo>
                    <a:pt x="261" y="421"/>
                  </a:lnTo>
                  <a:lnTo>
                    <a:pt x="214" y="426"/>
                  </a:lnTo>
                  <a:lnTo>
                    <a:pt x="164" y="421"/>
                  </a:lnTo>
                  <a:lnTo>
                    <a:pt x="120" y="404"/>
                  </a:lnTo>
                  <a:lnTo>
                    <a:pt x="79" y="378"/>
                  </a:lnTo>
                  <a:lnTo>
                    <a:pt x="48" y="345"/>
                  </a:lnTo>
                  <a:lnTo>
                    <a:pt x="22" y="306"/>
                  </a:lnTo>
                  <a:lnTo>
                    <a:pt x="5" y="262"/>
                  </a:lnTo>
                  <a:lnTo>
                    <a:pt x="0" y="212"/>
                  </a:lnTo>
                  <a:lnTo>
                    <a:pt x="5" y="164"/>
                  </a:lnTo>
                  <a:lnTo>
                    <a:pt x="22" y="120"/>
                  </a:lnTo>
                  <a:lnTo>
                    <a:pt x="48" y="80"/>
                  </a:lnTo>
                  <a:lnTo>
                    <a:pt x="79" y="46"/>
                  </a:lnTo>
                  <a:lnTo>
                    <a:pt x="120" y="22"/>
                  </a:lnTo>
                  <a:lnTo>
                    <a:pt x="164" y="6"/>
                  </a:lnTo>
                  <a:lnTo>
                    <a:pt x="2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7" rIns="91434" bIns="45717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solidFill>
                  <a:schemeClr val="tx2"/>
                </a:solidFill>
              </a:endParaRPr>
            </a:p>
          </p:txBody>
        </p:sp>
        <p:sp>
          <p:nvSpPr>
            <p:cNvPr id="48" name="Freeform 15">
              <a:extLst>
                <a:ext uri="{FF2B5EF4-FFF2-40B4-BE49-F238E27FC236}">
                  <a16:creationId xmlns:a16="http://schemas.microsoft.com/office/drawing/2014/main" id="{910A7A26-2962-C544-8E15-519C265B81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2051" y="3978276"/>
              <a:ext cx="336550" cy="338138"/>
            </a:xfrm>
            <a:custGeom>
              <a:avLst/>
              <a:gdLst>
                <a:gd name="T0" fmla="*/ 211 w 425"/>
                <a:gd name="T1" fmla="*/ 0 h 426"/>
                <a:gd name="T2" fmla="*/ 261 w 425"/>
                <a:gd name="T3" fmla="*/ 6 h 426"/>
                <a:gd name="T4" fmla="*/ 305 w 425"/>
                <a:gd name="T5" fmla="*/ 22 h 426"/>
                <a:gd name="T6" fmla="*/ 344 w 425"/>
                <a:gd name="T7" fmla="*/ 46 h 426"/>
                <a:gd name="T8" fmla="*/ 377 w 425"/>
                <a:gd name="T9" fmla="*/ 80 h 426"/>
                <a:gd name="T10" fmla="*/ 403 w 425"/>
                <a:gd name="T11" fmla="*/ 120 h 426"/>
                <a:gd name="T12" fmla="*/ 419 w 425"/>
                <a:gd name="T13" fmla="*/ 164 h 426"/>
                <a:gd name="T14" fmla="*/ 425 w 425"/>
                <a:gd name="T15" fmla="*/ 212 h 426"/>
                <a:gd name="T16" fmla="*/ 419 w 425"/>
                <a:gd name="T17" fmla="*/ 262 h 426"/>
                <a:gd name="T18" fmla="*/ 403 w 425"/>
                <a:gd name="T19" fmla="*/ 306 h 426"/>
                <a:gd name="T20" fmla="*/ 377 w 425"/>
                <a:gd name="T21" fmla="*/ 345 h 426"/>
                <a:gd name="T22" fmla="*/ 344 w 425"/>
                <a:gd name="T23" fmla="*/ 378 h 426"/>
                <a:gd name="T24" fmla="*/ 305 w 425"/>
                <a:gd name="T25" fmla="*/ 404 h 426"/>
                <a:gd name="T26" fmla="*/ 261 w 425"/>
                <a:gd name="T27" fmla="*/ 421 h 426"/>
                <a:gd name="T28" fmla="*/ 211 w 425"/>
                <a:gd name="T29" fmla="*/ 426 h 426"/>
                <a:gd name="T30" fmla="*/ 163 w 425"/>
                <a:gd name="T31" fmla="*/ 421 h 426"/>
                <a:gd name="T32" fmla="*/ 119 w 425"/>
                <a:gd name="T33" fmla="*/ 404 h 426"/>
                <a:gd name="T34" fmla="*/ 79 w 425"/>
                <a:gd name="T35" fmla="*/ 378 h 426"/>
                <a:gd name="T36" fmla="*/ 46 w 425"/>
                <a:gd name="T37" fmla="*/ 345 h 426"/>
                <a:gd name="T38" fmla="*/ 22 w 425"/>
                <a:gd name="T39" fmla="*/ 306 h 426"/>
                <a:gd name="T40" fmla="*/ 5 w 425"/>
                <a:gd name="T41" fmla="*/ 262 h 426"/>
                <a:gd name="T42" fmla="*/ 0 w 425"/>
                <a:gd name="T43" fmla="*/ 212 h 426"/>
                <a:gd name="T44" fmla="*/ 5 w 425"/>
                <a:gd name="T45" fmla="*/ 164 h 426"/>
                <a:gd name="T46" fmla="*/ 22 w 425"/>
                <a:gd name="T47" fmla="*/ 120 h 426"/>
                <a:gd name="T48" fmla="*/ 46 w 425"/>
                <a:gd name="T49" fmla="*/ 80 h 426"/>
                <a:gd name="T50" fmla="*/ 79 w 425"/>
                <a:gd name="T51" fmla="*/ 46 h 426"/>
                <a:gd name="T52" fmla="*/ 119 w 425"/>
                <a:gd name="T53" fmla="*/ 22 h 426"/>
                <a:gd name="T54" fmla="*/ 163 w 425"/>
                <a:gd name="T55" fmla="*/ 6 h 426"/>
                <a:gd name="T56" fmla="*/ 211 w 425"/>
                <a:gd name="T57" fmla="*/ 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5" h="426">
                  <a:moveTo>
                    <a:pt x="211" y="0"/>
                  </a:moveTo>
                  <a:lnTo>
                    <a:pt x="261" y="6"/>
                  </a:lnTo>
                  <a:lnTo>
                    <a:pt x="305" y="22"/>
                  </a:lnTo>
                  <a:lnTo>
                    <a:pt x="344" y="46"/>
                  </a:lnTo>
                  <a:lnTo>
                    <a:pt x="377" y="80"/>
                  </a:lnTo>
                  <a:lnTo>
                    <a:pt x="403" y="120"/>
                  </a:lnTo>
                  <a:lnTo>
                    <a:pt x="419" y="164"/>
                  </a:lnTo>
                  <a:lnTo>
                    <a:pt x="425" y="212"/>
                  </a:lnTo>
                  <a:lnTo>
                    <a:pt x="419" y="262"/>
                  </a:lnTo>
                  <a:lnTo>
                    <a:pt x="403" y="306"/>
                  </a:lnTo>
                  <a:lnTo>
                    <a:pt x="377" y="345"/>
                  </a:lnTo>
                  <a:lnTo>
                    <a:pt x="344" y="378"/>
                  </a:lnTo>
                  <a:lnTo>
                    <a:pt x="305" y="404"/>
                  </a:lnTo>
                  <a:lnTo>
                    <a:pt x="261" y="421"/>
                  </a:lnTo>
                  <a:lnTo>
                    <a:pt x="211" y="426"/>
                  </a:lnTo>
                  <a:lnTo>
                    <a:pt x="163" y="421"/>
                  </a:lnTo>
                  <a:lnTo>
                    <a:pt x="119" y="404"/>
                  </a:lnTo>
                  <a:lnTo>
                    <a:pt x="79" y="378"/>
                  </a:lnTo>
                  <a:lnTo>
                    <a:pt x="46" y="345"/>
                  </a:lnTo>
                  <a:lnTo>
                    <a:pt x="22" y="306"/>
                  </a:lnTo>
                  <a:lnTo>
                    <a:pt x="5" y="262"/>
                  </a:lnTo>
                  <a:lnTo>
                    <a:pt x="0" y="212"/>
                  </a:lnTo>
                  <a:lnTo>
                    <a:pt x="5" y="164"/>
                  </a:lnTo>
                  <a:lnTo>
                    <a:pt x="22" y="120"/>
                  </a:lnTo>
                  <a:lnTo>
                    <a:pt x="46" y="80"/>
                  </a:lnTo>
                  <a:lnTo>
                    <a:pt x="79" y="46"/>
                  </a:lnTo>
                  <a:lnTo>
                    <a:pt x="119" y="22"/>
                  </a:lnTo>
                  <a:lnTo>
                    <a:pt x="163" y="6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7" rIns="91434" bIns="45717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solidFill>
                  <a:schemeClr val="tx2"/>
                </a:solidFill>
              </a:endParaRPr>
            </a:p>
          </p:txBody>
        </p:sp>
        <p:sp>
          <p:nvSpPr>
            <p:cNvPr id="49" name="Freeform 16">
              <a:extLst>
                <a:ext uri="{FF2B5EF4-FFF2-40B4-BE49-F238E27FC236}">
                  <a16:creationId xmlns:a16="http://schemas.microsoft.com/office/drawing/2014/main" id="{49B46E86-8E0C-C248-8764-4F1F9F9278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3738" y="3978276"/>
              <a:ext cx="336550" cy="338138"/>
            </a:xfrm>
            <a:custGeom>
              <a:avLst/>
              <a:gdLst>
                <a:gd name="T0" fmla="*/ 212 w 424"/>
                <a:gd name="T1" fmla="*/ 0 h 426"/>
                <a:gd name="T2" fmla="*/ 260 w 424"/>
                <a:gd name="T3" fmla="*/ 6 h 426"/>
                <a:gd name="T4" fmla="*/ 306 w 424"/>
                <a:gd name="T5" fmla="*/ 22 h 426"/>
                <a:gd name="T6" fmla="*/ 345 w 424"/>
                <a:gd name="T7" fmla="*/ 46 h 426"/>
                <a:gd name="T8" fmla="*/ 378 w 424"/>
                <a:gd name="T9" fmla="*/ 80 h 426"/>
                <a:gd name="T10" fmla="*/ 402 w 424"/>
                <a:gd name="T11" fmla="*/ 120 h 426"/>
                <a:gd name="T12" fmla="*/ 418 w 424"/>
                <a:gd name="T13" fmla="*/ 164 h 426"/>
                <a:gd name="T14" fmla="*/ 424 w 424"/>
                <a:gd name="T15" fmla="*/ 212 h 426"/>
                <a:gd name="T16" fmla="*/ 418 w 424"/>
                <a:gd name="T17" fmla="*/ 262 h 426"/>
                <a:gd name="T18" fmla="*/ 402 w 424"/>
                <a:gd name="T19" fmla="*/ 306 h 426"/>
                <a:gd name="T20" fmla="*/ 378 w 424"/>
                <a:gd name="T21" fmla="*/ 345 h 426"/>
                <a:gd name="T22" fmla="*/ 345 w 424"/>
                <a:gd name="T23" fmla="*/ 378 h 426"/>
                <a:gd name="T24" fmla="*/ 306 w 424"/>
                <a:gd name="T25" fmla="*/ 404 h 426"/>
                <a:gd name="T26" fmla="*/ 260 w 424"/>
                <a:gd name="T27" fmla="*/ 421 h 426"/>
                <a:gd name="T28" fmla="*/ 212 w 424"/>
                <a:gd name="T29" fmla="*/ 426 h 426"/>
                <a:gd name="T30" fmla="*/ 162 w 424"/>
                <a:gd name="T31" fmla="*/ 421 h 426"/>
                <a:gd name="T32" fmla="*/ 118 w 424"/>
                <a:gd name="T33" fmla="*/ 404 h 426"/>
                <a:gd name="T34" fmla="*/ 79 w 424"/>
                <a:gd name="T35" fmla="*/ 378 h 426"/>
                <a:gd name="T36" fmla="*/ 46 w 424"/>
                <a:gd name="T37" fmla="*/ 345 h 426"/>
                <a:gd name="T38" fmla="*/ 20 w 424"/>
                <a:gd name="T39" fmla="*/ 306 h 426"/>
                <a:gd name="T40" fmla="*/ 6 w 424"/>
                <a:gd name="T41" fmla="*/ 262 h 426"/>
                <a:gd name="T42" fmla="*/ 0 w 424"/>
                <a:gd name="T43" fmla="*/ 212 h 426"/>
                <a:gd name="T44" fmla="*/ 6 w 424"/>
                <a:gd name="T45" fmla="*/ 164 h 426"/>
                <a:gd name="T46" fmla="*/ 20 w 424"/>
                <a:gd name="T47" fmla="*/ 120 h 426"/>
                <a:gd name="T48" fmla="*/ 46 w 424"/>
                <a:gd name="T49" fmla="*/ 80 h 426"/>
                <a:gd name="T50" fmla="*/ 79 w 424"/>
                <a:gd name="T51" fmla="*/ 46 h 426"/>
                <a:gd name="T52" fmla="*/ 118 w 424"/>
                <a:gd name="T53" fmla="*/ 22 h 426"/>
                <a:gd name="T54" fmla="*/ 162 w 424"/>
                <a:gd name="T55" fmla="*/ 6 h 426"/>
                <a:gd name="T56" fmla="*/ 212 w 424"/>
                <a:gd name="T57" fmla="*/ 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4" h="426">
                  <a:moveTo>
                    <a:pt x="212" y="0"/>
                  </a:moveTo>
                  <a:lnTo>
                    <a:pt x="260" y="6"/>
                  </a:lnTo>
                  <a:lnTo>
                    <a:pt x="306" y="22"/>
                  </a:lnTo>
                  <a:lnTo>
                    <a:pt x="345" y="46"/>
                  </a:lnTo>
                  <a:lnTo>
                    <a:pt x="378" y="80"/>
                  </a:lnTo>
                  <a:lnTo>
                    <a:pt x="402" y="120"/>
                  </a:lnTo>
                  <a:lnTo>
                    <a:pt x="418" y="164"/>
                  </a:lnTo>
                  <a:lnTo>
                    <a:pt x="424" y="212"/>
                  </a:lnTo>
                  <a:lnTo>
                    <a:pt x="418" y="262"/>
                  </a:lnTo>
                  <a:lnTo>
                    <a:pt x="402" y="306"/>
                  </a:lnTo>
                  <a:lnTo>
                    <a:pt x="378" y="345"/>
                  </a:lnTo>
                  <a:lnTo>
                    <a:pt x="345" y="378"/>
                  </a:lnTo>
                  <a:lnTo>
                    <a:pt x="306" y="404"/>
                  </a:lnTo>
                  <a:lnTo>
                    <a:pt x="260" y="421"/>
                  </a:lnTo>
                  <a:lnTo>
                    <a:pt x="212" y="426"/>
                  </a:lnTo>
                  <a:lnTo>
                    <a:pt x="162" y="421"/>
                  </a:lnTo>
                  <a:lnTo>
                    <a:pt x="118" y="404"/>
                  </a:lnTo>
                  <a:lnTo>
                    <a:pt x="79" y="378"/>
                  </a:lnTo>
                  <a:lnTo>
                    <a:pt x="46" y="345"/>
                  </a:lnTo>
                  <a:lnTo>
                    <a:pt x="20" y="306"/>
                  </a:lnTo>
                  <a:lnTo>
                    <a:pt x="6" y="262"/>
                  </a:lnTo>
                  <a:lnTo>
                    <a:pt x="0" y="212"/>
                  </a:lnTo>
                  <a:lnTo>
                    <a:pt x="6" y="164"/>
                  </a:lnTo>
                  <a:lnTo>
                    <a:pt x="20" y="120"/>
                  </a:lnTo>
                  <a:lnTo>
                    <a:pt x="46" y="80"/>
                  </a:lnTo>
                  <a:lnTo>
                    <a:pt x="79" y="46"/>
                  </a:lnTo>
                  <a:lnTo>
                    <a:pt x="118" y="22"/>
                  </a:lnTo>
                  <a:lnTo>
                    <a:pt x="162" y="6"/>
                  </a:lnTo>
                  <a:lnTo>
                    <a:pt x="2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7" rIns="91434" bIns="45717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solidFill>
                  <a:schemeClr val="tx2"/>
                </a:solidFill>
              </a:endParaRPr>
            </a:p>
          </p:txBody>
        </p:sp>
      </p:grpSp>
      <p:sp>
        <p:nvSpPr>
          <p:cNvPr id="50" name="TextBox 4">
            <a:extLst>
              <a:ext uri="{FF2B5EF4-FFF2-40B4-BE49-F238E27FC236}">
                <a16:creationId xmlns:a16="http://schemas.microsoft.com/office/drawing/2014/main" id="{1E00BD06-A39C-314E-9FEB-D49A02490345}"/>
              </a:ext>
            </a:extLst>
          </p:cNvPr>
          <p:cNvSpPr txBox="1"/>
          <p:nvPr/>
        </p:nvSpPr>
        <p:spPr>
          <a:xfrm>
            <a:off x="1837742" y="4368213"/>
            <a:ext cx="2608779" cy="119263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s-EC" sz="1300" kern="0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Más de 2.200 huertos activos en zonas de mayor pobreza y desnutrición crónica infantil. Generación de políticas públicas: Estrategia agroalimentaria de Quito (2019)</a:t>
            </a:r>
            <a:endParaRPr lang="es-ES_tradnl" sz="1300" kern="0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1" name="TextBox 13">
            <a:extLst>
              <a:ext uri="{FF2B5EF4-FFF2-40B4-BE49-F238E27FC236}">
                <a16:creationId xmlns:a16="http://schemas.microsoft.com/office/drawing/2014/main" id="{FB9BA4A6-CDDE-0B40-8705-DC88837CAAE3}"/>
              </a:ext>
            </a:extLst>
          </p:cNvPr>
          <p:cNvSpPr txBox="1"/>
          <p:nvPr/>
        </p:nvSpPr>
        <p:spPr>
          <a:xfrm>
            <a:off x="4717953" y="4368213"/>
            <a:ext cx="2616771" cy="119263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s-EC" sz="1300" kern="0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Ley para prevenir y reducir la perdida y el desperdicio de alimentos y mitigar el hambre de las personas en situación de vulnerabilidad alimentaria (2022). Banco de Alimentos de Quito</a:t>
            </a:r>
            <a:endParaRPr lang="es-ES_tradnl" sz="1300" kern="0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2" name="TextBox 17">
            <a:extLst>
              <a:ext uri="{FF2B5EF4-FFF2-40B4-BE49-F238E27FC236}">
                <a16:creationId xmlns:a16="http://schemas.microsoft.com/office/drawing/2014/main" id="{09FB5CE5-EB37-5840-B3CF-6082DE981A3A}"/>
              </a:ext>
            </a:extLst>
          </p:cNvPr>
          <p:cNvSpPr txBox="1"/>
          <p:nvPr/>
        </p:nvSpPr>
        <p:spPr>
          <a:xfrm>
            <a:off x="7500549" y="4368213"/>
            <a:ext cx="3034082" cy="119263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s-EC" sz="1300" kern="0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Los excedentes, sin valor agregado, de alimentos producidos en huertos salen a mercados alternativos mediante circuitos cortos de comercialización denominados Bioferias o Puntos de alimentación saludable</a:t>
            </a:r>
            <a:endParaRPr lang="es-ES_tradnl" sz="1300" kern="0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3" name="TextBox 26">
            <a:extLst>
              <a:ext uri="{FF2B5EF4-FFF2-40B4-BE49-F238E27FC236}">
                <a16:creationId xmlns:a16="http://schemas.microsoft.com/office/drawing/2014/main" id="{A8B38D6F-AE23-CB47-B975-96E81EB6BC86}"/>
              </a:ext>
            </a:extLst>
          </p:cNvPr>
          <p:cNvSpPr txBox="1"/>
          <p:nvPr/>
        </p:nvSpPr>
        <p:spPr>
          <a:xfrm>
            <a:off x="2035932" y="3909256"/>
            <a:ext cx="2401570" cy="53245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sz="1300" b="1" kern="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PRÁCTICAS AGRICULTURA URBANA</a:t>
            </a:r>
          </a:p>
        </p:txBody>
      </p:sp>
      <p:sp>
        <p:nvSpPr>
          <p:cNvPr id="54" name="TextBox 27">
            <a:extLst>
              <a:ext uri="{FF2B5EF4-FFF2-40B4-BE49-F238E27FC236}">
                <a16:creationId xmlns:a16="http://schemas.microsoft.com/office/drawing/2014/main" id="{2AD9098D-2EA5-5149-A93F-E28F14CC4F35}"/>
              </a:ext>
            </a:extLst>
          </p:cNvPr>
          <p:cNvSpPr txBox="1"/>
          <p:nvPr/>
        </p:nvSpPr>
        <p:spPr>
          <a:xfrm>
            <a:off x="5018746" y="3893614"/>
            <a:ext cx="2112517" cy="53245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sz="1300" b="1" kern="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PÉRDIDA Y DESPERDICIO DE ALIMENTOS</a:t>
            </a:r>
          </a:p>
        </p:txBody>
      </p:sp>
      <p:sp>
        <p:nvSpPr>
          <p:cNvPr id="55" name="TextBox 28">
            <a:extLst>
              <a:ext uri="{FF2B5EF4-FFF2-40B4-BE49-F238E27FC236}">
                <a16:creationId xmlns:a16="http://schemas.microsoft.com/office/drawing/2014/main" id="{C218287A-3791-0B47-9424-3DE56EF8FA41}"/>
              </a:ext>
            </a:extLst>
          </p:cNvPr>
          <p:cNvSpPr txBox="1"/>
          <p:nvPr/>
        </p:nvSpPr>
        <p:spPr>
          <a:xfrm>
            <a:off x="7916840" y="3977838"/>
            <a:ext cx="1923327" cy="3173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sz="1400" b="1" kern="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ACCESO A MERCADOS</a:t>
            </a:r>
          </a:p>
        </p:txBody>
      </p:sp>
      <p:grpSp>
        <p:nvGrpSpPr>
          <p:cNvPr id="56" name="Graphic 95" descr="Lightbulb and pencil">
            <a:extLst>
              <a:ext uri="{FF2B5EF4-FFF2-40B4-BE49-F238E27FC236}">
                <a16:creationId xmlns:a16="http://schemas.microsoft.com/office/drawing/2014/main" id="{DE41B805-574A-3E42-9C4A-482EFC4E7C38}"/>
              </a:ext>
            </a:extLst>
          </p:cNvPr>
          <p:cNvGrpSpPr/>
          <p:nvPr/>
        </p:nvGrpSpPr>
        <p:grpSpPr>
          <a:xfrm>
            <a:off x="3047199" y="3330778"/>
            <a:ext cx="562598" cy="507976"/>
            <a:chOff x="4134791" y="2782756"/>
            <a:chExt cx="1143758" cy="1120336"/>
          </a:xfrm>
          <a:solidFill>
            <a:schemeClr val="tx2"/>
          </a:solidFill>
        </p:grpSpPr>
        <p:sp>
          <p:nvSpPr>
            <p:cNvPr id="57" name="Freeform: Shape 105">
              <a:extLst>
                <a:ext uri="{FF2B5EF4-FFF2-40B4-BE49-F238E27FC236}">
                  <a16:creationId xmlns:a16="http://schemas.microsoft.com/office/drawing/2014/main" id="{9566C3F5-3381-E542-9FA0-1E8B2E62DAC3}"/>
                </a:ext>
              </a:extLst>
            </p:cNvPr>
            <p:cNvSpPr/>
            <p:nvPr/>
          </p:nvSpPr>
          <p:spPr>
            <a:xfrm>
              <a:off x="4403140" y="3813604"/>
              <a:ext cx="161259" cy="89488"/>
            </a:xfrm>
            <a:custGeom>
              <a:avLst/>
              <a:gdLst>
                <a:gd name="connsiteX0" fmla="*/ 80680 w 161259"/>
                <a:gd name="connsiteY0" fmla="*/ 89489 h 89488"/>
                <a:gd name="connsiteX1" fmla="*/ 47 w 161259"/>
                <a:gd name="connsiteY1" fmla="*/ 15075 h 89488"/>
                <a:gd name="connsiteX2" fmla="*/ 12816 w 161259"/>
                <a:gd name="connsiteY2" fmla="*/ 46 h 89488"/>
                <a:gd name="connsiteX3" fmla="*/ 13992 w 161259"/>
                <a:gd name="connsiteY3" fmla="*/ 0 h 89488"/>
                <a:gd name="connsiteX4" fmla="*/ 147270 w 161259"/>
                <a:gd name="connsiteY4" fmla="*/ 0 h 89488"/>
                <a:gd name="connsiteX5" fmla="*/ 161260 w 161259"/>
                <a:gd name="connsiteY5" fmla="*/ 13901 h 89488"/>
                <a:gd name="connsiteX6" fmla="*/ 161215 w 161259"/>
                <a:gd name="connsiteY6" fmla="*/ 15061 h 89488"/>
                <a:gd name="connsiteX7" fmla="*/ 80680 w 161259"/>
                <a:gd name="connsiteY7" fmla="*/ 89489 h 89488"/>
                <a:gd name="connsiteX8" fmla="*/ 31382 w 161259"/>
                <a:gd name="connsiteY8" fmla="*/ 27891 h 89488"/>
                <a:gd name="connsiteX9" fmla="*/ 99722 w 161259"/>
                <a:gd name="connsiteY9" fmla="*/ 58021 h 89488"/>
                <a:gd name="connsiteX10" fmla="*/ 129852 w 161259"/>
                <a:gd name="connsiteY10" fmla="*/ 27891 h 89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259" h="89488">
                  <a:moveTo>
                    <a:pt x="80680" y="89489"/>
                  </a:moveTo>
                  <a:cubicBezTo>
                    <a:pt x="38624" y="89215"/>
                    <a:pt x="3688" y="56973"/>
                    <a:pt x="47" y="15075"/>
                  </a:cubicBezTo>
                  <a:cubicBezTo>
                    <a:pt x="-577" y="7398"/>
                    <a:pt x="5139" y="670"/>
                    <a:pt x="12816" y="46"/>
                  </a:cubicBezTo>
                  <a:cubicBezTo>
                    <a:pt x="13207" y="14"/>
                    <a:pt x="13600" y="-1"/>
                    <a:pt x="13992" y="0"/>
                  </a:cubicBezTo>
                  <a:lnTo>
                    <a:pt x="147270" y="0"/>
                  </a:lnTo>
                  <a:cubicBezTo>
                    <a:pt x="154972" y="-25"/>
                    <a:pt x="161235" y="6199"/>
                    <a:pt x="161260" y="13901"/>
                  </a:cubicBezTo>
                  <a:cubicBezTo>
                    <a:pt x="161261" y="14289"/>
                    <a:pt x="161246" y="14675"/>
                    <a:pt x="161215" y="15061"/>
                  </a:cubicBezTo>
                  <a:cubicBezTo>
                    <a:pt x="157654" y="56962"/>
                    <a:pt x="122731" y="89236"/>
                    <a:pt x="80680" y="89489"/>
                  </a:cubicBezTo>
                  <a:close/>
                  <a:moveTo>
                    <a:pt x="31382" y="27891"/>
                  </a:moveTo>
                  <a:cubicBezTo>
                    <a:pt x="41933" y="55082"/>
                    <a:pt x="72531" y="68572"/>
                    <a:pt x="99722" y="58021"/>
                  </a:cubicBezTo>
                  <a:cubicBezTo>
                    <a:pt x="113551" y="52654"/>
                    <a:pt x="124485" y="41720"/>
                    <a:pt x="129852" y="27891"/>
                  </a:cubicBez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dirty="0"/>
            </a:p>
          </p:txBody>
        </p:sp>
        <p:sp>
          <p:nvSpPr>
            <p:cNvPr id="58" name="Freeform: Shape 106">
              <a:extLst>
                <a:ext uri="{FF2B5EF4-FFF2-40B4-BE49-F238E27FC236}">
                  <a16:creationId xmlns:a16="http://schemas.microsoft.com/office/drawing/2014/main" id="{89B6672D-9A16-6B4C-B1F1-259892124E38}"/>
                </a:ext>
              </a:extLst>
            </p:cNvPr>
            <p:cNvSpPr/>
            <p:nvPr/>
          </p:nvSpPr>
          <p:spPr>
            <a:xfrm>
              <a:off x="4318259" y="3705987"/>
              <a:ext cx="334693" cy="27891"/>
            </a:xfrm>
            <a:custGeom>
              <a:avLst/>
              <a:gdLst>
                <a:gd name="connsiteX0" fmla="*/ 320748 w 334693"/>
                <a:gd name="connsiteY0" fmla="*/ 27891 h 27891"/>
                <a:gd name="connsiteX1" fmla="*/ 13946 w 334693"/>
                <a:gd name="connsiteY1" fmla="*/ 27891 h 27891"/>
                <a:gd name="connsiteX2" fmla="*/ 0 w 334693"/>
                <a:gd name="connsiteY2" fmla="*/ 13946 h 27891"/>
                <a:gd name="connsiteX3" fmla="*/ 13946 w 334693"/>
                <a:gd name="connsiteY3" fmla="*/ 0 h 27891"/>
                <a:gd name="connsiteX4" fmla="*/ 320748 w 334693"/>
                <a:gd name="connsiteY4" fmla="*/ 0 h 27891"/>
                <a:gd name="connsiteX5" fmla="*/ 334693 w 334693"/>
                <a:gd name="connsiteY5" fmla="*/ 13946 h 27891"/>
                <a:gd name="connsiteX6" fmla="*/ 320748 w 334693"/>
                <a:gd name="connsiteY6" fmla="*/ 27891 h 27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4693" h="27891">
                  <a:moveTo>
                    <a:pt x="320748" y="27891"/>
                  </a:moveTo>
                  <a:lnTo>
                    <a:pt x="13946" y="27891"/>
                  </a:lnTo>
                  <a:cubicBezTo>
                    <a:pt x="6243" y="27891"/>
                    <a:pt x="0" y="21648"/>
                    <a:pt x="0" y="13946"/>
                  </a:cubicBezTo>
                  <a:cubicBezTo>
                    <a:pt x="0" y="6243"/>
                    <a:pt x="6243" y="0"/>
                    <a:pt x="13946" y="0"/>
                  </a:cubicBezTo>
                  <a:lnTo>
                    <a:pt x="320748" y="0"/>
                  </a:lnTo>
                  <a:cubicBezTo>
                    <a:pt x="328450" y="0"/>
                    <a:pt x="334693" y="6243"/>
                    <a:pt x="334693" y="13946"/>
                  </a:cubicBezTo>
                  <a:cubicBezTo>
                    <a:pt x="334693" y="21648"/>
                    <a:pt x="328450" y="27891"/>
                    <a:pt x="320748" y="27891"/>
                  </a:cubicBez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dirty="0"/>
            </a:p>
          </p:txBody>
        </p:sp>
        <p:sp>
          <p:nvSpPr>
            <p:cNvPr id="59" name="Freeform: Shape 107">
              <a:extLst>
                <a:ext uri="{FF2B5EF4-FFF2-40B4-BE49-F238E27FC236}">
                  <a16:creationId xmlns:a16="http://schemas.microsoft.com/office/drawing/2014/main" id="{3F51D71E-03CD-FE41-A376-CBE9E99E33D0}"/>
                </a:ext>
              </a:extLst>
            </p:cNvPr>
            <p:cNvSpPr/>
            <p:nvPr/>
          </p:nvSpPr>
          <p:spPr>
            <a:xfrm>
              <a:off x="4318259" y="3594422"/>
              <a:ext cx="334693" cy="27891"/>
            </a:xfrm>
            <a:custGeom>
              <a:avLst/>
              <a:gdLst>
                <a:gd name="connsiteX0" fmla="*/ 320748 w 334693"/>
                <a:gd name="connsiteY0" fmla="*/ 27891 h 27891"/>
                <a:gd name="connsiteX1" fmla="*/ 13946 w 334693"/>
                <a:gd name="connsiteY1" fmla="*/ 27891 h 27891"/>
                <a:gd name="connsiteX2" fmla="*/ 0 w 334693"/>
                <a:gd name="connsiteY2" fmla="*/ 13946 h 27891"/>
                <a:gd name="connsiteX3" fmla="*/ 13946 w 334693"/>
                <a:gd name="connsiteY3" fmla="*/ 0 h 27891"/>
                <a:gd name="connsiteX4" fmla="*/ 320748 w 334693"/>
                <a:gd name="connsiteY4" fmla="*/ 0 h 27891"/>
                <a:gd name="connsiteX5" fmla="*/ 334693 w 334693"/>
                <a:gd name="connsiteY5" fmla="*/ 13946 h 27891"/>
                <a:gd name="connsiteX6" fmla="*/ 320748 w 334693"/>
                <a:gd name="connsiteY6" fmla="*/ 27891 h 27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4693" h="27891">
                  <a:moveTo>
                    <a:pt x="320748" y="27891"/>
                  </a:moveTo>
                  <a:lnTo>
                    <a:pt x="13946" y="27891"/>
                  </a:lnTo>
                  <a:cubicBezTo>
                    <a:pt x="6243" y="27891"/>
                    <a:pt x="0" y="21648"/>
                    <a:pt x="0" y="13946"/>
                  </a:cubicBezTo>
                  <a:cubicBezTo>
                    <a:pt x="0" y="6243"/>
                    <a:pt x="6243" y="0"/>
                    <a:pt x="13946" y="0"/>
                  </a:cubicBezTo>
                  <a:lnTo>
                    <a:pt x="320748" y="0"/>
                  </a:lnTo>
                  <a:cubicBezTo>
                    <a:pt x="328450" y="0"/>
                    <a:pt x="334693" y="6243"/>
                    <a:pt x="334693" y="13946"/>
                  </a:cubicBezTo>
                  <a:cubicBezTo>
                    <a:pt x="334693" y="21648"/>
                    <a:pt x="328450" y="27891"/>
                    <a:pt x="320748" y="27891"/>
                  </a:cubicBez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dirty="0"/>
            </a:p>
          </p:txBody>
        </p:sp>
        <p:sp>
          <p:nvSpPr>
            <p:cNvPr id="60" name="Freeform: Shape 108">
              <a:extLst>
                <a:ext uri="{FF2B5EF4-FFF2-40B4-BE49-F238E27FC236}">
                  <a16:creationId xmlns:a16="http://schemas.microsoft.com/office/drawing/2014/main" id="{325B7A37-8CFD-EA41-A977-A83C4FCEC889}"/>
                </a:ext>
              </a:extLst>
            </p:cNvPr>
            <p:cNvSpPr/>
            <p:nvPr/>
          </p:nvSpPr>
          <p:spPr>
            <a:xfrm>
              <a:off x="4134791" y="2782756"/>
              <a:ext cx="1143758" cy="726626"/>
            </a:xfrm>
            <a:custGeom>
              <a:avLst/>
              <a:gdLst>
                <a:gd name="connsiteX0" fmla="*/ 1143758 w 1143758"/>
                <a:gd name="connsiteY0" fmla="*/ 395531 h 726626"/>
                <a:gd name="connsiteX1" fmla="*/ 852771 w 1143758"/>
                <a:gd name="connsiteY1" fmla="*/ 395531 h 726626"/>
                <a:gd name="connsiteX2" fmla="*/ 630465 w 1143758"/>
                <a:gd name="connsiteY2" fmla="*/ 506691 h 726626"/>
                <a:gd name="connsiteX3" fmla="*/ 630465 w 1143758"/>
                <a:gd name="connsiteY3" fmla="*/ 506691 h 726626"/>
                <a:gd name="connsiteX4" fmla="*/ 591640 w 1143758"/>
                <a:gd name="connsiteY4" fmla="*/ 561901 h 726626"/>
                <a:gd name="connsiteX5" fmla="*/ 511118 w 1143758"/>
                <a:gd name="connsiteY5" fmla="*/ 692320 h 726626"/>
                <a:gd name="connsiteX6" fmla="*/ 500631 w 1143758"/>
                <a:gd name="connsiteY6" fmla="*/ 698791 h 726626"/>
                <a:gd name="connsiteX7" fmla="*/ 196577 w 1143758"/>
                <a:gd name="connsiteY7" fmla="*/ 698791 h 726626"/>
                <a:gd name="connsiteX8" fmla="*/ 186131 w 1143758"/>
                <a:gd name="connsiteY8" fmla="*/ 692390 h 726626"/>
                <a:gd name="connsiteX9" fmla="*/ 105735 w 1143758"/>
                <a:gd name="connsiteY9" fmla="*/ 562069 h 726626"/>
                <a:gd name="connsiteX10" fmla="*/ 50218 w 1143758"/>
                <a:gd name="connsiteY10" fmla="*/ 471130 h 726626"/>
                <a:gd name="connsiteX11" fmla="*/ 27905 w 1143758"/>
                <a:gd name="connsiteY11" fmla="*/ 360290 h 726626"/>
                <a:gd name="connsiteX12" fmla="*/ 27905 w 1143758"/>
                <a:gd name="connsiteY12" fmla="*/ 349022 h 726626"/>
                <a:gd name="connsiteX13" fmla="*/ 348527 w 1143758"/>
                <a:gd name="connsiteY13" fmla="*/ 28149 h 726626"/>
                <a:gd name="connsiteX14" fmla="*/ 669401 w 1143758"/>
                <a:gd name="connsiteY14" fmla="*/ 348771 h 726626"/>
                <a:gd name="connsiteX15" fmla="*/ 669401 w 1143758"/>
                <a:gd name="connsiteY15" fmla="*/ 359844 h 726626"/>
                <a:gd name="connsiteX16" fmla="*/ 668620 w 1143758"/>
                <a:gd name="connsiteY16" fmla="*/ 374668 h 726626"/>
                <a:gd name="connsiteX17" fmla="*/ 681830 w 1143758"/>
                <a:gd name="connsiteY17" fmla="*/ 389311 h 726626"/>
                <a:gd name="connsiteX18" fmla="*/ 696427 w 1143758"/>
                <a:gd name="connsiteY18" fmla="*/ 376732 h 726626"/>
                <a:gd name="connsiteX19" fmla="*/ 697278 w 1143758"/>
                <a:gd name="connsiteY19" fmla="*/ 360290 h 726626"/>
                <a:gd name="connsiteX20" fmla="*/ 697278 w 1143758"/>
                <a:gd name="connsiteY20" fmla="*/ 348506 h 726626"/>
                <a:gd name="connsiteX21" fmla="*/ 348506 w 1143758"/>
                <a:gd name="connsiteY21" fmla="*/ 0 h 726626"/>
                <a:gd name="connsiteX22" fmla="*/ 0 w 1143758"/>
                <a:gd name="connsiteY22" fmla="*/ 348771 h 726626"/>
                <a:gd name="connsiteX23" fmla="*/ 0 w 1143758"/>
                <a:gd name="connsiteY23" fmla="*/ 360667 h 726626"/>
                <a:gd name="connsiteX24" fmla="*/ 24237 w 1143758"/>
                <a:gd name="connsiteY24" fmla="*/ 481101 h 726626"/>
                <a:gd name="connsiteX25" fmla="*/ 85082 w 1143758"/>
                <a:gd name="connsiteY25" fmla="*/ 580700 h 726626"/>
                <a:gd name="connsiteX26" fmla="*/ 161169 w 1143758"/>
                <a:gd name="connsiteY26" fmla="*/ 704690 h 726626"/>
                <a:gd name="connsiteX27" fmla="*/ 196493 w 1143758"/>
                <a:gd name="connsiteY27" fmla="*/ 726626 h 726626"/>
                <a:gd name="connsiteX28" fmla="*/ 500673 w 1143758"/>
                <a:gd name="connsiteY28" fmla="*/ 726626 h 726626"/>
                <a:gd name="connsiteX29" fmla="*/ 536095 w 1143758"/>
                <a:gd name="connsiteY29" fmla="*/ 704620 h 726626"/>
                <a:gd name="connsiteX30" fmla="*/ 612335 w 1143758"/>
                <a:gd name="connsiteY30" fmla="*/ 580505 h 726626"/>
                <a:gd name="connsiteX31" fmla="*/ 653405 w 1143758"/>
                <a:gd name="connsiteY31" fmla="*/ 522561 h 726626"/>
                <a:gd name="connsiteX32" fmla="*/ 653405 w 1143758"/>
                <a:gd name="connsiteY32" fmla="*/ 522561 h 726626"/>
                <a:gd name="connsiteX33" fmla="*/ 655315 w 1143758"/>
                <a:gd name="connsiteY33" fmla="*/ 519158 h 726626"/>
                <a:gd name="connsiteX34" fmla="*/ 852771 w 1143758"/>
                <a:gd name="connsiteY34" fmla="*/ 618660 h 726626"/>
                <a:gd name="connsiteX35" fmla="*/ 1143758 w 1143758"/>
                <a:gd name="connsiteY35" fmla="*/ 618660 h 726626"/>
                <a:gd name="connsiteX36" fmla="*/ 1143758 w 1143758"/>
                <a:gd name="connsiteY36" fmla="*/ 590768 h 726626"/>
                <a:gd name="connsiteX37" fmla="*/ 928453 w 1143758"/>
                <a:gd name="connsiteY37" fmla="*/ 590768 h 726626"/>
                <a:gd name="connsiteX38" fmla="*/ 939052 w 1143758"/>
                <a:gd name="connsiteY38" fmla="*/ 434020 h 726626"/>
                <a:gd name="connsiteX39" fmla="*/ 928453 w 1143758"/>
                <a:gd name="connsiteY39" fmla="*/ 423422 h 726626"/>
                <a:gd name="connsiteX40" fmla="*/ 1143758 w 1143758"/>
                <a:gd name="connsiteY40" fmla="*/ 423422 h 726626"/>
                <a:gd name="connsiteX41" fmla="*/ 938578 w 1143758"/>
                <a:gd name="connsiteY41" fmla="*/ 507095 h 726626"/>
                <a:gd name="connsiteX42" fmla="*/ 858990 w 1143758"/>
                <a:gd name="connsiteY42" fmla="*/ 590559 h 726626"/>
                <a:gd name="connsiteX43" fmla="*/ 733913 w 1143758"/>
                <a:gd name="connsiteY43" fmla="*/ 527595 h 726626"/>
                <a:gd name="connsiteX44" fmla="*/ 733913 w 1143758"/>
                <a:gd name="connsiteY44" fmla="*/ 486177 h 726626"/>
                <a:gd name="connsiteX45" fmla="*/ 858948 w 1143758"/>
                <a:gd name="connsiteY45" fmla="*/ 423687 h 726626"/>
                <a:gd name="connsiteX46" fmla="*/ 938578 w 1143758"/>
                <a:gd name="connsiteY46" fmla="*/ 507095 h 726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143758" h="726626">
                  <a:moveTo>
                    <a:pt x="1143758" y="395531"/>
                  </a:moveTo>
                  <a:lnTo>
                    <a:pt x="852771" y="395531"/>
                  </a:lnTo>
                  <a:lnTo>
                    <a:pt x="630465" y="506691"/>
                  </a:lnTo>
                  <a:lnTo>
                    <a:pt x="630465" y="506691"/>
                  </a:lnTo>
                  <a:cubicBezTo>
                    <a:pt x="619643" y="526496"/>
                    <a:pt x="606619" y="545017"/>
                    <a:pt x="591640" y="561901"/>
                  </a:cubicBezTo>
                  <a:cubicBezTo>
                    <a:pt x="560667" y="595733"/>
                    <a:pt x="527867" y="658126"/>
                    <a:pt x="511118" y="692320"/>
                  </a:cubicBezTo>
                  <a:cubicBezTo>
                    <a:pt x="509126" y="696285"/>
                    <a:pt x="505069" y="698789"/>
                    <a:pt x="500631" y="698791"/>
                  </a:cubicBezTo>
                  <a:lnTo>
                    <a:pt x="196577" y="698791"/>
                  </a:lnTo>
                  <a:cubicBezTo>
                    <a:pt x="192219" y="698616"/>
                    <a:pt x="188265" y="696193"/>
                    <a:pt x="186131" y="692390"/>
                  </a:cubicBezTo>
                  <a:cubicBezTo>
                    <a:pt x="169285" y="658042"/>
                    <a:pt x="136415" y="595426"/>
                    <a:pt x="105735" y="562069"/>
                  </a:cubicBezTo>
                  <a:cubicBezTo>
                    <a:pt x="81955" y="535308"/>
                    <a:pt x="63152" y="504511"/>
                    <a:pt x="50218" y="471130"/>
                  </a:cubicBezTo>
                  <a:cubicBezTo>
                    <a:pt x="36629" y="435693"/>
                    <a:pt x="29086" y="398225"/>
                    <a:pt x="27905" y="360290"/>
                  </a:cubicBezTo>
                  <a:lnTo>
                    <a:pt x="27905" y="349022"/>
                  </a:lnTo>
                  <a:cubicBezTo>
                    <a:pt x="27835" y="171879"/>
                    <a:pt x="171384" y="28218"/>
                    <a:pt x="348527" y="28149"/>
                  </a:cubicBezTo>
                  <a:cubicBezTo>
                    <a:pt x="525671" y="28080"/>
                    <a:pt x="669331" y="171628"/>
                    <a:pt x="669401" y="348771"/>
                  </a:cubicBezTo>
                  <a:lnTo>
                    <a:pt x="669401" y="359844"/>
                  </a:lnTo>
                  <a:cubicBezTo>
                    <a:pt x="669243" y="364799"/>
                    <a:pt x="668982" y="369741"/>
                    <a:pt x="668620" y="374668"/>
                  </a:cubicBezTo>
                  <a:cubicBezTo>
                    <a:pt x="668224" y="382361"/>
                    <a:pt x="674139" y="388916"/>
                    <a:pt x="681830" y="389311"/>
                  </a:cubicBezTo>
                  <a:cubicBezTo>
                    <a:pt x="689276" y="389695"/>
                    <a:pt x="695706" y="384153"/>
                    <a:pt x="696427" y="376732"/>
                  </a:cubicBezTo>
                  <a:cubicBezTo>
                    <a:pt x="696817" y="371405"/>
                    <a:pt x="697110" y="366064"/>
                    <a:pt x="697278" y="360290"/>
                  </a:cubicBezTo>
                  <a:lnTo>
                    <a:pt x="697278" y="348506"/>
                  </a:lnTo>
                  <a:cubicBezTo>
                    <a:pt x="697205" y="155959"/>
                    <a:pt x="541054" y="-73"/>
                    <a:pt x="348506" y="0"/>
                  </a:cubicBezTo>
                  <a:cubicBezTo>
                    <a:pt x="155959" y="73"/>
                    <a:pt x="-73" y="156224"/>
                    <a:pt x="0" y="348771"/>
                  </a:cubicBezTo>
                  <a:lnTo>
                    <a:pt x="0" y="360667"/>
                  </a:lnTo>
                  <a:cubicBezTo>
                    <a:pt x="1263" y="401887"/>
                    <a:pt x="9458" y="442601"/>
                    <a:pt x="24237" y="481101"/>
                  </a:cubicBezTo>
                  <a:cubicBezTo>
                    <a:pt x="38401" y="517671"/>
                    <a:pt x="59009" y="551404"/>
                    <a:pt x="85082" y="580700"/>
                  </a:cubicBezTo>
                  <a:cubicBezTo>
                    <a:pt x="114605" y="612775"/>
                    <a:pt x="148116" y="678054"/>
                    <a:pt x="161169" y="704690"/>
                  </a:cubicBezTo>
                  <a:cubicBezTo>
                    <a:pt x="167877" y="718068"/>
                    <a:pt x="181528" y="726545"/>
                    <a:pt x="196493" y="726626"/>
                  </a:cubicBezTo>
                  <a:lnTo>
                    <a:pt x="500673" y="726626"/>
                  </a:lnTo>
                  <a:cubicBezTo>
                    <a:pt x="515686" y="726558"/>
                    <a:pt x="529383" y="718048"/>
                    <a:pt x="536095" y="704620"/>
                  </a:cubicBezTo>
                  <a:cubicBezTo>
                    <a:pt x="549078" y="678123"/>
                    <a:pt x="582492" y="613109"/>
                    <a:pt x="612335" y="580505"/>
                  </a:cubicBezTo>
                  <a:cubicBezTo>
                    <a:pt x="628071" y="562725"/>
                    <a:pt x="641841" y="543298"/>
                    <a:pt x="653405" y="522561"/>
                  </a:cubicBezTo>
                  <a:lnTo>
                    <a:pt x="653405" y="522561"/>
                  </a:lnTo>
                  <a:lnTo>
                    <a:pt x="655315" y="519158"/>
                  </a:lnTo>
                  <a:lnTo>
                    <a:pt x="852771" y="618660"/>
                  </a:lnTo>
                  <a:lnTo>
                    <a:pt x="1143758" y="618660"/>
                  </a:lnTo>
                  <a:lnTo>
                    <a:pt x="1143758" y="590768"/>
                  </a:lnTo>
                  <a:lnTo>
                    <a:pt x="928453" y="590768"/>
                  </a:lnTo>
                  <a:cubicBezTo>
                    <a:pt x="974664" y="550411"/>
                    <a:pt x="979410" y="480232"/>
                    <a:pt x="939052" y="434020"/>
                  </a:cubicBezTo>
                  <a:cubicBezTo>
                    <a:pt x="935762" y="430254"/>
                    <a:pt x="932221" y="426712"/>
                    <a:pt x="928453" y="423422"/>
                  </a:cubicBezTo>
                  <a:lnTo>
                    <a:pt x="1143758" y="423422"/>
                  </a:lnTo>
                  <a:close/>
                  <a:moveTo>
                    <a:pt x="938578" y="507095"/>
                  </a:moveTo>
                  <a:cubicBezTo>
                    <a:pt x="938519" y="551676"/>
                    <a:pt x="903518" y="588382"/>
                    <a:pt x="858990" y="590559"/>
                  </a:cubicBezTo>
                  <a:lnTo>
                    <a:pt x="733913" y="527595"/>
                  </a:lnTo>
                  <a:lnTo>
                    <a:pt x="733913" y="486177"/>
                  </a:lnTo>
                  <a:lnTo>
                    <a:pt x="858948" y="423687"/>
                  </a:lnTo>
                  <a:cubicBezTo>
                    <a:pt x="903471" y="425841"/>
                    <a:pt x="938488" y="462521"/>
                    <a:pt x="938578" y="507095"/>
                  </a:cubicBez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dirty="0"/>
            </a:p>
          </p:txBody>
        </p:sp>
      </p:grpSp>
      <p:grpSp>
        <p:nvGrpSpPr>
          <p:cNvPr id="61" name="Graphic 123" descr="Good Inventory">
            <a:extLst>
              <a:ext uri="{FF2B5EF4-FFF2-40B4-BE49-F238E27FC236}">
                <a16:creationId xmlns:a16="http://schemas.microsoft.com/office/drawing/2014/main" id="{EA762263-2AA0-6B43-8C05-CF45A4B9FA2E}"/>
              </a:ext>
            </a:extLst>
          </p:cNvPr>
          <p:cNvGrpSpPr/>
          <p:nvPr/>
        </p:nvGrpSpPr>
        <p:grpSpPr>
          <a:xfrm>
            <a:off x="8627837" y="872028"/>
            <a:ext cx="440343" cy="398001"/>
            <a:chOff x="5551010" y="2913015"/>
            <a:chExt cx="1101698" cy="1031970"/>
          </a:xfrm>
          <a:solidFill>
            <a:schemeClr val="tx2"/>
          </a:solidFill>
        </p:grpSpPr>
        <p:sp>
          <p:nvSpPr>
            <p:cNvPr id="62" name="Freeform: Shape 127">
              <a:extLst>
                <a:ext uri="{FF2B5EF4-FFF2-40B4-BE49-F238E27FC236}">
                  <a16:creationId xmlns:a16="http://schemas.microsoft.com/office/drawing/2014/main" id="{4D238139-6AB4-5C40-B8A3-5652265A7F94}"/>
                </a:ext>
              </a:extLst>
            </p:cNvPr>
            <p:cNvSpPr/>
            <p:nvPr/>
          </p:nvSpPr>
          <p:spPr>
            <a:xfrm>
              <a:off x="5955431" y="2982742"/>
              <a:ext cx="69727" cy="55782"/>
            </a:xfrm>
            <a:custGeom>
              <a:avLst/>
              <a:gdLst>
                <a:gd name="connsiteX0" fmla="*/ 0 w 69727"/>
                <a:gd name="connsiteY0" fmla="*/ 0 h 55782"/>
                <a:gd name="connsiteX1" fmla="*/ 69728 w 69727"/>
                <a:gd name="connsiteY1" fmla="*/ 0 h 55782"/>
                <a:gd name="connsiteX2" fmla="*/ 69728 w 69727"/>
                <a:gd name="connsiteY2" fmla="*/ 55782 h 55782"/>
                <a:gd name="connsiteX3" fmla="*/ 0 w 69727"/>
                <a:gd name="connsiteY3" fmla="*/ 55782 h 5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27" h="55782">
                  <a:moveTo>
                    <a:pt x="0" y="0"/>
                  </a:moveTo>
                  <a:lnTo>
                    <a:pt x="69728" y="0"/>
                  </a:lnTo>
                  <a:lnTo>
                    <a:pt x="69728" y="55782"/>
                  </a:lnTo>
                  <a:lnTo>
                    <a:pt x="0" y="55782"/>
                  </a:ln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dirty="0">
                <a:solidFill>
                  <a:schemeClr val="tx2"/>
                </a:solidFill>
              </a:endParaRPr>
            </a:p>
          </p:txBody>
        </p:sp>
        <p:sp>
          <p:nvSpPr>
            <p:cNvPr id="63" name="Freeform: Shape 128">
              <a:extLst>
                <a:ext uri="{FF2B5EF4-FFF2-40B4-BE49-F238E27FC236}">
                  <a16:creationId xmlns:a16="http://schemas.microsoft.com/office/drawing/2014/main" id="{E5CA29B9-1D8C-E546-9150-CD31F5E6451B}"/>
                </a:ext>
              </a:extLst>
            </p:cNvPr>
            <p:cNvSpPr/>
            <p:nvPr/>
          </p:nvSpPr>
          <p:spPr>
            <a:xfrm>
              <a:off x="5788084" y="3317436"/>
              <a:ext cx="69727" cy="55782"/>
            </a:xfrm>
            <a:custGeom>
              <a:avLst/>
              <a:gdLst>
                <a:gd name="connsiteX0" fmla="*/ 0 w 69727"/>
                <a:gd name="connsiteY0" fmla="*/ 0 h 55782"/>
                <a:gd name="connsiteX1" fmla="*/ 69728 w 69727"/>
                <a:gd name="connsiteY1" fmla="*/ 0 h 55782"/>
                <a:gd name="connsiteX2" fmla="*/ 69728 w 69727"/>
                <a:gd name="connsiteY2" fmla="*/ 55782 h 55782"/>
                <a:gd name="connsiteX3" fmla="*/ 0 w 69727"/>
                <a:gd name="connsiteY3" fmla="*/ 55782 h 5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27" h="55782">
                  <a:moveTo>
                    <a:pt x="0" y="0"/>
                  </a:moveTo>
                  <a:lnTo>
                    <a:pt x="69728" y="0"/>
                  </a:lnTo>
                  <a:lnTo>
                    <a:pt x="69728" y="55782"/>
                  </a:lnTo>
                  <a:lnTo>
                    <a:pt x="0" y="55782"/>
                  </a:ln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dirty="0">
                <a:solidFill>
                  <a:schemeClr val="tx2"/>
                </a:solidFill>
              </a:endParaRPr>
            </a:p>
          </p:txBody>
        </p:sp>
        <p:sp>
          <p:nvSpPr>
            <p:cNvPr id="64" name="Freeform: Shape 129">
              <a:extLst>
                <a:ext uri="{FF2B5EF4-FFF2-40B4-BE49-F238E27FC236}">
                  <a16:creationId xmlns:a16="http://schemas.microsoft.com/office/drawing/2014/main" id="{BA3A52F0-8828-354E-AAA9-F25D9B8FBE7F}"/>
                </a:ext>
              </a:extLst>
            </p:cNvPr>
            <p:cNvSpPr/>
            <p:nvPr/>
          </p:nvSpPr>
          <p:spPr>
            <a:xfrm>
              <a:off x="5620737" y="3652129"/>
              <a:ext cx="69727" cy="55782"/>
            </a:xfrm>
            <a:custGeom>
              <a:avLst/>
              <a:gdLst>
                <a:gd name="connsiteX0" fmla="*/ 0 w 69727"/>
                <a:gd name="connsiteY0" fmla="*/ 0 h 55782"/>
                <a:gd name="connsiteX1" fmla="*/ 69728 w 69727"/>
                <a:gd name="connsiteY1" fmla="*/ 0 h 55782"/>
                <a:gd name="connsiteX2" fmla="*/ 69728 w 69727"/>
                <a:gd name="connsiteY2" fmla="*/ 55782 h 55782"/>
                <a:gd name="connsiteX3" fmla="*/ 0 w 69727"/>
                <a:gd name="connsiteY3" fmla="*/ 55782 h 5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27" h="55782">
                  <a:moveTo>
                    <a:pt x="0" y="0"/>
                  </a:moveTo>
                  <a:lnTo>
                    <a:pt x="69728" y="0"/>
                  </a:lnTo>
                  <a:lnTo>
                    <a:pt x="69728" y="55782"/>
                  </a:lnTo>
                  <a:lnTo>
                    <a:pt x="0" y="55782"/>
                  </a:ln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dirty="0">
                <a:solidFill>
                  <a:schemeClr val="tx2"/>
                </a:solidFill>
              </a:endParaRPr>
            </a:p>
          </p:txBody>
        </p:sp>
        <p:sp>
          <p:nvSpPr>
            <p:cNvPr id="65" name="Freeform: Shape 130">
              <a:extLst>
                <a:ext uri="{FF2B5EF4-FFF2-40B4-BE49-F238E27FC236}">
                  <a16:creationId xmlns:a16="http://schemas.microsoft.com/office/drawing/2014/main" id="{FDB42D1F-359D-8843-A1A2-C0DD9664900E}"/>
                </a:ext>
              </a:extLst>
            </p:cNvPr>
            <p:cNvSpPr/>
            <p:nvPr/>
          </p:nvSpPr>
          <p:spPr>
            <a:xfrm>
              <a:off x="5955431" y="3652129"/>
              <a:ext cx="69727" cy="55782"/>
            </a:xfrm>
            <a:custGeom>
              <a:avLst/>
              <a:gdLst>
                <a:gd name="connsiteX0" fmla="*/ 0 w 69727"/>
                <a:gd name="connsiteY0" fmla="*/ 0 h 55782"/>
                <a:gd name="connsiteX1" fmla="*/ 69728 w 69727"/>
                <a:gd name="connsiteY1" fmla="*/ 0 h 55782"/>
                <a:gd name="connsiteX2" fmla="*/ 69728 w 69727"/>
                <a:gd name="connsiteY2" fmla="*/ 55782 h 55782"/>
                <a:gd name="connsiteX3" fmla="*/ 0 w 69727"/>
                <a:gd name="connsiteY3" fmla="*/ 55782 h 5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27" h="55782">
                  <a:moveTo>
                    <a:pt x="0" y="0"/>
                  </a:moveTo>
                  <a:lnTo>
                    <a:pt x="69728" y="0"/>
                  </a:lnTo>
                  <a:lnTo>
                    <a:pt x="69728" y="55782"/>
                  </a:lnTo>
                  <a:lnTo>
                    <a:pt x="0" y="55782"/>
                  </a:ln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dirty="0">
                <a:solidFill>
                  <a:schemeClr val="tx2"/>
                </a:solidFill>
              </a:endParaRPr>
            </a:p>
          </p:txBody>
        </p:sp>
        <p:sp>
          <p:nvSpPr>
            <p:cNvPr id="66" name="Freeform: Shape 131">
              <a:extLst>
                <a:ext uri="{FF2B5EF4-FFF2-40B4-BE49-F238E27FC236}">
                  <a16:creationId xmlns:a16="http://schemas.microsoft.com/office/drawing/2014/main" id="{E7AAE264-C1D2-1C44-ADDC-22A4429911DA}"/>
                </a:ext>
              </a:extLst>
            </p:cNvPr>
            <p:cNvSpPr/>
            <p:nvPr/>
          </p:nvSpPr>
          <p:spPr>
            <a:xfrm>
              <a:off x="6290124" y="3652129"/>
              <a:ext cx="69727" cy="55782"/>
            </a:xfrm>
            <a:custGeom>
              <a:avLst/>
              <a:gdLst>
                <a:gd name="connsiteX0" fmla="*/ 0 w 69727"/>
                <a:gd name="connsiteY0" fmla="*/ 0 h 55782"/>
                <a:gd name="connsiteX1" fmla="*/ 69728 w 69727"/>
                <a:gd name="connsiteY1" fmla="*/ 0 h 55782"/>
                <a:gd name="connsiteX2" fmla="*/ 69728 w 69727"/>
                <a:gd name="connsiteY2" fmla="*/ 55782 h 55782"/>
                <a:gd name="connsiteX3" fmla="*/ 0 w 69727"/>
                <a:gd name="connsiteY3" fmla="*/ 55782 h 5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27" h="55782">
                  <a:moveTo>
                    <a:pt x="0" y="0"/>
                  </a:moveTo>
                  <a:lnTo>
                    <a:pt x="69728" y="0"/>
                  </a:lnTo>
                  <a:lnTo>
                    <a:pt x="69728" y="55782"/>
                  </a:lnTo>
                  <a:lnTo>
                    <a:pt x="0" y="55782"/>
                  </a:ln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dirty="0">
                <a:solidFill>
                  <a:schemeClr val="tx2"/>
                </a:solidFill>
              </a:endParaRPr>
            </a:p>
          </p:txBody>
        </p:sp>
        <p:sp>
          <p:nvSpPr>
            <p:cNvPr id="67" name="Freeform: Shape 132">
              <a:extLst>
                <a:ext uri="{FF2B5EF4-FFF2-40B4-BE49-F238E27FC236}">
                  <a16:creationId xmlns:a16="http://schemas.microsoft.com/office/drawing/2014/main" id="{67DEC7C4-1F49-6545-AB35-10BFAB66C9FF}"/>
                </a:ext>
              </a:extLst>
            </p:cNvPr>
            <p:cNvSpPr/>
            <p:nvPr/>
          </p:nvSpPr>
          <p:spPr>
            <a:xfrm>
              <a:off x="6122777" y="3317436"/>
              <a:ext cx="69727" cy="55782"/>
            </a:xfrm>
            <a:custGeom>
              <a:avLst/>
              <a:gdLst>
                <a:gd name="connsiteX0" fmla="*/ 0 w 69727"/>
                <a:gd name="connsiteY0" fmla="*/ 0 h 55782"/>
                <a:gd name="connsiteX1" fmla="*/ 69728 w 69727"/>
                <a:gd name="connsiteY1" fmla="*/ 0 h 55782"/>
                <a:gd name="connsiteX2" fmla="*/ 69728 w 69727"/>
                <a:gd name="connsiteY2" fmla="*/ 55782 h 55782"/>
                <a:gd name="connsiteX3" fmla="*/ 0 w 69727"/>
                <a:gd name="connsiteY3" fmla="*/ 55782 h 5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27" h="55782">
                  <a:moveTo>
                    <a:pt x="0" y="0"/>
                  </a:moveTo>
                  <a:lnTo>
                    <a:pt x="69728" y="0"/>
                  </a:lnTo>
                  <a:lnTo>
                    <a:pt x="69728" y="55782"/>
                  </a:lnTo>
                  <a:lnTo>
                    <a:pt x="0" y="55782"/>
                  </a:ln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dirty="0">
                <a:solidFill>
                  <a:schemeClr val="tx2"/>
                </a:solidFill>
              </a:endParaRPr>
            </a:p>
          </p:txBody>
        </p:sp>
        <p:sp>
          <p:nvSpPr>
            <p:cNvPr id="68" name="Freeform: Shape 133">
              <a:extLst>
                <a:ext uri="{FF2B5EF4-FFF2-40B4-BE49-F238E27FC236}">
                  <a16:creationId xmlns:a16="http://schemas.microsoft.com/office/drawing/2014/main" id="{15A09A6E-9DD9-4E49-862A-71EAB9F9085A}"/>
                </a:ext>
              </a:extLst>
            </p:cNvPr>
            <p:cNvSpPr/>
            <p:nvPr/>
          </p:nvSpPr>
          <p:spPr>
            <a:xfrm>
              <a:off x="5551010" y="2913015"/>
              <a:ext cx="1031970" cy="1031970"/>
            </a:xfrm>
            <a:custGeom>
              <a:avLst/>
              <a:gdLst>
                <a:gd name="connsiteX0" fmla="*/ 864624 w 1031970"/>
                <a:gd name="connsiteY0" fmla="*/ 487383 h 1031970"/>
                <a:gd name="connsiteX1" fmla="*/ 836733 w 1031970"/>
                <a:gd name="connsiteY1" fmla="*/ 484469 h 1031970"/>
                <a:gd name="connsiteX2" fmla="*/ 836733 w 1031970"/>
                <a:gd name="connsiteY2" fmla="*/ 669387 h 1031970"/>
                <a:gd name="connsiteX3" fmla="*/ 529931 w 1031970"/>
                <a:gd name="connsiteY3" fmla="*/ 669387 h 1031970"/>
                <a:gd name="connsiteX4" fmla="*/ 529931 w 1031970"/>
                <a:gd name="connsiteY4" fmla="*/ 362584 h 1031970"/>
                <a:gd name="connsiteX5" fmla="*/ 653698 w 1031970"/>
                <a:gd name="connsiteY5" fmla="*/ 362584 h 1031970"/>
                <a:gd name="connsiteX6" fmla="*/ 638581 w 1031970"/>
                <a:gd name="connsiteY6" fmla="*/ 334693 h 1031970"/>
                <a:gd name="connsiteX7" fmla="*/ 362584 w 1031970"/>
                <a:gd name="connsiteY7" fmla="*/ 334693 h 1031970"/>
                <a:gd name="connsiteX8" fmla="*/ 362584 w 1031970"/>
                <a:gd name="connsiteY8" fmla="*/ 27891 h 1031970"/>
                <a:gd name="connsiteX9" fmla="*/ 669387 w 1031970"/>
                <a:gd name="connsiteY9" fmla="*/ 27891 h 1031970"/>
                <a:gd name="connsiteX10" fmla="*/ 669387 w 1031970"/>
                <a:gd name="connsiteY10" fmla="*/ 61095 h 1031970"/>
                <a:gd name="connsiteX11" fmla="*/ 697278 w 1031970"/>
                <a:gd name="connsiteY11" fmla="*/ 30415 h 1031970"/>
                <a:gd name="connsiteX12" fmla="*/ 697278 w 1031970"/>
                <a:gd name="connsiteY12" fmla="*/ 0 h 1031970"/>
                <a:gd name="connsiteX13" fmla="*/ 334693 w 1031970"/>
                <a:gd name="connsiteY13" fmla="*/ 0 h 1031970"/>
                <a:gd name="connsiteX14" fmla="*/ 334693 w 1031970"/>
                <a:gd name="connsiteY14" fmla="*/ 334693 h 1031970"/>
                <a:gd name="connsiteX15" fmla="*/ 167347 w 1031970"/>
                <a:gd name="connsiteY15" fmla="*/ 334693 h 1031970"/>
                <a:gd name="connsiteX16" fmla="*/ 167347 w 1031970"/>
                <a:gd name="connsiteY16" fmla="*/ 669387 h 1031970"/>
                <a:gd name="connsiteX17" fmla="*/ 0 w 1031970"/>
                <a:gd name="connsiteY17" fmla="*/ 669387 h 1031970"/>
                <a:gd name="connsiteX18" fmla="*/ 0 w 1031970"/>
                <a:gd name="connsiteY18" fmla="*/ 1031971 h 1031970"/>
                <a:gd name="connsiteX19" fmla="*/ 1031971 w 1031970"/>
                <a:gd name="connsiteY19" fmla="*/ 1031971 h 1031970"/>
                <a:gd name="connsiteX20" fmla="*/ 1031971 w 1031970"/>
                <a:gd name="connsiteY20" fmla="*/ 669387 h 1031970"/>
                <a:gd name="connsiteX21" fmla="*/ 864624 w 1031970"/>
                <a:gd name="connsiteY21" fmla="*/ 669387 h 1031970"/>
                <a:gd name="connsiteX22" fmla="*/ 334693 w 1031970"/>
                <a:gd name="connsiteY22" fmla="*/ 1004080 h 1031970"/>
                <a:gd name="connsiteX23" fmla="*/ 27891 w 1031970"/>
                <a:gd name="connsiteY23" fmla="*/ 1004080 h 1031970"/>
                <a:gd name="connsiteX24" fmla="*/ 27891 w 1031970"/>
                <a:gd name="connsiteY24" fmla="*/ 697278 h 1031970"/>
                <a:gd name="connsiteX25" fmla="*/ 334693 w 1031970"/>
                <a:gd name="connsiteY25" fmla="*/ 697278 h 1031970"/>
                <a:gd name="connsiteX26" fmla="*/ 334693 w 1031970"/>
                <a:gd name="connsiteY26" fmla="*/ 669387 h 1031970"/>
                <a:gd name="connsiteX27" fmla="*/ 195238 w 1031970"/>
                <a:gd name="connsiteY27" fmla="*/ 669387 h 1031970"/>
                <a:gd name="connsiteX28" fmla="*/ 195238 w 1031970"/>
                <a:gd name="connsiteY28" fmla="*/ 362584 h 1031970"/>
                <a:gd name="connsiteX29" fmla="*/ 502040 w 1031970"/>
                <a:gd name="connsiteY29" fmla="*/ 362584 h 1031970"/>
                <a:gd name="connsiteX30" fmla="*/ 502040 w 1031970"/>
                <a:gd name="connsiteY30" fmla="*/ 669387 h 1031970"/>
                <a:gd name="connsiteX31" fmla="*/ 334693 w 1031970"/>
                <a:gd name="connsiteY31" fmla="*/ 669387 h 1031970"/>
                <a:gd name="connsiteX32" fmla="*/ 669387 w 1031970"/>
                <a:gd name="connsiteY32" fmla="*/ 1004080 h 1031970"/>
                <a:gd name="connsiteX33" fmla="*/ 362584 w 1031970"/>
                <a:gd name="connsiteY33" fmla="*/ 1004080 h 1031970"/>
                <a:gd name="connsiteX34" fmla="*/ 362584 w 1031970"/>
                <a:gd name="connsiteY34" fmla="*/ 697278 h 1031970"/>
                <a:gd name="connsiteX35" fmla="*/ 669387 w 1031970"/>
                <a:gd name="connsiteY35" fmla="*/ 697278 h 1031970"/>
                <a:gd name="connsiteX36" fmla="*/ 1004080 w 1031970"/>
                <a:gd name="connsiteY36" fmla="*/ 697278 h 1031970"/>
                <a:gd name="connsiteX37" fmla="*/ 1004080 w 1031970"/>
                <a:gd name="connsiteY37" fmla="*/ 1004080 h 1031970"/>
                <a:gd name="connsiteX38" fmla="*/ 697278 w 1031970"/>
                <a:gd name="connsiteY38" fmla="*/ 1004080 h 1031970"/>
                <a:gd name="connsiteX39" fmla="*/ 697278 w 1031970"/>
                <a:gd name="connsiteY39" fmla="*/ 697278 h 1031970"/>
                <a:gd name="connsiteX40" fmla="*/ 1004080 w 1031970"/>
                <a:gd name="connsiteY40" fmla="*/ 697278 h 1031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031970" h="1031970">
                  <a:moveTo>
                    <a:pt x="864624" y="487383"/>
                  </a:moveTo>
                  <a:cubicBezTo>
                    <a:pt x="855282" y="486902"/>
                    <a:pt x="845972" y="485930"/>
                    <a:pt x="836733" y="484469"/>
                  </a:cubicBezTo>
                  <a:lnTo>
                    <a:pt x="836733" y="669387"/>
                  </a:lnTo>
                  <a:lnTo>
                    <a:pt x="529931" y="669387"/>
                  </a:lnTo>
                  <a:lnTo>
                    <a:pt x="529931" y="362584"/>
                  </a:lnTo>
                  <a:lnTo>
                    <a:pt x="653698" y="362584"/>
                  </a:lnTo>
                  <a:cubicBezTo>
                    <a:pt x="648103" y="353599"/>
                    <a:pt x="643055" y="344285"/>
                    <a:pt x="638581" y="334693"/>
                  </a:cubicBezTo>
                  <a:lnTo>
                    <a:pt x="362584" y="334693"/>
                  </a:lnTo>
                  <a:lnTo>
                    <a:pt x="362584" y="27891"/>
                  </a:lnTo>
                  <a:lnTo>
                    <a:pt x="669387" y="27891"/>
                  </a:lnTo>
                  <a:lnTo>
                    <a:pt x="669387" y="61095"/>
                  </a:lnTo>
                  <a:cubicBezTo>
                    <a:pt x="677877" y="50164"/>
                    <a:pt x="687202" y="39907"/>
                    <a:pt x="697278" y="30415"/>
                  </a:cubicBezTo>
                  <a:lnTo>
                    <a:pt x="697278" y="0"/>
                  </a:lnTo>
                  <a:lnTo>
                    <a:pt x="334693" y="0"/>
                  </a:lnTo>
                  <a:lnTo>
                    <a:pt x="334693" y="334693"/>
                  </a:lnTo>
                  <a:lnTo>
                    <a:pt x="167347" y="334693"/>
                  </a:lnTo>
                  <a:lnTo>
                    <a:pt x="167347" y="669387"/>
                  </a:lnTo>
                  <a:lnTo>
                    <a:pt x="0" y="669387"/>
                  </a:lnTo>
                  <a:lnTo>
                    <a:pt x="0" y="1031971"/>
                  </a:lnTo>
                  <a:lnTo>
                    <a:pt x="1031971" y="1031971"/>
                  </a:lnTo>
                  <a:lnTo>
                    <a:pt x="1031971" y="669387"/>
                  </a:lnTo>
                  <a:lnTo>
                    <a:pt x="864624" y="669387"/>
                  </a:lnTo>
                  <a:close/>
                  <a:moveTo>
                    <a:pt x="334693" y="1004080"/>
                  </a:moveTo>
                  <a:lnTo>
                    <a:pt x="27891" y="1004080"/>
                  </a:lnTo>
                  <a:lnTo>
                    <a:pt x="27891" y="697278"/>
                  </a:lnTo>
                  <a:lnTo>
                    <a:pt x="334693" y="697278"/>
                  </a:lnTo>
                  <a:close/>
                  <a:moveTo>
                    <a:pt x="334693" y="669387"/>
                  </a:moveTo>
                  <a:lnTo>
                    <a:pt x="195238" y="669387"/>
                  </a:lnTo>
                  <a:lnTo>
                    <a:pt x="195238" y="362584"/>
                  </a:lnTo>
                  <a:lnTo>
                    <a:pt x="502040" y="362584"/>
                  </a:lnTo>
                  <a:lnTo>
                    <a:pt x="502040" y="669387"/>
                  </a:lnTo>
                  <a:lnTo>
                    <a:pt x="334693" y="669387"/>
                  </a:lnTo>
                  <a:close/>
                  <a:moveTo>
                    <a:pt x="669387" y="1004080"/>
                  </a:moveTo>
                  <a:lnTo>
                    <a:pt x="362584" y="1004080"/>
                  </a:lnTo>
                  <a:lnTo>
                    <a:pt x="362584" y="697278"/>
                  </a:lnTo>
                  <a:lnTo>
                    <a:pt x="669387" y="697278"/>
                  </a:lnTo>
                  <a:close/>
                  <a:moveTo>
                    <a:pt x="1004080" y="697278"/>
                  </a:moveTo>
                  <a:lnTo>
                    <a:pt x="1004080" y="1004080"/>
                  </a:lnTo>
                  <a:lnTo>
                    <a:pt x="697278" y="1004080"/>
                  </a:lnTo>
                  <a:lnTo>
                    <a:pt x="697278" y="697278"/>
                  </a:lnTo>
                  <a:lnTo>
                    <a:pt x="1004080" y="697278"/>
                  </a:ln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dirty="0">
                <a:solidFill>
                  <a:schemeClr val="tx2"/>
                </a:solidFill>
              </a:endParaRPr>
            </a:p>
          </p:txBody>
        </p:sp>
        <p:sp>
          <p:nvSpPr>
            <p:cNvPr id="69" name="Freeform: Shape 134">
              <a:extLst>
                <a:ext uri="{FF2B5EF4-FFF2-40B4-BE49-F238E27FC236}">
                  <a16:creationId xmlns:a16="http://schemas.microsoft.com/office/drawing/2014/main" id="{2A3FC74B-1264-EC4C-A2BB-2FF43C062F9E}"/>
                </a:ext>
              </a:extLst>
            </p:cNvPr>
            <p:cNvSpPr/>
            <p:nvPr/>
          </p:nvSpPr>
          <p:spPr>
            <a:xfrm>
              <a:off x="6206451" y="2913015"/>
              <a:ext cx="446257" cy="446257"/>
            </a:xfrm>
            <a:custGeom>
              <a:avLst/>
              <a:gdLst>
                <a:gd name="connsiteX0" fmla="*/ 223129 w 446257"/>
                <a:gd name="connsiteY0" fmla="*/ 0 h 446257"/>
                <a:gd name="connsiteX1" fmla="*/ 0 w 446257"/>
                <a:gd name="connsiteY1" fmla="*/ 223129 h 446257"/>
                <a:gd name="connsiteX2" fmla="*/ 223129 w 446257"/>
                <a:gd name="connsiteY2" fmla="*/ 446258 h 446257"/>
                <a:gd name="connsiteX3" fmla="*/ 446258 w 446257"/>
                <a:gd name="connsiteY3" fmla="*/ 223129 h 446257"/>
                <a:gd name="connsiteX4" fmla="*/ 223129 w 446257"/>
                <a:gd name="connsiteY4" fmla="*/ 0 h 446257"/>
                <a:gd name="connsiteX5" fmla="*/ 223129 w 446257"/>
                <a:gd name="connsiteY5" fmla="*/ 418367 h 446257"/>
                <a:gd name="connsiteX6" fmla="*/ 27891 w 446257"/>
                <a:gd name="connsiteY6" fmla="*/ 223129 h 446257"/>
                <a:gd name="connsiteX7" fmla="*/ 223129 w 446257"/>
                <a:gd name="connsiteY7" fmla="*/ 27891 h 446257"/>
                <a:gd name="connsiteX8" fmla="*/ 418367 w 446257"/>
                <a:gd name="connsiteY8" fmla="*/ 223129 h 446257"/>
                <a:gd name="connsiteX9" fmla="*/ 223129 w 446257"/>
                <a:gd name="connsiteY9" fmla="*/ 418367 h 446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6257" h="446257">
                  <a:moveTo>
                    <a:pt x="223129" y="0"/>
                  </a:moveTo>
                  <a:cubicBezTo>
                    <a:pt x="99898" y="0"/>
                    <a:pt x="0" y="99898"/>
                    <a:pt x="0" y="223129"/>
                  </a:cubicBezTo>
                  <a:cubicBezTo>
                    <a:pt x="0" y="346360"/>
                    <a:pt x="99898" y="446258"/>
                    <a:pt x="223129" y="446258"/>
                  </a:cubicBezTo>
                  <a:cubicBezTo>
                    <a:pt x="346360" y="446258"/>
                    <a:pt x="446258" y="346360"/>
                    <a:pt x="446258" y="223129"/>
                  </a:cubicBezTo>
                  <a:cubicBezTo>
                    <a:pt x="446111" y="99959"/>
                    <a:pt x="346299" y="146"/>
                    <a:pt x="223129" y="0"/>
                  </a:cubicBezTo>
                  <a:close/>
                  <a:moveTo>
                    <a:pt x="223129" y="418367"/>
                  </a:moveTo>
                  <a:cubicBezTo>
                    <a:pt x="115302" y="418367"/>
                    <a:pt x="27891" y="330956"/>
                    <a:pt x="27891" y="223129"/>
                  </a:cubicBezTo>
                  <a:cubicBezTo>
                    <a:pt x="27891" y="115302"/>
                    <a:pt x="115302" y="27891"/>
                    <a:pt x="223129" y="27891"/>
                  </a:cubicBezTo>
                  <a:cubicBezTo>
                    <a:pt x="330956" y="27891"/>
                    <a:pt x="418367" y="115302"/>
                    <a:pt x="418367" y="223129"/>
                  </a:cubicBezTo>
                  <a:cubicBezTo>
                    <a:pt x="418244" y="330904"/>
                    <a:pt x="330904" y="418244"/>
                    <a:pt x="223129" y="418367"/>
                  </a:cubicBez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dirty="0">
                <a:solidFill>
                  <a:schemeClr val="tx2"/>
                </a:solidFill>
              </a:endParaRPr>
            </a:p>
          </p:txBody>
        </p:sp>
        <p:sp>
          <p:nvSpPr>
            <p:cNvPr id="70" name="Freeform: Shape 135">
              <a:extLst>
                <a:ext uri="{FF2B5EF4-FFF2-40B4-BE49-F238E27FC236}">
                  <a16:creationId xmlns:a16="http://schemas.microsoft.com/office/drawing/2014/main" id="{E3C74762-7143-4147-A3FD-32C359D12425}"/>
                </a:ext>
              </a:extLst>
            </p:cNvPr>
            <p:cNvSpPr/>
            <p:nvPr/>
          </p:nvSpPr>
          <p:spPr>
            <a:xfrm>
              <a:off x="6294210" y="3042611"/>
              <a:ext cx="256807" cy="182979"/>
            </a:xfrm>
            <a:custGeom>
              <a:avLst/>
              <a:gdLst>
                <a:gd name="connsiteX0" fmla="*/ 93533 w 256807"/>
                <a:gd name="connsiteY0" fmla="*/ 143542 h 182979"/>
                <a:gd name="connsiteX1" fmla="*/ 19733 w 256807"/>
                <a:gd name="connsiteY1" fmla="*/ 69728 h 182979"/>
                <a:gd name="connsiteX2" fmla="*/ 0 w 256807"/>
                <a:gd name="connsiteY2" fmla="*/ 89447 h 182979"/>
                <a:gd name="connsiteX3" fmla="*/ 93533 w 256807"/>
                <a:gd name="connsiteY3" fmla="*/ 182980 h 182979"/>
                <a:gd name="connsiteX4" fmla="*/ 256807 w 256807"/>
                <a:gd name="connsiteY4" fmla="*/ 19719 h 182979"/>
                <a:gd name="connsiteX5" fmla="*/ 237074 w 256807"/>
                <a:gd name="connsiteY5" fmla="*/ 0 h 182979"/>
                <a:gd name="connsiteX6" fmla="*/ 93533 w 256807"/>
                <a:gd name="connsiteY6" fmla="*/ 143542 h 182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6807" h="182979">
                  <a:moveTo>
                    <a:pt x="93533" y="143542"/>
                  </a:moveTo>
                  <a:lnTo>
                    <a:pt x="19733" y="69728"/>
                  </a:lnTo>
                  <a:lnTo>
                    <a:pt x="0" y="89447"/>
                  </a:lnTo>
                  <a:lnTo>
                    <a:pt x="93533" y="182980"/>
                  </a:lnTo>
                  <a:lnTo>
                    <a:pt x="256807" y="19719"/>
                  </a:lnTo>
                  <a:lnTo>
                    <a:pt x="237074" y="0"/>
                  </a:lnTo>
                  <a:lnTo>
                    <a:pt x="93533" y="143542"/>
                  </a:ln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1" name="Graphic 91" descr="Questions">
            <a:extLst>
              <a:ext uri="{FF2B5EF4-FFF2-40B4-BE49-F238E27FC236}">
                <a16:creationId xmlns:a16="http://schemas.microsoft.com/office/drawing/2014/main" id="{715E3590-65EE-7242-B87B-93EE89B42F93}"/>
              </a:ext>
            </a:extLst>
          </p:cNvPr>
          <p:cNvGrpSpPr/>
          <p:nvPr/>
        </p:nvGrpSpPr>
        <p:grpSpPr>
          <a:xfrm>
            <a:off x="8256405" y="3248584"/>
            <a:ext cx="701835" cy="612949"/>
            <a:chOff x="1447359" y="2674853"/>
            <a:chExt cx="1338773" cy="1338773"/>
          </a:xfrm>
          <a:solidFill>
            <a:schemeClr val="tx2"/>
          </a:solidFill>
        </p:grpSpPr>
        <p:sp>
          <p:nvSpPr>
            <p:cNvPr id="72" name="Freeform: Shape 97">
              <a:extLst>
                <a:ext uri="{FF2B5EF4-FFF2-40B4-BE49-F238E27FC236}">
                  <a16:creationId xmlns:a16="http://schemas.microsoft.com/office/drawing/2014/main" id="{7D8B144D-8AB8-4A4B-9769-A57CE9BB0AAA}"/>
                </a:ext>
              </a:extLst>
            </p:cNvPr>
            <p:cNvSpPr/>
            <p:nvPr/>
          </p:nvSpPr>
          <p:spPr>
            <a:xfrm>
              <a:off x="2081979" y="3366719"/>
              <a:ext cx="251019" cy="251019"/>
            </a:xfrm>
            <a:custGeom>
              <a:avLst/>
              <a:gdLst>
                <a:gd name="connsiteX0" fmla="*/ 125510 w 251019"/>
                <a:gd name="connsiteY0" fmla="*/ 27891 h 251019"/>
                <a:gd name="connsiteX1" fmla="*/ 223129 w 251019"/>
                <a:gd name="connsiteY1" fmla="*/ 125510 h 251019"/>
                <a:gd name="connsiteX2" fmla="*/ 125510 w 251019"/>
                <a:gd name="connsiteY2" fmla="*/ 223129 h 251019"/>
                <a:gd name="connsiteX3" fmla="*/ 27891 w 251019"/>
                <a:gd name="connsiteY3" fmla="*/ 125510 h 251019"/>
                <a:gd name="connsiteX4" fmla="*/ 125510 w 251019"/>
                <a:gd name="connsiteY4" fmla="*/ 27891 h 251019"/>
                <a:gd name="connsiteX5" fmla="*/ 125510 w 251019"/>
                <a:gd name="connsiteY5" fmla="*/ 0 h 251019"/>
                <a:gd name="connsiteX6" fmla="*/ 0 w 251019"/>
                <a:gd name="connsiteY6" fmla="*/ 125510 h 251019"/>
                <a:gd name="connsiteX7" fmla="*/ 125510 w 251019"/>
                <a:gd name="connsiteY7" fmla="*/ 251020 h 251019"/>
                <a:gd name="connsiteX8" fmla="*/ 251020 w 251019"/>
                <a:gd name="connsiteY8" fmla="*/ 125510 h 251019"/>
                <a:gd name="connsiteX9" fmla="*/ 125510 w 251019"/>
                <a:gd name="connsiteY9" fmla="*/ 0 h 251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1019" h="251019">
                  <a:moveTo>
                    <a:pt x="125510" y="27891"/>
                  </a:moveTo>
                  <a:cubicBezTo>
                    <a:pt x="179423" y="27891"/>
                    <a:pt x="223129" y="71596"/>
                    <a:pt x="223129" y="125510"/>
                  </a:cubicBezTo>
                  <a:cubicBezTo>
                    <a:pt x="223129" y="179423"/>
                    <a:pt x="179423" y="223129"/>
                    <a:pt x="125510" y="223129"/>
                  </a:cubicBezTo>
                  <a:cubicBezTo>
                    <a:pt x="71596" y="223129"/>
                    <a:pt x="27891" y="179423"/>
                    <a:pt x="27891" y="125510"/>
                  </a:cubicBezTo>
                  <a:cubicBezTo>
                    <a:pt x="27968" y="71629"/>
                    <a:pt x="71629" y="27968"/>
                    <a:pt x="125510" y="27891"/>
                  </a:cubicBezTo>
                  <a:moveTo>
                    <a:pt x="125510" y="0"/>
                  </a:moveTo>
                  <a:cubicBezTo>
                    <a:pt x="56192" y="0"/>
                    <a:pt x="0" y="56192"/>
                    <a:pt x="0" y="125510"/>
                  </a:cubicBezTo>
                  <a:cubicBezTo>
                    <a:pt x="0" y="194828"/>
                    <a:pt x="56192" y="251020"/>
                    <a:pt x="125510" y="251020"/>
                  </a:cubicBezTo>
                  <a:cubicBezTo>
                    <a:pt x="194828" y="251020"/>
                    <a:pt x="251020" y="194828"/>
                    <a:pt x="251020" y="125510"/>
                  </a:cubicBezTo>
                  <a:cubicBezTo>
                    <a:pt x="251020" y="56192"/>
                    <a:pt x="194828" y="0"/>
                    <a:pt x="125510" y="0"/>
                  </a:cubicBez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sz="2968" dirty="0"/>
            </a:p>
          </p:txBody>
        </p:sp>
        <p:sp>
          <p:nvSpPr>
            <p:cNvPr id="73" name="Freeform: Shape 98">
              <a:extLst>
                <a:ext uri="{FF2B5EF4-FFF2-40B4-BE49-F238E27FC236}">
                  <a16:creationId xmlns:a16="http://schemas.microsoft.com/office/drawing/2014/main" id="{995A07E0-E066-5949-8058-024FEB6D0CCF}"/>
                </a:ext>
              </a:extLst>
            </p:cNvPr>
            <p:cNvSpPr/>
            <p:nvPr/>
          </p:nvSpPr>
          <p:spPr>
            <a:xfrm>
              <a:off x="1956218" y="3651041"/>
              <a:ext cx="502583" cy="251368"/>
            </a:xfrm>
            <a:custGeom>
              <a:avLst/>
              <a:gdLst>
                <a:gd name="connsiteX0" fmla="*/ 502584 w 502583"/>
                <a:gd name="connsiteY0" fmla="*/ 251327 h 251368"/>
                <a:gd name="connsiteX1" fmla="*/ 474693 w 502583"/>
                <a:gd name="connsiteY1" fmla="*/ 251327 h 251368"/>
                <a:gd name="connsiteX2" fmla="*/ 474693 w 502583"/>
                <a:gd name="connsiteY2" fmla="*/ 132622 h 251368"/>
                <a:gd name="connsiteX3" fmla="*/ 456828 w 502583"/>
                <a:gd name="connsiteY3" fmla="*/ 96503 h 251368"/>
                <a:gd name="connsiteX4" fmla="*/ 345724 w 502583"/>
                <a:gd name="connsiteY4" fmla="*/ 43329 h 251368"/>
                <a:gd name="connsiteX5" fmla="*/ 250894 w 502583"/>
                <a:gd name="connsiteY5" fmla="*/ 27849 h 251368"/>
                <a:gd name="connsiteX6" fmla="*/ 158087 w 502583"/>
                <a:gd name="connsiteY6" fmla="*/ 42980 h 251368"/>
                <a:gd name="connsiteX7" fmla="*/ 45825 w 502583"/>
                <a:gd name="connsiteY7" fmla="*/ 96461 h 251368"/>
                <a:gd name="connsiteX8" fmla="*/ 27891 w 502583"/>
                <a:gd name="connsiteY8" fmla="*/ 132720 h 251368"/>
                <a:gd name="connsiteX9" fmla="*/ 27891 w 502583"/>
                <a:gd name="connsiteY9" fmla="*/ 251369 h 251368"/>
                <a:gd name="connsiteX10" fmla="*/ 0 w 502583"/>
                <a:gd name="connsiteY10" fmla="*/ 251369 h 251368"/>
                <a:gd name="connsiteX11" fmla="*/ 0 w 502583"/>
                <a:gd name="connsiteY11" fmla="*/ 132622 h 251368"/>
                <a:gd name="connsiteX12" fmla="*/ 29286 w 502583"/>
                <a:gd name="connsiteY12" fmla="*/ 74051 h 251368"/>
                <a:gd name="connsiteX13" fmla="*/ 150068 w 502583"/>
                <a:gd name="connsiteY13" fmla="*/ 16316 h 251368"/>
                <a:gd name="connsiteX14" fmla="*/ 251173 w 502583"/>
                <a:gd name="connsiteY14" fmla="*/ 0 h 251368"/>
                <a:gd name="connsiteX15" fmla="*/ 352823 w 502583"/>
                <a:gd name="connsiteY15" fmla="*/ 16414 h 251368"/>
                <a:gd name="connsiteX16" fmla="*/ 473452 w 502583"/>
                <a:gd name="connsiteY16" fmla="*/ 74190 h 251368"/>
                <a:gd name="connsiteX17" fmla="*/ 502528 w 502583"/>
                <a:gd name="connsiteY17" fmla="*/ 133013 h 251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02583" h="251368">
                  <a:moveTo>
                    <a:pt x="502584" y="251327"/>
                  </a:moveTo>
                  <a:lnTo>
                    <a:pt x="474693" y="251327"/>
                  </a:lnTo>
                  <a:lnTo>
                    <a:pt x="474693" y="132622"/>
                  </a:lnTo>
                  <a:cubicBezTo>
                    <a:pt x="475163" y="118350"/>
                    <a:pt x="468456" y="104791"/>
                    <a:pt x="456828" y="96503"/>
                  </a:cubicBezTo>
                  <a:cubicBezTo>
                    <a:pt x="424112" y="70892"/>
                    <a:pt x="386193" y="52743"/>
                    <a:pt x="345724" y="43329"/>
                  </a:cubicBezTo>
                  <a:cubicBezTo>
                    <a:pt x="314930" y="34037"/>
                    <a:pt x="283046" y="28832"/>
                    <a:pt x="250894" y="27849"/>
                  </a:cubicBezTo>
                  <a:cubicBezTo>
                    <a:pt x="219357" y="27987"/>
                    <a:pt x="188036" y="33094"/>
                    <a:pt x="158087" y="42980"/>
                  </a:cubicBezTo>
                  <a:cubicBezTo>
                    <a:pt x="117770" y="53951"/>
                    <a:pt x="79748" y="72065"/>
                    <a:pt x="45825" y="96461"/>
                  </a:cubicBezTo>
                  <a:cubicBezTo>
                    <a:pt x="34571" y="105131"/>
                    <a:pt x="27952" y="118513"/>
                    <a:pt x="27891" y="132720"/>
                  </a:cubicBezTo>
                  <a:lnTo>
                    <a:pt x="27891" y="251369"/>
                  </a:lnTo>
                  <a:lnTo>
                    <a:pt x="0" y="251369"/>
                  </a:lnTo>
                  <a:lnTo>
                    <a:pt x="0" y="132622"/>
                  </a:lnTo>
                  <a:cubicBezTo>
                    <a:pt x="163" y="109616"/>
                    <a:pt x="10979" y="87985"/>
                    <a:pt x="29286" y="74051"/>
                  </a:cubicBezTo>
                  <a:cubicBezTo>
                    <a:pt x="65771" y="47740"/>
                    <a:pt x="106679" y="28187"/>
                    <a:pt x="150068" y="16316"/>
                  </a:cubicBezTo>
                  <a:cubicBezTo>
                    <a:pt x="182702" y="5594"/>
                    <a:pt x="216823" y="87"/>
                    <a:pt x="251173" y="0"/>
                  </a:cubicBezTo>
                  <a:cubicBezTo>
                    <a:pt x="285630" y="986"/>
                    <a:pt x="319806" y="6504"/>
                    <a:pt x="352823" y="16414"/>
                  </a:cubicBezTo>
                  <a:cubicBezTo>
                    <a:pt x="396750" y="26686"/>
                    <a:pt x="437914" y="46402"/>
                    <a:pt x="473452" y="74190"/>
                  </a:cubicBezTo>
                  <a:cubicBezTo>
                    <a:pt x="492303" y="87759"/>
                    <a:pt x="503196" y="109795"/>
                    <a:pt x="502528" y="133013"/>
                  </a:cubicBez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sz="2968" dirty="0"/>
            </a:p>
          </p:txBody>
        </p:sp>
        <p:sp>
          <p:nvSpPr>
            <p:cNvPr id="74" name="Freeform: Shape 99">
              <a:extLst>
                <a:ext uri="{FF2B5EF4-FFF2-40B4-BE49-F238E27FC236}">
                  <a16:creationId xmlns:a16="http://schemas.microsoft.com/office/drawing/2014/main" id="{7BEC621D-A21C-4441-8D6D-77CE216D9D88}"/>
                </a:ext>
              </a:extLst>
            </p:cNvPr>
            <p:cNvSpPr/>
            <p:nvPr/>
          </p:nvSpPr>
          <p:spPr>
            <a:xfrm>
              <a:off x="1740564" y="3171133"/>
              <a:ext cx="251019" cy="251019"/>
            </a:xfrm>
            <a:custGeom>
              <a:avLst/>
              <a:gdLst>
                <a:gd name="connsiteX0" fmla="*/ 125510 w 251019"/>
                <a:gd name="connsiteY0" fmla="*/ 27891 h 251019"/>
                <a:gd name="connsiteX1" fmla="*/ 223129 w 251019"/>
                <a:gd name="connsiteY1" fmla="*/ 125510 h 251019"/>
                <a:gd name="connsiteX2" fmla="*/ 125510 w 251019"/>
                <a:gd name="connsiteY2" fmla="*/ 223129 h 251019"/>
                <a:gd name="connsiteX3" fmla="*/ 27891 w 251019"/>
                <a:gd name="connsiteY3" fmla="*/ 125510 h 251019"/>
                <a:gd name="connsiteX4" fmla="*/ 125510 w 251019"/>
                <a:gd name="connsiteY4" fmla="*/ 27891 h 251019"/>
                <a:gd name="connsiteX5" fmla="*/ 125510 w 251019"/>
                <a:gd name="connsiteY5" fmla="*/ 0 h 251019"/>
                <a:gd name="connsiteX6" fmla="*/ 0 w 251019"/>
                <a:gd name="connsiteY6" fmla="*/ 125510 h 251019"/>
                <a:gd name="connsiteX7" fmla="*/ 125510 w 251019"/>
                <a:gd name="connsiteY7" fmla="*/ 251020 h 251019"/>
                <a:gd name="connsiteX8" fmla="*/ 251020 w 251019"/>
                <a:gd name="connsiteY8" fmla="*/ 125510 h 251019"/>
                <a:gd name="connsiteX9" fmla="*/ 125510 w 251019"/>
                <a:gd name="connsiteY9" fmla="*/ 0 h 251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1019" h="251019">
                  <a:moveTo>
                    <a:pt x="125510" y="27891"/>
                  </a:moveTo>
                  <a:cubicBezTo>
                    <a:pt x="179423" y="27891"/>
                    <a:pt x="223129" y="71596"/>
                    <a:pt x="223129" y="125510"/>
                  </a:cubicBezTo>
                  <a:cubicBezTo>
                    <a:pt x="223129" y="179423"/>
                    <a:pt x="179423" y="223129"/>
                    <a:pt x="125510" y="223129"/>
                  </a:cubicBezTo>
                  <a:cubicBezTo>
                    <a:pt x="71596" y="223129"/>
                    <a:pt x="27891" y="179423"/>
                    <a:pt x="27891" y="125510"/>
                  </a:cubicBezTo>
                  <a:cubicBezTo>
                    <a:pt x="27968" y="71629"/>
                    <a:pt x="71629" y="27968"/>
                    <a:pt x="125510" y="27891"/>
                  </a:cubicBezTo>
                  <a:moveTo>
                    <a:pt x="125510" y="0"/>
                  </a:moveTo>
                  <a:cubicBezTo>
                    <a:pt x="56192" y="0"/>
                    <a:pt x="0" y="56192"/>
                    <a:pt x="0" y="125510"/>
                  </a:cubicBezTo>
                  <a:cubicBezTo>
                    <a:pt x="0" y="194828"/>
                    <a:pt x="56192" y="251020"/>
                    <a:pt x="125510" y="251020"/>
                  </a:cubicBezTo>
                  <a:cubicBezTo>
                    <a:pt x="194828" y="251020"/>
                    <a:pt x="251020" y="194828"/>
                    <a:pt x="251020" y="125510"/>
                  </a:cubicBezTo>
                  <a:cubicBezTo>
                    <a:pt x="251020" y="56192"/>
                    <a:pt x="194828" y="0"/>
                    <a:pt x="125510" y="0"/>
                  </a:cubicBez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sz="2968" dirty="0"/>
            </a:p>
          </p:txBody>
        </p:sp>
        <p:sp>
          <p:nvSpPr>
            <p:cNvPr id="104" name="Freeform: Shape 100">
              <a:extLst>
                <a:ext uri="{FF2B5EF4-FFF2-40B4-BE49-F238E27FC236}">
                  <a16:creationId xmlns:a16="http://schemas.microsoft.com/office/drawing/2014/main" id="{90085453-2707-7346-BFF7-7D197E867D9D}"/>
                </a:ext>
              </a:extLst>
            </p:cNvPr>
            <p:cNvSpPr/>
            <p:nvPr/>
          </p:nvSpPr>
          <p:spPr>
            <a:xfrm>
              <a:off x="1614705" y="3455427"/>
              <a:ext cx="449451" cy="251396"/>
            </a:xfrm>
            <a:custGeom>
              <a:avLst/>
              <a:gdLst>
                <a:gd name="connsiteX0" fmla="*/ 440122 w 449451"/>
                <a:gd name="connsiteY0" fmla="*/ 51515 h 251396"/>
                <a:gd name="connsiteX1" fmla="*/ 352976 w 449451"/>
                <a:gd name="connsiteY1" fmla="*/ 16428 h 251396"/>
                <a:gd name="connsiteX2" fmla="*/ 251327 w 449451"/>
                <a:gd name="connsiteY2" fmla="*/ 0 h 251396"/>
                <a:gd name="connsiteX3" fmla="*/ 150110 w 449451"/>
                <a:gd name="connsiteY3" fmla="*/ 16330 h 251396"/>
                <a:gd name="connsiteX4" fmla="*/ 29286 w 449451"/>
                <a:gd name="connsiteY4" fmla="*/ 74051 h 251396"/>
                <a:gd name="connsiteX5" fmla="*/ 0 w 449451"/>
                <a:gd name="connsiteY5" fmla="*/ 132622 h 251396"/>
                <a:gd name="connsiteX6" fmla="*/ 0 w 449451"/>
                <a:gd name="connsiteY6" fmla="*/ 251396 h 251396"/>
                <a:gd name="connsiteX7" fmla="*/ 27891 w 449451"/>
                <a:gd name="connsiteY7" fmla="*/ 251396 h 251396"/>
                <a:gd name="connsiteX8" fmla="*/ 27891 w 449451"/>
                <a:gd name="connsiteY8" fmla="*/ 132720 h 251396"/>
                <a:gd name="connsiteX9" fmla="*/ 45825 w 449451"/>
                <a:gd name="connsiteY9" fmla="*/ 96461 h 251396"/>
                <a:gd name="connsiteX10" fmla="*/ 158087 w 449451"/>
                <a:gd name="connsiteY10" fmla="*/ 42994 h 251396"/>
                <a:gd name="connsiteX11" fmla="*/ 251020 w 449451"/>
                <a:gd name="connsiteY11" fmla="*/ 27877 h 251396"/>
                <a:gd name="connsiteX12" fmla="*/ 345850 w 449451"/>
                <a:gd name="connsiteY12" fmla="*/ 43371 h 251396"/>
                <a:gd name="connsiteX13" fmla="*/ 449451 w 449451"/>
                <a:gd name="connsiteY13" fmla="*/ 91023 h 251396"/>
                <a:gd name="connsiteX14" fmla="*/ 440122 w 449451"/>
                <a:gd name="connsiteY14" fmla="*/ 51515 h 25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49451" h="251396">
                  <a:moveTo>
                    <a:pt x="440122" y="51515"/>
                  </a:moveTo>
                  <a:cubicBezTo>
                    <a:pt x="413041" y="35427"/>
                    <a:pt x="383649" y="23593"/>
                    <a:pt x="352976" y="16428"/>
                  </a:cubicBezTo>
                  <a:cubicBezTo>
                    <a:pt x="319964" y="6503"/>
                    <a:pt x="285785" y="979"/>
                    <a:pt x="251327" y="0"/>
                  </a:cubicBezTo>
                  <a:cubicBezTo>
                    <a:pt x="216938" y="78"/>
                    <a:pt x="182779" y="5589"/>
                    <a:pt x="150110" y="16330"/>
                  </a:cubicBezTo>
                  <a:cubicBezTo>
                    <a:pt x="106704" y="28181"/>
                    <a:pt x="65780" y="47731"/>
                    <a:pt x="29286" y="74051"/>
                  </a:cubicBezTo>
                  <a:cubicBezTo>
                    <a:pt x="10979" y="87985"/>
                    <a:pt x="165" y="109616"/>
                    <a:pt x="0" y="132622"/>
                  </a:cubicBezTo>
                  <a:lnTo>
                    <a:pt x="0" y="251396"/>
                  </a:lnTo>
                  <a:lnTo>
                    <a:pt x="27891" y="251396"/>
                  </a:lnTo>
                  <a:lnTo>
                    <a:pt x="27891" y="132720"/>
                  </a:lnTo>
                  <a:cubicBezTo>
                    <a:pt x="27952" y="118513"/>
                    <a:pt x="34571" y="105131"/>
                    <a:pt x="45825" y="96461"/>
                  </a:cubicBezTo>
                  <a:cubicBezTo>
                    <a:pt x="79748" y="72069"/>
                    <a:pt x="117770" y="53961"/>
                    <a:pt x="158087" y="42994"/>
                  </a:cubicBezTo>
                  <a:cubicBezTo>
                    <a:pt x="188077" y="33098"/>
                    <a:pt x="219440" y="27997"/>
                    <a:pt x="251020" y="27877"/>
                  </a:cubicBezTo>
                  <a:cubicBezTo>
                    <a:pt x="283173" y="28860"/>
                    <a:pt x="315057" y="34070"/>
                    <a:pt x="345850" y="43371"/>
                  </a:cubicBezTo>
                  <a:cubicBezTo>
                    <a:pt x="383241" y="52113"/>
                    <a:pt x="418480" y="68322"/>
                    <a:pt x="449451" y="91023"/>
                  </a:cubicBezTo>
                  <a:cubicBezTo>
                    <a:pt x="444591" y="78329"/>
                    <a:pt x="441453" y="65042"/>
                    <a:pt x="440122" y="51515"/>
                  </a:cubicBez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sz="2968" dirty="0"/>
            </a:p>
          </p:txBody>
        </p:sp>
        <p:sp>
          <p:nvSpPr>
            <p:cNvPr id="105" name="Freeform: Shape 101">
              <a:extLst>
                <a:ext uri="{FF2B5EF4-FFF2-40B4-BE49-F238E27FC236}">
                  <a16:creationId xmlns:a16="http://schemas.microsoft.com/office/drawing/2014/main" id="{4344A74C-E4B9-9341-847B-1E3FEA67435E}"/>
                </a:ext>
              </a:extLst>
            </p:cNvPr>
            <p:cNvSpPr/>
            <p:nvPr/>
          </p:nvSpPr>
          <p:spPr>
            <a:xfrm>
              <a:off x="2026191" y="2786417"/>
              <a:ext cx="584909" cy="536220"/>
            </a:xfrm>
            <a:custGeom>
              <a:avLst/>
              <a:gdLst>
                <a:gd name="connsiteX0" fmla="*/ 555541 w 584909"/>
                <a:gd name="connsiteY0" fmla="*/ 27891 h 536220"/>
                <a:gd name="connsiteX1" fmla="*/ 557019 w 584909"/>
                <a:gd name="connsiteY1" fmla="*/ 29439 h 536220"/>
                <a:gd name="connsiteX2" fmla="*/ 557019 w 584909"/>
                <a:gd name="connsiteY2" fmla="*/ 389081 h 536220"/>
                <a:gd name="connsiteX3" fmla="*/ 555764 w 584909"/>
                <a:gd name="connsiteY3" fmla="*/ 390615 h 536220"/>
                <a:gd name="connsiteX4" fmla="*/ 216608 w 584909"/>
                <a:gd name="connsiteY4" fmla="*/ 390615 h 536220"/>
                <a:gd name="connsiteX5" fmla="*/ 208408 w 584909"/>
                <a:gd name="connsiteY5" fmla="*/ 398982 h 536220"/>
                <a:gd name="connsiteX6" fmla="*/ 140577 w 584909"/>
                <a:gd name="connsiteY6" fmla="*/ 468013 h 536220"/>
                <a:gd name="connsiteX7" fmla="*/ 140577 w 584909"/>
                <a:gd name="connsiteY7" fmla="*/ 390587 h 536220"/>
                <a:gd name="connsiteX8" fmla="*/ 29194 w 584909"/>
                <a:gd name="connsiteY8" fmla="*/ 390587 h 536220"/>
                <a:gd name="connsiteX9" fmla="*/ 27799 w 584909"/>
                <a:gd name="connsiteY9" fmla="*/ 388635 h 536220"/>
                <a:gd name="connsiteX10" fmla="*/ 27799 w 584909"/>
                <a:gd name="connsiteY10" fmla="*/ 29286 h 536220"/>
                <a:gd name="connsiteX11" fmla="*/ 28915 w 584909"/>
                <a:gd name="connsiteY11" fmla="*/ 27891 h 536220"/>
                <a:gd name="connsiteX12" fmla="*/ 555541 w 584909"/>
                <a:gd name="connsiteY12" fmla="*/ 27891 h 536220"/>
                <a:gd name="connsiteX13" fmla="*/ 555764 w 584909"/>
                <a:gd name="connsiteY13" fmla="*/ 0 h 536220"/>
                <a:gd name="connsiteX14" fmla="*/ 29012 w 584909"/>
                <a:gd name="connsiteY14" fmla="*/ 0 h 536220"/>
                <a:gd name="connsiteX15" fmla="*/ 6 w 584909"/>
                <a:gd name="connsiteY15" fmla="*/ 29439 h 536220"/>
                <a:gd name="connsiteX16" fmla="*/ 6 w 584909"/>
                <a:gd name="connsiteY16" fmla="*/ 388635 h 536220"/>
                <a:gd name="connsiteX17" fmla="*/ 28719 w 584909"/>
                <a:gd name="connsiteY17" fmla="*/ 418478 h 536220"/>
                <a:gd name="connsiteX18" fmla="*/ 112686 w 584909"/>
                <a:gd name="connsiteY18" fmla="*/ 418478 h 536220"/>
                <a:gd name="connsiteX19" fmla="*/ 112686 w 584909"/>
                <a:gd name="connsiteY19" fmla="*/ 536220 h 536220"/>
                <a:gd name="connsiteX20" fmla="*/ 228308 w 584909"/>
                <a:gd name="connsiteY20" fmla="*/ 418478 h 536220"/>
                <a:gd name="connsiteX21" fmla="*/ 555764 w 584909"/>
                <a:gd name="connsiteY21" fmla="*/ 418478 h 536220"/>
                <a:gd name="connsiteX22" fmla="*/ 584910 w 584909"/>
                <a:gd name="connsiteY22" fmla="*/ 389053 h 536220"/>
                <a:gd name="connsiteX23" fmla="*/ 584910 w 584909"/>
                <a:gd name="connsiteY23" fmla="*/ 29439 h 536220"/>
                <a:gd name="connsiteX24" fmla="*/ 555764 w 584909"/>
                <a:gd name="connsiteY24" fmla="*/ 0 h 536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84909" h="536220">
                  <a:moveTo>
                    <a:pt x="555541" y="27891"/>
                  </a:moveTo>
                  <a:cubicBezTo>
                    <a:pt x="556372" y="27922"/>
                    <a:pt x="557027" y="28608"/>
                    <a:pt x="557019" y="29439"/>
                  </a:cubicBezTo>
                  <a:lnTo>
                    <a:pt x="557019" y="389081"/>
                  </a:lnTo>
                  <a:cubicBezTo>
                    <a:pt x="557037" y="389833"/>
                    <a:pt x="556504" y="390484"/>
                    <a:pt x="555764" y="390615"/>
                  </a:cubicBezTo>
                  <a:lnTo>
                    <a:pt x="216608" y="390615"/>
                  </a:lnTo>
                  <a:lnTo>
                    <a:pt x="208408" y="398982"/>
                  </a:lnTo>
                  <a:lnTo>
                    <a:pt x="140577" y="468013"/>
                  </a:lnTo>
                  <a:lnTo>
                    <a:pt x="140577" y="390587"/>
                  </a:lnTo>
                  <a:lnTo>
                    <a:pt x="29194" y="390587"/>
                  </a:lnTo>
                  <a:cubicBezTo>
                    <a:pt x="28538" y="390587"/>
                    <a:pt x="27799" y="389820"/>
                    <a:pt x="27799" y="388635"/>
                  </a:cubicBezTo>
                  <a:lnTo>
                    <a:pt x="27799" y="29286"/>
                  </a:lnTo>
                  <a:cubicBezTo>
                    <a:pt x="27785" y="28612"/>
                    <a:pt x="28255" y="28025"/>
                    <a:pt x="28915" y="27891"/>
                  </a:cubicBezTo>
                  <a:lnTo>
                    <a:pt x="555541" y="27891"/>
                  </a:lnTo>
                  <a:moveTo>
                    <a:pt x="555764" y="0"/>
                  </a:moveTo>
                  <a:lnTo>
                    <a:pt x="29012" y="0"/>
                  </a:lnTo>
                  <a:cubicBezTo>
                    <a:pt x="12887" y="153"/>
                    <a:pt x="-80" y="13314"/>
                    <a:pt x="6" y="29439"/>
                  </a:cubicBezTo>
                  <a:lnTo>
                    <a:pt x="6" y="388635"/>
                  </a:lnTo>
                  <a:cubicBezTo>
                    <a:pt x="-305" y="404805"/>
                    <a:pt x="12550" y="418166"/>
                    <a:pt x="28719" y="418478"/>
                  </a:cubicBezTo>
                  <a:lnTo>
                    <a:pt x="112686" y="418478"/>
                  </a:lnTo>
                  <a:lnTo>
                    <a:pt x="112686" y="536220"/>
                  </a:lnTo>
                  <a:lnTo>
                    <a:pt x="228308" y="418478"/>
                  </a:lnTo>
                  <a:lnTo>
                    <a:pt x="555764" y="418478"/>
                  </a:lnTo>
                  <a:cubicBezTo>
                    <a:pt x="571906" y="418325"/>
                    <a:pt x="584911" y="405196"/>
                    <a:pt x="584910" y="389053"/>
                  </a:cubicBezTo>
                  <a:lnTo>
                    <a:pt x="584910" y="29439"/>
                  </a:lnTo>
                  <a:cubicBezTo>
                    <a:pt x="584911" y="13294"/>
                    <a:pt x="571908" y="161"/>
                    <a:pt x="555764" y="0"/>
                  </a:cubicBez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sz="2968" dirty="0"/>
            </a:p>
          </p:txBody>
        </p:sp>
        <p:sp>
          <p:nvSpPr>
            <p:cNvPr id="106" name="Freeform: Shape 102">
              <a:extLst>
                <a:ext uri="{FF2B5EF4-FFF2-40B4-BE49-F238E27FC236}">
                  <a16:creationId xmlns:a16="http://schemas.microsoft.com/office/drawing/2014/main" id="{D7121A67-52C9-A74B-AAED-97A111DC85DD}"/>
                </a:ext>
              </a:extLst>
            </p:cNvPr>
            <p:cNvSpPr/>
            <p:nvPr/>
          </p:nvSpPr>
          <p:spPr>
            <a:xfrm>
              <a:off x="2228789" y="2854376"/>
              <a:ext cx="174769" cy="209975"/>
            </a:xfrm>
            <a:custGeom>
              <a:avLst/>
              <a:gdLst>
                <a:gd name="connsiteX0" fmla="*/ 86261 w 174769"/>
                <a:gd name="connsiteY0" fmla="*/ 137 h 209975"/>
                <a:gd name="connsiteX1" fmla="*/ 87656 w 174769"/>
                <a:gd name="connsiteY1" fmla="*/ 137 h 209975"/>
                <a:gd name="connsiteX2" fmla="*/ 97418 w 174769"/>
                <a:gd name="connsiteY2" fmla="*/ 137 h 209975"/>
                <a:gd name="connsiteX3" fmla="*/ 174746 w 174769"/>
                <a:gd name="connsiteY3" fmla="*/ 84201 h 209975"/>
                <a:gd name="connsiteX4" fmla="*/ 174746 w 174769"/>
                <a:gd name="connsiteY4" fmla="*/ 85902 h 209975"/>
                <a:gd name="connsiteX5" fmla="*/ 146604 w 174769"/>
                <a:gd name="connsiteY5" fmla="*/ 85902 h 209975"/>
                <a:gd name="connsiteX6" fmla="*/ 146604 w 174769"/>
                <a:gd name="connsiteY6" fmla="*/ 84131 h 209975"/>
                <a:gd name="connsiteX7" fmla="*/ 146381 w 174769"/>
                <a:gd name="connsiteY7" fmla="*/ 77814 h 209975"/>
                <a:gd name="connsiteX8" fmla="*/ 91993 w 174769"/>
                <a:gd name="connsiteY8" fmla="*/ 28182 h 209975"/>
                <a:gd name="connsiteX9" fmla="*/ 87447 w 174769"/>
                <a:gd name="connsiteY9" fmla="*/ 28391 h 209975"/>
                <a:gd name="connsiteX10" fmla="*/ 85229 w 174769"/>
                <a:gd name="connsiteY10" fmla="*/ 28391 h 209975"/>
                <a:gd name="connsiteX11" fmla="*/ 28053 w 174769"/>
                <a:gd name="connsiteY11" fmla="*/ 87478 h 209975"/>
                <a:gd name="connsiteX12" fmla="*/ 87265 w 174769"/>
                <a:gd name="connsiteY12" fmla="*/ 141392 h 209975"/>
                <a:gd name="connsiteX13" fmla="*/ 101211 w 174769"/>
                <a:gd name="connsiteY13" fmla="*/ 141392 h 209975"/>
                <a:gd name="connsiteX14" fmla="*/ 101211 w 174769"/>
                <a:gd name="connsiteY14" fmla="*/ 209976 h 209975"/>
                <a:gd name="connsiteX15" fmla="*/ 73236 w 174769"/>
                <a:gd name="connsiteY15" fmla="*/ 209976 h 209975"/>
                <a:gd name="connsiteX16" fmla="*/ 73236 w 174769"/>
                <a:gd name="connsiteY16" fmla="*/ 168613 h 209975"/>
                <a:gd name="connsiteX17" fmla="*/ 68941 w 174769"/>
                <a:gd name="connsiteY17" fmla="*/ 168083 h 209975"/>
                <a:gd name="connsiteX18" fmla="*/ 50 w 174769"/>
                <a:gd name="connsiteY18" fmla="*/ 87366 h 209975"/>
                <a:gd name="connsiteX19" fmla="*/ 50 w 174769"/>
                <a:gd name="connsiteY19" fmla="*/ 85442 h 209975"/>
                <a:gd name="connsiteX20" fmla="*/ 86261 w 174769"/>
                <a:gd name="connsiteY20" fmla="*/ 137 h 209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74769" h="209975">
                  <a:moveTo>
                    <a:pt x="86261" y="137"/>
                  </a:moveTo>
                  <a:lnTo>
                    <a:pt x="87656" y="137"/>
                  </a:lnTo>
                  <a:cubicBezTo>
                    <a:pt x="90907" y="-46"/>
                    <a:pt x="94166" y="-46"/>
                    <a:pt x="97418" y="137"/>
                  </a:cubicBezTo>
                  <a:cubicBezTo>
                    <a:pt x="141613" y="2789"/>
                    <a:pt x="175786" y="39938"/>
                    <a:pt x="174746" y="84201"/>
                  </a:cubicBezTo>
                  <a:lnTo>
                    <a:pt x="174746" y="85902"/>
                  </a:lnTo>
                  <a:lnTo>
                    <a:pt x="146604" y="85902"/>
                  </a:lnTo>
                  <a:lnTo>
                    <a:pt x="146604" y="84131"/>
                  </a:lnTo>
                  <a:cubicBezTo>
                    <a:pt x="146643" y="82023"/>
                    <a:pt x="146569" y="79914"/>
                    <a:pt x="146381" y="77814"/>
                  </a:cubicBezTo>
                  <a:cubicBezTo>
                    <a:pt x="143908" y="49648"/>
                    <a:pt x="120268" y="28073"/>
                    <a:pt x="91993" y="28182"/>
                  </a:cubicBezTo>
                  <a:cubicBezTo>
                    <a:pt x="90474" y="28168"/>
                    <a:pt x="88957" y="28237"/>
                    <a:pt x="87447" y="28391"/>
                  </a:cubicBezTo>
                  <a:lnTo>
                    <a:pt x="85229" y="28391"/>
                  </a:lnTo>
                  <a:cubicBezTo>
                    <a:pt x="53136" y="28949"/>
                    <a:pt x="27556" y="55385"/>
                    <a:pt x="28053" y="87478"/>
                  </a:cubicBezTo>
                  <a:cubicBezTo>
                    <a:pt x="28053" y="119720"/>
                    <a:pt x="51844" y="141392"/>
                    <a:pt x="87265" y="141392"/>
                  </a:cubicBezTo>
                  <a:lnTo>
                    <a:pt x="101211" y="141392"/>
                  </a:lnTo>
                  <a:lnTo>
                    <a:pt x="101211" y="209976"/>
                  </a:lnTo>
                  <a:lnTo>
                    <a:pt x="73236" y="209976"/>
                  </a:lnTo>
                  <a:lnTo>
                    <a:pt x="73236" y="168613"/>
                  </a:lnTo>
                  <a:lnTo>
                    <a:pt x="68941" y="168083"/>
                  </a:lnTo>
                  <a:cubicBezTo>
                    <a:pt x="28521" y="163112"/>
                    <a:pt x="-1391" y="128065"/>
                    <a:pt x="50" y="87366"/>
                  </a:cubicBezTo>
                  <a:lnTo>
                    <a:pt x="50" y="85442"/>
                  </a:lnTo>
                  <a:cubicBezTo>
                    <a:pt x="719" y="38256"/>
                    <a:pt x="39071" y="307"/>
                    <a:pt x="86261" y="137"/>
                  </a:cubicBez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sz="2968" dirty="0"/>
            </a:p>
          </p:txBody>
        </p:sp>
        <p:sp>
          <p:nvSpPr>
            <p:cNvPr id="107" name="Freeform: Shape 103">
              <a:extLst>
                <a:ext uri="{FF2B5EF4-FFF2-40B4-BE49-F238E27FC236}">
                  <a16:creationId xmlns:a16="http://schemas.microsoft.com/office/drawing/2014/main" id="{B631C7E0-3153-5C47-826F-7D1DD7C405A2}"/>
                </a:ext>
              </a:extLst>
            </p:cNvPr>
            <p:cNvSpPr/>
            <p:nvPr/>
          </p:nvSpPr>
          <p:spPr>
            <a:xfrm>
              <a:off x="2293264" y="3089259"/>
              <a:ext cx="45798" cy="45797"/>
            </a:xfrm>
            <a:custGeom>
              <a:avLst/>
              <a:gdLst>
                <a:gd name="connsiteX0" fmla="*/ 22903 w 45798"/>
                <a:gd name="connsiteY0" fmla="*/ 45797 h 45797"/>
                <a:gd name="connsiteX1" fmla="*/ 45799 w 45798"/>
                <a:gd name="connsiteY1" fmla="*/ 22896 h 45797"/>
                <a:gd name="connsiteX2" fmla="*/ 22899 w 45798"/>
                <a:gd name="connsiteY2" fmla="*/ 0 h 45797"/>
                <a:gd name="connsiteX3" fmla="*/ 4 w 45798"/>
                <a:gd name="connsiteY3" fmla="*/ 22578 h 45797"/>
                <a:gd name="connsiteX4" fmla="*/ 22331 w 45798"/>
                <a:gd name="connsiteY4" fmla="*/ 45797 h 45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798" h="45797">
                  <a:moveTo>
                    <a:pt x="22903" y="45797"/>
                  </a:moveTo>
                  <a:cubicBezTo>
                    <a:pt x="35550" y="45796"/>
                    <a:pt x="45800" y="35543"/>
                    <a:pt x="45799" y="22896"/>
                  </a:cubicBezTo>
                  <a:cubicBezTo>
                    <a:pt x="45797" y="10250"/>
                    <a:pt x="35545" y="-1"/>
                    <a:pt x="22899" y="0"/>
                  </a:cubicBezTo>
                  <a:cubicBezTo>
                    <a:pt x="10378" y="1"/>
                    <a:pt x="180" y="10059"/>
                    <a:pt x="4" y="22578"/>
                  </a:cubicBezTo>
                  <a:cubicBezTo>
                    <a:pt x="-237" y="35153"/>
                    <a:pt x="9756" y="45546"/>
                    <a:pt x="22331" y="45797"/>
                  </a:cubicBez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sz="2968" dirty="0"/>
            </a:p>
          </p:txBody>
        </p:sp>
      </p:grpSp>
    </p:spTree>
    <p:extLst>
      <p:ext uri="{BB962C8B-B14F-4D97-AF65-F5344CB8AC3E}">
        <p14:creationId xmlns:p14="http://schemas.microsoft.com/office/powerpoint/2010/main" val="2835075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8793806D-7B94-4A1C-BB88-24BE44ADE98D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798E3D4-176E-430E-9BA6-89C7AF3B4A25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81C75635-E3AE-4D30-87B2-46EEDDD743D7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213DD8BE-31D6-438D-A559-1CF4851AF0EF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pic>
        <p:nvPicPr>
          <p:cNvPr id="13" name="Imagen 12">
            <a:extLst>
              <a:ext uri="{FF2B5EF4-FFF2-40B4-BE49-F238E27FC236}">
                <a16:creationId xmlns:a16="http://schemas.microsoft.com/office/drawing/2014/main" id="{87671677-242B-4CAC-8CCB-E90DD1A48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17" y="5637933"/>
            <a:ext cx="12192000" cy="1220157"/>
          </a:xfrm>
          <a:prstGeom prst="rect">
            <a:avLst/>
          </a:prstGeom>
        </p:spPr>
      </p:pic>
      <p:sp>
        <p:nvSpPr>
          <p:cNvPr id="14" name="1 Título">
            <a:extLst>
              <a:ext uri="{FF2B5EF4-FFF2-40B4-BE49-F238E27FC236}">
                <a16:creationId xmlns:a16="http://schemas.microsoft.com/office/drawing/2014/main" id="{437BC268-9BEE-4940-8C32-A639E687A73F}"/>
              </a:ext>
            </a:extLst>
          </p:cNvPr>
          <p:cNvSpPr txBox="1">
            <a:spLocks/>
          </p:cNvSpPr>
          <p:nvPr/>
        </p:nvSpPr>
        <p:spPr bwMode="auto">
          <a:xfrm>
            <a:off x="601192" y="447542"/>
            <a:ext cx="3895652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lang="es-ES" sz="2400" b="1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OBJ</a:t>
            </a:r>
            <a:r>
              <a:rPr lang="es-ES" sz="2400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ETO</a:t>
            </a:r>
            <a:endParaRPr kumimoji="0" lang="es-EC" sz="240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E56F7A7-0777-2843-822F-913F8B5CC8E2}"/>
              </a:ext>
            </a:extLst>
          </p:cNvPr>
          <p:cNvSpPr txBox="1"/>
          <p:nvPr/>
        </p:nvSpPr>
        <p:spPr>
          <a:xfrm>
            <a:off x="2358488" y="1762260"/>
            <a:ext cx="7507701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Definir el marco regulatorio para el </a:t>
            </a:r>
            <a:r>
              <a:rPr lang="es-EC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fomento de vecindarios alimentarios saludables</a:t>
            </a:r>
            <a:r>
              <a:rPr lang="es-EC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el Distrito Metropolitano de Quito, mediante estrategias que faciliten la </a:t>
            </a:r>
            <a:r>
              <a:rPr lang="es-EC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consolidación de prácticas de agricultura de base agroecológica </a:t>
            </a:r>
            <a:r>
              <a:rPr lang="es-EC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y/o de manejo orgánico, la </a:t>
            </a:r>
            <a:r>
              <a:rPr lang="es-EC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reducción de la pérdida y el desperdicio de alimentos</a:t>
            </a:r>
            <a:r>
              <a:rPr lang="es-EC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la cadena alimentaria, la </a:t>
            </a:r>
            <a:r>
              <a:rPr lang="es-EC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recuperación y redistribución de alimentos</a:t>
            </a:r>
            <a:r>
              <a:rPr lang="es-EC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personas en situación de vulnerabilidad, la </a:t>
            </a:r>
            <a:r>
              <a:rPr lang="es-EC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promoción de la seguridad alimentaria y la nutrición saludable</a:t>
            </a:r>
            <a:r>
              <a:rPr lang="es-EC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y el </a:t>
            </a:r>
            <a:r>
              <a:rPr lang="es-EC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acceso de los pequeños agricultores a los mercados</a:t>
            </a:r>
            <a:r>
              <a:rPr lang="es-EC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con el fin de </a:t>
            </a:r>
            <a:r>
              <a:rPr lang="es-EC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fortalecer sistemas alimentarios sostenibles y resilientes</a:t>
            </a:r>
            <a:r>
              <a:rPr lang="es-EC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3875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17">
            <a:extLst>
              <a:ext uri="{FF2B5EF4-FFF2-40B4-BE49-F238E27FC236}">
                <a16:creationId xmlns:a16="http://schemas.microsoft.com/office/drawing/2014/main" id="{15A68338-83BA-4A40-975D-1829FE63BBE8}"/>
              </a:ext>
            </a:extLst>
          </p:cNvPr>
          <p:cNvGrpSpPr/>
          <p:nvPr/>
        </p:nvGrpSpPr>
        <p:grpSpPr>
          <a:xfrm>
            <a:off x="4340238" y="2723297"/>
            <a:ext cx="3405612" cy="3748228"/>
            <a:chOff x="2640013" y="139701"/>
            <a:chExt cx="5522912" cy="6078537"/>
          </a:xfrm>
          <a:solidFill>
            <a:schemeClr val="accent1"/>
          </a:solidFill>
        </p:grpSpPr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5BA75F0C-F82C-BB48-AD4B-1325D8EA822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0488" y="139701"/>
              <a:ext cx="1482725" cy="1230312"/>
            </a:xfrm>
            <a:custGeom>
              <a:avLst/>
              <a:gdLst>
                <a:gd name="T0" fmla="*/ 63 w 689"/>
                <a:gd name="T1" fmla="*/ 573 h 573"/>
                <a:gd name="T2" fmla="*/ 625 w 689"/>
                <a:gd name="T3" fmla="*/ 573 h 573"/>
                <a:gd name="T4" fmla="*/ 689 w 689"/>
                <a:gd name="T5" fmla="*/ 510 h 573"/>
                <a:gd name="T6" fmla="*/ 689 w 689"/>
                <a:gd name="T7" fmla="*/ 98 h 573"/>
                <a:gd name="T8" fmla="*/ 16 w 689"/>
                <a:gd name="T9" fmla="*/ 49 h 573"/>
                <a:gd name="T10" fmla="*/ 0 w 689"/>
                <a:gd name="T11" fmla="*/ 53 h 573"/>
                <a:gd name="T12" fmla="*/ 0 w 689"/>
                <a:gd name="T13" fmla="*/ 510 h 573"/>
                <a:gd name="T14" fmla="*/ 63 w 689"/>
                <a:gd name="T15" fmla="*/ 573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9" h="573">
                  <a:moveTo>
                    <a:pt x="63" y="573"/>
                  </a:moveTo>
                  <a:cubicBezTo>
                    <a:pt x="625" y="573"/>
                    <a:pt x="625" y="573"/>
                    <a:pt x="625" y="573"/>
                  </a:cubicBezTo>
                  <a:cubicBezTo>
                    <a:pt x="660" y="573"/>
                    <a:pt x="689" y="545"/>
                    <a:pt x="689" y="510"/>
                  </a:cubicBezTo>
                  <a:cubicBezTo>
                    <a:pt x="689" y="98"/>
                    <a:pt x="689" y="98"/>
                    <a:pt x="689" y="98"/>
                  </a:cubicBezTo>
                  <a:cubicBezTo>
                    <a:pt x="489" y="17"/>
                    <a:pt x="246" y="0"/>
                    <a:pt x="16" y="49"/>
                  </a:cubicBezTo>
                  <a:cubicBezTo>
                    <a:pt x="10" y="51"/>
                    <a:pt x="5" y="52"/>
                    <a:pt x="0" y="53"/>
                  </a:cubicBezTo>
                  <a:cubicBezTo>
                    <a:pt x="0" y="510"/>
                    <a:pt x="0" y="510"/>
                    <a:pt x="0" y="510"/>
                  </a:cubicBezTo>
                  <a:cubicBezTo>
                    <a:pt x="0" y="545"/>
                    <a:pt x="28" y="573"/>
                    <a:pt x="63" y="57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DD8BE850-5271-9740-9161-8474C058D1B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8150" y="412750"/>
              <a:ext cx="814388" cy="957262"/>
            </a:xfrm>
            <a:custGeom>
              <a:avLst/>
              <a:gdLst>
                <a:gd name="T0" fmla="*/ 0 w 378"/>
                <a:gd name="T1" fmla="*/ 0 h 446"/>
                <a:gd name="T2" fmla="*/ 0 w 378"/>
                <a:gd name="T3" fmla="*/ 383 h 446"/>
                <a:gd name="T4" fmla="*/ 64 w 378"/>
                <a:gd name="T5" fmla="*/ 446 h 446"/>
                <a:gd name="T6" fmla="*/ 378 w 378"/>
                <a:gd name="T7" fmla="*/ 446 h 446"/>
                <a:gd name="T8" fmla="*/ 330 w 378"/>
                <a:gd name="T9" fmla="*/ 334 h 446"/>
                <a:gd name="T10" fmla="*/ 0 w 378"/>
                <a:gd name="T11" fmla="*/ 0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8" h="446">
                  <a:moveTo>
                    <a:pt x="0" y="0"/>
                  </a:moveTo>
                  <a:cubicBezTo>
                    <a:pt x="0" y="383"/>
                    <a:pt x="0" y="383"/>
                    <a:pt x="0" y="383"/>
                  </a:cubicBezTo>
                  <a:cubicBezTo>
                    <a:pt x="0" y="418"/>
                    <a:pt x="29" y="446"/>
                    <a:pt x="64" y="446"/>
                  </a:cubicBezTo>
                  <a:cubicBezTo>
                    <a:pt x="378" y="446"/>
                    <a:pt x="378" y="446"/>
                    <a:pt x="378" y="446"/>
                  </a:cubicBezTo>
                  <a:cubicBezTo>
                    <a:pt x="363" y="412"/>
                    <a:pt x="347" y="375"/>
                    <a:pt x="330" y="334"/>
                  </a:cubicBezTo>
                  <a:cubicBezTo>
                    <a:pt x="267" y="186"/>
                    <a:pt x="148" y="74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31" name="Freeform 7">
              <a:extLst>
                <a:ext uri="{FF2B5EF4-FFF2-40B4-BE49-F238E27FC236}">
                  <a16:creationId xmlns:a16="http://schemas.microsoft.com/office/drawing/2014/main" id="{434FCE6F-4EDE-094C-A49A-A590FBAFB1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9363" y="287338"/>
              <a:ext cx="1243013" cy="1082675"/>
            </a:xfrm>
            <a:custGeom>
              <a:avLst/>
              <a:gdLst>
                <a:gd name="T0" fmla="*/ 577 w 577"/>
                <a:gd name="T1" fmla="*/ 441 h 504"/>
                <a:gd name="T2" fmla="*/ 577 w 577"/>
                <a:gd name="T3" fmla="*/ 0 h 504"/>
                <a:gd name="T4" fmla="*/ 0 w 577"/>
                <a:gd name="T5" fmla="*/ 504 h 504"/>
                <a:gd name="T6" fmla="*/ 513 w 577"/>
                <a:gd name="T7" fmla="*/ 504 h 504"/>
                <a:gd name="T8" fmla="*/ 577 w 577"/>
                <a:gd name="T9" fmla="*/ 441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7" h="504">
                  <a:moveTo>
                    <a:pt x="577" y="441"/>
                  </a:moveTo>
                  <a:cubicBezTo>
                    <a:pt x="577" y="0"/>
                    <a:pt x="577" y="0"/>
                    <a:pt x="577" y="0"/>
                  </a:cubicBezTo>
                  <a:cubicBezTo>
                    <a:pt x="300" y="80"/>
                    <a:pt x="93" y="248"/>
                    <a:pt x="0" y="504"/>
                  </a:cubicBezTo>
                  <a:cubicBezTo>
                    <a:pt x="513" y="504"/>
                    <a:pt x="513" y="504"/>
                    <a:pt x="513" y="504"/>
                  </a:cubicBezTo>
                  <a:cubicBezTo>
                    <a:pt x="549" y="504"/>
                    <a:pt x="577" y="476"/>
                    <a:pt x="577" y="441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32" name="Freeform 8">
              <a:extLst>
                <a:ext uri="{FF2B5EF4-FFF2-40B4-BE49-F238E27FC236}">
                  <a16:creationId xmlns:a16="http://schemas.microsoft.com/office/drawing/2014/main" id="{8EF27498-E355-104F-8958-D19B9DD9DF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0488" y="1506538"/>
              <a:ext cx="1482725" cy="1479550"/>
            </a:xfrm>
            <a:custGeom>
              <a:avLst/>
              <a:gdLst>
                <a:gd name="T0" fmla="*/ 625 w 689"/>
                <a:gd name="T1" fmla="*/ 0 h 689"/>
                <a:gd name="T2" fmla="*/ 63 w 689"/>
                <a:gd name="T3" fmla="*/ 0 h 689"/>
                <a:gd name="T4" fmla="*/ 0 w 689"/>
                <a:gd name="T5" fmla="*/ 64 h 689"/>
                <a:gd name="T6" fmla="*/ 0 w 689"/>
                <a:gd name="T7" fmla="*/ 626 h 689"/>
                <a:gd name="T8" fmla="*/ 63 w 689"/>
                <a:gd name="T9" fmla="*/ 689 h 689"/>
                <a:gd name="T10" fmla="*/ 625 w 689"/>
                <a:gd name="T11" fmla="*/ 689 h 689"/>
                <a:gd name="T12" fmla="*/ 689 w 689"/>
                <a:gd name="T13" fmla="*/ 626 h 689"/>
                <a:gd name="T14" fmla="*/ 689 w 689"/>
                <a:gd name="T15" fmla="*/ 64 h 689"/>
                <a:gd name="T16" fmla="*/ 625 w 689"/>
                <a:gd name="T17" fmla="*/ 0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9" h="689">
                  <a:moveTo>
                    <a:pt x="625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28" y="0"/>
                    <a:pt x="0" y="29"/>
                    <a:pt x="0" y="64"/>
                  </a:cubicBezTo>
                  <a:cubicBezTo>
                    <a:pt x="0" y="626"/>
                    <a:pt x="0" y="626"/>
                    <a:pt x="0" y="626"/>
                  </a:cubicBezTo>
                  <a:cubicBezTo>
                    <a:pt x="0" y="661"/>
                    <a:pt x="28" y="689"/>
                    <a:pt x="63" y="689"/>
                  </a:cubicBezTo>
                  <a:cubicBezTo>
                    <a:pt x="625" y="689"/>
                    <a:pt x="625" y="689"/>
                    <a:pt x="625" y="689"/>
                  </a:cubicBezTo>
                  <a:cubicBezTo>
                    <a:pt x="660" y="689"/>
                    <a:pt x="689" y="661"/>
                    <a:pt x="689" y="626"/>
                  </a:cubicBezTo>
                  <a:cubicBezTo>
                    <a:pt x="689" y="64"/>
                    <a:pt x="689" y="64"/>
                    <a:pt x="689" y="64"/>
                  </a:cubicBezTo>
                  <a:cubicBezTo>
                    <a:pt x="689" y="29"/>
                    <a:pt x="660" y="0"/>
                    <a:pt x="625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33" name="Freeform 9">
              <a:extLst>
                <a:ext uri="{FF2B5EF4-FFF2-40B4-BE49-F238E27FC236}">
                  <a16:creationId xmlns:a16="http://schemas.microsoft.com/office/drawing/2014/main" id="{F8025A6F-0E96-E04F-ACA7-78B22EAC463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8150" y="1506538"/>
              <a:ext cx="1266825" cy="1479550"/>
            </a:xfrm>
            <a:custGeom>
              <a:avLst/>
              <a:gdLst>
                <a:gd name="T0" fmla="*/ 0 w 588"/>
                <a:gd name="T1" fmla="*/ 64 h 689"/>
                <a:gd name="T2" fmla="*/ 0 w 588"/>
                <a:gd name="T3" fmla="*/ 626 h 689"/>
                <a:gd name="T4" fmla="*/ 64 w 588"/>
                <a:gd name="T5" fmla="*/ 689 h 689"/>
                <a:gd name="T6" fmla="*/ 588 w 588"/>
                <a:gd name="T7" fmla="*/ 689 h 689"/>
                <a:gd name="T8" fmla="*/ 478 w 588"/>
                <a:gd name="T9" fmla="*/ 518 h 689"/>
                <a:gd name="T10" fmla="*/ 500 w 588"/>
                <a:gd name="T11" fmla="*/ 352 h 689"/>
                <a:gd name="T12" fmla="*/ 405 w 588"/>
                <a:gd name="T13" fmla="*/ 0 h 689"/>
                <a:gd name="T14" fmla="*/ 64 w 588"/>
                <a:gd name="T15" fmla="*/ 0 h 689"/>
                <a:gd name="T16" fmla="*/ 0 w 588"/>
                <a:gd name="T17" fmla="*/ 64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8" h="689">
                  <a:moveTo>
                    <a:pt x="0" y="64"/>
                  </a:moveTo>
                  <a:cubicBezTo>
                    <a:pt x="0" y="626"/>
                    <a:pt x="0" y="626"/>
                    <a:pt x="0" y="626"/>
                  </a:cubicBezTo>
                  <a:cubicBezTo>
                    <a:pt x="0" y="661"/>
                    <a:pt x="29" y="689"/>
                    <a:pt x="64" y="689"/>
                  </a:cubicBezTo>
                  <a:cubicBezTo>
                    <a:pt x="588" y="689"/>
                    <a:pt x="588" y="689"/>
                    <a:pt x="588" y="689"/>
                  </a:cubicBezTo>
                  <a:cubicBezTo>
                    <a:pt x="554" y="624"/>
                    <a:pt x="506" y="554"/>
                    <a:pt x="478" y="518"/>
                  </a:cubicBezTo>
                  <a:cubicBezTo>
                    <a:pt x="419" y="444"/>
                    <a:pt x="463" y="424"/>
                    <a:pt x="500" y="352"/>
                  </a:cubicBezTo>
                  <a:cubicBezTo>
                    <a:pt x="530" y="294"/>
                    <a:pt x="500" y="220"/>
                    <a:pt x="405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9" y="0"/>
                    <a:pt x="0" y="29"/>
                    <a:pt x="0" y="6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34" name="Freeform 10">
              <a:extLst>
                <a:ext uri="{FF2B5EF4-FFF2-40B4-BE49-F238E27FC236}">
                  <a16:creationId xmlns:a16="http://schemas.microsoft.com/office/drawing/2014/main" id="{FE1A5881-7038-ED47-BA19-E1A688A0FC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1888" y="1506538"/>
              <a:ext cx="1360488" cy="1479550"/>
            </a:xfrm>
            <a:custGeom>
              <a:avLst/>
              <a:gdLst>
                <a:gd name="T0" fmla="*/ 632 w 632"/>
                <a:gd name="T1" fmla="*/ 626 h 689"/>
                <a:gd name="T2" fmla="*/ 632 w 632"/>
                <a:gd name="T3" fmla="*/ 64 h 689"/>
                <a:gd name="T4" fmla="*/ 568 w 632"/>
                <a:gd name="T5" fmla="*/ 0 h 689"/>
                <a:gd name="T6" fmla="*/ 35 w 632"/>
                <a:gd name="T7" fmla="*/ 0 h 689"/>
                <a:gd name="T8" fmla="*/ 1 w 632"/>
                <a:gd name="T9" fmla="*/ 286 h 689"/>
                <a:gd name="T10" fmla="*/ 62 w 632"/>
                <a:gd name="T11" fmla="*/ 689 h 689"/>
                <a:gd name="T12" fmla="*/ 568 w 632"/>
                <a:gd name="T13" fmla="*/ 689 h 689"/>
                <a:gd name="T14" fmla="*/ 632 w 632"/>
                <a:gd name="T15" fmla="*/ 626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2" h="689">
                  <a:moveTo>
                    <a:pt x="632" y="626"/>
                  </a:moveTo>
                  <a:cubicBezTo>
                    <a:pt x="632" y="64"/>
                    <a:pt x="632" y="64"/>
                    <a:pt x="632" y="64"/>
                  </a:cubicBezTo>
                  <a:cubicBezTo>
                    <a:pt x="632" y="29"/>
                    <a:pt x="604" y="0"/>
                    <a:pt x="568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11" y="86"/>
                    <a:pt x="0" y="182"/>
                    <a:pt x="1" y="286"/>
                  </a:cubicBezTo>
                  <a:cubicBezTo>
                    <a:pt x="4" y="453"/>
                    <a:pt x="29" y="585"/>
                    <a:pt x="62" y="689"/>
                  </a:cubicBezTo>
                  <a:cubicBezTo>
                    <a:pt x="568" y="689"/>
                    <a:pt x="568" y="689"/>
                    <a:pt x="568" y="689"/>
                  </a:cubicBezTo>
                  <a:cubicBezTo>
                    <a:pt x="604" y="689"/>
                    <a:pt x="632" y="661"/>
                    <a:pt x="632" y="62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35" name="Freeform 11">
              <a:extLst>
                <a:ext uri="{FF2B5EF4-FFF2-40B4-BE49-F238E27FC236}">
                  <a16:creationId xmlns:a16="http://schemas.microsoft.com/office/drawing/2014/main" id="{2BE46A19-077F-C243-8328-998A0AA341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0488" y="3122613"/>
              <a:ext cx="1482725" cy="1479550"/>
            </a:xfrm>
            <a:custGeom>
              <a:avLst/>
              <a:gdLst>
                <a:gd name="T0" fmla="*/ 625 w 689"/>
                <a:gd name="T1" fmla="*/ 0 h 689"/>
                <a:gd name="T2" fmla="*/ 63 w 689"/>
                <a:gd name="T3" fmla="*/ 0 h 689"/>
                <a:gd name="T4" fmla="*/ 0 w 689"/>
                <a:gd name="T5" fmla="*/ 64 h 689"/>
                <a:gd name="T6" fmla="*/ 0 w 689"/>
                <a:gd name="T7" fmla="*/ 625 h 689"/>
                <a:gd name="T8" fmla="*/ 63 w 689"/>
                <a:gd name="T9" fmla="*/ 689 h 689"/>
                <a:gd name="T10" fmla="*/ 625 w 689"/>
                <a:gd name="T11" fmla="*/ 689 h 689"/>
                <a:gd name="T12" fmla="*/ 689 w 689"/>
                <a:gd name="T13" fmla="*/ 625 h 689"/>
                <a:gd name="T14" fmla="*/ 689 w 689"/>
                <a:gd name="T15" fmla="*/ 64 h 689"/>
                <a:gd name="T16" fmla="*/ 625 w 689"/>
                <a:gd name="T17" fmla="*/ 0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9" h="689">
                  <a:moveTo>
                    <a:pt x="625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28" y="0"/>
                    <a:pt x="0" y="28"/>
                    <a:pt x="0" y="64"/>
                  </a:cubicBezTo>
                  <a:cubicBezTo>
                    <a:pt x="0" y="625"/>
                    <a:pt x="0" y="625"/>
                    <a:pt x="0" y="625"/>
                  </a:cubicBezTo>
                  <a:cubicBezTo>
                    <a:pt x="0" y="661"/>
                    <a:pt x="28" y="689"/>
                    <a:pt x="63" y="689"/>
                  </a:cubicBezTo>
                  <a:cubicBezTo>
                    <a:pt x="625" y="689"/>
                    <a:pt x="625" y="689"/>
                    <a:pt x="625" y="689"/>
                  </a:cubicBezTo>
                  <a:cubicBezTo>
                    <a:pt x="660" y="689"/>
                    <a:pt x="689" y="661"/>
                    <a:pt x="689" y="625"/>
                  </a:cubicBezTo>
                  <a:cubicBezTo>
                    <a:pt x="689" y="64"/>
                    <a:pt x="689" y="64"/>
                    <a:pt x="689" y="64"/>
                  </a:cubicBezTo>
                  <a:cubicBezTo>
                    <a:pt x="689" y="28"/>
                    <a:pt x="660" y="0"/>
                    <a:pt x="625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36" name="Freeform 12">
              <a:extLst>
                <a:ext uri="{FF2B5EF4-FFF2-40B4-BE49-F238E27FC236}">
                  <a16:creationId xmlns:a16="http://schemas.microsoft.com/office/drawing/2014/main" id="{9EDA1BDB-CECA-1F49-8AD0-0A4BCC9B82A7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8150" y="3122613"/>
              <a:ext cx="1374775" cy="1479550"/>
            </a:xfrm>
            <a:custGeom>
              <a:avLst/>
              <a:gdLst>
                <a:gd name="T0" fmla="*/ 0 w 638"/>
                <a:gd name="T1" fmla="*/ 64 h 689"/>
                <a:gd name="T2" fmla="*/ 0 w 638"/>
                <a:gd name="T3" fmla="*/ 625 h 689"/>
                <a:gd name="T4" fmla="*/ 64 w 638"/>
                <a:gd name="T5" fmla="*/ 689 h 689"/>
                <a:gd name="T6" fmla="*/ 447 w 638"/>
                <a:gd name="T7" fmla="*/ 689 h 689"/>
                <a:gd name="T8" fmla="*/ 447 w 638"/>
                <a:gd name="T9" fmla="*/ 687 h 689"/>
                <a:gd name="T10" fmla="*/ 429 w 638"/>
                <a:gd name="T11" fmla="*/ 515 h 689"/>
                <a:gd name="T12" fmla="*/ 479 w 638"/>
                <a:gd name="T13" fmla="*/ 447 h 689"/>
                <a:gd name="T14" fmla="*/ 438 w 638"/>
                <a:gd name="T15" fmla="*/ 396 h 689"/>
                <a:gd name="T16" fmla="*/ 460 w 638"/>
                <a:gd name="T17" fmla="*/ 226 h 689"/>
                <a:gd name="T18" fmla="*/ 618 w 638"/>
                <a:gd name="T19" fmla="*/ 83 h 689"/>
                <a:gd name="T20" fmla="*/ 618 w 638"/>
                <a:gd name="T21" fmla="*/ 0 h 689"/>
                <a:gd name="T22" fmla="*/ 64 w 638"/>
                <a:gd name="T23" fmla="*/ 0 h 689"/>
                <a:gd name="T24" fmla="*/ 0 w 638"/>
                <a:gd name="T25" fmla="*/ 64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38" h="689">
                  <a:moveTo>
                    <a:pt x="0" y="64"/>
                  </a:moveTo>
                  <a:cubicBezTo>
                    <a:pt x="0" y="625"/>
                    <a:pt x="0" y="625"/>
                    <a:pt x="0" y="625"/>
                  </a:cubicBezTo>
                  <a:cubicBezTo>
                    <a:pt x="0" y="661"/>
                    <a:pt x="29" y="689"/>
                    <a:pt x="64" y="689"/>
                  </a:cubicBezTo>
                  <a:cubicBezTo>
                    <a:pt x="447" y="689"/>
                    <a:pt x="447" y="689"/>
                    <a:pt x="447" y="689"/>
                  </a:cubicBezTo>
                  <a:cubicBezTo>
                    <a:pt x="447" y="688"/>
                    <a:pt x="447" y="687"/>
                    <a:pt x="447" y="687"/>
                  </a:cubicBezTo>
                  <a:cubicBezTo>
                    <a:pt x="438" y="605"/>
                    <a:pt x="408" y="544"/>
                    <a:pt x="429" y="515"/>
                  </a:cubicBezTo>
                  <a:cubicBezTo>
                    <a:pt x="451" y="486"/>
                    <a:pt x="492" y="465"/>
                    <a:pt x="479" y="447"/>
                  </a:cubicBezTo>
                  <a:cubicBezTo>
                    <a:pt x="465" y="429"/>
                    <a:pt x="438" y="396"/>
                    <a:pt x="438" y="396"/>
                  </a:cubicBezTo>
                  <a:cubicBezTo>
                    <a:pt x="564" y="342"/>
                    <a:pt x="485" y="310"/>
                    <a:pt x="460" y="226"/>
                  </a:cubicBezTo>
                  <a:cubicBezTo>
                    <a:pt x="436" y="142"/>
                    <a:pt x="562" y="108"/>
                    <a:pt x="618" y="83"/>
                  </a:cubicBezTo>
                  <a:cubicBezTo>
                    <a:pt x="638" y="74"/>
                    <a:pt x="634" y="42"/>
                    <a:pt x="618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9" y="0"/>
                    <a:pt x="0" y="28"/>
                    <a:pt x="0" y="6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37" name="Freeform 13">
              <a:extLst>
                <a:ext uri="{FF2B5EF4-FFF2-40B4-BE49-F238E27FC236}">
                  <a16:creationId xmlns:a16="http://schemas.microsoft.com/office/drawing/2014/main" id="{D101C14B-2F14-564B-87C3-D7D74B946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4450" y="3122613"/>
              <a:ext cx="1177925" cy="1479550"/>
            </a:xfrm>
            <a:custGeom>
              <a:avLst/>
              <a:gdLst>
                <a:gd name="T0" fmla="*/ 547 w 547"/>
                <a:gd name="T1" fmla="*/ 625 h 689"/>
                <a:gd name="T2" fmla="*/ 547 w 547"/>
                <a:gd name="T3" fmla="*/ 64 h 689"/>
                <a:gd name="T4" fmla="*/ 483 w 547"/>
                <a:gd name="T5" fmla="*/ 0 h 689"/>
                <a:gd name="T6" fmla="*/ 0 w 547"/>
                <a:gd name="T7" fmla="*/ 0 h 689"/>
                <a:gd name="T8" fmla="*/ 153 w 547"/>
                <a:gd name="T9" fmla="*/ 278 h 689"/>
                <a:gd name="T10" fmla="*/ 42 w 547"/>
                <a:gd name="T11" fmla="*/ 636 h 689"/>
                <a:gd name="T12" fmla="*/ 15 w 547"/>
                <a:gd name="T13" fmla="*/ 689 h 689"/>
                <a:gd name="T14" fmla="*/ 483 w 547"/>
                <a:gd name="T15" fmla="*/ 689 h 689"/>
                <a:gd name="T16" fmla="*/ 547 w 547"/>
                <a:gd name="T17" fmla="*/ 625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7" h="689">
                  <a:moveTo>
                    <a:pt x="547" y="625"/>
                  </a:moveTo>
                  <a:cubicBezTo>
                    <a:pt x="547" y="64"/>
                    <a:pt x="547" y="64"/>
                    <a:pt x="547" y="64"/>
                  </a:cubicBezTo>
                  <a:cubicBezTo>
                    <a:pt x="547" y="28"/>
                    <a:pt x="519" y="0"/>
                    <a:pt x="48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1" y="157"/>
                    <a:pt x="136" y="238"/>
                    <a:pt x="153" y="278"/>
                  </a:cubicBezTo>
                  <a:cubicBezTo>
                    <a:pt x="183" y="347"/>
                    <a:pt x="89" y="527"/>
                    <a:pt x="42" y="636"/>
                  </a:cubicBezTo>
                  <a:cubicBezTo>
                    <a:pt x="34" y="654"/>
                    <a:pt x="25" y="672"/>
                    <a:pt x="15" y="689"/>
                  </a:cubicBezTo>
                  <a:cubicBezTo>
                    <a:pt x="483" y="689"/>
                    <a:pt x="483" y="689"/>
                    <a:pt x="483" y="689"/>
                  </a:cubicBezTo>
                  <a:cubicBezTo>
                    <a:pt x="519" y="689"/>
                    <a:pt x="547" y="661"/>
                    <a:pt x="547" y="62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38" name="Freeform 14">
              <a:extLst>
                <a:ext uri="{FF2B5EF4-FFF2-40B4-BE49-F238E27FC236}">
                  <a16:creationId xmlns:a16="http://schemas.microsoft.com/office/drawing/2014/main" id="{E09B8A1E-D5AD-3B44-A708-8D0EA2D7AA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0488" y="4740275"/>
              <a:ext cx="1471613" cy="1477962"/>
            </a:xfrm>
            <a:custGeom>
              <a:avLst/>
              <a:gdLst>
                <a:gd name="T0" fmla="*/ 625 w 684"/>
                <a:gd name="T1" fmla="*/ 0 h 689"/>
                <a:gd name="T2" fmla="*/ 63 w 684"/>
                <a:gd name="T3" fmla="*/ 0 h 689"/>
                <a:gd name="T4" fmla="*/ 0 w 684"/>
                <a:gd name="T5" fmla="*/ 63 h 689"/>
                <a:gd name="T6" fmla="*/ 0 w 684"/>
                <a:gd name="T7" fmla="*/ 625 h 689"/>
                <a:gd name="T8" fmla="*/ 63 w 684"/>
                <a:gd name="T9" fmla="*/ 689 h 689"/>
                <a:gd name="T10" fmla="*/ 625 w 684"/>
                <a:gd name="T11" fmla="*/ 689 h 689"/>
                <a:gd name="T12" fmla="*/ 645 w 684"/>
                <a:gd name="T13" fmla="*/ 686 h 689"/>
                <a:gd name="T14" fmla="*/ 488 w 684"/>
                <a:gd name="T15" fmla="*/ 369 h 689"/>
                <a:gd name="T16" fmla="*/ 590 w 684"/>
                <a:gd name="T17" fmla="*/ 25 h 689"/>
                <a:gd name="T18" fmla="*/ 684 w 684"/>
                <a:gd name="T19" fmla="*/ 40 h 689"/>
                <a:gd name="T20" fmla="*/ 625 w 684"/>
                <a:gd name="T21" fmla="*/ 0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4" h="689">
                  <a:moveTo>
                    <a:pt x="625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28" y="0"/>
                    <a:pt x="0" y="28"/>
                    <a:pt x="0" y="63"/>
                  </a:cubicBezTo>
                  <a:cubicBezTo>
                    <a:pt x="0" y="625"/>
                    <a:pt x="0" y="625"/>
                    <a:pt x="0" y="625"/>
                  </a:cubicBezTo>
                  <a:cubicBezTo>
                    <a:pt x="0" y="660"/>
                    <a:pt x="28" y="689"/>
                    <a:pt x="63" y="689"/>
                  </a:cubicBezTo>
                  <a:cubicBezTo>
                    <a:pt x="625" y="689"/>
                    <a:pt x="625" y="689"/>
                    <a:pt x="625" y="689"/>
                  </a:cubicBezTo>
                  <a:cubicBezTo>
                    <a:pt x="632" y="689"/>
                    <a:pt x="639" y="688"/>
                    <a:pt x="645" y="686"/>
                  </a:cubicBezTo>
                  <a:cubicBezTo>
                    <a:pt x="585" y="572"/>
                    <a:pt x="488" y="369"/>
                    <a:pt x="488" y="369"/>
                  </a:cubicBezTo>
                  <a:cubicBezTo>
                    <a:pt x="488" y="369"/>
                    <a:pt x="584" y="24"/>
                    <a:pt x="590" y="25"/>
                  </a:cubicBezTo>
                  <a:cubicBezTo>
                    <a:pt x="592" y="25"/>
                    <a:pt x="630" y="32"/>
                    <a:pt x="684" y="40"/>
                  </a:cubicBezTo>
                  <a:cubicBezTo>
                    <a:pt x="675" y="17"/>
                    <a:pt x="652" y="0"/>
                    <a:pt x="625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39" name="Freeform 15">
              <a:extLst>
                <a:ext uri="{FF2B5EF4-FFF2-40B4-BE49-F238E27FC236}">
                  <a16:creationId xmlns:a16="http://schemas.microsoft.com/office/drawing/2014/main" id="{C2A21287-36F2-054A-AECB-7E25E05475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1325" y="4740275"/>
              <a:ext cx="936625" cy="196850"/>
            </a:xfrm>
            <a:custGeom>
              <a:avLst/>
              <a:gdLst>
                <a:gd name="T0" fmla="*/ 0 w 435"/>
                <a:gd name="T1" fmla="*/ 51 h 92"/>
                <a:gd name="T2" fmla="*/ 245 w 435"/>
                <a:gd name="T3" fmla="*/ 83 h 92"/>
                <a:gd name="T4" fmla="*/ 435 w 435"/>
                <a:gd name="T5" fmla="*/ 0 h 92"/>
                <a:gd name="T6" fmla="*/ 63 w 435"/>
                <a:gd name="T7" fmla="*/ 0 h 92"/>
                <a:gd name="T8" fmla="*/ 0 w 435"/>
                <a:gd name="T9" fmla="*/ 51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5" h="92">
                  <a:moveTo>
                    <a:pt x="0" y="51"/>
                  </a:moveTo>
                  <a:cubicBezTo>
                    <a:pt x="82" y="64"/>
                    <a:pt x="179" y="77"/>
                    <a:pt x="245" y="83"/>
                  </a:cubicBezTo>
                  <a:cubicBezTo>
                    <a:pt x="344" y="92"/>
                    <a:pt x="409" y="53"/>
                    <a:pt x="435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32" y="0"/>
                    <a:pt x="6" y="22"/>
                    <a:pt x="0" y="51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F2284473-D0CF-AB46-9C42-A486CF531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0013" y="5160963"/>
              <a:ext cx="771525" cy="1057275"/>
            </a:xfrm>
            <a:custGeom>
              <a:avLst/>
              <a:gdLst>
                <a:gd name="T0" fmla="*/ 358 w 358"/>
                <a:gd name="T1" fmla="*/ 429 h 493"/>
                <a:gd name="T2" fmla="*/ 358 w 358"/>
                <a:gd name="T3" fmla="*/ 0 h 493"/>
                <a:gd name="T4" fmla="*/ 295 w 358"/>
                <a:gd name="T5" fmla="*/ 67 h 493"/>
                <a:gd name="T6" fmla="*/ 0 w 358"/>
                <a:gd name="T7" fmla="*/ 493 h 493"/>
                <a:gd name="T8" fmla="*/ 295 w 358"/>
                <a:gd name="T9" fmla="*/ 493 h 493"/>
                <a:gd name="T10" fmla="*/ 358 w 358"/>
                <a:gd name="T11" fmla="*/ 429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8" h="493">
                  <a:moveTo>
                    <a:pt x="358" y="429"/>
                  </a:moveTo>
                  <a:cubicBezTo>
                    <a:pt x="358" y="0"/>
                    <a:pt x="358" y="0"/>
                    <a:pt x="358" y="0"/>
                  </a:cubicBezTo>
                  <a:cubicBezTo>
                    <a:pt x="339" y="20"/>
                    <a:pt x="318" y="43"/>
                    <a:pt x="295" y="67"/>
                  </a:cubicBezTo>
                  <a:cubicBezTo>
                    <a:pt x="136" y="237"/>
                    <a:pt x="27" y="440"/>
                    <a:pt x="0" y="493"/>
                  </a:cubicBezTo>
                  <a:cubicBezTo>
                    <a:pt x="295" y="493"/>
                    <a:pt x="295" y="493"/>
                    <a:pt x="295" y="493"/>
                  </a:cubicBezTo>
                  <a:cubicBezTo>
                    <a:pt x="330" y="493"/>
                    <a:pt x="358" y="464"/>
                    <a:pt x="358" y="4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64A96EC0-6279-7848-A82D-DC0B44B38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9650" y="4740275"/>
              <a:ext cx="1482725" cy="1477962"/>
            </a:xfrm>
            <a:custGeom>
              <a:avLst/>
              <a:gdLst>
                <a:gd name="T0" fmla="*/ 64 w 689"/>
                <a:gd name="T1" fmla="*/ 689 h 689"/>
                <a:gd name="T2" fmla="*/ 625 w 689"/>
                <a:gd name="T3" fmla="*/ 689 h 689"/>
                <a:gd name="T4" fmla="*/ 689 w 689"/>
                <a:gd name="T5" fmla="*/ 625 h 689"/>
                <a:gd name="T6" fmla="*/ 689 w 689"/>
                <a:gd name="T7" fmla="*/ 63 h 689"/>
                <a:gd name="T8" fmla="*/ 625 w 689"/>
                <a:gd name="T9" fmla="*/ 0 h 689"/>
                <a:gd name="T10" fmla="*/ 113 w 689"/>
                <a:gd name="T11" fmla="*/ 0 h 689"/>
                <a:gd name="T12" fmla="*/ 0 w 689"/>
                <a:gd name="T13" fmla="*/ 128 h 689"/>
                <a:gd name="T14" fmla="*/ 0 w 689"/>
                <a:gd name="T15" fmla="*/ 625 h 689"/>
                <a:gd name="T16" fmla="*/ 64 w 689"/>
                <a:gd name="T17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9" h="689">
                  <a:moveTo>
                    <a:pt x="64" y="689"/>
                  </a:moveTo>
                  <a:cubicBezTo>
                    <a:pt x="625" y="689"/>
                    <a:pt x="625" y="689"/>
                    <a:pt x="625" y="689"/>
                  </a:cubicBezTo>
                  <a:cubicBezTo>
                    <a:pt x="661" y="689"/>
                    <a:pt x="689" y="660"/>
                    <a:pt x="689" y="625"/>
                  </a:cubicBezTo>
                  <a:cubicBezTo>
                    <a:pt x="689" y="63"/>
                    <a:pt x="689" y="63"/>
                    <a:pt x="689" y="63"/>
                  </a:cubicBezTo>
                  <a:cubicBezTo>
                    <a:pt x="689" y="28"/>
                    <a:pt x="661" y="0"/>
                    <a:pt x="625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84" y="37"/>
                    <a:pt x="47" y="78"/>
                    <a:pt x="0" y="128"/>
                  </a:cubicBezTo>
                  <a:cubicBezTo>
                    <a:pt x="0" y="625"/>
                    <a:pt x="0" y="625"/>
                    <a:pt x="0" y="625"/>
                  </a:cubicBezTo>
                  <a:cubicBezTo>
                    <a:pt x="0" y="660"/>
                    <a:pt x="28" y="689"/>
                    <a:pt x="64" y="68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</p:grpSp>
      <p:cxnSp>
        <p:nvCxnSpPr>
          <p:cNvPr id="52" name="Straight Arrow Connector 46">
            <a:extLst>
              <a:ext uri="{FF2B5EF4-FFF2-40B4-BE49-F238E27FC236}">
                <a16:creationId xmlns:a16="http://schemas.microsoft.com/office/drawing/2014/main" id="{18B59A16-CF14-4042-8BCC-E3CDAB1F2400}"/>
              </a:ext>
            </a:extLst>
          </p:cNvPr>
          <p:cNvCxnSpPr/>
          <p:nvPr/>
        </p:nvCxnSpPr>
        <p:spPr>
          <a:xfrm>
            <a:off x="7645419" y="3689698"/>
            <a:ext cx="774484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48">
            <a:extLst>
              <a:ext uri="{FF2B5EF4-FFF2-40B4-BE49-F238E27FC236}">
                <a16:creationId xmlns:a16="http://schemas.microsoft.com/office/drawing/2014/main" id="{A3ACF03E-9BA1-8F46-89DF-4A2A99AF327F}"/>
              </a:ext>
            </a:extLst>
          </p:cNvPr>
          <p:cNvGrpSpPr/>
          <p:nvPr/>
        </p:nvGrpSpPr>
        <p:grpSpPr>
          <a:xfrm>
            <a:off x="5201090" y="5831979"/>
            <a:ext cx="313776" cy="313570"/>
            <a:chOff x="4437063" y="1711325"/>
            <a:chExt cx="4867275" cy="4864100"/>
          </a:xfrm>
          <a:solidFill>
            <a:schemeClr val="bg1"/>
          </a:solidFill>
        </p:grpSpPr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72F49471-8FC0-6040-8EAF-B401C14F15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37063" y="1711325"/>
              <a:ext cx="4867275" cy="4864100"/>
            </a:xfrm>
            <a:custGeom>
              <a:avLst/>
              <a:gdLst>
                <a:gd name="T0" fmla="*/ 2631 w 6132"/>
                <a:gd name="T1" fmla="*/ 987 h 6127"/>
                <a:gd name="T2" fmla="*/ 1999 w 6132"/>
                <a:gd name="T3" fmla="*/ 1277 h 6127"/>
                <a:gd name="T4" fmla="*/ 1364 w 6132"/>
                <a:gd name="T5" fmla="*/ 951 h 6127"/>
                <a:gd name="T6" fmla="*/ 943 w 6132"/>
                <a:gd name="T7" fmla="*/ 1341 h 6127"/>
                <a:gd name="T8" fmla="*/ 1291 w 6132"/>
                <a:gd name="T9" fmla="*/ 1944 h 6127"/>
                <a:gd name="T10" fmla="*/ 1034 w 6132"/>
                <a:gd name="T11" fmla="*/ 2595 h 6127"/>
                <a:gd name="T12" fmla="*/ 350 w 6132"/>
                <a:gd name="T13" fmla="*/ 2793 h 6127"/>
                <a:gd name="T14" fmla="*/ 954 w 6132"/>
                <a:gd name="T15" fmla="*/ 3483 h 6127"/>
                <a:gd name="T16" fmla="*/ 1209 w 6132"/>
                <a:gd name="T17" fmla="*/ 4007 h 6127"/>
                <a:gd name="T18" fmla="*/ 958 w 6132"/>
                <a:gd name="T19" fmla="*/ 4764 h 6127"/>
                <a:gd name="T20" fmla="*/ 1362 w 6132"/>
                <a:gd name="T21" fmla="*/ 5200 h 6127"/>
                <a:gd name="T22" fmla="*/ 1901 w 6132"/>
                <a:gd name="T23" fmla="*/ 4846 h 6127"/>
                <a:gd name="T24" fmla="*/ 2411 w 6132"/>
                <a:gd name="T25" fmla="*/ 5040 h 6127"/>
                <a:gd name="T26" fmla="*/ 2763 w 6132"/>
                <a:gd name="T27" fmla="*/ 5757 h 6127"/>
                <a:gd name="T28" fmla="*/ 3369 w 6132"/>
                <a:gd name="T29" fmla="*/ 5757 h 6127"/>
                <a:gd name="T30" fmla="*/ 3727 w 6132"/>
                <a:gd name="T31" fmla="*/ 5040 h 6127"/>
                <a:gd name="T32" fmla="*/ 4278 w 6132"/>
                <a:gd name="T33" fmla="*/ 4846 h 6127"/>
                <a:gd name="T34" fmla="*/ 4787 w 6132"/>
                <a:gd name="T35" fmla="*/ 5187 h 6127"/>
                <a:gd name="T36" fmla="*/ 4869 w 6132"/>
                <a:gd name="T37" fmla="*/ 4308 h 6127"/>
                <a:gd name="T38" fmla="*/ 4992 w 6132"/>
                <a:gd name="T39" fmla="*/ 3860 h 6127"/>
                <a:gd name="T40" fmla="*/ 5223 w 6132"/>
                <a:gd name="T41" fmla="*/ 3457 h 6127"/>
                <a:gd name="T42" fmla="*/ 5787 w 6132"/>
                <a:gd name="T43" fmla="*/ 2780 h 6127"/>
                <a:gd name="T44" fmla="*/ 5100 w 6132"/>
                <a:gd name="T45" fmla="*/ 2582 h 6127"/>
                <a:gd name="T46" fmla="*/ 4839 w 6132"/>
                <a:gd name="T47" fmla="*/ 1933 h 6127"/>
                <a:gd name="T48" fmla="*/ 5184 w 6132"/>
                <a:gd name="T49" fmla="*/ 1331 h 6127"/>
                <a:gd name="T50" fmla="*/ 4765 w 6132"/>
                <a:gd name="T51" fmla="*/ 944 h 6127"/>
                <a:gd name="T52" fmla="*/ 4127 w 6132"/>
                <a:gd name="T53" fmla="*/ 1272 h 6127"/>
                <a:gd name="T54" fmla="*/ 3481 w 6132"/>
                <a:gd name="T55" fmla="*/ 981 h 6127"/>
                <a:gd name="T56" fmla="*/ 2788 w 6132"/>
                <a:gd name="T57" fmla="*/ 344 h 6127"/>
                <a:gd name="T58" fmla="*/ 3591 w 6132"/>
                <a:gd name="T59" fmla="*/ 110 h 6127"/>
                <a:gd name="T60" fmla="*/ 4064 w 6132"/>
                <a:gd name="T61" fmla="*/ 851 h 6127"/>
                <a:gd name="T62" fmla="*/ 4839 w 6132"/>
                <a:gd name="T63" fmla="*/ 601 h 6127"/>
                <a:gd name="T64" fmla="*/ 5499 w 6132"/>
                <a:gd name="T65" fmla="*/ 1186 h 6127"/>
                <a:gd name="T66" fmla="*/ 5469 w 6132"/>
                <a:gd name="T67" fmla="*/ 1577 h 6127"/>
                <a:gd name="T68" fmla="*/ 5933 w 6132"/>
                <a:gd name="T69" fmla="*/ 2459 h 6127"/>
                <a:gd name="T70" fmla="*/ 6132 w 6132"/>
                <a:gd name="T71" fmla="*/ 2795 h 6127"/>
                <a:gd name="T72" fmla="*/ 5979 w 6132"/>
                <a:gd name="T73" fmla="*/ 3638 h 6127"/>
                <a:gd name="T74" fmla="*/ 5214 w 6132"/>
                <a:gd name="T75" fmla="*/ 4197 h 6127"/>
                <a:gd name="T76" fmla="*/ 5519 w 6132"/>
                <a:gd name="T77" fmla="*/ 4889 h 6127"/>
                <a:gd name="T78" fmla="*/ 4893 w 6132"/>
                <a:gd name="T79" fmla="*/ 5515 h 6127"/>
                <a:gd name="T80" fmla="*/ 4202 w 6132"/>
                <a:gd name="T81" fmla="*/ 5209 h 6127"/>
                <a:gd name="T82" fmla="*/ 3641 w 6132"/>
                <a:gd name="T83" fmla="*/ 5975 h 6127"/>
                <a:gd name="T84" fmla="*/ 2795 w 6132"/>
                <a:gd name="T85" fmla="*/ 6127 h 6127"/>
                <a:gd name="T86" fmla="*/ 2460 w 6132"/>
                <a:gd name="T87" fmla="*/ 5926 h 6127"/>
                <a:gd name="T88" fmla="*/ 1586 w 6132"/>
                <a:gd name="T89" fmla="*/ 5472 h 6127"/>
                <a:gd name="T90" fmla="*/ 1194 w 6132"/>
                <a:gd name="T91" fmla="*/ 5500 h 6127"/>
                <a:gd name="T92" fmla="*/ 609 w 6132"/>
                <a:gd name="T93" fmla="*/ 4841 h 6127"/>
                <a:gd name="T94" fmla="*/ 861 w 6132"/>
                <a:gd name="T95" fmla="*/ 4076 h 6127"/>
                <a:gd name="T96" fmla="*/ 110 w 6132"/>
                <a:gd name="T97" fmla="*/ 3614 h 6127"/>
                <a:gd name="T98" fmla="*/ 6 w 6132"/>
                <a:gd name="T99" fmla="*/ 2746 h 6127"/>
                <a:gd name="T100" fmla="*/ 257 w 6132"/>
                <a:gd name="T101" fmla="*/ 2448 h 6127"/>
                <a:gd name="T102" fmla="*/ 626 w 6132"/>
                <a:gd name="T103" fmla="*/ 1532 h 6127"/>
                <a:gd name="T104" fmla="*/ 658 w 6132"/>
                <a:gd name="T105" fmla="*/ 1143 h 6127"/>
                <a:gd name="T106" fmla="*/ 1349 w 6132"/>
                <a:gd name="T107" fmla="*/ 603 h 6127"/>
                <a:gd name="T108" fmla="*/ 2195 w 6132"/>
                <a:gd name="T109" fmla="*/ 801 h 6127"/>
                <a:gd name="T110" fmla="*/ 2564 w 6132"/>
                <a:gd name="T111" fmla="*/ 73 h 6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132" h="6127">
                  <a:moveTo>
                    <a:pt x="2788" y="344"/>
                  </a:moveTo>
                  <a:lnTo>
                    <a:pt x="2773" y="348"/>
                  </a:lnTo>
                  <a:lnTo>
                    <a:pt x="2761" y="359"/>
                  </a:lnTo>
                  <a:lnTo>
                    <a:pt x="2754" y="372"/>
                  </a:lnTo>
                  <a:lnTo>
                    <a:pt x="2663" y="914"/>
                  </a:lnTo>
                  <a:lnTo>
                    <a:pt x="2652" y="953"/>
                  </a:lnTo>
                  <a:lnTo>
                    <a:pt x="2631" y="987"/>
                  </a:lnTo>
                  <a:lnTo>
                    <a:pt x="2605" y="1015"/>
                  </a:lnTo>
                  <a:lnTo>
                    <a:pt x="2573" y="1037"/>
                  </a:lnTo>
                  <a:lnTo>
                    <a:pt x="2536" y="1052"/>
                  </a:lnTo>
                  <a:lnTo>
                    <a:pt x="2396" y="1095"/>
                  </a:lnTo>
                  <a:lnTo>
                    <a:pt x="2260" y="1147"/>
                  </a:lnTo>
                  <a:lnTo>
                    <a:pt x="2128" y="1208"/>
                  </a:lnTo>
                  <a:lnTo>
                    <a:pt x="1999" y="1277"/>
                  </a:lnTo>
                  <a:lnTo>
                    <a:pt x="1964" y="1294"/>
                  </a:lnTo>
                  <a:lnTo>
                    <a:pt x="1925" y="1301"/>
                  </a:lnTo>
                  <a:lnTo>
                    <a:pt x="1886" y="1300"/>
                  </a:lnTo>
                  <a:lnTo>
                    <a:pt x="1847" y="1290"/>
                  </a:lnTo>
                  <a:lnTo>
                    <a:pt x="1811" y="1270"/>
                  </a:lnTo>
                  <a:lnTo>
                    <a:pt x="1370" y="955"/>
                  </a:lnTo>
                  <a:lnTo>
                    <a:pt x="1364" y="951"/>
                  </a:lnTo>
                  <a:lnTo>
                    <a:pt x="1357" y="950"/>
                  </a:lnTo>
                  <a:lnTo>
                    <a:pt x="1349" y="950"/>
                  </a:lnTo>
                  <a:lnTo>
                    <a:pt x="1344" y="950"/>
                  </a:lnTo>
                  <a:lnTo>
                    <a:pt x="1338" y="951"/>
                  </a:lnTo>
                  <a:lnTo>
                    <a:pt x="1332" y="953"/>
                  </a:lnTo>
                  <a:lnTo>
                    <a:pt x="1325" y="959"/>
                  </a:lnTo>
                  <a:lnTo>
                    <a:pt x="943" y="1341"/>
                  </a:lnTo>
                  <a:lnTo>
                    <a:pt x="935" y="1354"/>
                  </a:lnTo>
                  <a:lnTo>
                    <a:pt x="934" y="1370"/>
                  </a:lnTo>
                  <a:lnTo>
                    <a:pt x="939" y="1385"/>
                  </a:lnTo>
                  <a:lnTo>
                    <a:pt x="1258" y="1832"/>
                  </a:lnTo>
                  <a:lnTo>
                    <a:pt x="1278" y="1867"/>
                  </a:lnTo>
                  <a:lnTo>
                    <a:pt x="1290" y="1905"/>
                  </a:lnTo>
                  <a:lnTo>
                    <a:pt x="1291" y="1944"/>
                  </a:lnTo>
                  <a:lnTo>
                    <a:pt x="1284" y="1983"/>
                  </a:lnTo>
                  <a:lnTo>
                    <a:pt x="1267" y="2020"/>
                  </a:lnTo>
                  <a:lnTo>
                    <a:pt x="1198" y="2147"/>
                  </a:lnTo>
                  <a:lnTo>
                    <a:pt x="1139" y="2281"/>
                  </a:lnTo>
                  <a:lnTo>
                    <a:pt x="1088" y="2417"/>
                  </a:lnTo>
                  <a:lnTo>
                    <a:pt x="1049" y="2556"/>
                  </a:lnTo>
                  <a:lnTo>
                    <a:pt x="1034" y="2595"/>
                  </a:lnTo>
                  <a:lnTo>
                    <a:pt x="1012" y="2627"/>
                  </a:lnTo>
                  <a:lnTo>
                    <a:pt x="982" y="2653"/>
                  </a:lnTo>
                  <a:lnTo>
                    <a:pt x="949" y="2674"/>
                  </a:lnTo>
                  <a:lnTo>
                    <a:pt x="909" y="2685"/>
                  </a:lnTo>
                  <a:lnTo>
                    <a:pt x="375" y="2774"/>
                  </a:lnTo>
                  <a:lnTo>
                    <a:pt x="360" y="2780"/>
                  </a:lnTo>
                  <a:lnTo>
                    <a:pt x="350" y="2793"/>
                  </a:lnTo>
                  <a:lnTo>
                    <a:pt x="347" y="2808"/>
                  </a:lnTo>
                  <a:lnTo>
                    <a:pt x="347" y="3346"/>
                  </a:lnTo>
                  <a:lnTo>
                    <a:pt x="350" y="3362"/>
                  </a:lnTo>
                  <a:lnTo>
                    <a:pt x="360" y="3374"/>
                  </a:lnTo>
                  <a:lnTo>
                    <a:pt x="375" y="3379"/>
                  </a:lnTo>
                  <a:lnTo>
                    <a:pt x="917" y="3472"/>
                  </a:lnTo>
                  <a:lnTo>
                    <a:pt x="954" y="3483"/>
                  </a:lnTo>
                  <a:lnTo>
                    <a:pt x="990" y="3502"/>
                  </a:lnTo>
                  <a:lnTo>
                    <a:pt x="1017" y="3530"/>
                  </a:lnTo>
                  <a:lnTo>
                    <a:pt x="1040" y="3562"/>
                  </a:lnTo>
                  <a:lnTo>
                    <a:pt x="1055" y="3599"/>
                  </a:lnTo>
                  <a:lnTo>
                    <a:pt x="1096" y="3739"/>
                  </a:lnTo>
                  <a:lnTo>
                    <a:pt x="1148" y="3874"/>
                  </a:lnTo>
                  <a:lnTo>
                    <a:pt x="1209" y="4007"/>
                  </a:lnTo>
                  <a:lnTo>
                    <a:pt x="1280" y="4133"/>
                  </a:lnTo>
                  <a:lnTo>
                    <a:pt x="1297" y="4170"/>
                  </a:lnTo>
                  <a:lnTo>
                    <a:pt x="1304" y="4210"/>
                  </a:lnTo>
                  <a:lnTo>
                    <a:pt x="1303" y="4249"/>
                  </a:lnTo>
                  <a:lnTo>
                    <a:pt x="1291" y="4288"/>
                  </a:lnTo>
                  <a:lnTo>
                    <a:pt x="1273" y="4323"/>
                  </a:lnTo>
                  <a:lnTo>
                    <a:pt x="958" y="4764"/>
                  </a:lnTo>
                  <a:lnTo>
                    <a:pt x="952" y="4779"/>
                  </a:lnTo>
                  <a:lnTo>
                    <a:pt x="954" y="4794"/>
                  </a:lnTo>
                  <a:lnTo>
                    <a:pt x="962" y="4809"/>
                  </a:lnTo>
                  <a:lnTo>
                    <a:pt x="1344" y="5189"/>
                  </a:lnTo>
                  <a:lnTo>
                    <a:pt x="1349" y="5194"/>
                  </a:lnTo>
                  <a:lnTo>
                    <a:pt x="1357" y="5198"/>
                  </a:lnTo>
                  <a:lnTo>
                    <a:pt x="1362" y="5200"/>
                  </a:lnTo>
                  <a:lnTo>
                    <a:pt x="1368" y="5200"/>
                  </a:lnTo>
                  <a:lnTo>
                    <a:pt x="1373" y="5200"/>
                  </a:lnTo>
                  <a:lnTo>
                    <a:pt x="1381" y="5196"/>
                  </a:lnTo>
                  <a:lnTo>
                    <a:pt x="1386" y="5194"/>
                  </a:lnTo>
                  <a:lnTo>
                    <a:pt x="1835" y="4874"/>
                  </a:lnTo>
                  <a:lnTo>
                    <a:pt x="1867" y="4857"/>
                  </a:lnTo>
                  <a:lnTo>
                    <a:pt x="1901" y="4846"/>
                  </a:lnTo>
                  <a:lnTo>
                    <a:pt x="1934" y="4843"/>
                  </a:lnTo>
                  <a:lnTo>
                    <a:pt x="1964" y="4846"/>
                  </a:lnTo>
                  <a:lnTo>
                    <a:pt x="1994" y="4854"/>
                  </a:lnTo>
                  <a:lnTo>
                    <a:pt x="2022" y="4867"/>
                  </a:lnTo>
                  <a:lnTo>
                    <a:pt x="2148" y="4932"/>
                  </a:lnTo>
                  <a:lnTo>
                    <a:pt x="2277" y="4992"/>
                  </a:lnTo>
                  <a:lnTo>
                    <a:pt x="2411" y="5040"/>
                  </a:lnTo>
                  <a:lnTo>
                    <a:pt x="2547" y="5081"/>
                  </a:lnTo>
                  <a:lnTo>
                    <a:pt x="2584" y="5096"/>
                  </a:lnTo>
                  <a:lnTo>
                    <a:pt x="2616" y="5118"/>
                  </a:lnTo>
                  <a:lnTo>
                    <a:pt x="2644" y="5146"/>
                  </a:lnTo>
                  <a:lnTo>
                    <a:pt x="2663" y="5180"/>
                  </a:lnTo>
                  <a:lnTo>
                    <a:pt x="2674" y="5219"/>
                  </a:lnTo>
                  <a:lnTo>
                    <a:pt x="2763" y="5757"/>
                  </a:lnTo>
                  <a:lnTo>
                    <a:pt x="2769" y="5772"/>
                  </a:lnTo>
                  <a:lnTo>
                    <a:pt x="2782" y="5781"/>
                  </a:lnTo>
                  <a:lnTo>
                    <a:pt x="2797" y="5785"/>
                  </a:lnTo>
                  <a:lnTo>
                    <a:pt x="3337" y="5785"/>
                  </a:lnTo>
                  <a:lnTo>
                    <a:pt x="3352" y="5781"/>
                  </a:lnTo>
                  <a:lnTo>
                    <a:pt x="3363" y="5772"/>
                  </a:lnTo>
                  <a:lnTo>
                    <a:pt x="3369" y="5757"/>
                  </a:lnTo>
                  <a:lnTo>
                    <a:pt x="3460" y="5219"/>
                  </a:lnTo>
                  <a:lnTo>
                    <a:pt x="3471" y="5181"/>
                  </a:lnTo>
                  <a:lnTo>
                    <a:pt x="3490" y="5146"/>
                  </a:lnTo>
                  <a:lnTo>
                    <a:pt x="3516" y="5118"/>
                  </a:lnTo>
                  <a:lnTo>
                    <a:pt x="3550" y="5096"/>
                  </a:lnTo>
                  <a:lnTo>
                    <a:pt x="3587" y="5081"/>
                  </a:lnTo>
                  <a:lnTo>
                    <a:pt x="3727" y="5040"/>
                  </a:lnTo>
                  <a:lnTo>
                    <a:pt x="3863" y="4990"/>
                  </a:lnTo>
                  <a:lnTo>
                    <a:pt x="3997" y="4928"/>
                  </a:lnTo>
                  <a:lnTo>
                    <a:pt x="4124" y="4857"/>
                  </a:lnTo>
                  <a:lnTo>
                    <a:pt x="4161" y="4843"/>
                  </a:lnTo>
                  <a:lnTo>
                    <a:pt x="4200" y="4835"/>
                  </a:lnTo>
                  <a:lnTo>
                    <a:pt x="4239" y="4837"/>
                  </a:lnTo>
                  <a:lnTo>
                    <a:pt x="4278" y="4846"/>
                  </a:lnTo>
                  <a:lnTo>
                    <a:pt x="4312" y="4867"/>
                  </a:lnTo>
                  <a:lnTo>
                    <a:pt x="4757" y="5181"/>
                  </a:lnTo>
                  <a:lnTo>
                    <a:pt x="4763" y="5185"/>
                  </a:lnTo>
                  <a:lnTo>
                    <a:pt x="4768" y="5187"/>
                  </a:lnTo>
                  <a:lnTo>
                    <a:pt x="4776" y="5189"/>
                  </a:lnTo>
                  <a:lnTo>
                    <a:pt x="4781" y="5189"/>
                  </a:lnTo>
                  <a:lnTo>
                    <a:pt x="4787" y="5187"/>
                  </a:lnTo>
                  <a:lnTo>
                    <a:pt x="4794" y="5183"/>
                  </a:lnTo>
                  <a:lnTo>
                    <a:pt x="4800" y="5178"/>
                  </a:lnTo>
                  <a:lnTo>
                    <a:pt x="5182" y="4796"/>
                  </a:lnTo>
                  <a:lnTo>
                    <a:pt x="5191" y="4783"/>
                  </a:lnTo>
                  <a:lnTo>
                    <a:pt x="5191" y="4768"/>
                  </a:lnTo>
                  <a:lnTo>
                    <a:pt x="5186" y="4753"/>
                  </a:lnTo>
                  <a:lnTo>
                    <a:pt x="4869" y="4308"/>
                  </a:lnTo>
                  <a:lnTo>
                    <a:pt x="4850" y="4273"/>
                  </a:lnTo>
                  <a:lnTo>
                    <a:pt x="4839" y="4234"/>
                  </a:lnTo>
                  <a:lnTo>
                    <a:pt x="4839" y="4195"/>
                  </a:lnTo>
                  <a:lnTo>
                    <a:pt x="4846" y="4156"/>
                  </a:lnTo>
                  <a:lnTo>
                    <a:pt x="4861" y="4120"/>
                  </a:lnTo>
                  <a:lnTo>
                    <a:pt x="4932" y="3992"/>
                  </a:lnTo>
                  <a:lnTo>
                    <a:pt x="4992" y="3860"/>
                  </a:lnTo>
                  <a:lnTo>
                    <a:pt x="5044" y="3724"/>
                  </a:lnTo>
                  <a:lnTo>
                    <a:pt x="5085" y="3584"/>
                  </a:lnTo>
                  <a:lnTo>
                    <a:pt x="5100" y="3547"/>
                  </a:lnTo>
                  <a:lnTo>
                    <a:pt x="5120" y="3513"/>
                  </a:lnTo>
                  <a:lnTo>
                    <a:pt x="5150" y="3487"/>
                  </a:lnTo>
                  <a:lnTo>
                    <a:pt x="5184" y="3469"/>
                  </a:lnTo>
                  <a:lnTo>
                    <a:pt x="5223" y="3457"/>
                  </a:lnTo>
                  <a:lnTo>
                    <a:pt x="5761" y="3366"/>
                  </a:lnTo>
                  <a:lnTo>
                    <a:pt x="5776" y="3361"/>
                  </a:lnTo>
                  <a:lnTo>
                    <a:pt x="5786" y="3349"/>
                  </a:lnTo>
                  <a:lnTo>
                    <a:pt x="5789" y="3335"/>
                  </a:lnTo>
                  <a:lnTo>
                    <a:pt x="5791" y="3335"/>
                  </a:lnTo>
                  <a:lnTo>
                    <a:pt x="5791" y="2795"/>
                  </a:lnTo>
                  <a:lnTo>
                    <a:pt x="5787" y="2780"/>
                  </a:lnTo>
                  <a:lnTo>
                    <a:pt x="5778" y="2769"/>
                  </a:lnTo>
                  <a:lnTo>
                    <a:pt x="5763" y="2761"/>
                  </a:lnTo>
                  <a:lnTo>
                    <a:pt x="5225" y="2670"/>
                  </a:lnTo>
                  <a:lnTo>
                    <a:pt x="5186" y="2661"/>
                  </a:lnTo>
                  <a:lnTo>
                    <a:pt x="5152" y="2640"/>
                  </a:lnTo>
                  <a:lnTo>
                    <a:pt x="5122" y="2614"/>
                  </a:lnTo>
                  <a:lnTo>
                    <a:pt x="5100" y="2582"/>
                  </a:lnTo>
                  <a:lnTo>
                    <a:pt x="5087" y="2543"/>
                  </a:lnTo>
                  <a:lnTo>
                    <a:pt x="5046" y="2404"/>
                  </a:lnTo>
                  <a:lnTo>
                    <a:pt x="4994" y="2268"/>
                  </a:lnTo>
                  <a:lnTo>
                    <a:pt x="4934" y="2136"/>
                  </a:lnTo>
                  <a:lnTo>
                    <a:pt x="4863" y="2007"/>
                  </a:lnTo>
                  <a:lnTo>
                    <a:pt x="4846" y="1972"/>
                  </a:lnTo>
                  <a:lnTo>
                    <a:pt x="4839" y="1933"/>
                  </a:lnTo>
                  <a:lnTo>
                    <a:pt x="4841" y="1893"/>
                  </a:lnTo>
                  <a:lnTo>
                    <a:pt x="4852" y="1854"/>
                  </a:lnTo>
                  <a:lnTo>
                    <a:pt x="4871" y="1819"/>
                  </a:lnTo>
                  <a:lnTo>
                    <a:pt x="5187" y="1376"/>
                  </a:lnTo>
                  <a:lnTo>
                    <a:pt x="5193" y="1361"/>
                  </a:lnTo>
                  <a:lnTo>
                    <a:pt x="5191" y="1344"/>
                  </a:lnTo>
                  <a:lnTo>
                    <a:pt x="5184" y="1331"/>
                  </a:lnTo>
                  <a:lnTo>
                    <a:pt x="4802" y="950"/>
                  </a:lnTo>
                  <a:lnTo>
                    <a:pt x="4794" y="946"/>
                  </a:lnTo>
                  <a:lnTo>
                    <a:pt x="4789" y="942"/>
                  </a:lnTo>
                  <a:lnTo>
                    <a:pt x="4783" y="940"/>
                  </a:lnTo>
                  <a:lnTo>
                    <a:pt x="4778" y="940"/>
                  </a:lnTo>
                  <a:lnTo>
                    <a:pt x="4772" y="940"/>
                  </a:lnTo>
                  <a:lnTo>
                    <a:pt x="4765" y="944"/>
                  </a:lnTo>
                  <a:lnTo>
                    <a:pt x="4759" y="946"/>
                  </a:lnTo>
                  <a:lnTo>
                    <a:pt x="4315" y="1264"/>
                  </a:lnTo>
                  <a:lnTo>
                    <a:pt x="4280" y="1283"/>
                  </a:lnTo>
                  <a:lnTo>
                    <a:pt x="4243" y="1294"/>
                  </a:lnTo>
                  <a:lnTo>
                    <a:pt x="4204" y="1296"/>
                  </a:lnTo>
                  <a:lnTo>
                    <a:pt x="4165" y="1288"/>
                  </a:lnTo>
                  <a:lnTo>
                    <a:pt x="4127" y="1272"/>
                  </a:lnTo>
                  <a:lnTo>
                    <a:pt x="3997" y="1201"/>
                  </a:lnTo>
                  <a:lnTo>
                    <a:pt x="3861" y="1139"/>
                  </a:lnTo>
                  <a:lnTo>
                    <a:pt x="3721" y="1087"/>
                  </a:lnTo>
                  <a:lnTo>
                    <a:pt x="3578" y="1046"/>
                  </a:lnTo>
                  <a:lnTo>
                    <a:pt x="3540" y="1031"/>
                  </a:lnTo>
                  <a:lnTo>
                    <a:pt x="3509" y="1009"/>
                  </a:lnTo>
                  <a:lnTo>
                    <a:pt x="3481" y="981"/>
                  </a:lnTo>
                  <a:lnTo>
                    <a:pt x="3462" y="946"/>
                  </a:lnTo>
                  <a:lnTo>
                    <a:pt x="3451" y="907"/>
                  </a:lnTo>
                  <a:lnTo>
                    <a:pt x="3361" y="372"/>
                  </a:lnTo>
                  <a:lnTo>
                    <a:pt x="3354" y="359"/>
                  </a:lnTo>
                  <a:lnTo>
                    <a:pt x="3343" y="348"/>
                  </a:lnTo>
                  <a:lnTo>
                    <a:pt x="3328" y="344"/>
                  </a:lnTo>
                  <a:lnTo>
                    <a:pt x="2788" y="344"/>
                  </a:lnTo>
                  <a:close/>
                  <a:moveTo>
                    <a:pt x="2786" y="0"/>
                  </a:moveTo>
                  <a:lnTo>
                    <a:pt x="3324" y="0"/>
                  </a:lnTo>
                  <a:lnTo>
                    <a:pt x="3386" y="6"/>
                  </a:lnTo>
                  <a:lnTo>
                    <a:pt x="3443" y="19"/>
                  </a:lnTo>
                  <a:lnTo>
                    <a:pt x="3497" y="43"/>
                  </a:lnTo>
                  <a:lnTo>
                    <a:pt x="3548" y="73"/>
                  </a:lnTo>
                  <a:lnTo>
                    <a:pt x="3591" y="110"/>
                  </a:lnTo>
                  <a:lnTo>
                    <a:pt x="3630" y="153"/>
                  </a:lnTo>
                  <a:lnTo>
                    <a:pt x="3661" y="203"/>
                  </a:lnTo>
                  <a:lnTo>
                    <a:pt x="3684" y="257"/>
                  </a:lnTo>
                  <a:lnTo>
                    <a:pt x="3699" y="317"/>
                  </a:lnTo>
                  <a:lnTo>
                    <a:pt x="3771" y="741"/>
                  </a:lnTo>
                  <a:lnTo>
                    <a:pt x="3919" y="791"/>
                  </a:lnTo>
                  <a:lnTo>
                    <a:pt x="4064" y="851"/>
                  </a:lnTo>
                  <a:lnTo>
                    <a:pt x="4204" y="920"/>
                  </a:lnTo>
                  <a:lnTo>
                    <a:pt x="4560" y="667"/>
                  </a:lnTo>
                  <a:lnTo>
                    <a:pt x="4610" y="635"/>
                  </a:lnTo>
                  <a:lnTo>
                    <a:pt x="4664" y="614"/>
                  </a:lnTo>
                  <a:lnTo>
                    <a:pt x="4720" y="600"/>
                  </a:lnTo>
                  <a:lnTo>
                    <a:pt x="4779" y="596"/>
                  </a:lnTo>
                  <a:lnTo>
                    <a:pt x="4839" y="601"/>
                  </a:lnTo>
                  <a:lnTo>
                    <a:pt x="4897" y="614"/>
                  </a:lnTo>
                  <a:lnTo>
                    <a:pt x="4951" y="637"/>
                  </a:lnTo>
                  <a:lnTo>
                    <a:pt x="5001" y="668"/>
                  </a:lnTo>
                  <a:lnTo>
                    <a:pt x="5046" y="707"/>
                  </a:lnTo>
                  <a:lnTo>
                    <a:pt x="5428" y="1089"/>
                  </a:lnTo>
                  <a:lnTo>
                    <a:pt x="5469" y="1134"/>
                  </a:lnTo>
                  <a:lnTo>
                    <a:pt x="5499" y="1186"/>
                  </a:lnTo>
                  <a:lnTo>
                    <a:pt x="5521" y="1240"/>
                  </a:lnTo>
                  <a:lnTo>
                    <a:pt x="5536" y="1296"/>
                  </a:lnTo>
                  <a:lnTo>
                    <a:pt x="5540" y="1354"/>
                  </a:lnTo>
                  <a:lnTo>
                    <a:pt x="5536" y="1411"/>
                  </a:lnTo>
                  <a:lnTo>
                    <a:pt x="5523" y="1469"/>
                  </a:lnTo>
                  <a:lnTo>
                    <a:pt x="5500" y="1525"/>
                  </a:lnTo>
                  <a:lnTo>
                    <a:pt x="5469" y="1577"/>
                  </a:lnTo>
                  <a:lnTo>
                    <a:pt x="5215" y="1931"/>
                  </a:lnTo>
                  <a:lnTo>
                    <a:pt x="5282" y="2067"/>
                  </a:lnTo>
                  <a:lnTo>
                    <a:pt x="5340" y="2204"/>
                  </a:lnTo>
                  <a:lnTo>
                    <a:pt x="5389" y="2348"/>
                  </a:lnTo>
                  <a:lnTo>
                    <a:pt x="5819" y="2420"/>
                  </a:lnTo>
                  <a:lnTo>
                    <a:pt x="5879" y="2435"/>
                  </a:lnTo>
                  <a:lnTo>
                    <a:pt x="5933" y="2459"/>
                  </a:lnTo>
                  <a:lnTo>
                    <a:pt x="5983" y="2491"/>
                  </a:lnTo>
                  <a:lnTo>
                    <a:pt x="6026" y="2528"/>
                  </a:lnTo>
                  <a:lnTo>
                    <a:pt x="6063" y="2573"/>
                  </a:lnTo>
                  <a:lnTo>
                    <a:pt x="6093" y="2621"/>
                  </a:lnTo>
                  <a:lnTo>
                    <a:pt x="6115" y="2675"/>
                  </a:lnTo>
                  <a:lnTo>
                    <a:pt x="6128" y="2735"/>
                  </a:lnTo>
                  <a:lnTo>
                    <a:pt x="6132" y="2795"/>
                  </a:lnTo>
                  <a:lnTo>
                    <a:pt x="6132" y="3335"/>
                  </a:lnTo>
                  <a:lnTo>
                    <a:pt x="6128" y="3394"/>
                  </a:lnTo>
                  <a:lnTo>
                    <a:pt x="6114" y="3452"/>
                  </a:lnTo>
                  <a:lnTo>
                    <a:pt x="6091" y="3506"/>
                  </a:lnTo>
                  <a:lnTo>
                    <a:pt x="6061" y="3556"/>
                  </a:lnTo>
                  <a:lnTo>
                    <a:pt x="6024" y="3601"/>
                  </a:lnTo>
                  <a:lnTo>
                    <a:pt x="5979" y="3638"/>
                  </a:lnTo>
                  <a:lnTo>
                    <a:pt x="5931" y="3670"/>
                  </a:lnTo>
                  <a:lnTo>
                    <a:pt x="5875" y="3692"/>
                  </a:lnTo>
                  <a:lnTo>
                    <a:pt x="5817" y="3707"/>
                  </a:lnTo>
                  <a:lnTo>
                    <a:pt x="5387" y="3779"/>
                  </a:lnTo>
                  <a:lnTo>
                    <a:pt x="5338" y="3921"/>
                  </a:lnTo>
                  <a:lnTo>
                    <a:pt x="5279" y="4061"/>
                  </a:lnTo>
                  <a:lnTo>
                    <a:pt x="5214" y="4197"/>
                  </a:lnTo>
                  <a:lnTo>
                    <a:pt x="5467" y="4552"/>
                  </a:lnTo>
                  <a:lnTo>
                    <a:pt x="5499" y="4604"/>
                  </a:lnTo>
                  <a:lnTo>
                    <a:pt x="5519" y="4660"/>
                  </a:lnTo>
                  <a:lnTo>
                    <a:pt x="5532" y="4716"/>
                  </a:lnTo>
                  <a:lnTo>
                    <a:pt x="5538" y="4776"/>
                  </a:lnTo>
                  <a:lnTo>
                    <a:pt x="5532" y="4833"/>
                  </a:lnTo>
                  <a:lnTo>
                    <a:pt x="5519" y="4889"/>
                  </a:lnTo>
                  <a:lnTo>
                    <a:pt x="5497" y="4943"/>
                  </a:lnTo>
                  <a:lnTo>
                    <a:pt x="5465" y="4993"/>
                  </a:lnTo>
                  <a:lnTo>
                    <a:pt x="5426" y="5040"/>
                  </a:lnTo>
                  <a:lnTo>
                    <a:pt x="5044" y="5422"/>
                  </a:lnTo>
                  <a:lnTo>
                    <a:pt x="4997" y="5461"/>
                  </a:lnTo>
                  <a:lnTo>
                    <a:pt x="4947" y="5492"/>
                  </a:lnTo>
                  <a:lnTo>
                    <a:pt x="4893" y="5515"/>
                  </a:lnTo>
                  <a:lnTo>
                    <a:pt x="4835" y="5528"/>
                  </a:lnTo>
                  <a:lnTo>
                    <a:pt x="4776" y="5533"/>
                  </a:lnTo>
                  <a:lnTo>
                    <a:pt x="4718" y="5528"/>
                  </a:lnTo>
                  <a:lnTo>
                    <a:pt x="4660" y="5515"/>
                  </a:lnTo>
                  <a:lnTo>
                    <a:pt x="4606" y="5492"/>
                  </a:lnTo>
                  <a:lnTo>
                    <a:pt x="4556" y="5463"/>
                  </a:lnTo>
                  <a:lnTo>
                    <a:pt x="4202" y="5209"/>
                  </a:lnTo>
                  <a:lnTo>
                    <a:pt x="4066" y="5275"/>
                  </a:lnTo>
                  <a:lnTo>
                    <a:pt x="3926" y="5332"/>
                  </a:lnTo>
                  <a:lnTo>
                    <a:pt x="3783" y="5383"/>
                  </a:lnTo>
                  <a:lnTo>
                    <a:pt x="3710" y="5813"/>
                  </a:lnTo>
                  <a:lnTo>
                    <a:pt x="3695" y="5870"/>
                  </a:lnTo>
                  <a:lnTo>
                    <a:pt x="3673" y="5926"/>
                  </a:lnTo>
                  <a:lnTo>
                    <a:pt x="3641" y="5975"/>
                  </a:lnTo>
                  <a:lnTo>
                    <a:pt x="3604" y="6019"/>
                  </a:lnTo>
                  <a:lnTo>
                    <a:pt x="3559" y="6056"/>
                  </a:lnTo>
                  <a:lnTo>
                    <a:pt x="3509" y="6086"/>
                  </a:lnTo>
                  <a:lnTo>
                    <a:pt x="3455" y="6109"/>
                  </a:lnTo>
                  <a:lnTo>
                    <a:pt x="3397" y="6124"/>
                  </a:lnTo>
                  <a:lnTo>
                    <a:pt x="3337" y="6127"/>
                  </a:lnTo>
                  <a:lnTo>
                    <a:pt x="2795" y="6127"/>
                  </a:lnTo>
                  <a:lnTo>
                    <a:pt x="2735" y="6124"/>
                  </a:lnTo>
                  <a:lnTo>
                    <a:pt x="2678" y="6109"/>
                  </a:lnTo>
                  <a:lnTo>
                    <a:pt x="2624" y="6086"/>
                  </a:lnTo>
                  <a:lnTo>
                    <a:pt x="2573" y="6056"/>
                  </a:lnTo>
                  <a:lnTo>
                    <a:pt x="2529" y="6019"/>
                  </a:lnTo>
                  <a:lnTo>
                    <a:pt x="2491" y="5975"/>
                  </a:lnTo>
                  <a:lnTo>
                    <a:pt x="2460" y="5926"/>
                  </a:lnTo>
                  <a:lnTo>
                    <a:pt x="2437" y="5870"/>
                  </a:lnTo>
                  <a:lnTo>
                    <a:pt x="2422" y="5813"/>
                  </a:lnTo>
                  <a:lnTo>
                    <a:pt x="2350" y="5383"/>
                  </a:lnTo>
                  <a:lnTo>
                    <a:pt x="2212" y="5334"/>
                  </a:lnTo>
                  <a:lnTo>
                    <a:pt x="2076" y="5278"/>
                  </a:lnTo>
                  <a:lnTo>
                    <a:pt x="1945" y="5215"/>
                  </a:lnTo>
                  <a:lnTo>
                    <a:pt x="1586" y="5472"/>
                  </a:lnTo>
                  <a:lnTo>
                    <a:pt x="1535" y="5502"/>
                  </a:lnTo>
                  <a:lnTo>
                    <a:pt x="1481" y="5524"/>
                  </a:lnTo>
                  <a:lnTo>
                    <a:pt x="1426" y="5537"/>
                  </a:lnTo>
                  <a:lnTo>
                    <a:pt x="1366" y="5543"/>
                  </a:lnTo>
                  <a:lnTo>
                    <a:pt x="1306" y="5537"/>
                  </a:lnTo>
                  <a:lnTo>
                    <a:pt x="1249" y="5524"/>
                  </a:lnTo>
                  <a:lnTo>
                    <a:pt x="1194" y="5500"/>
                  </a:lnTo>
                  <a:lnTo>
                    <a:pt x="1144" y="5470"/>
                  </a:lnTo>
                  <a:lnTo>
                    <a:pt x="1098" y="5431"/>
                  </a:lnTo>
                  <a:lnTo>
                    <a:pt x="717" y="5049"/>
                  </a:lnTo>
                  <a:lnTo>
                    <a:pt x="677" y="5003"/>
                  </a:lnTo>
                  <a:lnTo>
                    <a:pt x="647" y="4952"/>
                  </a:lnTo>
                  <a:lnTo>
                    <a:pt x="624" y="4898"/>
                  </a:lnTo>
                  <a:lnTo>
                    <a:pt x="609" y="4841"/>
                  </a:lnTo>
                  <a:lnTo>
                    <a:pt x="606" y="4783"/>
                  </a:lnTo>
                  <a:lnTo>
                    <a:pt x="609" y="4725"/>
                  </a:lnTo>
                  <a:lnTo>
                    <a:pt x="622" y="4669"/>
                  </a:lnTo>
                  <a:lnTo>
                    <a:pt x="645" y="4614"/>
                  </a:lnTo>
                  <a:lnTo>
                    <a:pt x="677" y="4561"/>
                  </a:lnTo>
                  <a:lnTo>
                    <a:pt x="928" y="4211"/>
                  </a:lnTo>
                  <a:lnTo>
                    <a:pt x="861" y="4076"/>
                  </a:lnTo>
                  <a:lnTo>
                    <a:pt x="801" y="3936"/>
                  </a:lnTo>
                  <a:lnTo>
                    <a:pt x="753" y="3794"/>
                  </a:lnTo>
                  <a:lnTo>
                    <a:pt x="317" y="3720"/>
                  </a:lnTo>
                  <a:lnTo>
                    <a:pt x="257" y="3705"/>
                  </a:lnTo>
                  <a:lnTo>
                    <a:pt x="203" y="3683"/>
                  </a:lnTo>
                  <a:lnTo>
                    <a:pt x="153" y="3651"/>
                  </a:lnTo>
                  <a:lnTo>
                    <a:pt x="110" y="3614"/>
                  </a:lnTo>
                  <a:lnTo>
                    <a:pt x="73" y="3569"/>
                  </a:lnTo>
                  <a:lnTo>
                    <a:pt x="41" y="3519"/>
                  </a:lnTo>
                  <a:lnTo>
                    <a:pt x="19" y="3465"/>
                  </a:lnTo>
                  <a:lnTo>
                    <a:pt x="6" y="3407"/>
                  </a:lnTo>
                  <a:lnTo>
                    <a:pt x="0" y="3346"/>
                  </a:lnTo>
                  <a:lnTo>
                    <a:pt x="0" y="2808"/>
                  </a:lnTo>
                  <a:lnTo>
                    <a:pt x="6" y="2746"/>
                  </a:lnTo>
                  <a:lnTo>
                    <a:pt x="19" y="2688"/>
                  </a:lnTo>
                  <a:lnTo>
                    <a:pt x="41" y="2634"/>
                  </a:lnTo>
                  <a:lnTo>
                    <a:pt x="73" y="2586"/>
                  </a:lnTo>
                  <a:lnTo>
                    <a:pt x="110" y="2541"/>
                  </a:lnTo>
                  <a:lnTo>
                    <a:pt x="153" y="2502"/>
                  </a:lnTo>
                  <a:lnTo>
                    <a:pt x="203" y="2472"/>
                  </a:lnTo>
                  <a:lnTo>
                    <a:pt x="257" y="2448"/>
                  </a:lnTo>
                  <a:lnTo>
                    <a:pt x="317" y="2433"/>
                  </a:lnTo>
                  <a:lnTo>
                    <a:pt x="742" y="2363"/>
                  </a:lnTo>
                  <a:lnTo>
                    <a:pt x="790" y="2219"/>
                  </a:lnTo>
                  <a:lnTo>
                    <a:pt x="846" y="2080"/>
                  </a:lnTo>
                  <a:lnTo>
                    <a:pt x="913" y="1944"/>
                  </a:lnTo>
                  <a:lnTo>
                    <a:pt x="656" y="1584"/>
                  </a:lnTo>
                  <a:lnTo>
                    <a:pt x="626" y="1532"/>
                  </a:lnTo>
                  <a:lnTo>
                    <a:pt x="604" y="1476"/>
                  </a:lnTo>
                  <a:lnTo>
                    <a:pt x="591" y="1419"/>
                  </a:lnTo>
                  <a:lnTo>
                    <a:pt x="587" y="1361"/>
                  </a:lnTo>
                  <a:lnTo>
                    <a:pt x="591" y="1303"/>
                  </a:lnTo>
                  <a:lnTo>
                    <a:pt x="606" y="1247"/>
                  </a:lnTo>
                  <a:lnTo>
                    <a:pt x="628" y="1193"/>
                  </a:lnTo>
                  <a:lnTo>
                    <a:pt x="658" y="1143"/>
                  </a:lnTo>
                  <a:lnTo>
                    <a:pt x="697" y="1097"/>
                  </a:lnTo>
                  <a:lnTo>
                    <a:pt x="1081" y="715"/>
                  </a:lnTo>
                  <a:lnTo>
                    <a:pt x="1126" y="676"/>
                  </a:lnTo>
                  <a:lnTo>
                    <a:pt x="1176" y="644"/>
                  </a:lnTo>
                  <a:lnTo>
                    <a:pt x="1230" y="622"/>
                  </a:lnTo>
                  <a:lnTo>
                    <a:pt x="1288" y="609"/>
                  </a:lnTo>
                  <a:lnTo>
                    <a:pt x="1349" y="603"/>
                  </a:lnTo>
                  <a:lnTo>
                    <a:pt x="1407" y="609"/>
                  </a:lnTo>
                  <a:lnTo>
                    <a:pt x="1465" y="622"/>
                  </a:lnTo>
                  <a:lnTo>
                    <a:pt x="1519" y="644"/>
                  </a:lnTo>
                  <a:lnTo>
                    <a:pt x="1569" y="674"/>
                  </a:lnTo>
                  <a:lnTo>
                    <a:pt x="1921" y="927"/>
                  </a:lnTo>
                  <a:lnTo>
                    <a:pt x="2055" y="860"/>
                  </a:lnTo>
                  <a:lnTo>
                    <a:pt x="2195" y="801"/>
                  </a:lnTo>
                  <a:lnTo>
                    <a:pt x="2337" y="752"/>
                  </a:lnTo>
                  <a:lnTo>
                    <a:pt x="2411" y="317"/>
                  </a:lnTo>
                  <a:lnTo>
                    <a:pt x="2426" y="257"/>
                  </a:lnTo>
                  <a:lnTo>
                    <a:pt x="2450" y="203"/>
                  </a:lnTo>
                  <a:lnTo>
                    <a:pt x="2480" y="153"/>
                  </a:lnTo>
                  <a:lnTo>
                    <a:pt x="2519" y="110"/>
                  </a:lnTo>
                  <a:lnTo>
                    <a:pt x="2564" y="73"/>
                  </a:lnTo>
                  <a:lnTo>
                    <a:pt x="2612" y="43"/>
                  </a:lnTo>
                  <a:lnTo>
                    <a:pt x="2666" y="19"/>
                  </a:lnTo>
                  <a:lnTo>
                    <a:pt x="2724" y="6"/>
                  </a:lnTo>
                  <a:lnTo>
                    <a:pt x="2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solidFill>
                  <a:schemeClr val="accent1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620D73EE-696F-A54E-B2D5-757745EB550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21363" y="3092450"/>
              <a:ext cx="2100263" cy="2100263"/>
            </a:xfrm>
            <a:custGeom>
              <a:avLst/>
              <a:gdLst>
                <a:gd name="T0" fmla="*/ 1114 w 2646"/>
                <a:gd name="T1" fmla="*/ 368 h 2645"/>
                <a:gd name="T2" fmla="*/ 831 w 2646"/>
                <a:gd name="T3" fmla="*/ 480 h 2645"/>
                <a:gd name="T4" fmla="*/ 598 w 2646"/>
                <a:gd name="T5" fmla="*/ 668 h 2645"/>
                <a:gd name="T6" fmla="*/ 432 w 2646"/>
                <a:gd name="T7" fmla="*/ 920 h 2645"/>
                <a:gd name="T8" fmla="*/ 352 w 2646"/>
                <a:gd name="T9" fmla="*/ 1216 h 2645"/>
                <a:gd name="T10" fmla="*/ 369 w 2646"/>
                <a:gd name="T11" fmla="*/ 1532 h 2645"/>
                <a:gd name="T12" fmla="*/ 479 w 2646"/>
                <a:gd name="T13" fmla="*/ 1815 h 2645"/>
                <a:gd name="T14" fmla="*/ 669 w 2646"/>
                <a:gd name="T15" fmla="*/ 2048 h 2645"/>
                <a:gd name="T16" fmla="*/ 921 w 2646"/>
                <a:gd name="T17" fmla="*/ 2212 h 2645"/>
                <a:gd name="T18" fmla="*/ 1217 w 2646"/>
                <a:gd name="T19" fmla="*/ 2294 h 2645"/>
                <a:gd name="T20" fmla="*/ 1534 w 2646"/>
                <a:gd name="T21" fmla="*/ 2277 h 2645"/>
                <a:gd name="T22" fmla="*/ 1817 w 2646"/>
                <a:gd name="T23" fmla="*/ 2165 h 2645"/>
                <a:gd name="T24" fmla="*/ 2048 w 2646"/>
                <a:gd name="T25" fmla="*/ 1977 h 2645"/>
                <a:gd name="T26" fmla="*/ 2214 w 2646"/>
                <a:gd name="T27" fmla="*/ 1726 h 2645"/>
                <a:gd name="T28" fmla="*/ 2296 w 2646"/>
                <a:gd name="T29" fmla="*/ 1430 h 2645"/>
                <a:gd name="T30" fmla="*/ 2279 w 2646"/>
                <a:gd name="T31" fmla="*/ 1113 h 2645"/>
                <a:gd name="T32" fmla="*/ 2167 w 2646"/>
                <a:gd name="T33" fmla="*/ 830 h 2645"/>
                <a:gd name="T34" fmla="*/ 1979 w 2646"/>
                <a:gd name="T35" fmla="*/ 597 h 2645"/>
                <a:gd name="T36" fmla="*/ 1727 w 2646"/>
                <a:gd name="T37" fmla="*/ 434 h 2645"/>
                <a:gd name="T38" fmla="*/ 1429 w 2646"/>
                <a:gd name="T39" fmla="*/ 352 h 2645"/>
                <a:gd name="T40" fmla="*/ 1444 w 2646"/>
                <a:gd name="T41" fmla="*/ 5 h 2645"/>
                <a:gd name="T42" fmla="*/ 1785 w 2646"/>
                <a:gd name="T43" fmla="*/ 84 h 2645"/>
                <a:gd name="T44" fmla="*/ 2087 w 2646"/>
                <a:gd name="T45" fmla="*/ 242 h 2645"/>
                <a:gd name="T46" fmla="*/ 2335 w 2646"/>
                <a:gd name="T47" fmla="*/ 471 h 2645"/>
                <a:gd name="T48" fmla="*/ 2519 w 2646"/>
                <a:gd name="T49" fmla="*/ 756 h 2645"/>
                <a:gd name="T50" fmla="*/ 2625 w 2646"/>
                <a:gd name="T51" fmla="*/ 1085 h 2645"/>
                <a:gd name="T52" fmla="*/ 2640 w 2646"/>
                <a:gd name="T53" fmla="*/ 1443 h 2645"/>
                <a:gd name="T54" fmla="*/ 2564 w 2646"/>
                <a:gd name="T55" fmla="*/ 1783 h 2645"/>
                <a:gd name="T56" fmla="*/ 2404 w 2646"/>
                <a:gd name="T57" fmla="*/ 2085 h 2645"/>
                <a:gd name="T58" fmla="*/ 2176 w 2646"/>
                <a:gd name="T59" fmla="*/ 2335 h 2645"/>
                <a:gd name="T60" fmla="*/ 1890 w 2646"/>
                <a:gd name="T61" fmla="*/ 2517 h 2645"/>
                <a:gd name="T62" fmla="*/ 1562 w 2646"/>
                <a:gd name="T63" fmla="*/ 2623 h 2645"/>
                <a:gd name="T64" fmla="*/ 1204 w 2646"/>
                <a:gd name="T65" fmla="*/ 2640 h 2645"/>
                <a:gd name="T66" fmla="*/ 863 w 2646"/>
                <a:gd name="T67" fmla="*/ 2562 h 2645"/>
                <a:gd name="T68" fmla="*/ 561 w 2646"/>
                <a:gd name="T69" fmla="*/ 2403 h 2645"/>
                <a:gd name="T70" fmla="*/ 311 w 2646"/>
                <a:gd name="T71" fmla="*/ 2174 h 2645"/>
                <a:gd name="T72" fmla="*/ 127 w 2646"/>
                <a:gd name="T73" fmla="*/ 1890 h 2645"/>
                <a:gd name="T74" fmla="*/ 21 w 2646"/>
                <a:gd name="T75" fmla="*/ 1560 h 2645"/>
                <a:gd name="T76" fmla="*/ 6 w 2646"/>
                <a:gd name="T77" fmla="*/ 1203 h 2645"/>
                <a:gd name="T78" fmla="*/ 82 w 2646"/>
                <a:gd name="T79" fmla="*/ 862 h 2645"/>
                <a:gd name="T80" fmla="*/ 242 w 2646"/>
                <a:gd name="T81" fmla="*/ 560 h 2645"/>
                <a:gd name="T82" fmla="*/ 472 w 2646"/>
                <a:gd name="T83" fmla="*/ 311 h 2645"/>
                <a:gd name="T84" fmla="*/ 757 w 2646"/>
                <a:gd name="T85" fmla="*/ 128 h 2645"/>
                <a:gd name="T86" fmla="*/ 1086 w 2646"/>
                <a:gd name="T87" fmla="*/ 22 h 2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646" h="2645">
                  <a:moveTo>
                    <a:pt x="1323" y="346"/>
                  </a:moveTo>
                  <a:lnTo>
                    <a:pt x="1217" y="352"/>
                  </a:lnTo>
                  <a:lnTo>
                    <a:pt x="1114" y="368"/>
                  </a:lnTo>
                  <a:lnTo>
                    <a:pt x="1014" y="396"/>
                  </a:lnTo>
                  <a:lnTo>
                    <a:pt x="921" y="434"/>
                  </a:lnTo>
                  <a:lnTo>
                    <a:pt x="831" y="480"/>
                  </a:lnTo>
                  <a:lnTo>
                    <a:pt x="745" y="534"/>
                  </a:lnTo>
                  <a:lnTo>
                    <a:pt x="669" y="597"/>
                  </a:lnTo>
                  <a:lnTo>
                    <a:pt x="598" y="668"/>
                  </a:lnTo>
                  <a:lnTo>
                    <a:pt x="535" y="746"/>
                  </a:lnTo>
                  <a:lnTo>
                    <a:pt x="479" y="830"/>
                  </a:lnTo>
                  <a:lnTo>
                    <a:pt x="432" y="920"/>
                  </a:lnTo>
                  <a:lnTo>
                    <a:pt x="395" y="1014"/>
                  </a:lnTo>
                  <a:lnTo>
                    <a:pt x="369" y="1113"/>
                  </a:lnTo>
                  <a:lnTo>
                    <a:pt x="352" y="1216"/>
                  </a:lnTo>
                  <a:lnTo>
                    <a:pt x="347" y="1324"/>
                  </a:lnTo>
                  <a:lnTo>
                    <a:pt x="352" y="1430"/>
                  </a:lnTo>
                  <a:lnTo>
                    <a:pt x="369" y="1532"/>
                  </a:lnTo>
                  <a:lnTo>
                    <a:pt x="395" y="1631"/>
                  </a:lnTo>
                  <a:lnTo>
                    <a:pt x="432" y="1726"/>
                  </a:lnTo>
                  <a:lnTo>
                    <a:pt x="479" y="1815"/>
                  </a:lnTo>
                  <a:lnTo>
                    <a:pt x="535" y="1899"/>
                  </a:lnTo>
                  <a:lnTo>
                    <a:pt x="598" y="1977"/>
                  </a:lnTo>
                  <a:lnTo>
                    <a:pt x="669" y="2048"/>
                  </a:lnTo>
                  <a:lnTo>
                    <a:pt x="745" y="2111"/>
                  </a:lnTo>
                  <a:lnTo>
                    <a:pt x="831" y="2165"/>
                  </a:lnTo>
                  <a:lnTo>
                    <a:pt x="921" y="2212"/>
                  </a:lnTo>
                  <a:lnTo>
                    <a:pt x="1014" y="2249"/>
                  </a:lnTo>
                  <a:lnTo>
                    <a:pt x="1114" y="2277"/>
                  </a:lnTo>
                  <a:lnTo>
                    <a:pt x="1217" y="2294"/>
                  </a:lnTo>
                  <a:lnTo>
                    <a:pt x="1323" y="2299"/>
                  </a:lnTo>
                  <a:lnTo>
                    <a:pt x="1429" y="2294"/>
                  </a:lnTo>
                  <a:lnTo>
                    <a:pt x="1534" y="2277"/>
                  </a:lnTo>
                  <a:lnTo>
                    <a:pt x="1632" y="2249"/>
                  </a:lnTo>
                  <a:lnTo>
                    <a:pt x="1727" y="2212"/>
                  </a:lnTo>
                  <a:lnTo>
                    <a:pt x="1817" y="2165"/>
                  </a:lnTo>
                  <a:lnTo>
                    <a:pt x="1901" y="2111"/>
                  </a:lnTo>
                  <a:lnTo>
                    <a:pt x="1979" y="2048"/>
                  </a:lnTo>
                  <a:lnTo>
                    <a:pt x="2048" y="1977"/>
                  </a:lnTo>
                  <a:lnTo>
                    <a:pt x="2111" y="1899"/>
                  </a:lnTo>
                  <a:lnTo>
                    <a:pt x="2167" y="1815"/>
                  </a:lnTo>
                  <a:lnTo>
                    <a:pt x="2214" y="1726"/>
                  </a:lnTo>
                  <a:lnTo>
                    <a:pt x="2251" y="1631"/>
                  </a:lnTo>
                  <a:lnTo>
                    <a:pt x="2279" y="1532"/>
                  </a:lnTo>
                  <a:lnTo>
                    <a:pt x="2296" y="1430"/>
                  </a:lnTo>
                  <a:lnTo>
                    <a:pt x="2301" y="1324"/>
                  </a:lnTo>
                  <a:lnTo>
                    <a:pt x="2296" y="1216"/>
                  </a:lnTo>
                  <a:lnTo>
                    <a:pt x="2279" y="1113"/>
                  </a:lnTo>
                  <a:lnTo>
                    <a:pt x="2251" y="1014"/>
                  </a:lnTo>
                  <a:lnTo>
                    <a:pt x="2214" y="920"/>
                  </a:lnTo>
                  <a:lnTo>
                    <a:pt x="2167" y="830"/>
                  </a:lnTo>
                  <a:lnTo>
                    <a:pt x="2111" y="746"/>
                  </a:lnTo>
                  <a:lnTo>
                    <a:pt x="2048" y="668"/>
                  </a:lnTo>
                  <a:lnTo>
                    <a:pt x="1979" y="597"/>
                  </a:lnTo>
                  <a:lnTo>
                    <a:pt x="1901" y="534"/>
                  </a:lnTo>
                  <a:lnTo>
                    <a:pt x="1817" y="480"/>
                  </a:lnTo>
                  <a:lnTo>
                    <a:pt x="1727" y="434"/>
                  </a:lnTo>
                  <a:lnTo>
                    <a:pt x="1632" y="396"/>
                  </a:lnTo>
                  <a:lnTo>
                    <a:pt x="1534" y="368"/>
                  </a:lnTo>
                  <a:lnTo>
                    <a:pt x="1429" y="352"/>
                  </a:lnTo>
                  <a:lnTo>
                    <a:pt x="1323" y="346"/>
                  </a:lnTo>
                  <a:close/>
                  <a:moveTo>
                    <a:pt x="1323" y="0"/>
                  </a:moveTo>
                  <a:lnTo>
                    <a:pt x="1444" y="5"/>
                  </a:lnTo>
                  <a:lnTo>
                    <a:pt x="1562" y="22"/>
                  </a:lnTo>
                  <a:lnTo>
                    <a:pt x="1675" y="48"/>
                  </a:lnTo>
                  <a:lnTo>
                    <a:pt x="1785" y="84"/>
                  </a:lnTo>
                  <a:lnTo>
                    <a:pt x="1890" y="128"/>
                  </a:lnTo>
                  <a:lnTo>
                    <a:pt x="1990" y="180"/>
                  </a:lnTo>
                  <a:lnTo>
                    <a:pt x="2087" y="242"/>
                  </a:lnTo>
                  <a:lnTo>
                    <a:pt x="2176" y="311"/>
                  </a:lnTo>
                  <a:lnTo>
                    <a:pt x="2258" y="387"/>
                  </a:lnTo>
                  <a:lnTo>
                    <a:pt x="2335" y="471"/>
                  </a:lnTo>
                  <a:lnTo>
                    <a:pt x="2404" y="560"/>
                  </a:lnTo>
                  <a:lnTo>
                    <a:pt x="2465" y="655"/>
                  </a:lnTo>
                  <a:lnTo>
                    <a:pt x="2519" y="756"/>
                  </a:lnTo>
                  <a:lnTo>
                    <a:pt x="2564" y="862"/>
                  </a:lnTo>
                  <a:lnTo>
                    <a:pt x="2599" y="972"/>
                  </a:lnTo>
                  <a:lnTo>
                    <a:pt x="2625" y="1085"/>
                  </a:lnTo>
                  <a:lnTo>
                    <a:pt x="2640" y="1203"/>
                  </a:lnTo>
                  <a:lnTo>
                    <a:pt x="2646" y="1324"/>
                  </a:lnTo>
                  <a:lnTo>
                    <a:pt x="2640" y="1443"/>
                  </a:lnTo>
                  <a:lnTo>
                    <a:pt x="2625" y="1560"/>
                  </a:lnTo>
                  <a:lnTo>
                    <a:pt x="2599" y="1674"/>
                  </a:lnTo>
                  <a:lnTo>
                    <a:pt x="2564" y="1783"/>
                  </a:lnTo>
                  <a:lnTo>
                    <a:pt x="2519" y="1890"/>
                  </a:lnTo>
                  <a:lnTo>
                    <a:pt x="2465" y="1990"/>
                  </a:lnTo>
                  <a:lnTo>
                    <a:pt x="2404" y="2085"/>
                  </a:lnTo>
                  <a:lnTo>
                    <a:pt x="2335" y="2174"/>
                  </a:lnTo>
                  <a:lnTo>
                    <a:pt x="2258" y="2258"/>
                  </a:lnTo>
                  <a:lnTo>
                    <a:pt x="2176" y="2335"/>
                  </a:lnTo>
                  <a:lnTo>
                    <a:pt x="2087" y="2403"/>
                  </a:lnTo>
                  <a:lnTo>
                    <a:pt x="1990" y="2465"/>
                  </a:lnTo>
                  <a:lnTo>
                    <a:pt x="1890" y="2517"/>
                  </a:lnTo>
                  <a:lnTo>
                    <a:pt x="1785" y="2562"/>
                  </a:lnTo>
                  <a:lnTo>
                    <a:pt x="1675" y="2597"/>
                  </a:lnTo>
                  <a:lnTo>
                    <a:pt x="1562" y="2623"/>
                  </a:lnTo>
                  <a:lnTo>
                    <a:pt x="1444" y="2640"/>
                  </a:lnTo>
                  <a:lnTo>
                    <a:pt x="1323" y="2645"/>
                  </a:lnTo>
                  <a:lnTo>
                    <a:pt x="1204" y="2640"/>
                  </a:lnTo>
                  <a:lnTo>
                    <a:pt x="1086" y="2623"/>
                  </a:lnTo>
                  <a:lnTo>
                    <a:pt x="973" y="2597"/>
                  </a:lnTo>
                  <a:lnTo>
                    <a:pt x="863" y="2562"/>
                  </a:lnTo>
                  <a:lnTo>
                    <a:pt x="757" y="2517"/>
                  </a:lnTo>
                  <a:lnTo>
                    <a:pt x="656" y="2465"/>
                  </a:lnTo>
                  <a:lnTo>
                    <a:pt x="561" y="2403"/>
                  </a:lnTo>
                  <a:lnTo>
                    <a:pt x="472" y="2335"/>
                  </a:lnTo>
                  <a:lnTo>
                    <a:pt x="388" y="2258"/>
                  </a:lnTo>
                  <a:lnTo>
                    <a:pt x="311" y="2174"/>
                  </a:lnTo>
                  <a:lnTo>
                    <a:pt x="242" y="2085"/>
                  </a:lnTo>
                  <a:lnTo>
                    <a:pt x="181" y="1990"/>
                  </a:lnTo>
                  <a:lnTo>
                    <a:pt x="127" y="1890"/>
                  </a:lnTo>
                  <a:lnTo>
                    <a:pt x="82" y="1783"/>
                  </a:lnTo>
                  <a:lnTo>
                    <a:pt x="47" y="1674"/>
                  </a:lnTo>
                  <a:lnTo>
                    <a:pt x="21" y="1560"/>
                  </a:lnTo>
                  <a:lnTo>
                    <a:pt x="6" y="1443"/>
                  </a:lnTo>
                  <a:lnTo>
                    <a:pt x="0" y="1324"/>
                  </a:lnTo>
                  <a:lnTo>
                    <a:pt x="6" y="1203"/>
                  </a:lnTo>
                  <a:lnTo>
                    <a:pt x="21" y="1085"/>
                  </a:lnTo>
                  <a:lnTo>
                    <a:pt x="47" y="972"/>
                  </a:lnTo>
                  <a:lnTo>
                    <a:pt x="82" y="862"/>
                  </a:lnTo>
                  <a:lnTo>
                    <a:pt x="127" y="756"/>
                  </a:lnTo>
                  <a:lnTo>
                    <a:pt x="181" y="655"/>
                  </a:lnTo>
                  <a:lnTo>
                    <a:pt x="242" y="560"/>
                  </a:lnTo>
                  <a:lnTo>
                    <a:pt x="311" y="471"/>
                  </a:lnTo>
                  <a:lnTo>
                    <a:pt x="388" y="387"/>
                  </a:lnTo>
                  <a:lnTo>
                    <a:pt x="472" y="311"/>
                  </a:lnTo>
                  <a:lnTo>
                    <a:pt x="561" y="242"/>
                  </a:lnTo>
                  <a:lnTo>
                    <a:pt x="656" y="180"/>
                  </a:lnTo>
                  <a:lnTo>
                    <a:pt x="757" y="128"/>
                  </a:lnTo>
                  <a:lnTo>
                    <a:pt x="863" y="84"/>
                  </a:lnTo>
                  <a:lnTo>
                    <a:pt x="973" y="48"/>
                  </a:lnTo>
                  <a:lnTo>
                    <a:pt x="1086" y="22"/>
                  </a:lnTo>
                  <a:lnTo>
                    <a:pt x="1204" y="5"/>
                  </a:lnTo>
                  <a:lnTo>
                    <a:pt x="13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57" name="Freeform 58">
            <a:extLst>
              <a:ext uri="{FF2B5EF4-FFF2-40B4-BE49-F238E27FC236}">
                <a16:creationId xmlns:a16="http://schemas.microsoft.com/office/drawing/2014/main" id="{DF444F27-67AC-DE42-A208-674621C251FB}"/>
              </a:ext>
            </a:extLst>
          </p:cNvPr>
          <p:cNvSpPr>
            <a:spLocks noEditPoints="1"/>
          </p:cNvSpPr>
          <p:nvPr/>
        </p:nvSpPr>
        <p:spPr bwMode="auto">
          <a:xfrm>
            <a:off x="6202207" y="2936271"/>
            <a:ext cx="297194" cy="315410"/>
          </a:xfrm>
          <a:custGeom>
            <a:avLst/>
            <a:gdLst>
              <a:gd name="T0" fmla="*/ 4275 w 5809"/>
              <a:gd name="T1" fmla="*/ 4442 h 6164"/>
              <a:gd name="T2" fmla="*/ 3975 w 5809"/>
              <a:gd name="T3" fmla="*/ 4875 h 6164"/>
              <a:gd name="T4" fmla="*/ 4040 w 5809"/>
              <a:gd name="T5" fmla="*/ 5417 h 6164"/>
              <a:gd name="T6" fmla="*/ 4434 w 5809"/>
              <a:gd name="T7" fmla="*/ 5766 h 6164"/>
              <a:gd name="T8" fmla="*/ 4980 w 5809"/>
              <a:gd name="T9" fmla="*/ 5766 h 6164"/>
              <a:gd name="T10" fmla="*/ 5374 w 5809"/>
              <a:gd name="T11" fmla="*/ 5417 h 6164"/>
              <a:gd name="T12" fmla="*/ 5439 w 5809"/>
              <a:gd name="T13" fmla="*/ 4875 h 6164"/>
              <a:gd name="T14" fmla="*/ 5139 w 5809"/>
              <a:gd name="T15" fmla="*/ 4442 h 6164"/>
              <a:gd name="T16" fmla="*/ 1103 w 5809"/>
              <a:gd name="T17" fmla="*/ 2325 h 6164"/>
              <a:gd name="T18" fmla="*/ 602 w 5809"/>
              <a:gd name="T19" fmla="*/ 2516 h 6164"/>
              <a:gd name="T20" fmla="*/ 353 w 5809"/>
              <a:gd name="T21" fmla="*/ 2987 h 6164"/>
              <a:gd name="T22" fmla="*/ 484 w 5809"/>
              <a:gd name="T23" fmla="*/ 3513 h 6164"/>
              <a:gd name="T24" fmla="*/ 917 w 5809"/>
              <a:gd name="T25" fmla="*/ 3815 h 6164"/>
              <a:gd name="T26" fmla="*/ 1459 w 5809"/>
              <a:gd name="T27" fmla="*/ 3749 h 6164"/>
              <a:gd name="T28" fmla="*/ 1808 w 5809"/>
              <a:gd name="T29" fmla="*/ 3355 h 6164"/>
              <a:gd name="T30" fmla="*/ 1808 w 5809"/>
              <a:gd name="T31" fmla="*/ 2809 h 6164"/>
              <a:gd name="T32" fmla="*/ 1459 w 5809"/>
              <a:gd name="T33" fmla="*/ 2413 h 6164"/>
              <a:gd name="T34" fmla="*/ 4612 w 5809"/>
              <a:gd name="T35" fmla="*/ 353 h 6164"/>
              <a:gd name="T36" fmla="*/ 4141 w 5809"/>
              <a:gd name="T37" fmla="*/ 603 h 6164"/>
              <a:gd name="T38" fmla="*/ 3950 w 5809"/>
              <a:gd name="T39" fmla="*/ 1104 h 6164"/>
              <a:gd name="T40" fmla="*/ 4141 w 5809"/>
              <a:gd name="T41" fmla="*/ 1606 h 6164"/>
              <a:gd name="T42" fmla="*/ 4612 w 5809"/>
              <a:gd name="T43" fmla="*/ 1854 h 6164"/>
              <a:gd name="T44" fmla="*/ 5139 w 5809"/>
              <a:gd name="T45" fmla="*/ 1725 h 6164"/>
              <a:gd name="T46" fmla="*/ 5439 w 5809"/>
              <a:gd name="T47" fmla="*/ 1289 h 6164"/>
              <a:gd name="T48" fmla="*/ 5374 w 5809"/>
              <a:gd name="T49" fmla="*/ 749 h 6164"/>
              <a:gd name="T50" fmla="*/ 4980 w 5809"/>
              <a:gd name="T51" fmla="*/ 398 h 6164"/>
              <a:gd name="T52" fmla="*/ 4927 w 5809"/>
              <a:gd name="T53" fmla="*/ 23 h 6164"/>
              <a:gd name="T54" fmla="*/ 5484 w 5809"/>
              <a:gd name="T55" fmla="*/ 323 h 6164"/>
              <a:gd name="T56" fmla="*/ 5784 w 5809"/>
              <a:gd name="T57" fmla="*/ 880 h 6164"/>
              <a:gd name="T58" fmla="*/ 5721 w 5809"/>
              <a:gd name="T59" fmla="*/ 1531 h 6164"/>
              <a:gd name="T60" fmla="*/ 5321 w 5809"/>
              <a:gd name="T61" fmla="*/ 2015 h 6164"/>
              <a:gd name="T62" fmla="*/ 4706 w 5809"/>
              <a:gd name="T63" fmla="*/ 2205 h 6164"/>
              <a:gd name="T64" fmla="*/ 4123 w 5809"/>
              <a:gd name="T65" fmla="*/ 2038 h 6164"/>
              <a:gd name="T66" fmla="*/ 2166 w 5809"/>
              <a:gd name="T67" fmla="*/ 2804 h 6164"/>
              <a:gd name="T68" fmla="*/ 2168 w 5809"/>
              <a:gd name="T69" fmla="*/ 3357 h 6164"/>
              <a:gd name="T70" fmla="*/ 4126 w 5809"/>
              <a:gd name="T71" fmla="*/ 4126 h 6164"/>
              <a:gd name="T72" fmla="*/ 4706 w 5809"/>
              <a:gd name="T73" fmla="*/ 3961 h 6164"/>
              <a:gd name="T74" fmla="*/ 5323 w 5809"/>
              <a:gd name="T75" fmla="*/ 4149 h 6164"/>
              <a:gd name="T76" fmla="*/ 5723 w 5809"/>
              <a:gd name="T77" fmla="*/ 4635 h 6164"/>
              <a:gd name="T78" fmla="*/ 5786 w 5809"/>
              <a:gd name="T79" fmla="*/ 5284 h 6164"/>
              <a:gd name="T80" fmla="*/ 5486 w 5809"/>
              <a:gd name="T81" fmla="*/ 5841 h 6164"/>
              <a:gd name="T82" fmla="*/ 4929 w 5809"/>
              <a:gd name="T83" fmla="*/ 6143 h 6164"/>
              <a:gd name="T84" fmla="*/ 4280 w 5809"/>
              <a:gd name="T85" fmla="*/ 6078 h 6164"/>
              <a:gd name="T86" fmla="*/ 3794 w 5809"/>
              <a:gd name="T87" fmla="*/ 5678 h 6164"/>
              <a:gd name="T88" fmla="*/ 3607 w 5809"/>
              <a:gd name="T89" fmla="*/ 5063 h 6164"/>
              <a:gd name="T90" fmla="*/ 1915 w 5809"/>
              <a:gd name="T91" fmla="*/ 3826 h 6164"/>
              <a:gd name="T92" fmla="*/ 1411 w 5809"/>
              <a:gd name="T93" fmla="*/ 4140 h 6164"/>
              <a:gd name="T94" fmla="*/ 777 w 5809"/>
              <a:gd name="T95" fmla="*/ 4134 h 6164"/>
              <a:gd name="T96" fmla="*/ 253 w 5809"/>
              <a:gd name="T97" fmla="*/ 3783 h 6164"/>
              <a:gd name="T98" fmla="*/ 6 w 5809"/>
              <a:gd name="T99" fmla="*/ 3194 h 6164"/>
              <a:gd name="T100" fmla="*/ 133 w 5809"/>
              <a:gd name="T101" fmla="*/ 2556 h 6164"/>
              <a:gd name="T102" fmla="*/ 578 w 5809"/>
              <a:gd name="T103" fmla="*/ 2113 h 6164"/>
              <a:gd name="T104" fmla="*/ 1208 w 5809"/>
              <a:gd name="T105" fmla="*/ 1984 h 6164"/>
              <a:gd name="T106" fmla="*/ 1767 w 5809"/>
              <a:gd name="T107" fmla="*/ 2203 h 6164"/>
              <a:gd name="T108" fmla="*/ 3620 w 5809"/>
              <a:gd name="T109" fmla="*/ 1291 h 6164"/>
              <a:gd name="T110" fmla="*/ 3691 w 5809"/>
              <a:gd name="T111" fmla="*/ 674 h 6164"/>
              <a:gd name="T112" fmla="*/ 4091 w 5809"/>
              <a:gd name="T113" fmla="*/ 190 h 6164"/>
              <a:gd name="T114" fmla="*/ 4706 w 5809"/>
              <a:gd name="T115" fmla="*/ 0 h 6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5809" h="6164">
                <a:moveTo>
                  <a:pt x="4706" y="4305"/>
                </a:moveTo>
                <a:lnTo>
                  <a:pt x="4612" y="4310"/>
                </a:lnTo>
                <a:lnTo>
                  <a:pt x="4520" y="4329"/>
                </a:lnTo>
                <a:lnTo>
                  <a:pt x="4434" y="4355"/>
                </a:lnTo>
                <a:lnTo>
                  <a:pt x="4352" y="4395"/>
                </a:lnTo>
                <a:lnTo>
                  <a:pt x="4275" y="4442"/>
                </a:lnTo>
                <a:lnTo>
                  <a:pt x="4205" y="4496"/>
                </a:lnTo>
                <a:lnTo>
                  <a:pt x="4141" y="4560"/>
                </a:lnTo>
                <a:lnTo>
                  <a:pt x="4087" y="4629"/>
                </a:lnTo>
                <a:lnTo>
                  <a:pt x="4040" y="4706"/>
                </a:lnTo>
                <a:lnTo>
                  <a:pt x="4001" y="4789"/>
                </a:lnTo>
                <a:lnTo>
                  <a:pt x="3975" y="4875"/>
                </a:lnTo>
                <a:lnTo>
                  <a:pt x="3956" y="4967"/>
                </a:lnTo>
                <a:lnTo>
                  <a:pt x="3950" y="5061"/>
                </a:lnTo>
                <a:lnTo>
                  <a:pt x="3956" y="5157"/>
                </a:lnTo>
                <a:lnTo>
                  <a:pt x="3975" y="5248"/>
                </a:lnTo>
                <a:lnTo>
                  <a:pt x="4001" y="5335"/>
                </a:lnTo>
                <a:lnTo>
                  <a:pt x="4040" y="5417"/>
                </a:lnTo>
                <a:lnTo>
                  <a:pt x="4087" y="5494"/>
                </a:lnTo>
                <a:lnTo>
                  <a:pt x="4141" y="5564"/>
                </a:lnTo>
                <a:lnTo>
                  <a:pt x="4205" y="5627"/>
                </a:lnTo>
                <a:lnTo>
                  <a:pt x="4275" y="5682"/>
                </a:lnTo>
                <a:lnTo>
                  <a:pt x="4352" y="5729"/>
                </a:lnTo>
                <a:lnTo>
                  <a:pt x="4434" y="5766"/>
                </a:lnTo>
                <a:lnTo>
                  <a:pt x="4520" y="5794"/>
                </a:lnTo>
                <a:lnTo>
                  <a:pt x="4612" y="5811"/>
                </a:lnTo>
                <a:lnTo>
                  <a:pt x="4706" y="5819"/>
                </a:lnTo>
                <a:lnTo>
                  <a:pt x="4802" y="5811"/>
                </a:lnTo>
                <a:lnTo>
                  <a:pt x="4894" y="5794"/>
                </a:lnTo>
                <a:lnTo>
                  <a:pt x="4980" y="5766"/>
                </a:lnTo>
                <a:lnTo>
                  <a:pt x="5062" y="5729"/>
                </a:lnTo>
                <a:lnTo>
                  <a:pt x="5139" y="5682"/>
                </a:lnTo>
                <a:lnTo>
                  <a:pt x="5209" y="5627"/>
                </a:lnTo>
                <a:lnTo>
                  <a:pt x="5272" y="5564"/>
                </a:lnTo>
                <a:lnTo>
                  <a:pt x="5327" y="5494"/>
                </a:lnTo>
                <a:lnTo>
                  <a:pt x="5374" y="5417"/>
                </a:lnTo>
                <a:lnTo>
                  <a:pt x="5411" y="5335"/>
                </a:lnTo>
                <a:lnTo>
                  <a:pt x="5439" y="5248"/>
                </a:lnTo>
                <a:lnTo>
                  <a:pt x="5456" y="5157"/>
                </a:lnTo>
                <a:lnTo>
                  <a:pt x="5464" y="5061"/>
                </a:lnTo>
                <a:lnTo>
                  <a:pt x="5456" y="4967"/>
                </a:lnTo>
                <a:lnTo>
                  <a:pt x="5439" y="4875"/>
                </a:lnTo>
                <a:lnTo>
                  <a:pt x="5411" y="4789"/>
                </a:lnTo>
                <a:lnTo>
                  <a:pt x="5374" y="4706"/>
                </a:lnTo>
                <a:lnTo>
                  <a:pt x="5327" y="4629"/>
                </a:lnTo>
                <a:lnTo>
                  <a:pt x="5272" y="4560"/>
                </a:lnTo>
                <a:lnTo>
                  <a:pt x="5209" y="4496"/>
                </a:lnTo>
                <a:lnTo>
                  <a:pt x="5139" y="4442"/>
                </a:lnTo>
                <a:lnTo>
                  <a:pt x="5062" y="4395"/>
                </a:lnTo>
                <a:lnTo>
                  <a:pt x="4980" y="4355"/>
                </a:lnTo>
                <a:lnTo>
                  <a:pt x="4894" y="4329"/>
                </a:lnTo>
                <a:lnTo>
                  <a:pt x="4802" y="4310"/>
                </a:lnTo>
                <a:lnTo>
                  <a:pt x="4706" y="4305"/>
                </a:lnTo>
                <a:close/>
                <a:moveTo>
                  <a:pt x="1103" y="2325"/>
                </a:moveTo>
                <a:lnTo>
                  <a:pt x="1009" y="2331"/>
                </a:lnTo>
                <a:lnTo>
                  <a:pt x="917" y="2348"/>
                </a:lnTo>
                <a:lnTo>
                  <a:pt x="831" y="2376"/>
                </a:lnTo>
                <a:lnTo>
                  <a:pt x="748" y="2413"/>
                </a:lnTo>
                <a:lnTo>
                  <a:pt x="672" y="2460"/>
                </a:lnTo>
                <a:lnTo>
                  <a:pt x="602" y="2516"/>
                </a:lnTo>
                <a:lnTo>
                  <a:pt x="538" y="2578"/>
                </a:lnTo>
                <a:lnTo>
                  <a:pt x="484" y="2650"/>
                </a:lnTo>
                <a:lnTo>
                  <a:pt x="437" y="2727"/>
                </a:lnTo>
                <a:lnTo>
                  <a:pt x="398" y="2809"/>
                </a:lnTo>
                <a:lnTo>
                  <a:pt x="371" y="2895"/>
                </a:lnTo>
                <a:lnTo>
                  <a:pt x="353" y="2987"/>
                </a:lnTo>
                <a:lnTo>
                  <a:pt x="347" y="3081"/>
                </a:lnTo>
                <a:lnTo>
                  <a:pt x="353" y="3177"/>
                </a:lnTo>
                <a:lnTo>
                  <a:pt x="371" y="3267"/>
                </a:lnTo>
                <a:lnTo>
                  <a:pt x="398" y="3355"/>
                </a:lnTo>
                <a:lnTo>
                  <a:pt x="437" y="3438"/>
                </a:lnTo>
                <a:lnTo>
                  <a:pt x="484" y="3513"/>
                </a:lnTo>
                <a:lnTo>
                  <a:pt x="538" y="3584"/>
                </a:lnTo>
                <a:lnTo>
                  <a:pt x="602" y="3646"/>
                </a:lnTo>
                <a:lnTo>
                  <a:pt x="672" y="3702"/>
                </a:lnTo>
                <a:lnTo>
                  <a:pt x="748" y="3749"/>
                </a:lnTo>
                <a:lnTo>
                  <a:pt x="831" y="3787"/>
                </a:lnTo>
                <a:lnTo>
                  <a:pt x="917" y="3815"/>
                </a:lnTo>
                <a:lnTo>
                  <a:pt x="1009" y="3832"/>
                </a:lnTo>
                <a:lnTo>
                  <a:pt x="1103" y="3837"/>
                </a:lnTo>
                <a:lnTo>
                  <a:pt x="1199" y="3832"/>
                </a:lnTo>
                <a:lnTo>
                  <a:pt x="1289" y="3815"/>
                </a:lnTo>
                <a:lnTo>
                  <a:pt x="1377" y="3787"/>
                </a:lnTo>
                <a:lnTo>
                  <a:pt x="1459" y="3749"/>
                </a:lnTo>
                <a:lnTo>
                  <a:pt x="1534" y="3702"/>
                </a:lnTo>
                <a:lnTo>
                  <a:pt x="1606" y="3646"/>
                </a:lnTo>
                <a:lnTo>
                  <a:pt x="1669" y="3584"/>
                </a:lnTo>
                <a:lnTo>
                  <a:pt x="1724" y="3513"/>
                </a:lnTo>
                <a:lnTo>
                  <a:pt x="1771" y="3438"/>
                </a:lnTo>
                <a:lnTo>
                  <a:pt x="1808" y="3355"/>
                </a:lnTo>
                <a:lnTo>
                  <a:pt x="1836" y="3267"/>
                </a:lnTo>
                <a:lnTo>
                  <a:pt x="1853" y="3177"/>
                </a:lnTo>
                <a:lnTo>
                  <a:pt x="1861" y="3081"/>
                </a:lnTo>
                <a:lnTo>
                  <a:pt x="1853" y="2987"/>
                </a:lnTo>
                <a:lnTo>
                  <a:pt x="1836" y="2895"/>
                </a:lnTo>
                <a:lnTo>
                  <a:pt x="1808" y="2809"/>
                </a:lnTo>
                <a:lnTo>
                  <a:pt x="1771" y="2727"/>
                </a:lnTo>
                <a:lnTo>
                  <a:pt x="1724" y="2650"/>
                </a:lnTo>
                <a:lnTo>
                  <a:pt x="1669" y="2578"/>
                </a:lnTo>
                <a:lnTo>
                  <a:pt x="1606" y="2516"/>
                </a:lnTo>
                <a:lnTo>
                  <a:pt x="1536" y="2460"/>
                </a:lnTo>
                <a:lnTo>
                  <a:pt x="1459" y="2413"/>
                </a:lnTo>
                <a:lnTo>
                  <a:pt x="1377" y="2376"/>
                </a:lnTo>
                <a:lnTo>
                  <a:pt x="1291" y="2348"/>
                </a:lnTo>
                <a:lnTo>
                  <a:pt x="1199" y="2331"/>
                </a:lnTo>
                <a:lnTo>
                  <a:pt x="1103" y="2325"/>
                </a:lnTo>
                <a:close/>
                <a:moveTo>
                  <a:pt x="4706" y="347"/>
                </a:moveTo>
                <a:lnTo>
                  <a:pt x="4612" y="353"/>
                </a:lnTo>
                <a:lnTo>
                  <a:pt x="4520" y="370"/>
                </a:lnTo>
                <a:lnTo>
                  <a:pt x="4434" y="398"/>
                </a:lnTo>
                <a:lnTo>
                  <a:pt x="4352" y="436"/>
                </a:lnTo>
                <a:lnTo>
                  <a:pt x="4277" y="482"/>
                </a:lnTo>
                <a:lnTo>
                  <a:pt x="4205" y="539"/>
                </a:lnTo>
                <a:lnTo>
                  <a:pt x="4141" y="603"/>
                </a:lnTo>
                <a:lnTo>
                  <a:pt x="4087" y="672"/>
                </a:lnTo>
                <a:lnTo>
                  <a:pt x="4040" y="749"/>
                </a:lnTo>
                <a:lnTo>
                  <a:pt x="4003" y="831"/>
                </a:lnTo>
                <a:lnTo>
                  <a:pt x="3975" y="918"/>
                </a:lnTo>
                <a:lnTo>
                  <a:pt x="3956" y="1010"/>
                </a:lnTo>
                <a:lnTo>
                  <a:pt x="3950" y="1104"/>
                </a:lnTo>
                <a:lnTo>
                  <a:pt x="3956" y="1199"/>
                </a:lnTo>
                <a:lnTo>
                  <a:pt x="3975" y="1289"/>
                </a:lnTo>
                <a:lnTo>
                  <a:pt x="4001" y="1378"/>
                </a:lnTo>
                <a:lnTo>
                  <a:pt x="4040" y="1460"/>
                </a:lnTo>
                <a:lnTo>
                  <a:pt x="4087" y="1535"/>
                </a:lnTo>
                <a:lnTo>
                  <a:pt x="4141" y="1606"/>
                </a:lnTo>
                <a:lnTo>
                  <a:pt x="4205" y="1668"/>
                </a:lnTo>
                <a:lnTo>
                  <a:pt x="4275" y="1725"/>
                </a:lnTo>
                <a:lnTo>
                  <a:pt x="4352" y="1772"/>
                </a:lnTo>
                <a:lnTo>
                  <a:pt x="4434" y="1809"/>
                </a:lnTo>
                <a:lnTo>
                  <a:pt x="4520" y="1837"/>
                </a:lnTo>
                <a:lnTo>
                  <a:pt x="4612" y="1854"/>
                </a:lnTo>
                <a:lnTo>
                  <a:pt x="4706" y="1860"/>
                </a:lnTo>
                <a:lnTo>
                  <a:pt x="4802" y="1854"/>
                </a:lnTo>
                <a:lnTo>
                  <a:pt x="4894" y="1837"/>
                </a:lnTo>
                <a:lnTo>
                  <a:pt x="4980" y="1809"/>
                </a:lnTo>
                <a:lnTo>
                  <a:pt x="5062" y="1772"/>
                </a:lnTo>
                <a:lnTo>
                  <a:pt x="5139" y="1725"/>
                </a:lnTo>
                <a:lnTo>
                  <a:pt x="5209" y="1668"/>
                </a:lnTo>
                <a:lnTo>
                  <a:pt x="5272" y="1606"/>
                </a:lnTo>
                <a:lnTo>
                  <a:pt x="5327" y="1535"/>
                </a:lnTo>
                <a:lnTo>
                  <a:pt x="5374" y="1460"/>
                </a:lnTo>
                <a:lnTo>
                  <a:pt x="5411" y="1378"/>
                </a:lnTo>
                <a:lnTo>
                  <a:pt x="5439" y="1289"/>
                </a:lnTo>
                <a:lnTo>
                  <a:pt x="5456" y="1199"/>
                </a:lnTo>
                <a:lnTo>
                  <a:pt x="5464" y="1104"/>
                </a:lnTo>
                <a:lnTo>
                  <a:pt x="5456" y="1010"/>
                </a:lnTo>
                <a:lnTo>
                  <a:pt x="5439" y="918"/>
                </a:lnTo>
                <a:lnTo>
                  <a:pt x="5411" y="831"/>
                </a:lnTo>
                <a:lnTo>
                  <a:pt x="5374" y="749"/>
                </a:lnTo>
                <a:lnTo>
                  <a:pt x="5327" y="672"/>
                </a:lnTo>
                <a:lnTo>
                  <a:pt x="5272" y="603"/>
                </a:lnTo>
                <a:lnTo>
                  <a:pt x="5209" y="539"/>
                </a:lnTo>
                <a:lnTo>
                  <a:pt x="5139" y="482"/>
                </a:lnTo>
                <a:lnTo>
                  <a:pt x="5062" y="436"/>
                </a:lnTo>
                <a:lnTo>
                  <a:pt x="4980" y="398"/>
                </a:lnTo>
                <a:lnTo>
                  <a:pt x="4894" y="370"/>
                </a:lnTo>
                <a:lnTo>
                  <a:pt x="4802" y="353"/>
                </a:lnTo>
                <a:lnTo>
                  <a:pt x="4706" y="347"/>
                </a:lnTo>
                <a:close/>
                <a:moveTo>
                  <a:pt x="4706" y="0"/>
                </a:moveTo>
                <a:lnTo>
                  <a:pt x="4819" y="6"/>
                </a:lnTo>
                <a:lnTo>
                  <a:pt x="4927" y="23"/>
                </a:lnTo>
                <a:lnTo>
                  <a:pt x="5032" y="51"/>
                </a:lnTo>
                <a:lnTo>
                  <a:pt x="5134" y="87"/>
                </a:lnTo>
                <a:lnTo>
                  <a:pt x="5231" y="133"/>
                </a:lnTo>
                <a:lnTo>
                  <a:pt x="5321" y="190"/>
                </a:lnTo>
                <a:lnTo>
                  <a:pt x="5406" y="252"/>
                </a:lnTo>
                <a:lnTo>
                  <a:pt x="5484" y="323"/>
                </a:lnTo>
                <a:lnTo>
                  <a:pt x="5556" y="402"/>
                </a:lnTo>
                <a:lnTo>
                  <a:pt x="5619" y="486"/>
                </a:lnTo>
                <a:lnTo>
                  <a:pt x="5674" y="578"/>
                </a:lnTo>
                <a:lnTo>
                  <a:pt x="5721" y="674"/>
                </a:lnTo>
                <a:lnTo>
                  <a:pt x="5758" y="775"/>
                </a:lnTo>
                <a:lnTo>
                  <a:pt x="5784" y="880"/>
                </a:lnTo>
                <a:lnTo>
                  <a:pt x="5801" y="989"/>
                </a:lnTo>
                <a:lnTo>
                  <a:pt x="5807" y="1102"/>
                </a:lnTo>
                <a:lnTo>
                  <a:pt x="5801" y="1214"/>
                </a:lnTo>
                <a:lnTo>
                  <a:pt x="5784" y="1325"/>
                </a:lnTo>
                <a:lnTo>
                  <a:pt x="5758" y="1430"/>
                </a:lnTo>
                <a:lnTo>
                  <a:pt x="5721" y="1531"/>
                </a:lnTo>
                <a:lnTo>
                  <a:pt x="5674" y="1627"/>
                </a:lnTo>
                <a:lnTo>
                  <a:pt x="5619" y="1719"/>
                </a:lnTo>
                <a:lnTo>
                  <a:pt x="5556" y="1803"/>
                </a:lnTo>
                <a:lnTo>
                  <a:pt x="5484" y="1882"/>
                </a:lnTo>
                <a:lnTo>
                  <a:pt x="5406" y="1954"/>
                </a:lnTo>
                <a:lnTo>
                  <a:pt x="5321" y="2015"/>
                </a:lnTo>
                <a:lnTo>
                  <a:pt x="5229" y="2072"/>
                </a:lnTo>
                <a:lnTo>
                  <a:pt x="5134" y="2119"/>
                </a:lnTo>
                <a:lnTo>
                  <a:pt x="5032" y="2154"/>
                </a:lnTo>
                <a:lnTo>
                  <a:pt x="4927" y="2182"/>
                </a:lnTo>
                <a:lnTo>
                  <a:pt x="4819" y="2199"/>
                </a:lnTo>
                <a:lnTo>
                  <a:pt x="4706" y="2205"/>
                </a:lnTo>
                <a:lnTo>
                  <a:pt x="4601" y="2199"/>
                </a:lnTo>
                <a:lnTo>
                  <a:pt x="4498" y="2184"/>
                </a:lnTo>
                <a:lnTo>
                  <a:pt x="4398" y="2160"/>
                </a:lnTo>
                <a:lnTo>
                  <a:pt x="4303" y="2128"/>
                </a:lnTo>
                <a:lnTo>
                  <a:pt x="4211" y="2087"/>
                </a:lnTo>
                <a:lnTo>
                  <a:pt x="4123" y="2038"/>
                </a:lnTo>
                <a:lnTo>
                  <a:pt x="4042" y="1982"/>
                </a:lnTo>
                <a:lnTo>
                  <a:pt x="3965" y="1918"/>
                </a:lnTo>
                <a:lnTo>
                  <a:pt x="3896" y="1848"/>
                </a:lnTo>
                <a:lnTo>
                  <a:pt x="3832" y="1772"/>
                </a:lnTo>
                <a:lnTo>
                  <a:pt x="2140" y="2717"/>
                </a:lnTo>
                <a:lnTo>
                  <a:pt x="2166" y="2804"/>
                </a:lnTo>
                <a:lnTo>
                  <a:pt x="2187" y="2894"/>
                </a:lnTo>
                <a:lnTo>
                  <a:pt x="2198" y="2987"/>
                </a:lnTo>
                <a:lnTo>
                  <a:pt x="2202" y="3081"/>
                </a:lnTo>
                <a:lnTo>
                  <a:pt x="2198" y="3175"/>
                </a:lnTo>
                <a:lnTo>
                  <a:pt x="2187" y="3269"/>
                </a:lnTo>
                <a:lnTo>
                  <a:pt x="2168" y="3357"/>
                </a:lnTo>
                <a:lnTo>
                  <a:pt x="2142" y="3445"/>
                </a:lnTo>
                <a:lnTo>
                  <a:pt x="3834" y="4391"/>
                </a:lnTo>
                <a:lnTo>
                  <a:pt x="3898" y="4316"/>
                </a:lnTo>
                <a:lnTo>
                  <a:pt x="3969" y="4246"/>
                </a:lnTo>
                <a:lnTo>
                  <a:pt x="4044" y="4183"/>
                </a:lnTo>
                <a:lnTo>
                  <a:pt x="4126" y="4126"/>
                </a:lnTo>
                <a:lnTo>
                  <a:pt x="4213" y="4078"/>
                </a:lnTo>
                <a:lnTo>
                  <a:pt x="4305" y="4036"/>
                </a:lnTo>
                <a:lnTo>
                  <a:pt x="4400" y="4004"/>
                </a:lnTo>
                <a:lnTo>
                  <a:pt x="4500" y="3980"/>
                </a:lnTo>
                <a:lnTo>
                  <a:pt x="4601" y="3965"/>
                </a:lnTo>
                <a:lnTo>
                  <a:pt x="4706" y="3961"/>
                </a:lnTo>
                <a:lnTo>
                  <a:pt x="4819" y="3967"/>
                </a:lnTo>
                <a:lnTo>
                  <a:pt x="4929" y="3984"/>
                </a:lnTo>
                <a:lnTo>
                  <a:pt x="5034" y="4010"/>
                </a:lnTo>
                <a:lnTo>
                  <a:pt x="5136" y="4048"/>
                </a:lnTo>
                <a:lnTo>
                  <a:pt x="5231" y="4094"/>
                </a:lnTo>
                <a:lnTo>
                  <a:pt x="5323" y="4149"/>
                </a:lnTo>
                <a:lnTo>
                  <a:pt x="5407" y="4213"/>
                </a:lnTo>
                <a:lnTo>
                  <a:pt x="5486" y="4284"/>
                </a:lnTo>
                <a:lnTo>
                  <a:pt x="5558" y="4363"/>
                </a:lnTo>
                <a:lnTo>
                  <a:pt x="5621" y="4447"/>
                </a:lnTo>
                <a:lnTo>
                  <a:pt x="5676" y="4537"/>
                </a:lnTo>
                <a:lnTo>
                  <a:pt x="5723" y="4635"/>
                </a:lnTo>
                <a:lnTo>
                  <a:pt x="5760" y="4736"/>
                </a:lnTo>
                <a:lnTo>
                  <a:pt x="5786" y="4841"/>
                </a:lnTo>
                <a:lnTo>
                  <a:pt x="5803" y="4950"/>
                </a:lnTo>
                <a:lnTo>
                  <a:pt x="5809" y="5063"/>
                </a:lnTo>
                <a:lnTo>
                  <a:pt x="5803" y="5175"/>
                </a:lnTo>
                <a:lnTo>
                  <a:pt x="5786" y="5284"/>
                </a:lnTo>
                <a:lnTo>
                  <a:pt x="5760" y="5391"/>
                </a:lnTo>
                <a:lnTo>
                  <a:pt x="5723" y="5492"/>
                </a:lnTo>
                <a:lnTo>
                  <a:pt x="5676" y="5588"/>
                </a:lnTo>
                <a:lnTo>
                  <a:pt x="5621" y="5678"/>
                </a:lnTo>
                <a:lnTo>
                  <a:pt x="5558" y="5764"/>
                </a:lnTo>
                <a:lnTo>
                  <a:pt x="5486" y="5841"/>
                </a:lnTo>
                <a:lnTo>
                  <a:pt x="5409" y="5913"/>
                </a:lnTo>
                <a:lnTo>
                  <a:pt x="5323" y="5976"/>
                </a:lnTo>
                <a:lnTo>
                  <a:pt x="5233" y="6033"/>
                </a:lnTo>
                <a:lnTo>
                  <a:pt x="5137" y="6078"/>
                </a:lnTo>
                <a:lnTo>
                  <a:pt x="5036" y="6115"/>
                </a:lnTo>
                <a:lnTo>
                  <a:pt x="4929" y="6143"/>
                </a:lnTo>
                <a:lnTo>
                  <a:pt x="4820" y="6158"/>
                </a:lnTo>
                <a:lnTo>
                  <a:pt x="4708" y="6164"/>
                </a:lnTo>
                <a:lnTo>
                  <a:pt x="4595" y="6158"/>
                </a:lnTo>
                <a:lnTo>
                  <a:pt x="4487" y="6143"/>
                </a:lnTo>
                <a:lnTo>
                  <a:pt x="4382" y="6115"/>
                </a:lnTo>
                <a:lnTo>
                  <a:pt x="4280" y="6078"/>
                </a:lnTo>
                <a:lnTo>
                  <a:pt x="4183" y="6031"/>
                </a:lnTo>
                <a:lnTo>
                  <a:pt x="4093" y="5976"/>
                </a:lnTo>
                <a:lnTo>
                  <a:pt x="4008" y="5913"/>
                </a:lnTo>
                <a:lnTo>
                  <a:pt x="3930" y="5841"/>
                </a:lnTo>
                <a:lnTo>
                  <a:pt x="3858" y="5763"/>
                </a:lnTo>
                <a:lnTo>
                  <a:pt x="3794" y="5678"/>
                </a:lnTo>
                <a:lnTo>
                  <a:pt x="3740" y="5588"/>
                </a:lnTo>
                <a:lnTo>
                  <a:pt x="3693" y="5490"/>
                </a:lnTo>
                <a:lnTo>
                  <a:pt x="3656" y="5389"/>
                </a:lnTo>
                <a:lnTo>
                  <a:pt x="3629" y="5284"/>
                </a:lnTo>
                <a:lnTo>
                  <a:pt x="3613" y="5175"/>
                </a:lnTo>
                <a:lnTo>
                  <a:pt x="3607" y="5063"/>
                </a:lnTo>
                <a:lnTo>
                  <a:pt x="3611" y="4967"/>
                </a:lnTo>
                <a:lnTo>
                  <a:pt x="3624" y="4875"/>
                </a:lnTo>
                <a:lnTo>
                  <a:pt x="3643" y="4783"/>
                </a:lnTo>
                <a:lnTo>
                  <a:pt x="3671" y="4695"/>
                </a:lnTo>
                <a:lnTo>
                  <a:pt x="1979" y="3749"/>
                </a:lnTo>
                <a:lnTo>
                  <a:pt x="1915" y="3826"/>
                </a:lnTo>
                <a:lnTo>
                  <a:pt x="1844" y="3896"/>
                </a:lnTo>
                <a:lnTo>
                  <a:pt x="1769" y="3959"/>
                </a:lnTo>
                <a:lnTo>
                  <a:pt x="1686" y="4016"/>
                </a:lnTo>
                <a:lnTo>
                  <a:pt x="1598" y="4066"/>
                </a:lnTo>
                <a:lnTo>
                  <a:pt x="1508" y="4108"/>
                </a:lnTo>
                <a:lnTo>
                  <a:pt x="1411" y="4140"/>
                </a:lnTo>
                <a:lnTo>
                  <a:pt x="1311" y="4164"/>
                </a:lnTo>
                <a:lnTo>
                  <a:pt x="1210" y="4179"/>
                </a:lnTo>
                <a:lnTo>
                  <a:pt x="1103" y="4183"/>
                </a:lnTo>
                <a:lnTo>
                  <a:pt x="990" y="4177"/>
                </a:lnTo>
                <a:lnTo>
                  <a:pt x="882" y="4162"/>
                </a:lnTo>
                <a:lnTo>
                  <a:pt x="777" y="4134"/>
                </a:lnTo>
                <a:lnTo>
                  <a:pt x="675" y="4096"/>
                </a:lnTo>
                <a:lnTo>
                  <a:pt x="578" y="4051"/>
                </a:lnTo>
                <a:lnTo>
                  <a:pt x="488" y="3995"/>
                </a:lnTo>
                <a:lnTo>
                  <a:pt x="403" y="3931"/>
                </a:lnTo>
                <a:lnTo>
                  <a:pt x="325" y="3860"/>
                </a:lnTo>
                <a:lnTo>
                  <a:pt x="253" y="3783"/>
                </a:lnTo>
                <a:lnTo>
                  <a:pt x="190" y="3697"/>
                </a:lnTo>
                <a:lnTo>
                  <a:pt x="135" y="3607"/>
                </a:lnTo>
                <a:lnTo>
                  <a:pt x="88" y="3511"/>
                </a:lnTo>
                <a:lnTo>
                  <a:pt x="51" y="3410"/>
                </a:lnTo>
                <a:lnTo>
                  <a:pt x="23" y="3303"/>
                </a:lnTo>
                <a:lnTo>
                  <a:pt x="6" y="3194"/>
                </a:lnTo>
                <a:lnTo>
                  <a:pt x="0" y="3081"/>
                </a:lnTo>
                <a:lnTo>
                  <a:pt x="6" y="2969"/>
                </a:lnTo>
                <a:lnTo>
                  <a:pt x="23" y="2860"/>
                </a:lnTo>
                <a:lnTo>
                  <a:pt x="51" y="2755"/>
                </a:lnTo>
                <a:lnTo>
                  <a:pt x="88" y="2653"/>
                </a:lnTo>
                <a:lnTo>
                  <a:pt x="133" y="2556"/>
                </a:lnTo>
                <a:lnTo>
                  <a:pt x="190" y="2466"/>
                </a:lnTo>
                <a:lnTo>
                  <a:pt x="253" y="2381"/>
                </a:lnTo>
                <a:lnTo>
                  <a:pt x="325" y="2303"/>
                </a:lnTo>
                <a:lnTo>
                  <a:pt x="403" y="2231"/>
                </a:lnTo>
                <a:lnTo>
                  <a:pt x="488" y="2167"/>
                </a:lnTo>
                <a:lnTo>
                  <a:pt x="578" y="2113"/>
                </a:lnTo>
                <a:lnTo>
                  <a:pt x="675" y="2066"/>
                </a:lnTo>
                <a:lnTo>
                  <a:pt x="775" y="2029"/>
                </a:lnTo>
                <a:lnTo>
                  <a:pt x="882" y="2002"/>
                </a:lnTo>
                <a:lnTo>
                  <a:pt x="990" y="1985"/>
                </a:lnTo>
                <a:lnTo>
                  <a:pt x="1103" y="1980"/>
                </a:lnTo>
                <a:lnTo>
                  <a:pt x="1208" y="1984"/>
                </a:lnTo>
                <a:lnTo>
                  <a:pt x="1311" y="1999"/>
                </a:lnTo>
                <a:lnTo>
                  <a:pt x="1411" y="2023"/>
                </a:lnTo>
                <a:lnTo>
                  <a:pt x="1506" y="2055"/>
                </a:lnTo>
                <a:lnTo>
                  <a:pt x="1598" y="2096"/>
                </a:lnTo>
                <a:lnTo>
                  <a:pt x="1684" y="2145"/>
                </a:lnTo>
                <a:lnTo>
                  <a:pt x="1767" y="2203"/>
                </a:lnTo>
                <a:lnTo>
                  <a:pt x="1842" y="2265"/>
                </a:lnTo>
                <a:lnTo>
                  <a:pt x="1913" y="2336"/>
                </a:lnTo>
                <a:lnTo>
                  <a:pt x="1977" y="2411"/>
                </a:lnTo>
                <a:lnTo>
                  <a:pt x="3667" y="1468"/>
                </a:lnTo>
                <a:lnTo>
                  <a:pt x="3639" y="1381"/>
                </a:lnTo>
                <a:lnTo>
                  <a:pt x="3620" y="1291"/>
                </a:lnTo>
                <a:lnTo>
                  <a:pt x="3609" y="1197"/>
                </a:lnTo>
                <a:lnTo>
                  <a:pt x="3603" y="1102"/>
                </a:lnTo>
                <a:lnTo>
                  <a:pt x="3609" y="989"/>
                </a:lnTo>
                <a:lnTo>
                  <a:pt x="3626" y="880"/>
                </a:lnTo>
                <a:lnTo>
                  <a:pt x="3654" y="775"/>
                </a:lnTo>
                <a:lnTo>
                  <a:pt x="3691" y="674"/>
                </a:lnTo>
                <a:lnTo>
                  <a:pt x="3736" y="578"/>
                </a:lnTo>
                <a:lnTo>
                  <a:pt x="3793" y="486"/>
                </a:lnTo>
                <a:lnTo>
                  <a:pt x="3856" y="402"/>
                </a:lnTo>
                <a:lnTo>
                  <a:pt x="3928" y="323"/>
                </a:lnTo>
                <a:lnTo>
                  <a:pt x="4005" y="252"/>
                </a:lnTo>
                <a:lnTo>
                  <a:pt x="4091" y="190"/>
                </a:lnTo>
                <a:lnTo>
                  <a:pt x="4181" y="133"/>
                </a:lnTo>
                <a:lnTo>
                  <a:pt x="4277" y="87"/>
                </a:lnTo>
                <a:lnTo>
                  <a:pt x="4378" y="51"/>
                </a:lnTo>
                <a:lnTo>
                  <a:pt x="4483" y="23"/>
                </a:lnTo>
                <a:lnTo>
                  <a:pt x="4593" y="6"/>
                </a:lnTo>
                <a:lnTo>
                  <a:pt x="470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>
              <a:solidFill>
                <a:schemeClr val="accent1"/>
              </a:solidFill>
            </a:endParaRPr>
          </a:p>
        </p:txBody>
      </p:sp>
      <p:sp>
        <p:nvSpPr>
          <p:cNvPr id="58" name="Freeform 53">
            <a:extLst>
              <a:ext uri="{FF2B5EF4-FFF2-40B4-BE49-F238E27FC236}">
                <a16:creationId xmlns:a16="http://schemas.microsoft.com/office/drawing/2014/main" id="{8AA0401C-BF9C-9E4D-982B-699E29876B0C}"/>
              </a:ext>
            </a:extLst>
          </p:cNvPr>
          <p:cNvSpPr>
            <a:spLocks noEditPoints="1"/>
          </p:cNvSpPr>
          <p:nvPr/>
        </p:nvSpPr>
        <p:spPr bwMode="auto">
          <a:xfrm>
            <a:off x="6202207" y="4883076"/>
            <a:ext cx="308966" cy="271508"/>
          </a:xfrm>
          <a:custGeom>
            <a:avLst/>
            <a:gdLst>
              <a:gd name="T0" fmla="*/ 1437 w 6037"/>
              <a:gd name="T1" fmla="*/ 366 h 5305"/>
              <a:gd name="T2" fmla="*/ 1111 w 6037"/>
              <a:gd name="T3" fmla="*/ 469 h 5305"/>
              <a:gd name="T4" fmla="*/ 819 w 6037"/>
              <a:gd name="T5" fmla="*/ 654 h 5305"/>
              <a:gd name="T6" fmla="*/ 583 w 6037"/>
              <a:gd name="T7" fmla="*/ 912 h 5305"/>
              <a:gd name="T8" fmla="*/ 425 w 6037"/>
              <a:gd name="T9" fmla="*/ 1216 h 5305"/>
              <a:gd name="T10" fmla="*/ 350 w 6037"/>
              <a:gd name="T11" fmla="*/ 1553 h 5305"/>
              <a:gd name="T12" fmla="*/ 367 w 6037"/>
              <a:gd name="T13" fmla="*/ 1903 h 5305"/>
              <a:gd name="T14" fmla="*/ 469 w 6037"/>
              <a:gd name="T15" fmla="*/ 2231 h 5305"/>
              <a:gd name="T16" fmla="*/ 656 w 6037"/>
              <a:gd name="T17" fmla="*/ 2521 h 5305"/>
              <a:gd name="T18" fmla="*/ 5304 w 6037"/>
              <a:gd name="T19" fmla="*/ 2612 h 5305"/>
              <a:gd name="T20" fmla="*/ 5517 w 6037"/>
              <a:gd name="T21" fmla="*/ 2336 h 5305"/>
              <a:gd name="T22" fmla="*/ 5648 w 6037"/>
              <a:gd name="T23" fmla="*/ 2019 h 5305"/>
              <a:gd name="T24" fmla="*/ 5692 w 6037"/>
              <a:gd name="T25" fmla="*/ 1674 h 5305"/>
              <a:gd name="T26" fmla="*/ 5647 w 6037"/>
              <a:gd name="T27" fmla="*/ 1330 h 5305"/>
              <a:gd name="T28" fmla="*/ 5517 w 6037"/>
              <a:gd name="T29" fmla="*/ 1011 h 5305"/>
              <a:gd name="T30" fmla="*/ 5304 w 6037"/>
              <a:gd name="T31" fmla="*/ 736 h 5305"/>
              <a:gd name="T32" fmla="*/ 5029 w 6037"/>
              <a:gd name="T33" fmla="*/ 526 h 5305"/>
              <a:gd name="T34" fmla="*/ 4712 w 6037"/>
              <a:gd name="T35" fmla="*/ 394 h 5305"/>
              <a:gd name="T36" fmla="*/ 4367 w 6037"/>
              <a:gd name="T37" fmla="*/ 348 h 5305"/>
              <a:gd name="T38" fmla="*/ 4023 w 6037"/>
              <a:gd name="T39" fmla="*/ 394 h 5305"/>
              <a:gd name="T40" fmla="*/ 3706 w 6037"/>
              <a:gd name="T41" fmla="*/ 526 h 5305"/>
              <a:gd name="T42" fmla="*/ 3429 w 6037"/>
              <a:gd name="T43" fmla="*/ 738 h 5305"/>
              <a:gd name="T44" fmla="*/ 3075 w 6037"/>
              <a:gd name="T45" fmla="*/ 1066 h 5305"/>
              <a:gd name="T46" fmla="*/ 2964 w 6037"/>
              <a:gd name="T47" fmla="*/ 1066 h 5305"/>
              <a:gd name="T48" fmla="*/ 2608 w 6037"/>
              <a:gd name="T49" fmla="*/ 735 h 5305"/>
              <a:gd name="T50" fmla="*/ 2333 w 6037"/>
              <a:gd name="T51" fmla="*/ 522 h 5305"/>
              <a:gd name="T52" fmla="*/ 2014 w 6037"/>
              <a:gd name="T53" fmla="*/ 392 h 5305"/>
              <a:gd name="T54" fmla="*/ 1670 w 6037"/>
              <a:gd name="T55" fmla="*/ 346 h 5305"/>
              <a:gd name="T56" fmla="*/ 1910 w 6037"/>
              <a:gd name="T57" fmla="*/ 16 h 5305"/>
              <a:gd name="T58" fmla="*/ 2254 w 6037"/>
              <a:gd name="T59" fmla="*/ 104 h 5305"/>
              <a:gd name="T60" fmla="*/ 2573 w 6037"/>
              <a:gd name="T61" fmla="*/ 264 h 5305"/>
              <a:gd name="T62" fmla="*/ 2854 w 6037"/>
              <a:gd name="T63" fmla="*/ 491 h 5305"/>
              <a:gd name="T64" fmla="*/ 3275 w 6037"/>
              <a:gd name="T65" fmla="*/ 410 h 5305"/>
              <a:gd name="T66" fmla="*/ 3568 w 6037"/>
              <a:gd name="T67" fmla="*/ 207 h 5305"/>
              <a:gd name="T68" fmla="*/ 3896 w 6037"/>
              <a:gd name="T69" fmla="*/ 71 h 5305"/>
              <a:gd name="T70" fmla="*/ 4248 w 6037"/>
              <a:gd name="T71" fmla="*/ 7 h 5305"/>
              <a:gd name="T72" fmla="*/ 4609 w 6037"/>
              <a:gd name="T73" fmla="*/ 20 h 5305"/>
              <a:gd name="T74" fmla="*/ 4954 w 6037"/>
              <a:gd name="T75" fmla="*/ 108 h 5305"/>
              <a:gd name="T76" fmla="*/ 5271 w 6037"/>
              <a:gd name="T77" fmla="*/ 266 h 5305"/>
              <a:gd name="T78" fmla="*/ 5549 w 6037"/>
              <a:gd name="T79" fmla="*/ 493 h 5305"/>
              <a:gd name="T80" fmla="*/ 5777 w 6037"/>
              <a:gd name="T81" fmla="*/ 771 h 5305"/>
              <a:gd name="T82" fmla="*/ 5934 w 6037"/>
              <a:gd name="T83" fmla="*/ 1090 h 5305"/>
              <a:gd name="T84" fmla="*/ 6021 w 6037"/>
              <a:gd name="T85" fmla="*/ 1434 h 5305"/>
              <a:gd name="T86" fmla="*/ 6033 w 6037"/>
              <a:gd name="T87" fmla="*/ 1795 h 5305"/>
              <a:gd name="T88" fmla="*/ 5971 w 6037"/>
              <a:gd name="T89" fmla="*/ 2147 h 5305"/>
              <a:gd name="T90" fmla="*/ 5835 w 6037"/>
              <a:gd name="T91" fmla="*/ 2475 h 5305"/>
              <a:gd name="T92" fmla="*/ 5630 w 6037"/>
              <a:gd name="T93" fmla="*/ 2768 h 5305"/>
              <a:gd name="T94" fmla="*/ 3112 w 6037"/>
              <a:gd name="T95" fmla="*/ 5278 h 5305"/>
              <a:gd name="T96" fmla="*/ 3017 w 6037"/>
              <a:gd name="T97" fmla="*/ 5305 h 5305"/>
              <a:gd name="T98" fmla="*/ 2921 w 6037"/>
              <a:gd name="T99" fmla="*/ 5276 h 5305"/>
              <a:gd name="T100" fmla="*/ 401 w 6037"/>
              <a:gd name="T101" fmla="*/ 2753 h 5305"/>
              <a:gd name="T102" fmla="*/ 181 w 6037"/>
              <a:gd name="T103" fmla="*/ 2427 h 5305"/>
              <a:gd name="T104" fmla="*/ 46 w 6037"/>
              <a:gd name="T105" fmla="*/ 2063 h 5305"/>
              <a:gd name="T106" fmla="*/ 0 w 6037"/>
              <a:gd name="T107" fmla="*/ 1671 h 5305"/>
              <a:gd name="T108" fmla="*/ 37 w 6037"/>
              <a:gd name="T109" fmla="*/ 1312 h 5305"/>
              <a:gd name="T110" fmla="*/ 148 w 6037"/>
              <a:gd name="T111" fmla="*/ 976 h 5305"/>
              <a:gd name="T112" fmla="*/ 332 w 6037"/>
              <a:gd name="T113" fmla="*/ 670 h 5305"/>
              <a:gd name="T114" fmla="*/ 577 w 6037"/>
              <a:gd name="T115" fmla="*/ 405 h 5305"/>
              <a:gd name="T116" fmla="*/ 871 w 6037"/>
              <a:gd name="T117" fmla="*/ 201 h 5305"/>
              <a:gd name="T118" fmla="*/ 1197 w 6037"/>
              <a:gd name="T119" fmla="*/ 66 h 5305"/>
              <a:gd name="T120" fmla="*/ 1549 w 6037"/>
              <a:gd name="T121" fmla="*/ 4 h 5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037" h="5305">
                <a:moveTo>
                  <a:pt x="1670" y="346"/>
                </a:moveTo>
                <a:lnTo>
                  <a:pt x="1552" y="352"/>
                </a:lnTo>
                <a:lnTo>
                  <a:pt x="1437" y="366"/>
                </a:lnTo>
                <a:lnTo>
                  <a:pt x="1325" y="392"/>
                </a:lnTo>
                <a:lnTo>
                  <a:pt x="1215" y="425"/>
                </a:lnTo>
                <a:lnTo>
                  <a:pt x="1111" y="469"/>
                </a:lnTo>
                <a:lnTo>
                  <a:pt x="1008" y="522"/>
                </a:lnTo>
                <a:lnTo>
                  <a:pt x="911" y="584"/>
                </a:lnTo>
                <a:lnTo>
                  <a:pt x="819" y="654"/>
                </a:lnTo>
                <a:lnTo>
                  <a:pt x="733" y="735"/>
                </a:lnTo>
                <a:lnTo>
                  <a:pt x="654" y="821"/>
                </a:lnTo>
                <a:lnTo>
                  <a:pt x="583" y="912"/>
                </a:lnTo>
                <a:lnTo>
                  <a:pt x="520" y="1009"/>
                </a:lnTo>
                <a:lnTo>
                  <a:pt x="469" y="1110"/>
                </a:lnTo>
                <a:lnTo>
                  <a:pt x="425" y="1216"/>
                </a:lnTo>
                <a:lnTo>
                  <a:pt x="390" y="1326"/>
                </a:lnTo>
                <a:lnTo>
                  <a:pt x="367" y="1438"/>
                </a:lnTo>
                <a:lnTo>
                  <a:pt x="350" y="1553"/>
                </a:lnTo>
                <a:lnTo>
                  <a:pt x="346" y="1671"/>
                </a:lnTo>
                <a:lnTo>
                  <a:pt x="350" y="1788"/>
                </a:lnTo>
                <a:lnTo>
                  <a:pt x="367" y="1903"/>
                </a:lnTo>
                <a:lnTo>
                  <a:pt x="390" y="2015"/>
                </a:lnTo>
                <a:lnTo>
                  <a:pt x="425" y="2125"/>
                </a:lnTo>
                <a:lnTo>
                  <a:pt x="469" y="2231"/>
                </a:lnTo>
                <a:lnTo>
                  <a:pt x="522" y="2332"/>
                </a:lnTo>
                <a:lnTo>
                  <a:pt x="585" y="2429"/>
                </a:lnTo>
                <a:lnTo>
                  <a:pt x="656" y="2521"/>
                </a:lnTo>
                <a:lnTo>
                  <a:pt x="735" y="2609"/>
                </a:lnTo>
                <a:lnTo>
                  <a:pt x="3017" y="4889"/>
                </a:lnTo>
                <a:lnTo>
                  <a:pt x="5304" y="2612"/>
                </a:lnTo>
                <a:lnTo>
                  <a:pt x="5385" y="2526"/>
                </a:lnTo>
                <a:lnTo>
                  <a:pt x="5454" y="2433"/>
                </a:lnTo>
                <a:lnTo>
                  <a:pt x="5517" y="2336"/>
                </a:lnTo>
                <a:lnTo>
                  <a:pt x="5570" y="2235"/>
                </a:lnTo>
                <a:lnTo>
                  <a:pt x="5614" y="2129"/>
                </a:lnTo>
                <a:lnTo>
                  <a:pt x="5648" y="2019"/>
                </a:lnTo>
                <a:lnTo>
                  <a:pt x="5672" y="1907"/>
                </a:lnTo>
                <a:lnTo>
                  <a:pt x="5687" y="1792"/>
                </a:lnTo>
                <a:lnTo>
                  <a:pt x="5692" y="1674"/>
                </a:lnTo>
                <a:lnTo>
                  <a:pt x="5687" y="1557"/>
                </a:lnTo>
                <a:lnTo>
                  <a:pt x="5672" y="1442"/>
                </a:lnTo>
                <a:lnTo>
                  <a:pt x="5647" y="1330"/>
                </a:lnTo>
                <a:lnTo>
                  <a:pt x="5614" y="1220"/>
                </a:lnTo>
                <a:lnTo>
                  <a:pt x="5570" y="1114"/>
                </a:lnTo>
                <a:lnTo>
                  <a:pt x="5517" y="1011"/>
                </a:lnTo>
                <a:lnTo>
                  <a:pt x="5454" y="914"/>
                </a:lnTo>
                <a:lnTo>
                  <a:pt x="5385" y="823"/>
                </a:lnTo>
                <a:lnTo>
                  <a:pt x="5304" y="736"/>
                </a:lnTo>
                <a:lnTo>
                  <a:pt x="5218" y="658"/>
                </a:lnTo>
                <a:lnTo>
                  <a:pt x="5126" y="586"/>
                </a:lnTo>
                <a:lnTo>
                  <a:pt x="5029" y="526"/>
                </a:lnTo>
                <a:lnTo>
                  <a:pt x="4926" y="473"/>
                </a:lnTo>
                <a:lnTo>
                  <a:pt x="4820" y="429"/>
                </a:lnTo>
                <a:lnTo>
                  <a:pt x="4712" y="394"/>
                </a:lnTo>
                <a:lnTo>
                  <a:pt x="4598" y="368"/>
                </a:lnTo>
                <a:lnTo>
                  <a:pt x="4485" y="354"/>
                </a:lnTo>
                <a:lnTo>
                  <a:pt x="4367" y="348"/>
                </a:lnTo>
                <a:lnTo>
                  <a:pt x="4250" y="354"/>
                </a:lnTo>
                <a:lnTo>
                  <a:pt x="4135" y="368"/>
                </a:lnTo>
                <a:lnTo>
                  <a:pt x="4023" y="394"/>
                </a:lnTo>
                <a:lnTo>
                  <a:pt x="3913" y="429"/>
                </a:lnTo>
                <a:lnTo>
                  <a:pt x="3807" y="473"/>
                </a:lnTo>
                <a:lnTo>
                  <a:pt x="3706" y="526"/>
                </a:lnTo>
                <a:lnTo>
                  <a:pt x="3609" y="588"/>
                </a:lnTo>
                <a:lnTo>
                  <a:pt x="3515" y="658"/>
                </a:lnTo>
                <a:lnTo>
                  <a:pt x="3429" y="738"/>
                </a:lnTo>
                <a:lnTo>
                  <a:pt x="3143" y="1024"/>
                </a:lnTo>
                <a:lnTo>
                  <a:pt x="3112" y="1050"/>
                </a:lnTo>
                <a:lnTo>
                  <a:pt x="3075" y="1066"/>
                </a:lnTo>
                <a:lnTo>
                  <a:pt x="3039" y="1073"/>
                </a:lnTo>
                <a:lnTo>
                  <a:pt x="3002" y="1073"/>
                </a:lnTo>
                <a:lnTo>
                  <a:pt x="2964" y="1066"/>
                </a:lnTo>
                <a:lnTo>
                  <a:pt x="2929" y="1050"/>
                </a:lnTo>
                <a:lnTo>
                  <a:pt x="2898" y="1024"/>
                </a:lnTo>
                <a:lnTo>
                  <a:pt x="2608" y="735"/>
                </a:lnTo>
                <a:lnTo>
                  <a:pt x="2522" y="656"/>
                </a:lnTo>
                <a:lnTo>
                  <a:pt x="2430" y="584"/>
                </a:lnTo>
                <a:lnTo>
                  <a:pt x="2333" y="522"/>
                </a:lnTo>
                <a:lnTo>
                  <a:pt x="2230" y="469"/>
                </a:lnTo>
                <a:lnTo>
                  <a:pt x="2124" y="425"/>
                </a:lnTo>
                <a:lnTo>
                  <a:pt x="2014" y="392"/>
                </a:lnTo>
                <a:lnTo>
                  <a:pt x="1902" y="366"/>
                </a:lnTo>
                <a:lnTo>
                  <a:pt x="1787" y="352"/>
                </a:lnTo>
                <a:lnTo>
                  <a:pt x="1670" y="346"/>
                </a:lnTo>
                <a:close/>
                <a:moveTo>
                  <a:pt x="1670" y="0"/>
                </a:moveTo>
                <a:lnTo>
                  <a:pt x="1791" y="4"/>
                </a:lnTo>
                <a:lnTo>
                  <a:pt x="1910" y="16"/>
                </a:lnTo>
                <a:lnTo>
                  <a:pt x="2027" y="38"/>
                </a:lnTo>
                <a:lnTo>
                  <a:pt x="2142" y="68"/>
                </a:lnTo>
                <a:lnTo>
                  <a:pt x="2254" y="104"/>
                </a:lnTo>
                <a:lnTo>
                  <a:pt x="2364" y="150"/>
                </a:lnTo>
                <a:lnTo>
                  <a:pt x="2471" y="203"/>
                </a:lnTo>
                <a:lnTo>
                  <a:pt x="2573" y="264"/>
                </a:lnTo>
                <a:lnTo>
                  <a:pt x="2670" y="332"/>
                </a:lnTo>
                <a:lnTo>
                  <a:pt x="2764" y="408"/>
                </a:lnTo>
                <a:lnTo>
                  <a:pt x="2854" y="491"/>
                </a:lnTo>
                <a:lnTo>
                  <a:pt x="3020" y="658"/>
                </a:lnTo>
                <a:lnTo>
                  <a:pt x="3185" y="493"/>
                </a:lnTo>
                <a:lnTo>
                  <a:pt x="3275" y="410"/>
                </a:lnTo>
                <a:lnTo>
                  <a:pt x="3369" y="335"/>
                </a:lnTo>
                <a:lnTo>
                  <a:pt x="3466" y="267"/>
                </a:lnTo>
                <a:lnTo>
                  <a:pt x="3568" y="207"/>
                </a:lnTo>
                <a:lnTo>
                  <a:pt x="3675" y="154"/>
                </a:lnTo>
                <a:lnTo>
                  <a:pt x="3783" y="108"/>
                </a:lnTo>
                <a:lnTo>
                  <a:pt x="3896" y="71"/>
                </a:lnTo>
                <a:lnTo>
                  <a:pt x="4010" y="42"/>
                </a:lnTo>
                <a:lnTo>
                  <a:pt x="4127" y="20"/>
                </a:lnTo>
                <a:lnTo>
                  <a:pt x="4248" y="7"/>
                </a:lnTo>
                <a:lnTo>
                  <a:pt x="4369" y="4"/>
                </a:lnTo>
                <a:lnTo>
                  <a:pt x="4490" y="7"/>
                </a:lnTo>
                <a:lnTo>
                  <a:pt x="4609" y="20"/>
                </a:lnTo>
                <a:lnTo>
                  <a:pt x="4727" y="40"/>
                </a:lnTo>
                <a:lnTo>
                  <a:pt x="4842" y="70"/>
                </a:lnTo>
                <a:lnTo>
                  <a:pt x="4954" y="108"/>
                </a:lnTo>
                <a:lnTo>
                  <a:pt x="5062" y="152"/>
                </a:lnTo>
                <a:lnTo>
                  <a:pt x="5168" y="205"/>
                </a:lnTo>
                <a:lnTo>
                  <a:pt x="5271" y="266"/>
                </a:lnTo>
                <a:lnTo>
                  <a:pt x="5368" y="333"/>
                </a:lnTo>
                <a:lnTo>
                  <a:pt x="5462" y="408"/>
                </a:lnTo>
                <a:lnTo>
                  <a:pt x="5549" y="493"/>
                </a:lnTo>
                <a:lnTo>
                  <a:pt x="5632" y="581"/>
                </a:lnTo>
                <a:lnTo>
                  <a:pt x="5709" y="674"/>
                </a:lnTo>
                <a:lnTo>
                  <a:pt x="5777" y="771"/>
                </a:lnTo>
                <a:lnTo>
                  <a:pt x="5837" y="874"/>
                </a:lnTo>
                <a:lnTo>
                  <a:pt x="5890" y="980"/>
                </a:lnTo>
                <a:lnTo>
                  <a:pt x="5934" y="1090"/>
                </a:lnTo>
                <a:lnTo>
                  <a:pt x="5971" y="1202"/>
                </a:lnTo>
                <a:lnTo>
                  <a:pt x="6000" y="1317"/>
                </a:lnTo>
                <a:lnTo>
                  <a:pt x="6021" y="1434"/>
                </a:lnTo>
                <a:lnTo>
                  <a:pt x="6033" y="1553"/>
                </a:lnTo>
                <a:lnTo>
                  <a:pt x="6037" y="1674"/>
                </a:lnTo>
                <a:lnTo>
                  <a:pt x="6033" y="1795"/>
                </a:lnTo>
                <a:lnTo>
                  <a:pt x="6021" y="1914"/>
                </a:lnTo>
                <a:lnTo>
                  <a:pt x="6000" y="2032"/>
                </a:lnTo>
                <a:lnTo>
                  <a:pt x="5971" y="2147"/>
                </a:lnTo>
                <a:lnTo>
                  <a:pt x="5933" y="2259"/>
                </a:lnTo>
                <a:lnTo>
                  <a:pt x="5887" y="2369"/>
                </a:lnTo>
                <a:lnTo>
                  <a:pt x="5835" y="2475"/>
                </a:lnTo>
                <a:lnTo>
                  <a:pt x="5773" y="2576"/>
                </a:lnTo>
                <a:lnTo>
                  <a:pt x="5705" y="2675"/>
                </a:lnTo>
                <a:lnTo>
                  <a:pt x="5630" y="2768"/>
                </a:lnTo>
                <a:lnTo>
                  <a:pt x="5548" y="2856"/>
                </a:lnTo>
                <a:lnTo>
                  <a:pt x="3139" y="5256"/>
                </a:lnTo>
                <a:lnTo>
                  <a:pt x="3112" y="5278"/>
                </a:lnTo>
                <a:lnTo>
                  <a:pt x="3081" y="5292"/>
                </a:lnTo>
                <a:lnTo>
                  <a:pt x="3050" y="5302"/>
                </a:lnTo>
                <a:lnTo>
                  <a:pt x="3017" y="5305"/>
                </a:lnTo>
                <a:lnTo>
                  <a:pt x="2984" y="5302"/>
                </a:lnTo>
                <a:lnTo>
                  <a:pt x="2953" y="5292"/>
                </a:lnTo>
                <a:lnTo>
                  <a:pt x="2921" y="5276"/>
                </a:lnTo>
                <a:lnTo>
                  <a:pt x="2896" y="5254"/>
                </a:lnTo>
                <a:lnTo>
                  <a:pt x="491" y="2850"/>
                </a:lnTo>
                <a:lnTo>
                  <a:pt x="401" y="2753"/>
                </a:lnTo>
                <a:lnTo>
                  <a:pt x="319" y="2651"/>
                </a:lnTo>
                <a:lnTo>
                  <a:pt x="246" y="2541"/>
                </a:lnTo>
                <a:lnTo>
                  <a:pt x="181" y="2427"/>
                </a:lnTo>
                <a:lnTo>
                  <a:pt x="126" y="2310"/>
                </a:lnTo>
                <a:lnTo>
                  <a:pt x="82" y="2187"/>
                </a:lnTo>
                <a:lnTo>
                  <a:pt x="46" y="2063"/>
                </a:lnTo>
                <a:lnTo>
                  <a:pt x="20" y="1934"/>
                </a:lnTo>
                <a:lnTo>
                  <a:pt x="5" y="1803"/>
                </a:lnTo>
                <a:lnTo>
                  <a:pt x="0" y="1671"/>
                </a:lnTo>
                <a:lnTo>
                  <a:pt x="4" y="1550"/>
                </a:lnTo>
                <a:lnTo>
                  <a:pt x="16" y="1431"/>
                </a:lnTo>
                <a:lnTo>
                  <a:pt x="37" y="1312"/>
                </a:lnTo>
                <a:lnTo>
                  <a:pt x="66" y="1198"/>
                </a:lnTo>
                <a:lnTo>
                  <a:pt x="104" y="1084"/>
                </a:lnTo>
                <a:lnTo>
                  <a:pt x="148" y="976"/>
                </a:lnTo>
                <a:lnTo>
                  <a:pt x="202" y="870"/>
                </a:lnTo>
                <a:lnTo>
                  <a:pt x="262" y="768"/>
                </a:lnTo>
                <a:lnTo>
                  <a:pt x="332" y="670"/>
                </a:lnTo>
                <a:lnTo>
                  <a:pt x="407" y="577"/>
                </a:lnTo>
                <a:lnTo>
                  <a:pt x="489" y="487"/>
                </a:lnTo>
                <a:lnTo>
                  <a:pt x="577" y="405"/>
                </a:lnTo>
                <a:lnTo>
                  <a:pt x="671" y="330"/>
                </a:lnTo>
                <a:lnTo>
                  <a:pt x="768" y="262"/>
                </a:lnTo>
                <a:lnTo>
                  <a:pt x="871" y="201"/>
                </a:lnTo>
                <a:lnTo>
                  <a:pt x="977" y="148"/>
                </a:lnTo>
                <a:lnTo>
                  <a:pt x="1085" y="104"/>
                </a:lnTo>
                <a:lnTo>
                  <a:pt x="1197" y="66"/>
                </a:lnTo>
                <a:lnTo>
                  <a:pt x="1312" y="37"/>
                </a:lnTo>
                <a:lnTo>
                  <a:pt x="1430" y="16"/>
                </a:lnTo>
                <a:lnTo>
                  <a:pt x="1549" y="4"/>
                </a:lnTo>
                <a:lnTo>
                  <a:pt x="167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>
              <a:solidFill>
                <a:schemeClr val="accent1"/>
              </a:solidFill>
            </a:endParaRPr>
          </a:p>
        </p:txBody>
      </p:sp>
      <p:sp>
        <p:nvSpPr>
          <p:cNvPr id="59" name="Freeform 36">
            <a:extLst>
              <a:ext uri="{FF2B5EF4-FFF2-40B4-BE49-F238E27FC236}">
                <a16:creationId xmlns:a16="http://schemas.microsoft.com/office/drawing/2014/main" id="{DCCC8BBF-5438-E34E-A6EF-137BEAA6CD00}"/>
              </a:ext>
            </a:extLst>
          </p:cNvPr>
          <p:cNvSpPr>
            <a:spLocks noEditPoints="1"/>
          </p:cNvSpPr>
          <p:nvPr/>
        </p:nvSpPr>
        <p:spPr bwMode="auto">
          <a:xfrm>
            <a:off x="6206915" y="3839067"/>
            <a:ext cx="304258" cy="313160"/>
          </a:xfrm>
          <a:custGeom>
            <a:avLst/>
            <a:gdLst>
              <a:gd name="T0" fmla="*/ 346 w 5947"/>
              <a:gd name="T1" fmla="*/ 3458 h 6120"/>
              <a:gd name="T2" fmla="*/ 532 w 5947"/>
              <a:gd name="T3" fmla="*/ 5726 h 6120"/>
              <a:gd name="T4" fmla="*/ 1494 w 5947"/>
              <a:gd name="T5" fmla="*/ 5580 h 6120"/>
              <a:gd name="T6" fmla="*/ 1356 w 5947"/>
              <a:gd name="T7" fmla="*/ 3275 h 6120"/>
              <a:gd name="T8" fmla="*/ 3213 w 5947"/>
              <a:gd name="T9" fmla="*/ 548 h 6120"/>
              <a:gd name="T10" fmla="*/ 3206 w 5947"/>
              <a:gd name="T11" fmla="*/ 835 h 6120"/>
              <a:gd name="T12" fmla="*/ 3024 w 5947"/>
              <a:gd name="T13" fmla="*/ 1289 h 6120"/>
              <a:gd name="T14" fmla="*/ 2677 w 5947"/>
              <a:gd name="T15" fmla="*/ 2013 h 6120"/>
              <a:gd name="T16" fmla="*/ 2236 w 5947"/>
              <a:gd name="T17" fmla="*/ 2687 h 6120"/>
              <a:gd name="T18" fmla="*/ 1866 w 5947"/>
              <a:gd name="T19" fmla="*/ 3166 h 6120"/>
              <a:gd name="T20" fmla="*/ 1842 w 5947"/>
              <a:gd name="T21" fmla="*/ 5595 h 6120"/>
              <a:gd name="T22" fmla="*/ 2112 w 5947"/>
              <a:gd name="T23" fmla="*/ 5685 h 6120"/>
              <a:gd name="T24" fmla="*/ 2795 w 5947"/>
              <a:gd name="T25" fmla="*/ 5740 h 6120"/>
              <a:gd name="T26" fmla="*/ 3645 w 5947"/>
              <a:gd name="T27" fmla="*/ 5757 h 6120"/>
              <a:gd name="T28" fmla="*/ 4577 w 5947"/>
              <a:gd name="T29" fmla="*/ 5729 h 6120"/>
              <a:gd name="T30" fmla="*/ 5143 w 5947"/>
              <a:gd name="T31" fmla="*/ 5403 h 6120"/>
              <a:gd name="T32" fmla="*/ 5182 w 5947"/>
              <a:gd name="T33" fmla="*/ 5093 h 6120"/>
              <a:gd name="T34" fmla="*/ 5236 w 5947"/>
              <a:gd name="T35" fmla="*/ 4877 h 6120"/>
              <a:gd name="T36" fmla="*/ 5472 w 5947"/>
              <a:gd name="T37" fmla="*/ 4389 h 6120"/>
              <a:gd name="T38" fmla="*/ 5402 w 5947"/>
              <a:gd name="T39" fmla="*/ 4186 h 6120"/>
              <a:gd name="T40" fmla="*/ 5579 w 5947"/>
              <a:gd name="T41" fmla="*/ 3804 h 6120"/>
              <a:gd name="T42" fmla="*/ 5519 w 5947"/>
              <a:gd name="T43" fmla="*/ 3439 h 6120"/>
              <a:gd name="T44" fmla="*/ 5402 w 5947"/>
              <a:gd name="T45" fmla="*/ 3262 h 6120"/>
              <a:gd name="T46" fmla="*/ 5478 w 5947"/>
              <a:gd name="T47" fmla="*/ 3031 h 6120"/>
              <a:gd name="T48" fmla="*/ 5385 w 5947"/>
              <a:gd name="T49" fmla="*/ 2678 h 6120"/>
              <a:gd name="T50" fmla="*/ 4855 w 5947"/>
              <a:gd name="T51" fmla="*/ 2523 h 6120"/>
              <a:gd name="T52" fmla="*/ 4185 w 5947"/>
              <a:gd name="T53" fmla="*/ 2566 h 6120"/>
              <a:gd name="T54" fmla="*/ 3729 w 5947"/>
              <a:gd name="T55" fmla="*/ 2657 h 6120"/>
              <a:gd name="T56" fmla="*/ 3446 w 5947"/>
              <a:gd name="T57" fmla="*/ 2477 h 6120"/>
              <a:gd name="T58" fmla="*/ 3459 w 5947"/>
              <a:gd name="T59" fmla="*/ 1903 h 6120"/>
              <a:gd name="T60" fmla="*/ 3688 w 5947"/>
              <a:gd name="T61" fmla="*/ 1023 h 6120"/>
              <a:gd name="T62" fmla="*/ 3569 w 5947"/>
              <a:gd name="T63" fmla="*/ 473 h 6120"/>
              <a:gd name="T64" fmla="*/ 3267 w 5947"/>
              <a:gd name="T65" fmla="*/ 345 h 6120"/>
              <a:gd name="T66" fmla="*/ 3489 w 5947"/>
              <a:gd name="T67" fmla="*/ 40 h 6120"/>
              <a:gd name="T68" fmla="*/ 3932 w 5947"/>
              <a:gd name="T69" fmla="*/ 390 h 6120"/>
              <a:gd name="T70" fmla="*/ 4017 w 5947"/>
              <a:gd name="T71" fmla="*/ 1173 h 6120"/>
              <a:gd name="T72" fmla="*/ 3798 w 5947"/>
              <a:gd name="T73" fmla="*/ 1981 h 6120"/>
              <a:gd name="T74" fmla="*/ 3759 w 5947"/>
              <a:gd name="T75" fmla="*/ 2302 h 6120"/>
              <a:gd name="T76" fmla="*/ 4101 w 5947"/>
              <a:gd name="T77" fmla="*/ 2235 h 6120"/>
              <a:gd name="T78" fmla="*/ 4730 w 5947"/>
              <a:gd name="T79" fmla="*/ 2177 h 6120"/>
              <a:gd name="T80" fmla="*/ 5552 w 5947"/>
              <a:gd name="T81" fmla="*/ 2372 h 6120"/>
              <a:gd name="T82" fmla="*/ 5837 w 5947"/>
              <a:gd name="T83" fmla="*/ 2868 h 6120"/>
              <a:gd name="T84" fmla="*/ 5843 w 5947"/>
              <a:gd name="T85" fmla="*/ 3307 h 6120"/>
              <a:gd name="T86" fmla="*/ 5908 w 5947"/>
              <a:gd name="T87" fmla="*/ 3914 h 6120"/>
              <a:gd name="T88" fmla="*/ 5822 w 5947"/>
              <a:gd name="T89" fmla="*/ 4474 h 6120"/>
              <a:gd name="T90" fmla="*/ 5601 w 5947"/>
              <a:gd name="T91" fmla="*/ 5012 h 6120"/>
              <a:gd name="T92" fmla="*/ 5443 w 5947"/>
              <a:gd name="T93" fmla="*/ 5573 h 6120"/>
              <a:gd name="T94" fmla="*/ 4870 w 5947"/>
              <a:gd name="T95" fmla="*/ 6007 h 6120"/>
              <a:gd name="T96" fmla="*/ 3919 w 5947"/>
              <a:gd name="T97" fmla="*/ 6118 h 6120"/>
              <a:gd name="T98" fmla="*/ 2860 w 5947"/>
              <a:gd name="T99" fmla="*/ 6090 h 6120"/>
              <a:gd name="T100" fmla="*/ 2104 w 5947"/>
              <a:gd name="T101" fmla="*/ 6031 h 6120"/>
              <a:gd name="T102" fmla="*/ 1507 w 5947"/>
              <a:gd name="T103" fmla="*/ 6035 h 6120"/>
              <a:gd name="T104" fmla="*/ 243 w 5947"/>
              <a:gd name="T105" fmla="*/ 5986 h 6120"/>
              <a:gd name="T106" fmla="*/ 0 w 5947"/>
              <a:gd name="T107" fmla="*/ 3458 h 6120"/>
              <a:gd name="T108" fmla="*/ 309 w 5947"/>
              <a:gd name="T109" fmla="*/ 2976 h 6120"/>
              <a:gd name="T110" fmla="*/ 1567 w 5947"/>
              <a:gd name="T111" fmla="*/ 2991 h 6120"/>
              <a:gd name="T112" fmla="*/ 1836 w 5947"/>
              <a:gd name="T113" fmla="*/ 2596 h 6120"/>
              <a:gd name="T114" fmla="*/ 2328 w 5947"/>
              <a:gd name="T115" fmla="*/ 1933 h 6120"/>
              <a:gd name="T116" fmla="*/ 2744 w 5947"/>
              <a:gd name="T117" fmla="*/ 1062 h 6120"/>
              <a:gd name="T118" fmla="*/ 2869 w 5947"/>
              <a:gd name="T119" fmla="*/ 520 h 6120"/>
              <a:gd name="T120" fmla="*/ 3027 w 5947"/>
              <a:gd name="T121" fmla="*/ 73 h 6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947" h="6120">
                <a:moveTo>
                  <a:pt x="532" y="3270"/>
                </a:moveTo>
                <a:lnTo>
                  <a:pt x="489" y="3275"/>
                </a:lnTo>
                <a:lnTo>
                  <a:pt x="450" y="3288"/>
                </a:lnTo>
                <a:lnTo>
                  <a:pt x="417" y="3311"/>
                </a:lnTo>
                <a:lnTo>
                  <a:pt x="387" y="3341"/>
                </a:lnTo>
                <a:lnTo>
                  <a:pt x="364" y="3374"/>
                </a:lnTo>
                <a:lnTo>
                  <a:pt x="350" y="3415"/>
                </a:lnTo>
                <a:lnTo>
                  <a:pt x="346" y="3458"/>
                </a:lnTo>
                <a:lnTo>
                  <a:pt x="346" y="5539"/>
                </a:lnTo>
                <a:lnTo>
                  <a:pt x="350" y="5580"/>
                </a:lnTo>
                <a:lnTo>
                  <a:pt x="364" y="5621"/>
                </a:lnTo>
                <a:lnTo>
                  <a:pt x="387" y="5655"/>
                </a:lnTo>
                <a:lnTo>
                  <a:pt x="415" y="5685"/>
                </a:lnTo>
                <a:lnTo>
                  <a:pt x="450" y="5707"/>
                </a:lnTo>
                <a:lnTo>
                  <a:pt x="489" y="5720"/>
                </a:lnTo>
                <a:lnTo>
                  <a:pt x="532" y="5726"/>
                </a:lnTo>
                <a:lnTo>
                  <a:pt x="532" y="5724"/>
                </a:lnTo>
                <a:lnTo>
                  <a:pt x="1313" y="5724"/>
                </a:lnTo>
                <a:lnTo>
                  <a:pt x="1354" y="5720"/>
                </a:lnTo>
                <a:lnTo>
                  <a:pt x="1395" y="5705"/>
                </a:lnTo>
                <a:lnTo>
                  <a:pt x="1429" y="5683"/>
                </a:lnTo>
                <a:lnTo>
                  <a:pt x="1459" y="5655"/>
                </a:lnTo>
                <a:lnTo>
                  <a:pt x="1481" y="5619"/>
                </a:lnTo>
                <a:lnTo>
                  <a:pt x="1494" y="5580"/>
                </a:lnTo>
                <a:lnTo>
                  <a:pt x="1500" y="5537"/>
                </a:lnTo>
                <a:lnTo>
                  <a:pt x="1500" y="3458"/>
                </a:lnTo>
                <a:lnTo>
                  <a:pt x="1494" y="3415"/>
                </a:lnTo>
                <a:lnTo>
                  <a:pt x="1481" y="3376"/>
                </a:lnTo>
                <a:lnTo>
                  <a:pt x="1459" y="3341"/>
                </a:lnTo>
                <a:lnTo>
                  <a:pt x="1429" y="3313"/>
                </a:lnTo>
                <a:lnTo>
                  <a:pt x="1395" y="3290"/>
                </a:lnTo>
                <a:lnTo>
                  <a:pt x="1356" y="3275"/>
                </a:lnTo>
                <a:lnTo>
                  <a:pt x="1313" y="3270"/>
                </a:lnTo>
                <a:lnTo>
                  <a:pt x="532" y="3270"/>
                </a:lnTo>
                <a:close/>
                <a:moveTo>
                  <a:pt x="3243" y="343"/>
                </a:moveTo>
                <a:lnTo>
                  <a:pt x="3232" y="369"/>
                </a:lnTo>
                <a:lnTo>
                  <a:pt x="3225" y="403"/>
                </a:lnTo>
                <a:lnTo>
                  <a:pt x="3219" y="445"/>
                </a:lnTo>
                <a:lnTo>
                  <a:pt x="3215" y="494"/>
                </a:lnTo>
                <a:lnTo>
                  <a:pt x="3213" y="548"/>
                </a:lnTo>
                <a:lnTo>
                  <a:pt x="3215" y="604"/>
                </a:lnTo>
                <a:lnTo>
                  <a:pt x="3219" y="660"/>
                </a:lnTo>
                <a:lnTo>
                  <a:pt x="3226" y="714"/>
                </a:lnTo>
                <a:lnTo>
                  <a:pt x="3228" y="743"/>
                </a:lnTo>
                <a:lnTo>
                  <a:pt x="3226" y="773"/>
                </a:lnTo>
                <a:lnTo>
                  <a:pt x="3219" y="799"/>
                </a:lnTo>
                <a:lnTo>
                  <a:pt x="3215" y="812"/>
                </a:lnTo>
                <a:lnTo>
                  <a:pt x="3206" y="835"/>
                </a:lnTo>
                <a:lnTo>
                  <a:pt x="3195" y="864"/>
                </a:lnTo>
                <a:lnTo>
                  <a:pt x="3180" y="905"/>
                </a:lnTo>
                <a:lnTo>
                  <a:pt x="3161" y="952"/>
                </a:lnTo>
                <a:lnTo>
                  <a:pt x="3139" y="1008"/>
                </a:lnTo>
                <a:lnTo>
                  <a:pt x="3115" y="1069"/>
                </a:lnTo>
                <a:lnTo>
                  <a:pt x="3087" y="1138"/>
                </a:lnTo>
                <a:lnTo>
                  <a:pt x="3057" y="1211"/>
                </a:lnTo>
                <a:lnTo>
                  <a:pt x="3024" y="1289"/>
                </a:lnTo>
                <a:lnTo>
                  <a:pt x="2988" y="1371"/>
                </a:lnTo>
                <a:lnTo>
                  <a:pt x="2949" y="1456"/>
                </a:lnTo>
                <a:lnTo>
                  <a:pt x="2910" y="1546"/>
                </a:lnTo>
                <a:lnTo>
                  <a:pt x="2867" y="1637"/>
                </a:lnTo>
                <a:lnTo>
                  <a:pt x="2823" y="1730"/>
                </a:lnTo>
                <a:lnTo>
                  <a:pt x="2776" y="1825"/>
                </a:lnTo>
                <a:lnTo>
                  <a:pt x="2728" y="1920"/>
                </a:lnTo>
                <a:lnTo>
                  <a:pt x="2677" y="2013"/>
                </a:lnTo>
                <a:lnTo>
                  <a:pt x="2627" y="2106"/>
                </a:lnTo>
                <a:lnTo>
                  <a:pt x="2573" y="2199"/>
                </a:lnTo>
                <a:lnTo>
                  <a:pt x="2519" y="2289"/>
                </a:lnTo>
                <a:lnTo>
                  <a:pt x="2465" y="2376"/>
                </a:lnTo>
                <a:lnTo>
                  <a:pt x="2410" y="2460"/>
                </a:lnTo>
                <a:lnTo>
                  <a:pt x="2352" y="2540"/>
                </a:lnTo>
                <a:lnTo>
                  <a:pt x="2294" y="2616"/>
                </a:lnTo>
                <a:lnTo>
                  <a:pt x="2236" y="2687"/>
                </a:lnTo>
                <a:lnTo>
                  <a:pt x="2177" y="2750"/>
                </a:lnTo>
                <a:lnTo>
                  <a:pt x="2117" y="2808"/>
                </a:lnTo>
                <a:lnTo>
                  <a:pt x="2058" y="2860"/>
                </a:lnTo>
                <a:lnTo>
                  <a:pt x="2006" y="2922"/>
                </a:lnTo>
                <a:lnTo>
                  <a:pt x="1961" y="2985"/>
                </a:lnTo>
                <a:lnTo>
                  <a:pt x="1924" y="3046"/>
                </a:lnTo>
                <a:lnTo>
                  <a:pt x="1892" y="3108"/>
                </a:lnTo>
                <a:lnTo>
                  <a:pt x="1866" y="3166"/>
                </a:lnTo>
                <a:lnTo>
                  <a:pt x="1846" y="3216"/>
                </a:lnTo>
                <a:lnTo>
                  <a:pt x="1831" y="3262"/>
                </a:lnTo>
                <a:lnTo>
                  <a:pt x="1820" y="3298"/>
                </a:lnTo>
                <a:lnTo>
                  <a:pt x="1835" y="3350"/>
                </a:lnTo>
                <a:lnTo>
                  <a:pt x="1842" y="3402"/>
                </a:lnTo>
                <a:lnTo>
                  <a:pt x="1846" y="3458"/>
                </a:lnTo>
                <a:lnTo>
                  <a:pt x="1846" y="5539"/>
                </a:lnTo>
                <a:lnTo>
                  <a:pt x="1842" y="5595"/>
                </a:lnTo>
                <a:lnTo>
                  <a:pt x="1833" y="5651"/>
                </a:lnTo>
                <a:lnTo>
                  <a:pt x="1963" y="5666"/>
                </a:lnTo>
                <a:lnTo>
                  <a:pt x="1965" y="5666"/>
                </a:lnTo>
                <a:lnTo>
                  <a:pt x="1970" y="5668"/>
                </a:lnTo>
                <a:lnTo>
                  <a:pt x="1991" y="5670"/>
                </a:lnTo>
                <a:lnTo>
                  <a:pt x="2021" y="5673"/>
                </a:lnTo>
                <a:lnTo>
                  <a:pt x="2062" y="5679"/>
                </a:lnTo>
                <a:lnTo>
                  <a:pt x="2112" y="5685"/>
                </a:lnTo>
                <a:lnTo>
                  <a:pt x="2171" y="5690"/>
                </a:lnTo>
                <a:lnTo>
                  <a:pt x="2240" y="5698"/>
                </a:lnTo>
                <a:lnTo>
                  <a:pt x="2316" y="5705"/>
                </a:lnTo>
                <a:lnTo>
                  <a:pt x="2400" y="5713"/>
                </a:lnTo>
                <a:lnTo>
                  <a:pt x="2490" y="5720"/>
                </a:lnTo>
                <a:lnTo>
                  <a:pt x="2586" y="5727"/>
                </a:lnTo>
                <a:lnTo>
                  <a:pt x="2689" y="5733"/>
                </a:lnTo>
                <a:lnTo>
                  <a:pt x="2795" y="5740"/>
                </a:lnTo>
                <a:lnTo>
                  <a:pt x="2906" y="5746"/>
                </a:lnTo>
                <a:lnTo>
                  <a:pt x="3022" y="5752"/>
                </a:lnTo>
                <a:lnTo>
                  <a:pt x="3139" y="5755"/>
                </a:lnTo>
                <a:lnTo>
                  <a:pt x="3260" y="5757"/>
                </a:lnTo>
                <a:lnTo>
                  <a:pt x="3381" y="5759"/>
                </a:lnTo>
                <a:lnTo>
                  <a:pt x="3504" y="5759"/>
                </a:lnTo>
                <a:lnTo>
                  <a:pt x="3627" y="5757"/>
                </a:lnTo>
                <a:lnTo>
                  <a:pt x="3645" y="5757"/>
                </a:lnTo>
                <a:lnTo>
                  <a:pt x="3787" y="5766"/>
                </a:lnTo>
                <a:lnTo>
                  <a:pt x="3921" y="5774"/>
                </a:lnTo>
                <a:lnTo>
                  <a:pt x="4049" y="5776"/>
                </a:lnTo>
                <a:lnTo>
                  <a:pt x="4170" y="5774"/>
                </a:lnTo>
                <a:lnTo>
                  <a:pt x="4283" y="5768"/>
                </a:lnTo>
                <a:lnTo>
                  <a:pt x="4388" y="5759"/>
                </a:lnTo>
                <a:lnTo>
                  <a:pt x="4486" y="5746"/>
                </a:lnTo>
                <a:lnTo>
                  <a:pt x="4577" y="5729"/>
                </a:lnTo>
                <a:lnTo>
                  <a:pt x="4682" y="5703"/>
                </a:lnTo>
                <a:lnTo>
                  <a:pt x="4777" y="5673"/>
                </a:lnTo>
                <a:lnTo>
                  <a:pt x="4860" y="5640"/>
                </a:lnTo>
                <a:lnTo>
                  <a:pt x="4937" y="5601"/>
                </a:lnTo>
                <a:lnTo>
                  <a:pt x="5004" y="5558"/>
                </a:lnTo>
                <a:lnTo>
                  <a:pt x="5059" y="5511"/>
                </a:lnTo>
                <a:lnTo>
                  <a:pt x="5106" y="5459"/>
                </a:lnTo>
                <a:lnTo>
                  <a:pt x="5143" y="5403"/>
                </a:lnTo>
                <a:lnTo>
                  <a:pt x="5165" y="5357"/>
                </a:lnTo>
                <a:lnTo>
                  <a:pt x="5180" y="5308"/>
                </a:lnTo>
                <a:lnTo>
                  <a:pt x="5190" y="5262"/>
                </a:lnTo>
                <a:lnTo>
                  <a:pt x="5193" y="5219"/>
                </a:lnTo>
                <a:lnTo>
                  <a:pt x="5193" y="5180"/>
                </a:lnTo>
                <a:lnTo>
                  <a:pt x="5191" y="5145"/>
                </a:lnTo>
                <a:lnTo>
                  <a:pt x="5188" y="5115"/>
                </a:lnTo>
                <a:lnTo>
                  <a:pt x="5182" y="5093"/>
                </a:lnTo>
                <a:lnTo>
                  <a:pt x="5178" y="5079"/>
                </a:lnTo>
                <a:lnTo>
                  <a:pt x="5178" y="5074"/>
                </a:lnTo>
                <a:lnTo>
                  <a:pt x="5169" y="5039"/>
                </a:lnTo>
                <a:lnTo>
                  <a:pt x="5167" y="5001"/>
                </a:lnTo>
                <a:lnTo>
                  <a:pt x="5175" y="4966"/>
                </a:lnTo>
                <a:lnTo>
                  <a:pt x="5190" y="4932"/>
                </a:lnTo>
                <a:lnTo>
                  <a:pt x="5210" y="4903"/>
                </a:lnTo>
                <a:lnTo>
                  <a:pt x="5236" y="4877"/>
                </a:lnTo>
                <a:lnTo>
                  <a:pt x="5303" y="4821"/>
                </a:lnTo>
                <a:lnTo>
                  <a:pt x="5359" y="4763"/>
                </a:lnTo>
                <a:lnTo>
                  <a:pt x="5405" y="4702"/>
                </a:lnTo>
                <a:lnTo>
                  <a:pt x="5439" y="4638"/>
                </a:lnTo>
                <a:lnTo>
                  <a:pt x="5463" y="4573"/>
                </a:lnTo>
                <a:lnTo>
                  <a:pt x="5474" y="4504"/>
                </a:lnTo>
                <a:lnTo>
                  <a:pt x="5476" y="4433"/>
                </a:lnTo>
                <a:lnTo>
                  <a:pt x="5472" y="4389"/>
                </a:lnTo>
                <a:lnTo>
                  <a:pt x="5465" y="4350"/>
                </a:lnTo>
                <a:lnTo>
                  <a:pt x="5456" y="4312"/>
                </a:lnTo>
                <a:lnTo>
                  <a:pt x="5445" y="4281"/>
                </a:lnTo>
                <a:lnTo>
                  <a:pt x="5435" y="4257"/>
                </a:lnTo>
                <a:lnTo>
                  <a:pt x="5426" y="4236"/>
                </a:lnTo>
                <a:lnTo>
                  <a:pt x="5420" y="4225"/>
                </a:lnTo>
                <a:lnTo>
                  <a:pt x="5418" y="4219"/>
                </a:lnTo>
                <a:lnTo>
                  <a:pt x="5402" y="4186"/>
                </a:lnTo>
                <a:lnTo>
                  <a:pt x="5394" y="4149"/>
                </a:lnTo>
                <a:lnTo>
                  <a:pt x="5394" y="4111"/>
                </a:lnTo>
                <a:lnTo>
                  <a:pt x="5402" y="4076"/>
                </a:lnTo>
                <a:lnTo>
                  <a:pt x="5418" y="4042"/>
                </a:lnTo>
                <a:lnTo>
                  <a:pt x="5441" y="4011"/>
                </a:lnTo>
                <a:lnTo>
                  <a:pt x="5500" y="3942"/>
                </a:lnTo>
                <a:lnTo>
                  <a:pt x="5547" y="3873"/>
                </a:lnTo>
                <a:lnTo>
                  <a:pt x="5579" y="3804"/>
                </a:lnTo>
                <a:lnTo>
                  <a:pt x="5597" y="3735"/>
                </a:lnTo>
                <a:lnTo>
                  <a:pt x="5601" y="3666"/>
                </a:lnTo>
                <a:lnTo>
                  <a:pt x="5597" y="3620"/>
                </a:lnTo>
                <a:lnTo>
                  <a:pt x="5586" y="3577"/>
                </a:lnTo>
                <a:lnTo>
                  <a:pt x="5573" y="3538"/>
                </a:lnTo>
                <a:lnTo>
                  <a:pt x="5556" y="3501"/>
                </a:lnTo>
                <a:lnTo>
                  <a:pt x="5538" y="3469"/>
                </a:lnTo>
                <a:lnTo>
                  <a:pt x="5519" y="3439"/>
                </a:lnTo>
                <a:lnTo>
                  <a:pt x="5500" y="3415"/>
                </a:lnTo>
                <a:lnTo>
                  <a:pt x="5484" y="3395"/>
                </a:lnTo>
                <a:lnTo>
                  <a:pt x="5471" y="3380"/>
                </a:lnTo>
                <a:lnTo>
                  <a:pt x="5463" y="3370"/>
                </a:lnTo>
                <a:lnTo>
                  <a:pt x="5459" y="3368"/>
                </a:lnTo>
                <a:lnTo>
                  <a:pt x="5432" y="3337"/>
                </a:lnTo>
                <a:lnTo>
                  <a:pt x="5413" y="3300"/>
                </a:lnTo>
                <a:lnTo>
                  <a:pt x="5402" y="3262"/>
                </a:lnTo>
                <a:lnTo>
                  <a:pt x="5402" y="3221"/>
                </a:lnTo>
                <a:lnTo>
                  <a:pt x="5409" y="3182"/>
                </a:lnTo>
                <a:lnTo>
                  <a:pt x="5428" y="3145"/>
                </a:lnTo>
                <a:lnTo>
                  <a:pt x="5433" y="3136"/>
                </a:lnTo>
                <a:lnTo>
                  <a:pt x="5443" y="3117"/>
                </a:lnTo>
                <a:lnTo>
                  <a:pt x="5454" y="3095"/>
                </a:lnTo>
                <a:lnTo>
                  <a:pt x="5467" y="3063"/>
                </a:lnTo>
                <a:lnTo>
                  <a:pt x="5478" y="3031"/>
                </a:lnTo>
                <a:lnTo>
                  <a:pt x="5487" y="2992"/>
                </a:lnTo>
                <a:lnTo>
                  <a:pt x="5493" y="2951"/>
                </a:lnTo>
                <a:lnTo>
                  <a:pt x="5495" y="2907"/>
                </a:lnTo>
                <a:lnTo>
                  <a:pt x="5489" y="2862"/>
                </a:lnTo>
                <a:lnTo>
                  <a:pt x="5478" y="2816"/>
                </a:lnTo>
                <a:lnTo>
                  <a:pt x="5458" y="2769"/>
                </a:lnTo>
                <a:lnTo>
                  <a:pt x="5426" y="2722"/>
                </a:lnTo>
                <a:lnTo>
                  <a:pt x="5385" y="2678"/>
                </a:lnTo>
                <a:lnTo>
                  <a:pt x="5340" y="2642"/>
                </a:lnTo>
                <a:lnTo>
                  <a:pt x="5288" y="2613"/>
                </a:lnTo>
                <a:lnTo>
                  <a:pt x="5229" y="2588"/>
                </a:lnTo>
                <a:lnTo>
                  <a:pt x="5162" y="2568"/>
                </a:lnTo>
                <a:lnTo>
                  <a:pt x="5091" y="2551"/>
                </a:lnTo>
                <a:lnTo>
                  <a:pt x="5017" y="2538"/>
                </a:lnTo>
                <a:lnTo>
                  <a:pt x="4937" y="2529"/>
                </a:lnTo>
                <a:lnTo>
                  <a:pt x="4855" y="2523"/>
                </a:lnTo>
                <a:lnTo>
                  <a:pt x="4771" y="2519"/>
                </a:lnTo>
                <a:lnTo>
                  <a:pt x="4683" y="2519"/>
                </a:lnTo>
                <a:lnTo>
                  <a:pt x="4598" y="2523"/>
                </a:lnTo>
                <a:lnTo>
                  <a:pt x="4512" y="2527"/>
                </a:lnTo>
                <a:lnTo>
                  <a:pt x="4427" y="2534"/>
                </a:lnTo>
                <a:lnTo>
                  <a:pt x="4343" y="2544"/>
                </a:lnTo>
                <a:lnTo>
                  <a:pt x="4263" y="2555"/>
                </a:lnTo>
                <a:lnTo>
                  <a:pt x="4185" y="2566"/>
                </a:lnTo>
                <a:lnTo>
                  <a:pt x="4112" y="2579"/>
                </a:lnTo>
                <a:lnTo>
                  <a:pt x="4043" y="2594"/>
                </a:lnTo>
                <a:lnTo>
                  <a:pt x="4036" y="2596"/>
                </a:lnTo>
                <a:lnTo>
                  <a:pt x="4027" y="2598"/>
                </a:lnTo>
                <a:lnTo>
                  <a:pt x="3919" y="2616"/>
                </a:lnTo>
                <a:lnTo>
                  <a:pt x="3805" y="2642"/>
                </a:lnTo>
                <a:lnTo>
                  <a:pt x="3768" y="2652"/>
                </a:lnTo>
                <a:lnTo>
                  <a:pt x="3729" y="2657"/>
                </a:lnTo>
                <a:lnTo>
                  <a:pt x="3688" y="2659"/>
                </a:lnTo>
                <a:lnTo>
                  <a:pt x="3645" y="2654"/>
                </a:lnTo>
                <a:lnTo>
                  <a:pt x="3604" y="2641"/>
                </a:lnTo>
                <a:lnTo>
                  <a:pt x="3563" y="2620"/>
                </a:lnTo>
                <a:lnTo>
                  <a:pt x="3526" y="2592"/>
                </a:lnTo>
                <a:lnTo>
                  <a:pt x="3494" y="2559"/>
                </a:lnTo>
                <a:lnTo>
                  <a:pt x="3468" y="2521"/>
                </a:lnTo>
                <a:lnTo>
                  <a:pt x="3446" y="2477"/>
                </a:lnTo>
                <a:lnTo>
                  <a:pt x="3429" y="2428"/>
                </a:lnTo>
                <a:lnTo>
                  <a:pt x="3418" y="2372"/>
                </a:lnTo>
                <a:lnTo>
                  <a:pt x="3413" y="2311"/>
                </a:lnTo>
                <a:lnTo>
                  <a:pt x="3411" y="2244"/>
                </a:lnTo>
                <a:lnTo>
                  <a:pt x="3416" y="2169"/>
                </a:lnTo>
                <a:lnTo>
                  <a:pt x="3426" y="2088"/>
                </a:lnTo>
                <a:lnTo>
                  <a:pt x="3439" y="2000"/>
                </a:lnTo>
                <a:lnTo>
                  <a:pt x="3459" y="1903"/>
                </a:lnTo>
                <a:lnTo>
                  <a:pt x="3483" y="1801"/>
                </a:lnTo>
                <a:lnTo>
                  <a:pt x="3513" y="1691"/>
                </a:lnTo>
                <a:lnTo>
                  <a:pt x="3548" y="1572"/>
                </a:lnTo>
                <a:lnTo>
                  <a:pt x="3589" y="1447"/>
                </a:lnTo>
                <a:lnTo>
                  <a:pt x="3623" y="1332"/>
                </a:lnTo>
                <a:lnTo>
                  <a:pt x="3653" y="1224"/>
                </a:lnTo>
                <a:lnTo>
                  <a:pt x="3673" y="1121"/>
                </a:lnTo>
                <a:lnTo>
                  <a:pt x="3688" y="1023"/>
                </a:lnTo>
                <a:lnTo>
                  <a:pt x="3697" y="931"/>
                </a:lnTo>
                <a:lnTo>
                  <a:pt x="3697" y="846"/>
                </a:lnTo>
                <a:lnTo>
                  <a:pt x="3692" y="768"/>
                </a:lnTo>
                <a:lnTo>
                  <a:pt x="3680" y="695"/>
                </a:lnTo>
                <a:lnTo>
                  <a:pt x="3662" y="628"/>
                </a:lnTo>
                <a:lnTo>
                  <a:pt x="3636" y="568"/>
                </a:lnTo>
                <a:lnTo>
                  <a:pt x="3604" y="516"/>
                </a:lnTo>
                <a:lnTo>
                  <a:pt x="3569" y="473"/>
                </a:lnTo>
                <a:lnTo>
                  <a:pt x="3532" y="440"/>
                </a:lnTo>
                <a:lnTo>
                  <a:pt x="3491" y="412"/>
                </a:lnTo>
                <a:lnTo>
                  <a:pt x="3450" y="390"/>
                </a:lnTo>
                <a:lnTo>
                  <a:pt x="3407" y="373"/>
                </a:lnTo>
                <a:lnTo>
                  <a:pt x="3368" y="360"/>
                </a:lnTo>
                <a:lnTo>
                  <a:pt x="3331" y="352"/>
                </a:lnTo>
                <a:lnTo>
                  <a:pt x="3295" y="347"/>
                </a:lnTo>
                <a:lnTo>
                  <a:pt x="3267" y="345"/>
                </a:lnTo>
                <a:lnTo>
                  <a:pt x="3243" y="343"/>
                </a:lnTo>
                <a:close/>
                <a:moveTo>
                  <a:pt x="3234" y="0"/>
                </a:moveTo>
                <a:lnTo>
                  <a:pt x="3262" y="0"/>
                </a:lnTo>
                <a:lnTo>
                  <a:pt x="3295" y="2"/>
                </a:lnTo>
                <a:lnTo>
                  <a:pt x="3336" y="6"/>
                </a:lnTo>
                <a:lnTo>
                  <a:pt x="3383" y="13"/>
                </a:lnTo>
                <a:lnTo>
                  <a:pt x="3435" y="25"/>
                </a:lnTo>
                <a:lnTo>
                  <a:pt x="3489" y="40"/>
                </a:lnTo>
                <a:lnTo>
                  <a:pt x="3546" y="58"/>
                </a:lnTo>
                <a:lnTo>
                  <a:pt x="3604" y="84"/>
                </a:lnTo>
                <a:lnTo>
                  <a:pt x="3664" y="116"/>
                </a:lnTo>
                <a:lnTo>
                  <a:pt x="3723" y="153"/>
                </a:lnTo>
                <a:lnTo>
                  <a:pt x="3779" y="200"/>
                </a:lnTo>
                <a:lnTo>
                  <a:pt x="3835" y="254"/>
                </a:lnTo>
                <a:lnTo>
                  <a:pt x="3885" y="317"/>
                </a:lnTo>
                <a:lnTo>
                  <a:pt x="3932" y="390"/>
                </a:lnTo>
                <a:lnTo>
                  <a:pt x="3971" y="468"/>
                </a:lnTo>
                <a:lnTo>
                  <a:pt x="4001" y="552"/>
                </a:lnTo>
                <a:lnTo>
                  <a:pt x="4023" y="641"/>
                </a:lnTo>
                <a:lnTo>
                  <a:pt x="4038" y="736"/>
                </a:lnTo>
                <a:lnTo>
                  <a:pt x="4045" y="836"/>
                </a:lnTo>
                <a:lnTo>
                  <a:pt x="4043" y="944"/>
                </a:lnTo>
                <a:lnTo>
                  <a:pt x="4034" y="1056"/>
                </a:lnTo>
                <a:lnTo>
                  <a:pt x="4017" y="1173"/>
                </a:lnTo>
                <a:lnTo>
                  <a:pt x="3993" y="1296"/>
                </a:lnTo>
                <a:lnTo>
                  <a:pt x="3960" y="1425"/>
                </a:lnTo>
                <a:lnTo>
                  <a:pt x="3919" y="1557"/>
                </a:lnTo>
                <a:lnTo>
                  <a:pt x="3887" y="1659"/>
                </a:lnTo>
                <a:lnTo>
                  <a:pt x="3859" y="1752"/>
                </a:lnTo>
                <a:lnTo>
                  <a:pt x="3835" y="1836"/>
                </a:lnTo>
                <a:lnTo>
                  <a:pt x="3814" y="1913"/>
                </a:lnTo>
                <a:lnTo>
                  <a:pt x="3798" y="1981"/>
                </a:lnTo>
                <a:lnTo>
                  <a:pt x="3785" y="2043"/>
                </a:lnTo>
                <a:lnTo>
                  <a:pt x="3775" y="2097"/>
                </a:lnTo>
                <a:lnTo>
                  <a:pt x="3768" y="2145"/>
                </a:lnTo>
                <a:lnTo>
                  <a:pt x="3762" y="2188"/>
                </a:lnTo>
                <a:lnTo>
                  <a:pt x="3760" y="2223"/>
                </a:lnTo>
                <a:lnTo>
                  <a:pt x="3759" y="2255"/>
                </a:lnTo>
                <a:lnTo>
                  <a:pt x="3759" y="2281"/>
                </a:lnTo>
                <a:lnTo>
                  <a:pt x="3759" y="2302"/>
                </a:lnTo>
                <a:lnTo>
                  <a:pt x="3861" y="2279"/>
                </a:lnTo>
                <a:lnTo>
                  <a:pt x="3960" y="2261"/>
                </a:lnTo>
                <a:lnTo>
                  <a:pt x="3961" y="2261"/>
                </a:lnTo>
                <a:lnTo>
                  <a:pt x="3969" y="2259"/>
                </a:lnTo>
                <a:lnTo>
                  <a:pt x="3988" y="2255"/>
                </a:lnTo>
                <a:lnTo>
                  <a:pt x="4017" y="2250"/>
                </a:lnTo>
                <a:lnTo>
                  <a:pt x="4054" y="2242"/>
                </a:lnTo>
                <a:lnTo>
                  <a:pt x="4101" y="2235"/>
                </a:lnTo>
                <a:lnTo>
                  <a:pt x="4153" y="2225"/>
                </a:lnTo>
                <a:lnTo>
                  <a:pt x="4215" y="2216"/>
                </a:lnTo>
                <a:lnTo>
                  <a:pt x="4280" y="2207"/>
                </a:lnTo>
                <a:lnTo>
                  <a:pt x="4352" y="2199"/>
                </a:lnTo>
                <a:lnTo>
                  <a:pt x="4429" y="2192"/>
                </a:lnTo>
                <a:lnTo>
                  <a:pt x="4507" y="2184"/>
                </a:lnTo>
                <a:lnTo>
                  <a:pt x="4590" y="2181"/>
                </a:lnTo>
                <a:lnTo>
                  <a:pt x="4730" y="2177"/>
                </a:lnTo>
                <a:lnTo>
                  <a:pt x="4862" y="2179"/>
                </a:lnTo>
                <a:lnTo>
                  <a:pt x="4985" y="2188"/>
                </a:lnTo>
                <a:lnTo>
                  <a:pt x="5100" y="2203"/>
                </a:lnTo>
                <a:lnTo>
                  <a:pt x="5206" y="2225"/>
                </a:lnTo>
                <a:lnTo>
                  <a:pt x="5305" y="2253"/>
                </a:lnTo>
                <a:lnTo>
                  <a:pt x="5396" y="2287"/>
                </a:lnTo>
                <a:lnTo>
                  <a:pt x="5478" y="2326"/>
                </a:lnTo>
                <a:lnTo>
                  <a:pt x="5552" y="2372"/>
                </a:lnTo>
                <a:lnTo>
                  <a:pt x="5618" y="2426"/>
                </a:lnTo>
                <a:lnTo>
                  <a:pt x="5677" y="2486"/>
                </a:lnTo>
                <a:lnTo>
                  <a:pt x="5726" y="2547"/>
                </a:lnTo>
                <a:lnTo>
                  <a:pt x="5763" y="2611"/>
                </a:lnTo>
                <a:lnTo>
                  <a:pt x="5794" y="2674"/>
                </a:lnTo>
                <a:lnTo>
                  <a:pt x="5815" y="2739"/>
                </a:lnTo>
                <a:lnTo>
                  <a:pt x="5830" y="2804"/>
                </a:lnTo>
                <a:lnTo>
                  <a:pt x="5837" y="2868"/>
                </a:lnTo>
                <a:lnTo>
                  <a:pt x="5839" y="2931"/>
                </a:lnTo>
                <a:lnTo>
                  <a:pt x="5835" y="2992"/>
                </a:lnTo>
                <a:lnTo>
                  <a:pt x="5826" y="3052"/>
                </a:lnTo>
                <a:lnTo>
                  <a:pt x="5813" y="3110"/>
                </a:lnTo>
                <a:lnTo>
                  <a:pt x="5798" y="3164"/>
                </a:lnTo>
                <a:lnTo>
                  <a:pt x="5779" y="3212"/>
                </a:lnTo>
                <a:lnTo>
                  <a:pt x="5811" y="3257"/>
                </a:lnTo>
                <a:lnTo>
                  <a:pt x="5843" y="3307"/>
                </a:lnTo>
                <a:lnTo>
                  <a:pt x="5873" y="3365"/>
                </a:lnTo>
                <a:lnTo>
                  <a:pt x="5900" y="3428"/>
                </a:lnTo>
                <a:lnTo>
                  <a:pt x="5923" y="3497"/>
                </a:lnTo>
                <a:lnTo>
                  <a:pt x="5938" y="3573"/>
                </a:lnTo>
                <a:lnTo>
                  <a:pt x="5947" y="3653"/>
                </a:lnTo>
                <a:lnTo>
                  <a:pt x="5945" y="3741"/>
                </a:lnTo>
                <a:lnTo>
                  <a:pt x="5932" y="3828"/>
                </a:lnTo>
                <a:lnTo>
                  <a:pt x="5908" y="3914"/>
                </a:lnTo>
                <a:lnTo>
                  <a:pt x="5873" y="3998"/>
                </a:lnTo>
                <a:lnTo>
                  <a:pt x="5826" y="4080"/>
                </a:lnTo>
                <a:lnTo>
                  <a:pt x="5768" y="4162"/>
                </a:lnTo>
                <a:lnTo>
                  <a:pt x="5787" y="4214"/>
                </a:lnTo>
                <a:lnTo>
                  <a:pt x="5802" y="4275"/>
                </a:lnTo>
                <a:lnTo>
                  <a:pt x="5815" y="4344"/>
                </a:lnTo>
                <a:lnTo>
                  <a:pt x="5820" y="4419"/>
                </a:lnTo>
                <a:lnTo>
                  <a:pt x="5822" y="4474"/>
                </a:lnTo>
                <a:lnTo>
                  <a:pt x="5819" y="4534"/>
                </a:lnTo>
                <a:lnTo>
                  <a:pt x="5811" y="4597"/>
                </a:lnTo>
                <a:lnTo>
                  <a:pt x="5796" y="4664"/>
                </a:lnTo>
                <a:lnTo>
                  <a:pt x="5774" y="4731"/>
                </a:lnTo>
                <a:lnTo>
                  <a:pt x="5746" y="4802"/>
                </a:lnTo>
                <a:lnTo>
                  <a:pt x="5707" y="4871"/>
                </a:lnTo>
                <a:lnTo>
                  <a:pt x="5659" y="4942"/>
                </a:lnTo>
                <a:lnTo>
                  <a:pt x="5601" y="5012"/>
                </a:lnTo>
                <a:lnTo>
                  <a:pt x="5530" y="5083"/>
                </a:lnTo>
                <a:lnTo>
                  <a:pt x="5536" y="5137"/>
                </a:lnTo>
                <a:lnTo>
                  <a:pt x="5539" y="5199"/>
                </a:lnTo>
                <a:lnTo>
                  <a:pt x="5536" y="5266"/>
                </a:lnTo>
                <a:lnTo>
                  <a:pt x="5526" y="5338"/>
                </a:lnTo>
                <a:lnTo>
                  <a:pt x="5510" y="5415"/>
                </a:lnTo>
                <a:lnTo>
                  <a:pt x="5482" y="5493"/>
                </a:lnTo>
                <a:lnTo>
                  <a:pt x="5443" y="5573"/>
                </a:lnTo>
                <a:lnTo>
                  <a:pt x="5400" y="5644"/>
                </a:lnTo>
                <a:lnTo>
                  <a:pt x="5346" y="5711"/>
                </a:lnTo>
                <a:lnTo>
                  <a:pt x="5286" y="5772"/>
                </a:lnTo>
                <a:lnTo>
                  <a:pt x="5218" y="5828"/>
                </a:lnTo>
                <a:lnTo>
                  <a:pt x="5143" y="5880"/>
                </a:lnTo>
                <a:lnTo>
                  <a:pt x="5059" y="5928"/>
                </a:lnTo>
                <a:lnTo>
                  <a:pt x="4968" y="5969"/>
                </a:lnTo>
                <a:lnTo>
                  <a:pt x="4870" y="6007"/>
                </a:lnTo>
                <a:lnTo>
                  <a:pt x="4763" y="6040"/>
                </a:lnTo>
                <a:lnTo>
                  <a:pt x="4650" y="6068"/>
                </a:lnTo>
                <a:lnTo>
                  <a:pt x="4546" y="6087"/>
                </a:lnTo>
                <a:lnTo>
                  <a:pt x="4434" y="6102"/>
                </a:lnTo>
                <a:lnTo>
                  <a:pt x="4315" y="6113"/>
                </a:lnTo>
                <a:lnTo>
                  <a:pt x="4188" y="6118"/>
                </a:lnTo>
                <a:lnTo>
                  <a:pt x="4054" y="6120"/>
                </a:lnTo>
                <a:lnTo>
                  <a:pt x="3919" y="6118"/>
                </a:lnTo>
                <a:lnTo>
                  <a:pt x="3775" y="6113"/>
                </a:lnTo>
                <a:lnTo>
                  <a:pt x="3627" y="6103"/>
                </a:lnTo>
                <a:lnTo>
                  <a:pt x="3493" y="6105"/>
                </a:lnTo>
                <a:lnTo>
                  <a:pt x="3362" y="6105"/>
                </a:lnTo>
                <a:lnTo>
                  <a:pt x="3232" y="6103"/>
                </a:lnTo>
                <a:lnTo>
                  <a:pt x="3105" y="6100"/>
                </a:lnTo>
                <a:lnTo>
                  <a:pt x="2981" y="6096"/>
                </a:lnTo>
                <a:lnTo>
                  <a:pt x="2860" y="6090"/>
                </a:lnTo>
                <a:lnTo>
                  <a:pt x="2743" y="6083"/>
                </a:lnTo>
                <a:lnTo>
                  <a:pt x="2631" y="6076"/>
                </a:lnTo>
                <a:lnTo>
                  <a:pt x="2525" y="6068"/>
                </a:lnTo>
                <a:lnTo>
                  <a:pt x="2426" y="6061"/>
                </a:lnTo>
                <a:lnTo>
                  <a:pt x="2333" y="6053"/>
                </a:lnTo>
                <a:lnTo>
                  <a:pt x="2248" y="6046"/>
                </a:lnTo>
                <a:lnTo>
                  <a:pt x="2171" y="6038"/>
                </a:lnTo>
                <a:lnTo>
                  <a:pt x="2104" y="6031"/>
                </a:lnTo>
                <a:lnTo>
                  <a:pt x="2045" y="6025"/>
                </a:lnTo>
                <a:lnTo>
                  <a:pt x="1996" y="6020"/>
                </a:lnTo>
                <a:lnTo>
                  <a:pt x="1959" y="6014"/>
                </a:lnTo>
                <a:lnTo>
                  <a:pt x="1933" y="6012"/>
                </a:lnTo>
                <a:lnTo>
                  <a:pt x="1920" y="6010"/>
                </a:lnTo>
                <a:lnTo>
                  <a:pt x="1621" y="5973"/>
                </a:lnTo>
                <a:lnTo>
                  <a:pt x="1565" y="6007"/>
                </a:lnTo>
                <a:lnTo>
                  <a:pt x="1507" y="6035"/>
                </a:lnTo>
                <a:lnTo>
                  <a:pt x="1446" y="6055"/>
                </a:lnTo>
                <a:lnTo>
                  <a:pt x="1380" y="6066"/>
                </a:lnTo>
                <a:lnTo>
                  <a:pt x="1313" y="6072"/>
                </a:lnTo>
                <a:lnTo>
                  <a:pt x="532" y="6072"/>
                </a:lnTo>
                <a:lnTo>
                  <a:pt x="454" y="6066"/>
                </a:lnTo>
                <a:lnTo>
                  <a:pt x="379" y="6049"/>
                </a:lnTo>
                <a:lnTo>
                  <a:pt x="309" y="6022"/>
                </a:lnTo>
                <a:lnTo>
                  <a:pt x="243" y="5986"/>
                </a:lnTo>
                <a:lnTo>
                  <a:pt x="184" y="5942"/>
                </a:lnTo>
                <a:lnTo>
                  <a:pt x="132" y="5888"/>
                </a:lnTo>
                <a:lnTo>
                  <a:pt x="85" y="5828"/>
                </a:lnTo>
                <a:lnTo>
                  <a:pt x="50" y="5763"/>
                </a:lnTo>
                <a:lnTo>
                  <a:pt x="22" y="5692"/>
                </a:lnTo>
                <a:lnTo>
                  <a:pt x="5" y="5618"/>
                </a:lnTo>
                <a:lnTo>
                  <a:pt x="0" y="5539"/>
                </a:lnTo>
                <a:lnTo>
                  <a:pt x="0" y="3458"/>
                </a:lnTo>
                <a:lnTo>
                  <a:pt x="5" y="3380"/>
                </a:lnTo>
                <a:lnTo>
                  <a:pt x="22" y="3305"/>
                </a:lnTo>
                <a:lnTo>
                  <a:pt x="50" y="3234"/>
                </a:lnTo>
                <a:lnTo>
                  <a:pt x="85" y="3169"/>
                </a:lnTo>
                <a:lnTo>
                  <a:pt x="130" y="3110"/>
                </a:lnTo>
                <a:lnTo>
                  <a:pt x="182" y="3058"/>
                </a:lnTo>
                <a:lnTo>
                  <a:pt x="242" y="3013"/>
                </a:lnTo>
                <a:lnTo>
                  <a:pt x="309" y="2976"/>
                </a:lnTo>
                <a:lnTo>
                  <a:pt x="379" y="2950"/>
                </a:lnTo>
                <a:lnTo>
                  <a:pt x="454" y="2933"/>
                </a:lnTo>
                <a:lnTo>
                  <a:pt x="532" y="2925"/>
                </a:lnTo>
                <a:lnTo>
                  <a:pt x="1313" y="2925"/>
                </a:lnTo>
                <a:lnTo>
                  <a:pt x="1380" y="2931"/>
                </a:lnTo>
                <a:lnTo>
                  <a:pt x="1446" y="2942"/>
                </a:lnTo>
                <a:lnTo>
                  <a:pt x="1507" y="2963"/>
                </a:lnTo>
                <a:lnTo>
                  <a:pt x="1567" y="2991"/>
                </a:lnTo>
                <a:lnTo>
                  <a:pt x="1602" y="2918"/>
                </a:lnTo>
                <a:lnTo>
                  <a:pt x="1643" y="2843"/>
                </a:lnTo>
                <a:lnTo>
                  <a:pt x="1693" y="2765"/>
                </a:lnTo>
                <a:lnTo>
                  <a:pt x="1751" y="2689"/>
                </a:lnTo>
                <a:lnTo>
                  <a:pt x="1816" y="2614"/>
                </a:lnTo>
                <a:lnTo>
                  <a:pt x="1823" y="2607"/>
                </a:lnTo>
                <a:lnTo>
                  <a:pt x="1831" y="2601"/>
                </a:lnTo>
                <a:lnTo>
                  <a:pt x="1836" y="2596"/>
                </a:lnTo>
                <a:lnTo>
                  <a:pt x="1898" y="2544"/>
                </a:lnTo>
                <a:lnTo>
                  <a:pt x="1959" y="2480"/>
                </a:lnTo>
                <a:lnTo>
                  <a:pt x="2021" y="2408"/>
                </a:lnTo>
                <a:lnTo>
                  <a:pt x="2084" y="2326"/>
                </a:lnTo>
                <a:lnTo>
                  <a:pt x="2145" y="2236"/>
                </a:lnTo>
                <a:lnTo>
                  <a:pt x="2207" y="2142"/>
                </a:lnTo>
                <a:lnTo>
                  <a:pt x="2268" y="2039"/>
                </a:lnTo>
                <a:lnTo>
                  <a:pt x="2328" y="1933"/>
                </a:lnTo>
                <a:lnTo>
                  <a:pt x="2387" y="1825"/>
                </a:lnTo>
                <a:lnTo>
                  <a:pt x="2445" y="1713"/>
                </a:lnTo>
                <a:lnTo>
                  <a:pt x="2501" y="1602"/>
                </a:lnTo>
                <a:lnTo>
                  <a:pt x="2555" y="1490"/>
                </a:lnTo>
                <a:lnTo>
                  <a:pt x="2607" y="1378"/>
                </a:lnTo>
                <a:lnTo>
                  <a:pt x="2655" y="1268"/>
                </a:lnTo>
                <a:lnTo>
                  <a:pt x="2702" y="1164"/>
                </a:lnTo>
                <a:lnTo>
                  <a:pt x="2744" y="1062"/>
                </a:lnTo>
                <a:lnTo>
                  <a:pt x="2785" y="967"/>
                </a:lnTo>
                <a:lnTo>
                  <a:pt x="2821" y="877"/>
                </a:lnTo>
                <a:lnTo>
                  <a:pt x="2852" y="795"/>
                </a:lnTo>
                <a:lnTo>
                  <a:pt x="2880" y="723"/>
                </a:lnTo>
                <a:lnTo>
                  <a:pt x="2875" y="682"/>
                </a:lnTo>
                <a:lnTo>
                  <a:pt x="2871" y="632"/>
                </a:lnTo>
                <a:lnTo>
                  <a:pt x="2869" y="578"/>
                </a:lnTo>
                <a:lnTo>
                  <a:pt x="2869" y="520"/>
                </a:lnTo>
                <a:lnTo>
                  <a:pt x="2871" y="458"/>
                </a:lnTo>
                <a:lnTo>
                  <a:pt x="2877" y="395"/>
                </a:lnTo>
                <a:lnTo>
                  <a:pt x="2888" y="334"/>
                </a:lnTo>
                <a:lnTo>
                  <a:pt x="2903" y="272"/>
                </a:lnTo>
                <a:lnTo>
                  <a:pt x="2925" y="215"/>
                </a:lnTo>
                <a:lnTo>
                  <a:pt x="2953" y="161"/>
                </a:lnTo>
                <a:lnTo>
                  <a:pt x="2988" y="112"/>
                </a:lnTo>
                <a:lnTo>
                  <a:pt x="3027" y="73"/>
                </a:lnTo>
                <a:lnTo>
                  <a:pt x="3074" y="41"/>
                </a:lnTo>
                <a:lnTo>
                  <a:pt x="3124" y="19"/>
                </a:lnTo>
                <a:lnTo>
                  <a:pt x="3178" y="4"/>
                </a:lnTo>
                <a:lnTo>
                  <a:pt x="323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>
              <a:solidFill>
                <a:schemeClr val="accent1"/>
              </a:solidFill>
            </a:endParaRPr>
          </a:p>
        </p:txBody>
      </p:sp>
      <p:sp>
        <p:nvSpPr>
          <p:cNvPr id="63" name="CuadroTexto 9">
            <a:extLst>
              <a:ext uri="{FF2B5EF4-FFF2-40B4-BE49-F238E27FC236}">
                <a16:creationId xmlns:a16="http://schemas.microsoft.com/office/drawing/2014/main" id="{0B57BC79-2777-A646-9910-647FA93C4D57}"/>
              </a:ext>
            </a:extLst>
          </p:cNvPr>
          <p:cNvSpPr txBox="1"/>
          <p:nvPr/>
        </p:nvSpPr>
        <p:spPr>
          <a:xfrm>
            <a:off x="508230" y="4839285"/>
            <a:ext cx="3413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C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Secretaría Desarrollo</a:t>
            </a:r>
          </a:p>
        </p:txBody>
      </p:sp>
      <p:sp>
        <p:nvSpPr>
          <p:cNvPr id="70" name="CuadroTexto 9">
            <a:extLst>
              <a:ext uri="{FF2B5EF4-FFF2-40B4-BE49-F238E27FC236}">
                <a16:creationId xmlns:a16="http://schemas.microsoft.com/office/drawing/2014/main" id="{DE2A0BC0-4F57-F24B-B703-A0229FA5ACCC}"/>
              </a:ext>
            </a:extLst>
          </p:cNvPr>
          <p:cNvSpPr txBox="1"/>
          <p:nvPr/>
        </p:nvSpPr>
        <p:spPr>
          <a:xfrm>
            <a:off x="852320" y="5424696"/>
            <a:ext cx="31007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 formulador política pública (</a:t>
            </a:r>
            <a:r>
              <a:rPr lang="es-EC" sz="1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 de fomento de vecindarios alimentarios saludables)</a:t>
            </a:r>
          </a:p>
        </p:txBody>
      </p:sp>
      <p:sp>
        <p:nvSpPr>
          <p:cNvPr id="74" name="CuadroTexto 9">
            <a:extLst>
              <a:ext uri="{FF2B5EF4-FFF2-40B4-BE49-F238E27FC236}">
                <a16:creationId xmlns:a16="http://schemas.microsoft.com/office/drawing/2014/main" id="{01DDD4F7-86E2-324C-88A8-09A10CB5B83E}"/>
              </a:ext>
            </a:extLst>
          </p:cNvPr>
          <p:cNvSpPr txBox="1"/>
          <p:nvPr/>
        </p:nvSpPr>
        <p:spPr>
          <a:xfrm>
            <a:off x="7936897" y="1678786"/>
            <a:ext cx="1839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Con</a:t>
            </a:r>
            <a:r>
              <a:rPr lang="es-EC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quito</a:t>
            </a:r>
          </a:p>
        </p:txBody>
      </p:sp>
      <p:sp>
        <p:nvSpPr>
          <p:cNvPr id="77" name="CuadroTexto 9">
            <a:extLst>
              <a:ext uri="{FF2B5EF4-FFF2-40B4-BE49-F238E27FC236}">
                <a16:creationId xmlns:a16="http://schemas.microsoft.com/office/drawing/2014/main" id="{A6C379EE-DE42-4F47-9D10-7F78A905BF5A}"/>
              </a:ext>
            </a:extLst>
          </p:cNvPr>
          <p:cNvSpPr txBox="1"/>
          <p:nvPr/>
        </p:nvSpPr>
        <p:spPr>
          <a:xfrm>
            <a:off x="1092657" y="1682902"/>
            <a:ext cx="35578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C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Secretaría </a:t>
            </a:r>
            <a:r>
              <a:rPr lang="es-EC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Coordinación Territorial (Adm. Zonales)</a:t>
            </a:r>
          </a:p>
        </p:txBody>
      </p:sp>
      <p:sp>
        <p:nvSpPr>
          <p:cNvPr id="48" name="CuadroTexto 9">
            <a:extLst>
              <a:ext uri="{FF2B5EF4-FFF2-40B4-BE49-F238E27FC236}">
                <a16:creationId xmlns:a16="http://schemas.microsoft.com/office/drawing/2014/main" id="{A3C0E99E-9625-2D48-B998-215B4A03470F}"/>
              </a:ext>
            </a:extLst>
          </p:cNvPr>
          <p:cNvSpPr txBox="1"/>
          <p:nvPr/>
        </p:nvSpPr>
        <p:spPr>
          <a:xfrm>
            <a:off x="8032662" y="2089959"/>
            <a:ext cx="1996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sz="1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 ejecutor de vecindarios alimentarios saludables</a:t>
            </a:r>
          </a:p>
        </p:txBody>
      </p:sp>
      <p:sp>
        <p:nvSpPr>
          <p:cNvPr id="60" name="CuadroTexto 9">
            <a:extLst>
              <a:ext uri="{FF2B5EF4-FFF2-40B4-BE49-F238E27FC236}">
                <a16:creationId xmlns:a16="http://schemas.microsoft.com/office/drawing/2014/main" id="{A194D761-6B4F-124B-9B26-D99765845F6A}"/>
              </a:ext>
            </a:extLst>
          </p:cNvPr>
          <p:cNvSpPr txBox="1"/>
          <p:nvPr/>
        </p:nvSpPr>
        <p:spPr>
          <a:xfrm>
            <a:off x="1751118" y="2353624"/>
            <a:ext cx="2854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C" sz="1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Ejecutores de vecindarios alimentarios saludables</a:t>
            </a:r>
          </a:p>
        </p:txBody>
      </p:sp>
      <p:sp>
        <p:nvSpPr>
          <p:cNvPr id="67" name="CuadroTexto 9">
            <a:extLst>
              <a:ext uri="{FF2B5EF4-FFF2-40B4-BE49-F238E27FC236}">
                <a16:creationId xmlns:a16="http://schemas.microsoft.com/office/drawing/2014/main" id="{B57E62AC-9358-454C-B325-8E5FDD8FB5CA}"/>
              </a:ext>
            </a:extLst>
          </p:cNvPr>
          <p:cNvSpPr txBox="1"/>
          <p:nvPr/>
        </p:nvSpPr>
        <p:spPr>
          <a:xfrm>
            <a:off x="852320" y="5080156"/>
            <a:ext cx="306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C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Productivo</a:t>
            </a:r>
          </a:p>
        </p:txBody>
      </p:sp>
      <p:grpSp>
        <p:nvGrpSpPr>
          <p:cNvPr id="69" name="Grupo 68">
            <a:extLst>
              <a:ext uri="{FF2B5EF4-FFF2-40B4-BE49-F238E27FC236}">
                <a16:creationId xmlns:a16="http://schemas.microsoft.com/office/drawing/2014/main" id="{0FADA78E-7667-4789-B90F-441982201013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71" name="CuadroTexto 70">
              <a:extLst>
                <a:ext uri="{FF2B5EF4-FFF2-40B4-BE49-F238E27FC236}">
                  <a16:creationId xmlns:a16="http://schemas.microsoft.com/office/drawing/2014/main" id="{EFDCE8C1-842B-4B50-A544-B7829170D1D9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72" name="CuadroTexto 71">
              <a:extLst>
                <a:ext uri="{FF2B5EF4-FFF2-40B4-BE49-F238E27FC236}">
                  <a16:creationId xmlns:a16="http://schemas.microsoft.com/office/drawing/2014/main" id="{8C508F09-893F-4614-9B8B-522852D3F087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73" name="CuadroTexto 72">
              <a:extLst>
                <a:ext uri="{FF2B5EF4-FFF2-40B4-BE49-F238E27FC236}">
                  <a16:creationId xmlns:a16="http://schemas.microsoft.com/office/drawing/2014/main" id="{9D5CE979-7613-473F-A434-CD4734D0CF89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sp>
        <p:nvSpPr>
          <p:cNvPr id="75" name="1 Título">
            <a:extLst>
              <a:ext uri="{FF2B5EF4-FFF2-40B4-BE49-F238E27FC236}">
                <a16:creationId xmlns:a16="http://schemas.microsoft.com/office/drawing/2014/main" id="{ED46B758-0241-413B-AC98-10F4A58AF159}"/>
              </a:ext>
            </a:extLst>
          </p:cNvPr>
          <p:cNvSpPr txBox="1">
            <a:spLocks/>
          </p:cNvSpPr>
          <p:nvPr/>
        </p:nvSpPr>
        <p:spPr bwMode="auto">
          <a:xfrm>
            <a:off x="560247" y="488486"/>
            <a:ext cx="4584051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lang="es-ES" sz="2400" b="1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GOBERNANZA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lang="es-ES" sz="2400" noProof="0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VECINDARIOS ALIMENTARIOS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kumimoji="0" lang="es-ES" sz="2400" i="0" u="none" strike="noStrike" kern="1200" cap="none" spc="0" normalizeH="0" baseline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SALUDABLES</a:t>
            </a:r>
            <a:endParaRPr kumimoji="0" lang="es-EC" sz="240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cxnSp>
        <p:nvCxnSpPr>
          <p:cNvPr id="53" name="Straight Arrow Connector 47">
            <a:extLst>
              <a:ext uri="{FF2B5EF4-FFF2-40B4-BE49-F238E27FC236}">
                <a16:creationId xmlns:a16="http://schemas.microsoft.com/office/drawing/2014/main" id="{5D22052C-9C9B-574A-824E-961C55B0CC3C}"/>
              </a:ext>
            </a:extLst>
          </p:cNvPr>
          <p:cNvCxnSpPr>
            <a:cxnSpLocks/>
          </p:cNvCxnSpPr>
          <p:nvPr/>
        </p:nvCxnSpPr>
        <p:spPr>
          <a:xfrm flipH="1">
            <a:off x="3983803" y="5469999"/>
            <a:ext cx="867252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47">
            <a:extLst>
              <a:ext uri="{FF2B5EF4-FFF2-40B4-BE49-F238E27FC236}">
                <a16:creationId xmlns:a16="http://schemas.microsoft.com/office/drawing/2014/main" id="{5E0CDDF2-C4C0-96D8-5327-C5DF484B00DB}"/>
              </a:ext>
            </a:extLst>
          </p:cNvPr>
          <p:cNvCxnSpPr>
            <a:cxnSpLocks/>
          </p:cNvCxnSpPr>
          <p:nvPr/>
        </p:nvCxnSpPr>
        <p:spPr>
          <a:xfrm flipH="1">
            <a:off x="3983803" y="3723564"/>
            <a:ext cx="867252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or: Elbow 42">
            <a:extLst>
              <a:ext uri="{FF2B5EF4-FFF2-40B4-BE49-F238E27FC236}">
                <a16:creationId xmlns:a16="http://schemas.microsoft.com/office/drawing/2014/main" id="{DE22DCD6-4E52-06BB-6F4C-146FD594FF35}"/>
              </a:ext>
            </a:extLst>
          </p:cNvPr>
          <p:cNvCxnSpPr/>
          <p:nvPr/>
        </p:nvCxnSpPr>
        <p:spPr>
          <a:xfrm rot="10800000">
            <a:off x="4744921" y="2186342"/>
            <a:ext cx="769945" cy="664901"/>
          </a:xfrm>
          <a:prstGeom prst="bentConnector3">
            <a:avLst>
              <a:gd name="adj1" fmla="val 34774"/>
            </a:avLst>
          </a:prstGeom>
          <a:ln>
            <a:solidFill>
              <a:schemeClr val="bg1">
                <a:lumMod val="7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9">
            <a:extLst>
              <a:ext uri="{FF2B5EF4-FFF2-40B4-BE49-F238E27FC236}">
                <a16:creationId xmlns:a16="http://schemas.microsoft.com/office/drawing/2014/main" id="{0EFB9183-FCFF-AD25-BD18-959D0268FF3E}"/>
              </a:ext>
            </a:extLst>
          </p:cNvPr>
          <p:cNvSpPr txBox="1"/>
          <p:nvPr/>
        </p:nvSpPr>
        <p:spPr>
          <a:xfrm>
            <a:off x="240179" y="3299570"/>
            <a:ext cx="371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C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Secretaría </a:t>
            </a:r>
            <a:r>
              <a:rPr lang="es-EC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Salud</a:t>
            </a:r>
          </a:p>
        </p:txBody>
      </p:sp>
      <p:sp>
        <p:nvSpPr>
          <p:cNvPr id="5" name="CuadroTexto 9">
            <a:extLst>
              <a:ext uri="{FF2B5EF4-FFF2-40B4-BE49-F238E27FC236}">
                <a16:creationId xmlns:a16="http://schemas.microsoft.com/office/drawing/2014/main" id="{F1F4BE14-95CB-DA05-F504-636C4499A04F}"/>
              </a:ext>
            </a:extLst>
          </p:cNvPr>
          <p:cNvSpPr txBox="1"/>
          <p:nvPr/>
        </p:nvSpPr>
        <p:spPr>
          <a:xfrm>
            <a:off x="1993392" y="3656506"/>
            <a:ext cx="19597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 formulador - ejecutor </a:t>
            </a:r>
            <a:r>
              <a:rPr lang="es-EC" sz="1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vecindarios alimentarios saludables</a:t>
            </a:r>
          </a:p>
        </p:txBody>
      </p:sp>
      <p:sp>
        <p:nvSpPr>
          <p:cNvPr id="6" name="CuadroTexto 9">
            <a:extLst>
              <a:ext uri="{FF2B5EF4-FFF2-40B4-BE49-F238E27FC236}">
                <a16:creationId xmlns:a16="http://schemas.microsoft.com/office/drawing/2014/main" id="{CEDA0696-6535-E753-C9C7-D96C5C64DC10}"/>
              </a:ext>
            </a:extLst>
          </p:cNvPr>
          <p:cNvSpPr txBox="1"/>
          <p:nvPr/>
        </p:nvSpPr>
        <p:spPr>
          <a:xfrm>
            <a:off x="8709547" y="3248570"/>
            <a:ext cx="2651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Patronato</a:t>
            </a:r>
          </a:p>
        </p:txBody>
      </p:sp>
      <p:sp>
        <p:nvSpPr>
          <p:cNvPr id="7" name="CuadroTexto 9">
            <a:extLst>
              <a:ext uri="{FF2B5EF4-FFF2-40B4-BE49-F238E27FC236}">
                <a16:creationId xmlns:a16="http://schemas.microsoft.com/office/drawing/2014/main" id="{E5443CF4-EC66-ACD2-3E7B-A30C02068CFF}"/>
              </a:ext>
            </a:extLst>
          </p:cNvPr>
          <p:cNvSpPr txBox="1"/>
          <p:nvPr/>
        </p:nvSpPr>
        <p:spPr>
          <a:xfrm>
            <a:off x="8741168" y="3649544"/>
            <a:ext cx="20626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 </a:t>
            </a:r>
            <a:r>
              <a:rPr lang="es-EC" sz="1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ejecutor de vecindarios alimentarios saludables</a:t>
            </a:r>
          </a:p>
        </p:txBody>
      </p:sp>
      <p:cxnSp>
        <p:nvCxnSpPr>
          <p:cNvPr id="8" name="Connector: Elbow 42">
            <a:extLst>
              <a:ext uri="{FF2B5EF4-FFF2-40B4-BE49-F238E27FC236}">
                <a16:creationId xmlns:a16="http://schemas.microsoft.com/office/drawing/2014/main" id="{53E61D78-789A-CDA3-E902-A683023CDF2E}"/>
              </a:ext>
            </a:extLst>
          </p:cNvPr>
          <p:cNvCxnSpPr>
            <a:cxnSpLocks/>
          </p:cNvCxnSpPr>
          <p:nvPr/>
        </p:nvCxnSpPr>
        <p:spPr>
          <a:xfrm flipV="1">
            <a:off x="7137182" y="2186342"/>
            <a:ext cx="799715" cy="729128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7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46">
            <a:extLst>
              <a:ext uri="{FF2B5EF4-FFF2-40B4-BE49-F238E27FC236}">
                <a16:creationId xmlns:a16="http://schemas.microsoft.com/office/drawing/2014/main" id="{C06C4010-5BBB-2D8B-5B01-E938BF319E8C}"/>
              </a:ext>
            </a:extLst>
          </p:cNvPr>
          <p:cNvCxnSpPr/>
          <p:nvPr/>
        </p:nvCxnSpPr>
        <p:spPr>
          <a:xfrm>
            <a:off x="7613798" y="5485387"/>
            <a:ext cx="774484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9">
            <a:extLst>
              <a:ext uri="{FF2B5EF4-FFF2-40B4-BE49-F238E27FC236}">
                <a16:creationId xmlns:a16="http://schemas.microsoft.com/office/drawing/2014/main" id="{584E3BFC-1CC5-D407-834D-A13041E366E8}"/>
              </a:ext>
            </a:extLst>
          </p:cNvPr>
          <p:cNvSpPr txBox="1"/>
          <p:nvPr/>
        </p:nvSpPr>
        <p:spPr>
          <a:xfrm>
            <a:off x="8604297" y="5023722"/>
            <a:ext cx="2651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Banco </a:t>
            </a:r>
            <a:r>
              <a:rPr lang="es-EC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alimentos</a:t>
            </a:r>
            <a:endParaRPr lang="es-EC" sz="24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CuadroTexto 9">
            <a:extLst>
              <a:ext uri="{FF2B5EF4-FFF2-40B4-BE49-F238E27FC236}">
                <a16:creationId xmlns:a16="http://schemas.microsoft.com/office/drawing/2014/main" id="{6341E6FE-4D33-7025-1166-24609B994349}"/>
              </a:ext>
            </a:extLst>
          </p:cNvPr>
          <p:cNvSpPr txBox="1"/>
          <p:nvPr/>
        </p:nvSpPr>
        <p:spPr>
          <a:xfrm>
            <a:off x="8635918" y="5424696"/>
            <a:ext cx="2062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Organización receptora de alimentos</a:t>
            </a:r>
            <a:endParaRPr lang="es-EC" sz="1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40052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8793806D-7B94-4A1C-BB88-24BE44ADE98D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798E3D4-176E-430E-9BA6-89C7AF3B4A25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81C75635-E3AE-4D30-87B2-46EEDDD743D7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213DD8BE-31D6-438D-A559-1CF4851AF0EF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pic>
        <p:nvPicPr>
          <p:cNvPr id="13" name="Imagen 12">
            <a:extLst>
              <a:ext uri="{FF2B5EF4-FFF2-40B4-BE49-F238E27FC236}">
                <a16:creationId xmlns:a16="http://schemas.microsoft.com/office/drawing/2014/main" id="{87671677-242B-4CAC-8CCB-E90DD1A48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17" y="5637933"/>
            <a:ext cx="12192000" cy="1220157"/>
          </a:xfrm>
          <a:prstGeom prst="rect">
            <a:avLst/>
          </a:prstGeom>
        </p:spPr>
      </p:pic>
      <p:sp>
        <p:nvSpPr>
          <p:cNvPr id="14" name="1 Título">
            <a:extLst>
              <a:ext uri="{FF2B5EF4-FFF2-40B4-BE49-F238E27FC236}">
                <a16:creationId xmlns:a16="http://schemas.microsoft.com/office/drawing/2014/main" id="{437BC268-9BEE-4940-8C32-A639E687A73F}"/>
              </a:ext>
            </a:extLst>
          </p:cNvPr>
          <p:cNvSpPr txBox="1">
            <a:spLocks/>
          </p:cNvSpPr>
          <p:nvPr/>
        </p:nvSpPr>
        <p:spPr bwMode="auto">
          <a:xfrm>
            <a:off x="538564" y="225639"/>
            <a:ext cx="4362620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 sz="1800"/>
            </a:pPr>
            <a:r>
              <a:rPr lang="es-ES" sz="2400" b="1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PLANIFICACIÓN - GESTIÓN</a:t>
            </a:r>
            <a:endParaRPr kumimoji="0" lang="es-EC" sz="240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104" name="Text Placeholder 22">
            <a:extLst>
              <a:ext uri="{FF2B5EF4-FFF2-40B4-BE49-F238E27FC236}">
                <a16:creationId xmlns:a16="http://schemas.microsoft.com/office/drawing/2014/main" id="{2E78337B-6EA8-468C-912E-ACC123B2EE55}"/>
              </a:ext>
            </a:extLst>
          </p:cNvPr>
          <p:cNvSpPr txBox="1">
            <a:spLocks/>
          </p:cNvSpPr>
          <p:nvPr/>
        </p:nvSpPr>
        <p:spPr>
          <a:xfrm>
            <a:off x="2076151" y="2012012"/>
            <a:ext cx="8073761" cy="11436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C" sz="1800" b="1" dirty="0">
                <a:solidFill>
                  <a:schemeClr val="tx2"/>
                </a:solidFill>
              </a:rPr>
              <a:t>Plan de fomento de vecindarios alimentarios saludables para reducir el hambre</a:t>
            </a:r>
            <a:endParaRPr lang="es-ES_tradnl" sz="1400" b="1" dirty="0">
              <a:solidFill>
                <a:schemeClr val="tx2"/>
              </a:solidFill>
            </a:endParaRPr>
          </a:p>
        </p:txBody>
      </p:sp>
      <p:sp>
        <p:nvSpPr>
          <p:cNvPr id="34" name="1 Título">
            <a:extLst>
              <a:ext uri="{FF2B5EF4-FFF2-40B4-BE49-F238E27FC236}">
                <a16:creationId xmlns:a16="http://schemas.microsoft.com/office/drawing/2014/main" id="{ED46B758-0241-413B-AC98-10F4A58AF159}"/>
              </a:ext>
            </a:extLst>
          </p:cNvPr>
          <p:cNvSpPr txBox="1">
            <a:spLocks/>
          </p:cNvSpPr>
          <p:nvPr/>
        </p:nvSpPr>
        <p:spPr bwMode="auto">
          <a:xfrm>
            <a:off x="530555" y="736300"/>
            <a:ext cx="4584051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lang="es-ES" sz="2400" noProof="0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VECINDARIOS ALIMENTARIOS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kumimoji="0" lang="es-ES" sz="2400" i="0" u="none" strike="noStrike" kern="1200" cap="none" spc="0" normalizeH="0" baseline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SALUDABLES</a:t>
            </a:r>
            <a:endParaRPr kumimoji="0" lang="es-EC" sz="240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252989" y="2651614"/>
            <a:ext cx="7720083" cy="2255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1600" b="1" i="1" dirty="0">
                <a:solidFill>
                  <a:schemeClr val="tx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Programación de medidas (programas y proyectos) de fomento de vecindarios alimentarios saludables para reducir el hambre, </a:t>
            </a:r>
            <a:r>
              <a:rPr lang="es-ES" sz="1600" i="1" dirty="0">
                <a:solidFill>
                  <a:schemeClr val="tx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incluye:</a:t>
            </a: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EC" sz="1600" b="1" i="1" dirty="0">
              <a:solidFill>
                <a:schemeClr val="tx2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ES" sz="1400" dirty="0">
                <a:solidFill>
                  <a:schemeClr val="tx2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Programa</a:t>
            </a:r>
            <a:r>
              <a:rPr lang="es-ES" sz="1400" dirty="0">
                <a:solidFill>
                  <a:schemeClr val="tx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dirty="0">
                <a:solidFill>
                  <a:schemeClr val="tx2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de fortalecimiento de prácticas de agricultura de base agroecológica y/o de manejo orgánico</a:t>
            </a:r>
            <a:endParaRPr lang="es-EC" sz="1400" dirty="0">
              <a:solidFill>
                <a:schemeClr val="tx2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ES" sz="1400" dirty="0">
                <a:solidFill>
                  <a:schemeClr val="tx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Programa de prevención y reducción de la pérdida y el desperdicio de alimentos para mitigar el hambre de las personas en situación de vulnerabilidad alimentaria</a:t>
            </a:r>
            <a:endParaRPr lang="es-EC" sz="1400" dirty="0">
              <a:solidFill>
                <a:schemeClr val="tx2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ES" sz="1400" dirty="0">
                <a:solidFill>
                  <a:schemeClr val="tx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Programa de acceso a mercados de excedentes de alimentos cultivados en huertos de base agroecológica y/o de manejo orgánico</a:t>
            </a:r>
            <a:endParaRPr lang="es-EC" sz="1400" dirty="0">
              <a:solidFill>
                <a:schemeClr val="tx2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1420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9543</TotalTime>
  <Words>802</Words>
  <Application>Microsoft Macintosh PowerPoint</Application>
  <PresentationFormat>Panorámica</PresentationFormat>
  <Paragraphs>85</Paragraphs>
  <Slides>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Courier New</vt:lpstr>
      <vt:lpstr>Segoe UI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</dc:title>
  <dc:creator>Microsoft Office User</dc:creator>
  <cp:lastModifiedBy>Pedro José Cornejo Espinosa</cp:lastModifiedBy>
  <cp:revision>780</cp:revision>
  <dcterms:created xsi:type="dcterms:W3CDTF">2022-01-19T15:10:10Z</dcterms:created>
  <dcterms:modified xsi:type="dcterms:W3CDTF">2023-11-02T02:31:31Z</dcterms:modified>
</cp:coreProperties>
</file>