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4190" r:id="rId2"/>
    <p:sldId id="4333" r:id="rId3"/>
    <p:sldId id="4334" r:id="rId4"/>
    <p:sldId id="4338" r:id="rId5"/>
    <p:sldId id="4325" r:id="rId6"/>
    <p:sldId id="4339" r:id="rId7"/>
    <p:sldId id="4340" r:id="rId8"/>
    <p:sldId id="4341" r:id="rId9"/>
    <p:sldId id="4357" r:id="rId10"/>
    <p:sldId id="4343" r:id="rId11"/>
    <p:sldId id="4344" r:id="rId12"/>
    <p:sldId id="4345" r:id="rId13"/>
    <p:sldId id="4346" r:id="rId14"/>
    <p:sldId id="4347" r:id="rId15"/>
    <p:sldId id="4348" r:id="rId16"/>
    <p:sldId id="4349" r:id="rId17"/>
    <p:sldId id="4354" r:id="rId18"/>
    <p:sldId id="4350" r:id="rId19"/>
    <p:sldId id="4355" r:id="rId20"/>
    <p:sldId id="4356" r:id="rId21"/>
    <p:sldId id="4351" r:id="rId22"/>
    <p:sldId id="4321" r:id="rId2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9EB5"/>
    <a:srgbClr val="A4B2C4"/>
    <a:srgbClr val="44546A"/>
    <a:srgbClr val="A6A6A6"/>
    <a:srgbClr val="691193"/>
    <a:srgbClr val="5E5E5E"/>
    <a:srgbClr val="4F63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5" autoAdjust="0"/>
    <p:restoredTop sz="95808" autoAdjust="0"/>
  </p:normalViewPr>
  <p:slideViewPr>
    <p:cSldViewPr snapToGrid="0" snapToObjects="1">
      <p:cViewPr varScale="1">
        <p:scale>
          <a:sx n="104" d="100"/>
          <a:sy n="104" d="100"/>
        </p:scale>
        <p:origin x="864" y="20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4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1FBBA-8CC1-5A4B-A9F5-E3625369509D}" type="datetimeFigureOut">
              <a:rPr lang="es-EC" smtClean="0"/>
              <a:t>23/10/2023</a:t>
            </a:fld>
            <a:endParaRPr lang="es-EC"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2D453-DED8-C343-A679-8621212CA4EC}" type="slidenum">
              <a:rPr lang="es-EC" smtClean="0"/>
              <a:t>‹Nº›</a:t>
            </a:fld>
            <a:endParaRPr lang="es-EC" dirty="0"/>
          </a:p>
        </p:txBody>
      </p:sp>
    </p:spTree>
    <p:extLst>
      <p:ext uri="{BB962C8B-B14F-4D97-AF65-F5344CB8AC3E}">
        <p14:creationId xmlns:p14="http://schemas.microsoft.com/office/powerpoint/2010/main" val="285637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3F2D453-DED8-C343-A679-8621212CA4EC}" type="slidenum">
              <a:rPr lang="es-EC" smtClean="0"/>
              <a:t>1</a:t>
            </a:fld>
            <a:endParaRPr lang="es-EC" dirty="0"/>
          </a:p>
        </p:txBody>
      </p:sp>
    </p:spTree>
    <p:extLst>
      <p:ext uri="{BB962C8B-B14F-4D97-AF65-F5344CB8AC3E}">
        <p14:creationId xmlns:p14="http://schemas.microsoft.com/office/powerpoint/2010/main" val="1680814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11</a:t>
            </a:fld>
            <a:endParaRPr lang="es-EC"/>
          </a:p>
        </p:txBody>
      </p:sp>
    </p:spTree>
    <p:extLst>
      <p:ext uri="{BB962C8B-B14F-4D97-AF65-F5344CB8AC3E}">
        <p14:creationId xmlns:p14="http://schemas.microsoft.com/office/powerpoint/2010/main" val="1574327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12</a:t>
            </a:fld>
            <a:endParaRPr lang="es-EC"/>
          </a:p>
        </p:txBody>
      </p:sp>
    </p:spTree>
    <p:extLst>
      <p:ext uri="{BB962C8B-B14F-4D97-AF65-F5344CB8AC3E}">
        <p14:creationId xmlns:p14="http://schemas.microsoft.com/office/powerpoint/2010/main" val="917542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13</a:t>
            </a:fld>
            <a:endParaRPr lang="es-EC"/>
          </a:p>
        </p:txBody>
      </p:sp>
    </p:spTree>
    <p:extLst>
      <p:ext uri="{BB962C8B-B14F-4D97-AF65-F5344CB8AC3E}">
        <p14:creationId xmlns:p14="http://schemas.microsoft.com/office/powerpoint/2010/main" val="1328217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14</a:t>
            </a:fld>
            <a:endParaRPr lang="es-EC"/>
          </a:p>
        </p:txBody>
      </p:sp>
    </p:spTree>
    <p:extLst>
      <p:ext uri="{BB962C8B-B14F-4D97-AF65-F5344CB8AC3E}">
        <p14:creationId xmlns:p14="http://schemas.microsoft.com/office/powerpoint/2010/main" val="3206620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15</a:t>
            </a:fld>
            <a:endParaRPr lang="es-EC"/>
          </a:p>
        </p:txBody>
      </p:sp>
    </p:spTree>
    <p:extLst>
      <p:ext uri="{BB962C8B-B14F-4D97-AF65-F5344CB8AC3E}">
        <p14:creationId xmlns:p14="http://schemas.microsoft.com/office/powerpoint/2010/main" val="2004679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16</a:t>
            </a:fld>
            <a:endParaRPr lang="es-EC"/>
          </a:p>
        </p:txBody>
      </p:sp>
    </p:spTree>
    <p:extLst>
      <p:ext uri="{BB962C8B-B14F-4D97-AF65-F5344CB8AC3E}">
        <p14:creationId xmlns:p14="http://schemas.microsoft.com/office/powerpoint/2010/main" val="505789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17</a:t>
            </a:fld>
            <a:endParaRPr lang="es-EC"/>
          </a:p>
        </p:txBody>
      </p:sp>
    </p:spTree>
    <p:extLst>
      <p:ext uri="{BB962C8B-B14F-4D97-AF65-F5344CB8AC3E}">
        <p14:creationId xmlns:p14="http://schemas.microsoft.com/office/powerpoint/2010/main" val="3835870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18</a:t>
            </a:fld>
            <a:endParaRPr lang="es-EC"/>
          </a:p>
        </p:txBody>
      </p:sp>
    </p:spTree>
    <p:extLst>
      <p:ext uri="{BB962C8B-B14F-4D97-AF65-F5344CB8AC3E}">
        <p14:creationId xmlns:p14="http://schemas.microsoft.com/office/powerpoint/2010/main" val="1562384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19</a:t>
            </a:fld>
            <a:endParaRPr lang="es-EC"/>
          </a:p>
        </p:txBody>
      </p:sp>
    </p:spTree>
    <p:extLst>
      <p:ext uri="{BB962C8B-B14F-4D97-AF65-F5344CB8AC3E}">
        <p14:creationId xmlns:p14="http://schemas.microsoft.com/office/powerpoint/2010/main" val="4695218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20</a:t>
            </a:fld>
            <a:endParaRPr lang="es-EC"/>
          </a:p>
        </p:txBody>
      </p:sp>
    </p:spTree>
    <p:extLst>
      <p:ext uri="{BB962C8B-B14F-4D97-AF65-F5344CB8AC3E}">
        <p14:creationId xmlns:p14="http://schemas.microsoft.com/office/powerpoint/2010/main" val="576974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63F2D453-DED8-C343-A679-8621212CA4EC}" type="slidenum">
              <a:rPr lang="es-EC" smtClean="0"/>
              <a:t>2</a:t>
            </a:fld>
            <a:endParaRPr lang="es-EC" dirty="0"/>
          </a:p>
        </p:txBody>
      </p:sp>
    </p:spTree>
    <p:extLst>
      <p:ext uri="{BB962C8B-B14F-4D97-AF65-F5344CB8AC3E}">
        <p14:creationId xmlns:p14="http://schemas.microsoft.com/office/powerpoint/2010/main" val="1960695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21</a:t>
            </a:fld>
            <a:endParaRPr lang="es-EC"/>
          </a:p>
        </p:txBody>
      </p:sp>
    </p:spTree>
    <p:extLst>
      <p:ext uri="{BB962C8B-B14F-4D97-AF65-F5344CB8AC3E}">
        <p14:creationId xmlns:p14="http://schemas.microsoft.com/office/powerpoint/2010/main" val="1600175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4</a:t>
            </a:fld>
            <a:endParaRPr lang="es-EC"/>
          </a:p>
        </p:txBody>
      </p:sp>
    </p:spTree>
    <p:extLst>
      <p:ext uri="{BB962C8B-B14F-4D97-AF65-F5344CB8AC3E}">
        <p14:creationId xmlns:p14="http://schemas.microsoft.com/office/powerpoint/2010/main" val="3010798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5</a:t>
            </a:fld>
            <a:endParaRPr lang="es-EC"/>
          </a:p>
        </p:txBody>
      </p:sp>
    </p:spTree>
    <p:extLst>
      <p:ext uri="{BB962C8B-B14F-4D97-AF65-F5344CB8AC3E}">
        <p14:creationId xmlns:p14="http://schemas.microsoft.com/office/powerpoint/2010/main" val="3601295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6</a:t>
            </a:fld>
            <a:endParaRPr lang="es-EC"/>
          </a:p>
        </p:txBody>
      </p:sp>
    </p:spTree>
    <p:extLst>
      <p:ext uri="{BB962C8B-B14F-4D97-AF65-F5344CB8AC3E}">
        <p14:creationId xmlns:p14="http://schemas.microsoft.com/office/powerpoint/2010/main" val="2923912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7</a:t>
            </a:fld>
            <a:endParaRPr lang="es-EC"/>
          </a:p>
        </p:txBody>
      </p:sp>
    </p:spTree>
    <p:extLst>
      <p:ext uri="{BB962C8B-B14F-4D97-AF65-F5344CB8AC3E}">
        <p14:creationId xmlns:p14="http://schemas.microsoft.com/office/powerpoint/2010/main" val="4240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8</a:t>
            </a:fld>
            <a:endParaRPr lang="es-EC"/>
          </a:p>
        </p:txBody>
      </p:sp>
    </p:spTree>
    <p:extLst>
      <p:ext uri="{BB962C8B-B14F-4D97-AF65-F5344CB8AC3E}">
        <p14:creationId xmlns:p14="http://schemas.microsoft.com/office/powerpoint/2010/main" val="1604099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9</a:t>
            </a:fld>
            <a:endParaRPr lang="es-EC"/>
          </a:p>
        </p:txBody>
      </p:sp>
    </p:spTree>
    <p:extLst>
      <p:ext uri="{BB962C8B-B14F-4D97-AF65-F5344CB8AC3E}">
        <p14:creationId xmlns:p14="http://schemas.microsoft.com/office/powerpoint/2010/main" val="4164008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br>
              <a:rPr lang="es-EC" dirty="0"/>
            </a:br>
            <a:r>
              <a:rPr lang="es-EC" dirty="0"/>
              <a:t>1.</a:t>
            </a:r>
            <a:r>
              <a:rPr lang="es-EC" sz="1200" kern="1200" dirty="0">
                <a:solidFill>
                  <a:schemeClr val="tx1"/>
                </a:solidFill>
                <a:effectLst/>
                <a:latin typeface="+mn-lt"/>
                <a:ea typeface="+mn-ea"/>
                <a:cs typeface="+mn-cs"/>
              </a:rPr>
              <a:t>Este patrón contrasta con los años anteriores, en los que la tasa de desempleo a nivel nacional era superior a la tasa de desempleo en Quito. </a:t>
            </a:r>
          </a:p>
          <a:p>
            <a:r>
              <a:rPr lang="es-EC" sz="1200" kern="1200" dirty="0">
                <a:solidFill>
                  <a:schemeClr val="tx1"/>
                </a:solidFill>
                <a:effectLst/>
                <a:latin typeface="+mn-lt"/>
                <a:ea typeface="+mn-ea"/>
                <a:cs typeface="+mn-cs"/>
              </a:rPr>
              <a:t>4.</a:t>
            </a:r>
            <a:r>
              <a:rPr lang="es-EC" sz="1200" dirty="0">
                <a:solidFill>
                  <a:schemeClr val="tx2"/>
                </a:solidFill>
                <a:cs typeface="Segoe UI" panose="020B0502040204020203" pitchFamily="34" charset="0"/>
              </a:rPr>
              <a:t> falta de entorno que fomente la inversión, el crecimiento y la capacidad empresarial.</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a:solidFill>
                  <a:schemeClr val="tx2"/>
                </a:solidFill>
                <a:effectLst/>
                <a:latin typeface="+mn-lt"/>
                <a:ea typeface="+mn-ea"/>
                <a:cs typeface="Segoe UI" panose="020B0502040204020203" pitchFamily="34" charset="0"/>
              </a:rPr>
              <a:t>6. </a:t>
            </a:r>
            <a:r>
              <a:rPr lang="es-EC" sz="1200" kern="1200" dirty="0">
                <a:solidFill>
                  <a:schemeClr val="tx1"/>
                </a:solidFill>
                <a:effectLst/>
                <a:latin typeface="+mn-lt"/>
                <a:ea typeface="+mn-ea"/>
                <a:cs typeface="+mn-cs"/>
              </a:rPr>
              <a:t>en Ecuador, del total de PAMT evaluadas durante las décadas de 1990 y 2000, el 40% se enfocó en capacitación, el 37% en iniciativas de apoyo al trabajo por cuenta propia y creación de microempresas; y, el 13% en programas de servicios de empleo (OIT, 2016). </a:t>
            </a:r>
          </a:p>
          <a:p>
            <a:endParaRPr lang="es-EC"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63F2D453-DED8-C343-A679-8621212CA4EC}" type="slidenum">
              <a:rPr lang="es-EC" smtClean="0"/>
              <a:t>10</a:t>
            </a:fld>
            <a:endParaRPr lang="es-EC"/>
          </a:p>
        </p:txBody>
      </p:sp>
    </p:spTree>
    <p:extLst>
      <p:ext uri="{BB962C8B-B14F-4D97-AF65-F5344CB8AC3E}">
        <p14:creationId xmlns:p14="http://schemas.microsoft.com/office/powerpoint/2010/main" val="1802956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6C96C-2A85-0844-BA61-F72C3FFCC8B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E832B34A-2B69-474F-9199-B6BFDCE79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4ADC732-9EAB-5748-BDE7-514EDF68C26A}"/>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5" name="Marcador de pie de página 4">
            <a:extLst>
              <a:ext uri="{FF2B5EF4-FFF2-40B4-BE49-F238E27FC236}">
                <a16:creationId xmlns:a16="http://schemas.microsoft.com/office/drawing/2014/main" id="{6D2A26BF-FE34-B247-92E9-FFD2A0B187BB}"/>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D2B07B07-BBF0-BC46-8709-84801B50546D}"/>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2487090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A7AD24-8D49-564E-B012-BC830D0B134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4B15430E-26D2-994C-B7FB-C12575DF507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2DAAD1E-AADD-354E-907E-7D7C14065256}"/>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5" name="Marcador de pie de página 4">
            <a:extLst>
              <a:ext uri="{FF2B5EF4-FFF2-40B4-BE49-F238E27FC236}">
                <a16:creationId xmlns:a16="http://schemas.microsoft.com/office/drawing/2014/main" id="{704AD5F4-9FBC-9B4D-8CDE-0501B3317418}"/>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6585AE07-C22D-B943-9C6E-194FDB36AF02}"/>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211800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04A8ACB-F737-7248-AF19-8E68AE6F311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8A3CCCC-B791-AB42-B2E1-25C75AF68C0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13F2283-3ABE-EC46-90E1-F008CB553C6B}"/>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5" name="Marcador de pie de página 4">
            <a:extLst>
              <a:ext uri="{FF2B5EF4-FFF2-40B4-BE49-F238E27FC236}">
                <a16:creationId xmlns:a16="http://schemas.microsoft.com/office/drawing/2014/main" id="{7109DBAB-DDFB-5F41-9DFA-3762C1D3FF3E}"/>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DD4BC57A-EA66-134B-BD9D-A155D5F70EBD}"/>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2795471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78" b="1" i="0">
                <a:solidFill>
                  <a:srgbClr val="1B69AC"/>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10/23/2023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extLst>
      <p:ext uri="{BB962C8B-B14F-4D97-AF65-F5344CB8AC3E}">
        <p14:creationId xmlns:p14="http://schemas.microsoft.com/office/powerpoint/2010/main" val="6296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9ABF6-BC2F-504F-97B2-E38FE47B779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00ADA32-EFE7-1D4E-BC9F-4D982AEACB1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E6A1DC91-0759-2E49-8A67-C2AA4968B860}"/>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5" name="Marcador de pie de página 4">
            <a:extLst>
              <a:ext uri="{FF2B5EF4-FFF2-40B4-BE49-F238E27FC236}">
                <a16:creationId xmlns:a16="http://schemas.microsoft.com/office/drawing/2014/main" id="{75EA6568-5546-A04F-9777-4D6994C9D124}"/>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8AED04EB-4772-DA49-9677-E4DFE21B32D8}"/>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126496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BA2FB-7BB4-A545-9DAD-05D42592FA6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F961F59C-4ABD-E94C-A771-B0A0E7F191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102CD7-1617-D344-8B3D-C0E0E0B16549}"/>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5" name="Marcador de pie de página 4">
            <a:extLst>
              <a:ext uri="{FF2B5EF4-FFF2-40B4-BE49-F238E27FC236}">
                <a16:creationId xmlns:a16="http://schemas.microsoft.com/office/drawing/2014/main" id="{D12FDF6A-C303-DF46-B29E-03A4A86108EB}"/>
              </a:ext>
            </a:extLst>
          </p:cNvPr>
          <p:cNvSpPr>
            <a:spLocks noGrp="1"/>
          </p:cNvSpPr>
          <p:nvPr>
            <p:ph type="ftr" sz="quarter" idx="11"/>
          </p:nvPr>
        </p:nvSpPr>
        <p:spPr/>
        <p:txBody>
          <a:bodyPr/>
          <a:lstStyle/>
          <a:p>
            <a:endParaRPr lang="es-EC" dirty="0"/>
          </a:p>
        </p:txBody>
      </p:sp>
      <p:sp>
        <p:nvSpPr>
          <p:cNvPr id="6" name="Marcador de número de diapositiva 5">
            <a:extLst>
              <a:ext uri="{FF2B5EF4-FFF2-40B4-BE49-F238E27FC236}">
                <a16:creationId xmlns:a16="http://schemas.microsoft.com/office/drawing/2014/main" id="{A72EE76C-C980-5D41-8D67-E9CF0F314367}"/>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394100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936BA-0359-0F4B-B359-1219674D600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5762598-0C44-6A4C-B452-57EF2CB4A9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FB35D9EA-51A2-2B42-BA22-201E0D78AA8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9CDDCED3-412E-CA4E-BC15-7DE44B932AEB}"/>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6" name="Marcador de pie de página 5">
            <a:extLst>
              <a:ext uri="{FF2B5EF4-FFF2-40B4-BE49-F238E27FC236}">
                <a16:creationId xmlns:a16="http://schemas.microsoft.com/office/drawing/2014/main" id="{9F91F01A-74EE-234D-95DB-86B9A5F953C9}"/>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92127E41-C903-8344-8D27-413019191C14}"/>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48489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6C20C-25D5-E84B-B49A-4C4AB1911E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95ADE45-F58C-4240-B277-24C484B6C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B5453EF-647F-F145-9B00-48805813E1A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657FCD25-74F5-1A44-9913-8984A7DD00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FDC9395-7217-B146-A11F-3578D43686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1909DCAC-367C-9943-B0F0-82F80BF4FDB8}"/>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8" name="Marcador de pie de página 7">
            <a:extLst>
              <a:ext uri="{FF2B5EF4-FFF2-40B4-BE49-F238E27FC236}">
                <a16:creationId xmlns:a16="http://schemas.microsoft.com/office/drawing/2014/main" id="{20927F17-075B-0440-B5EF-4BE19A9A5063}"/>
              </a:ext>
            </a:extLst>
          </p:cNvPr>
          <p:cNvSpPr>
            <a:spLocks noGrp="1"/>
          </p:cNvSpPr>
          <p:nvPr>
            <p:ph type="ftr" sz="quarter" idx="11"/>
          </p:nvPr>
        </p:nvSpPr>
        <p:spPr/>
        <p:txBody>
          <a:bodyPr/>
          <a:lstStyle/>
          <a:p>
            <a:endParaRPr lang="es-EC" dirty="0"/>
          </a:p>
        </p:txBody>
      </p:sp>
      <p:sp>
        <p:nvSpPr>
          <p:cNvPr id="9" name="Marcador de número de diapositiva 8">
            <a:extLst>
              <a:ext uri="{FF2B5EF4-FFF2-40B4-BE49-F238E27FC236}">
                <a16:creationId xmlns:a16="http://schemas.microsoft.com/office/drawing/2014/main" id="{5882E1B3-9D6B-2140-85CF-12A10D243E9F}"/>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282343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442A44-0EE0-5746-A0DB-C33F7950D97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D7211B67-654B-DA43-8ED1-0AF7DE3A2A02}"/>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4" name="Marcador de pie de página 3">
            <a:extLst>
              <a:ext uri="{FF2B5EF4-FFF2-40B4-BE49-F238E27FC236}">
                <a16:creationId xmlns:a16="http://schemas.microsoft.com/office/drawing/2014/main" id="{8A045FFE-8E86-5046-8C97-C06166C508E6}"/>
              </a:ext>
            </a:extLst>
          </p:cNvPr>
          <p:cNvSpPr>
            <a:spLocks noGrp="1"/>
          </p:cNvSpPr>
          <p:nvPr>
            <p:ph type="ftr" sz="quarter" idx="11"/>
          </p:nvPr>
        </p:nvSpPr>
        <p:spPr/>
        <p:txBody>
          <a:bodyPr/>
          <a:lstStyle/>
          <a:p>
            <a:endParaRPr lang="es-EC" dirty="0"/>
          </a:p>
        </p:txBody>
      </p:sp>
      <p:sp>
        <p:nvSpPr>
          <p:cNvPr id="5" name="Marcador de número de diapositiva 4">
            <a:extLst>
              <a:ext uri="{FF2B5EF4-FFF2-40B4-BE49-F238E27FC236}">
                <a16:creationId xmlns:a16="http://schemas.microsoft.com/office/drawing/2014/main" id="{E1A0A5D9-FE9D-0040-BB0F-68081C8A8704}"/>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202617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6766966-BAAD-C74C-8835-559AC965B694}"/>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3" name="Marcador de pie de página 2">
            <a:extLst>
              <a:ext uri="{FF2B5EF4-FFF2-40B4-BE49-F238E27FC236}">
                <a16:creationId xmlns:a16="http://schemas.microsoft.com/office/drawing/2014/main" id="{4B0F268D-284C-1F4B-B3E4-B0A512213BFB}"/>
              </a:ext>
            </a:extLst>
          </p:cNvPr>
          <p:cNvSpPr>
            <a:spLocks noGrp="1"/>
          </p:cNvSpPr>
          <p:nvPr>
            <p:ph type="ftr" sz="quarter" idx="11"/>
          </p:nvPr>
        </p:nvSpPr>
        <p:spPr/>
        <p:txBody>
          <a:bodyPr/>
          <a:lstStyle/>
          <a:p>
            <a:endParaRPr lang="es-EC" dirty="0"/>
          </a:p>
        </p:txBody>
      </p:sp>
      <p:sp>
        <p:nvSpPr>
          <p:cNvPr id="4" name="Marcador de número de diapositiva 3">
            <a:extLst>
              <a:ext uri="{FF2B5EF4-FFF2-40B4-BE49-F238E27FC236}">
                <a16:creationId xmlns:a16="http://schemas.microsoft.com/office/drawing/2014/main" id="{DC56ECA6-6716-1448-BDA3-2D382431E941}"/>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3497592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976D9-9D1A-0242-8A09-85B37208167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5BC3EE8-4532-CA4D-BFAB-E955115F65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E6EDA49A-E257-6540-B8DD-6743DB68E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AEF9D95-4EAF-2346-A843-05111CCF272E}"/>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6" name="Marcador de pie de página 5">
            <a:extLst>
              <a:ext uri="{FF2B5EF4-FFF2-40B4-BE49-F238E27FC236}">
                <a16:creationId xmlns:a16="http://schemas.microsoft.com/office/drawing/2014/main" id="{F2BEDCF7-70FD-8F41-834D-D7742E7A0F01}"/>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80385BC8-E3C3-AF4F-A737-975E820C4382}"/>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1541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C0C6C-CC7C-CE42-91C7-BBF7DBAFD6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F391C436-8DD9-3C4E-A167-A30A2AFF3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a:extLst>
              <a:ext uri="{FF2B5EF4-FFF2-40B4-BE49-F238E27FC236}">
                <a16:creationId xmlns:a16="http://schemas.microsoft.com/office/drawing/2014/main" id="{7E704A8E-05B4-8A48-82F5-EF53BD1AE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40C8338-830C-4E4A-8760-BC9EC419CFAB}"/>
              </a:ext>
            </a:extLst>
          </p:cNvPr>
          <p:cNvSpPr>
            <a:spLocks noGrp="1"/>
          </p:cNvSpPr>
          <p:nvPr>
            <p:ph type="dt" sz="half" idx="10"/>
          </p:nvPr>
        </p:nvSpPr>
        <p:spPr/>
        <p:txBody>
          <a:bodyPr/>
          <a:lstStyle/>
          <a:p>
            <a:fld id="{F252834E-B290-FC4A-8B99-C5678BC6DFC3}" type="datetimeFigureOut">
              <a:rPr lang="es-EC" smtClean="0"/>
              <a:t>23/10/2023</a:t>
            </a:fld>
            <a:endParaRPr lang="es-EC" dirty="0"/>
          </a:p>
        </p:txBody>
      </p:sp>
      <p:sp>
        <p:nvSpPr>
          <p:cNvPr id="6" name="Marcador de pie de página 5">
            <a:extLst>
              <a:ext uri="{FF2B5EF4-FFF2-40B4-BE49-F238E27FC236}">
                <a16:creationId xmlns:a16="http://schemas.microsoft.com/office/drawing/2014/main" id="{FD35172B-214D-5747-9FDB-80EB61E9B688}"/>
              </a:ext>
            </a:extLst>
          </p:cNvPr>
          <p:cNvSpPr>
            <a:spLocks noGrp="1"/>
          </p:cNvSpPr>
          <p:nvPr>
            <p:ph type="ftr" sz="quarter" idx="11"/>
          </p:nvPr>
        </p:nvSpPr>
        <p:spPr/>
        <p:txBody>
          <a:bodyPr/>
          <a:lstStyle/>
          <a:p>
            <a:endParaRPr lang="es-EC" dirty="0"/>
          </a:p>
        </p:txBody>
      </p:sp>
      <p:sp>
        <p:nvSpPr>
          <p:cNvPr id="7" name="Marcador de número de diapositiva 6">
            <a:extLst>
              <a:ext uri="{FF2B5EF4-FFF2-40B4-BE49-F238E27FC236}">
                <a16:creationId xmlns:a16="http://schemas.microsoft.com/office/drawing/2014/main" id="{D0E89811-28BB-DA41-81E5-5BE51904AAD3}"/>
              </a:ext>
            </a:extLst>
          </p:cNvPr>
          <p:cNvSpPr>
            <a:spLocks noGrp="1"/>
          </p:cNvSpPr>
          <p:nvPr>
            <p:ph type="sldNum" sz="quarter" idx="12"/>
          </p:nvPr>
        </p:nvSpPr>
        <p:spPr/>
        <p:txBody>
          <a:bodyPr/>
          <a:lstStyle/>
          <a:p>
            <a:fld id="{3268D9D0-0FC6-B44B-8A40-6F23FDE0611D}" type="slidenum">
              <a:rPr lang="es-EC" smtClean="0"/>
              <a:t>‹Nº›</a:t>
            </a:fld>
            <a:endParaRPr lang="es-EC" dirty="0"/>
          </a:p>
        </p:txBody>
      </p:sp>
    </p:spTree>
    <p:extLst>
      <p:ext uri="{BB962C8B-B14F-4D97-AF65-F5344CB8AC3E}">
        <p14:creationId xmlns:p14="http://schemas.microsoft.com/office/powerpoint/2010/main" val="386327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47CEA6B-FFDE-8045-B5B5-88A09EDAB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851891B-EAAD-2B49-9534-0919C6A94F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269E8DA-2A0B-AA4C-86DC-CBAEFA628A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2834E-B290-FC4A-8B99-C5678BC6DFC3}" type="datetimeFigureOut">
              <a:rPr lang="es-EC" smtClean="0"/>
              <a:t>23/10/2023</a:t>
            </a:fld>
            <a:endParaRPr lang="es-EC" dirty="0"/>
          </a:p>
        </p:txBody>
      </p:sp>
      <p:sp>
        <p:nvSpPr>
          <p:cNvPr id="5" name="Marcador de pie de página 4">
            <a:extLst>
              <a:ext uri="{FF2B5EF4-FFF2-40B4-BE49-F238E27FC236}">
                <a16:creationId xmlns:a16="http://schemas.microsoft.com/office/drawing/2014/main" id="{CD972894-9127-8F4E-940F-B030744357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a:extLst>
              <a:ext uri="{FF2B5EF4-FFF2-40B4-BE49-F238E27FC236}">
                <a16:creationId xmlns:a16="http://schemas.microsoft.com/office/drawing/2014/main" id="{DF914321-B5A4-EE44-AEA0-8B5DFE2CC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8D9D0-0FC6-B44B-8A40-6F23FDE0611D}" type="slidenum">
              <a:rPr lang="es-EC" smtClean="0"/>
              <a:t>‹Nº›</a:t>
            </a:fld>
            <a:endParaRPr lang="es-EC" dirty="0"/>
          </a:p>
        </p:txBody>
      </p:sp>
    </p:spTree>
    <p:extLst>
      <p:ext uri="{BB962C8B-B14F-4D97-AF65-F5344CB8AC3E}">
        <p14:creationId xmlns:p14="http://schemas.microsoft.com/office/powerpoint/2010/main" val="378468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2.xml" /><Relationship Id="rId4" Type="http://schemas.openxmlformats.org/officeDocument/2006/relationships/image" Target="../media/image2.jpg"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1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1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1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1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1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1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12.xml" /></Relationships>
</file>

<file path=ppt/slides/_rels/slide2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notesSlide" Target="../notesSlides/notesSlide3.xml" /><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1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0ACF37D-D47E-4842-B796-6A26384940B1}"/>
              </a:ext>
            </a:extLst>
          </p:cNvPr>
          <p:cNvPicPr>
            <a:picLocks noChangeAspect="1"/>
          </p:cNvPicPr>
          <p:nvPr/>
        </p:nvPicPr>
        <p:blipFill>
          <a:blip r:embed="rId3"/>
          <a:stretch>
            <a:fillRect/>
          </a:stretch>
        </p:blipFill>
        <p:spPr>
          <a:xfrm>
            <a:off x="271005" y="230537"/>
            <a:ext cx="1534394" cy="657926"/>
          </a:xfrm>
          <a:prstGeom prst="rect">
            <a:avLst/>
          </a:prstGeom>
        </p:spPr>
      </p:pic>
      <p:sp>
        <p:nvSpPr>
          <p:cNvPr id="37" name="CuadroTexto 36">
            <a:extLst>
              <a:ext uri="{FF2B5EF4-FFF2-40B4-BE49-F238E27FC236}">
                <a16:creationId xmlns:a16="http://schemas.microsoft.com/office/drawing/2014/main" id="{900CE348-154F-45AC-B444-F3840F1D0115}"/>
              </a:ext>
            </a:extLst>
          </p:cNvPr>
          <p:cNvSpPr txBox="1"/>
          <p:nvPr/>
        </p:nvSpPr>
        <p:spPr>
          <a:xfrm>
            <a:off x="3259634" y="2559755"/>
            <a:ext cx="5549917" cy="369332"/>
          </a:xfrm>
          <a:prstGeom prst="rect">
            <a:avLst/>
          </a:prstGeom>
          <a:noFill/>
        </p:spPr>
        <p:txBody>
          <a:bodyPr wrap="none" rtlCol="0">
            <a:spAutoFit/>
          </a:bodyPr>
          <a:lstStyle/>
          <a:p>
            <a:pPr algn="ctr"/>
            <a:r>
              <a:rPr lang="es-EC" dirty="0">
                <a:solidFill>
                  <a:schemeClr val="tx2"/>
                </a:solidFill>
                <a:latin typeface="Century Gothic" panose="020B0502020202020204" pitchFamily="34" charset="0"/>
                <a:sym typeface="Gill Sans"/>
              </a:rPr>
              <a:t>PROYECTO DE ORDENANANZA METROPOLITANA</a:t>
            </a:r>
          </a:p>
        </p:txBody>
      </p:sp>
      <p:sp>
        <p:nvSpPr>
          <p:cNvPr id="38" name="CuadroTexto 37">
            <a:extLst>
              <a:ext uri="{FF2B5EF4-FFF2-40B4-BE49-F238E27FC236}">
                <a16:creationId xmlns:a16="http://schemas.microsoft.com/office/drawing/2014/main" id="{32E0D340-32D1-4E18-A424-DBE980CDB6CB}"/>
              </a:ext>
            </a:extLst>
          </p:cNvPr>
          <p:cNvSpPr txBox="1"/>
          <p:nvPr/>
        </p:nvSpPr>
        <p:spPr>
          <a:xfrm>
            <a:off x="3988201" y="2814911"/>
            <a:ext cx="4092788" cy="369332"/>
          </a:xfrm>
          <a:prstGeom prst="rect">
            <a:avLst/>
          </a:prstGeom>
          <a:noFill/>
        </p:spPr>
        <p:txBody>
          <a:bodyPr wrap="none" rtlCol="0">
            <a:spAutoFit/>
          </a:bodyPr>
          <a:lstStyle/>
          <a:p>
            <a:pPr algn="ctr"/>
            <a:r>
              <a:rPr lang="es-EC" b="1" dirty="0">
                <a:solidFill>
                  <a:schemeClr val="tx2"/>
                </a:solidFill>
                <a:latin typeface="Century Gothic" panose="020B0502020202020204" pitchFamily="34" charset="0"/>
                <a:sym typeface="Gill Sans"/>
              </a:rPr>
              <a:t>DEL FOMENTO AL EMPRENDIMIENTO</a:t>
            </a:r>
          </a:p>
        </p:txBody>
      </p:sp>
      <p:sp>
        <p:nvSpPr>
          <p:cNvPr id="7" name="CuadroTexto 6">
            <a:extLst>
              <a:ext uri="{FF2B5EF4-FFF2-40B4-BE49-F238E27FC236}">
                <a16:creationId xmlns:a16="http://schemas.microsoft.com/office/drawing/2014/main" id="{7AA05E39-F724-4631-AC7F-1961241C4E46}"/>
              </a:ext>
            </a:extLst>
          </p:cNvPr>
          <p:cNvSpPr txBox="1"/>
          <p:nvPr/>
        </p:nvSpPr>
        <p:spPr>
          <a:xfrm>
            <a:off x="3590898" y="3093920"/>
            <a:ext cx="4867038" cy="369332"/>
          </a:xfrm>
          <a:prstGeom prst="rect">
            <a:avLst/>
          </a:prstGeom>
          <a:noFill/>
        </p:spPr>
        <p:txBody>
          <a:bodyPr wrap="none" rtlCol="0">
            <a:spAutoFit/>
          </a:bodyPr>
          <a:lstStyle/>
          <a:p>
            <a:pPr algn="ctr"/>
            <a:r>
              <a:rPr lang="es-EC" dirty="0">
                <a:solidFill>
                  <a:schemeClr val="tx2"/>
                </a:solidFill>
                <a:latin typeface="Century Gothic" panose="020B0502020202020204" pitchFamily="34" charset="0"/>
                <a:sym typeface="Gill Sans"/>
              </a:rPr>
              <a:t>EN EL DISTRITO METROPOLITANO DE QUITO</a:t>
            </a:r>
          </a:p>
        </p:txBody>
      </p:sp>
      <p:pic>
        <p:nvPicPr>
          <p:cNvPr id="8" name="Imagen 7">
            <a:extLst>
              <a:ext uri="{FF2B5EF4-FFF2-40B4-BE49-F238E27FC236}">
                <a16:creationId xmlns:a16="http://schemas.microsoft.com/office/drawing/2014/main" id="{ACAC5921-4865-4314-9565-56AB9BDD7EB1}"/>
              </a:ext>
            </a:extLst>
          </p:cNvPr>
          <p:cNvPicPr>
            <a:picLocks noChangeAspect="1"/>
          </p:cNvPicPr>
          <p:nvPr/>
        </p:nvPicPr>
        <p:blipFill>
          <a:blip r:embed="rId4"/>
          <a:stretch>
            <a:fillRect/>
          </a:stretch>
        </p:blipFill>
        <p:spPr>
          <a:xfrm>
            <a:off x="-8117" y="5637933"/>
            <a:ext cx="12192000" cy="1220157"/>
          </a:xfrm>
          <a:prstGeom prst="rect">
            <a:avLst/>
          </a:prstGeom>
        </p:spPr>
      </p:pic>
      <p:grpSp>
        <p:nvGrpSpPr>
          <p:cNvPr id="2" name="Grupo 1">
            <a:extLst>
              <a:ext uri="{FF2B5EF4-FFF2-40B4-BE49-F238E27FC236}">
                <a16:creationId xmlns:a16="http://schemas.microsoft.com/office/drawing/2014/main" id="{933C8E64-240A-4DF6-A051-7503ABD14180}"/>
              </a:ext>
            </a:extLst>
          </p:cNvPr>
          <p:cNvGrpSpPr/>
          <p:nvPr/>
        </p:nvGrpSpPr>
        <p:grpSpPr>
          <a:xfrm>
            <a:off x="9266627" y="367637"/>
            <a:ext cx="2651688" cy="481071"/>
            <a:chOff x="935800" y="3345740"/>
            <a:chExt cx="2651688" cy="481071"/>
          </a:xfrm>
        </p:grpSpPr>
        <p:sp>
          <p:nvSpPr>
            <p:cNvPr id="9" name="CuadroTexto 8">
              <a:extLst>
                <a:ext uri="{FF2B5EF4-FFF2-40B4-BE49-F238E27FC236}">
                  <a16:creationId xmlns:a16="http://schemas.microsoft.com/office/drawing/2014/main" id="{01A32419-0E9E-431A-AC57-B9DAA761E7EE}"/>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0" name="CuadroTexto 9">
              <a:extLst>
                <a:ext uri="{FF2B5EF4-FFF2-40B4-BE49-F238E27FC236}">
                  <a16:creationId xmlns:a16="http://schemas.microsoft.com/office/drawing/2014/main" id="{A4C7DB49-7716-4D17-AD1F-9BF69D290C62}"/>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1" name="CuadroTexto 10">
              <a:extLst>
                <a:ext uri="{FF2B5EF4-FFF2-40B4-BE49-F238E27FC236}">
                  <a16:creationId xmlns:a16="http://schemas.microsoft.com/office/drawing/2014/main" id="{CFBC0F19-3906-4AB1-BD4E-A07E6F4D5104}"/>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4" name="CuadroTexto 3">
            <a:extLst>
              <a:ext uri="{FF2B5EF4-FFF2-40B4-BE49-F238E27FC236}">
                <a16:creationId xmlns:a16="http://schemas.microsoft.com/office/drawing/2014/main" id="{2A725BD8-B705-29DA-A430-C20341D520A2}"/>
              </a:ext>
            </a:extLst>
          </p:cNvPr>
          <p:cNvSpPr txBox="1"/>
          <p:nvPr/>
        </p:nvSpPr>
        <p:spPr>
          <a:xfrm>
            <a:off x="4732200" y="3869630"/>
            <a:ext cx="2752677" cy="461665"/>
          </a:xfrm>
          <a:prstGeom prst="rect">
            <a:avLst/>
          </a:prstGeom>
          <a:noFill/>
        </p:spPr>
        <p:txBody>
          <a:bodyPr wrap="none" rtlCol="0">
            <a:spAutoFit/>
          </a:bodyPr>
          <a:lstStyle/>
          <a:p>
            <a:pPr algn="ctr"/>
            <a:r>
              <a:rPr lang="es-EC" sz="2400" b="1" dirty="0">
                <a:solidFill>
                  <a:schemeClr val="tx2"/>
                </a:solidFill>
                <a:latin typeface="Century Gothic" panose="020B0502020202020204" pitchFamily="34" charset="0"/>
                <a:sym typeface="Gill Sans"/>
              </a:rPr>
              <a:t>QUITO EMPRENDE</a:t>
            </a:r>
            <a:endParaRPr lang="es-EC" sz="2400" dirty="0">
              <a:solidFill>
                <a:schemeClr val="tx2"/>
              </a:solidFill>
              <a:latin typeface="Century Gothic" panose="020B0502020202020204" pitchFamily="34" charset="0"/>
              <a:sym typeface="Gill Sans"/>
            </a:endParaRPr>
          </a:p>
        </p:txBody>
      </p:sp>
      <p:sp>
        <p:nvSpPr>
          <p:cNvPr id="12" name="CuadroTexto 11">
            <a:extLst>
              <a:ext uri="{FF2B5EF4-FFF2-40B4-BE49-F238E27FC236}">
                <a16:creationId xmlns:a16="http://schemas.microsoft.com/office/drawing/2014/main" id="{900CE348-154F-45AC-B444-F3840F1D0115}"/>
              </a:ext>
            </a:extLst>
          </p:cNvPr>
          <p:cNvSpPr txBox="1"/>
          <p:nvPr/>
        </p:nvSpPr>
        <p:spPr>
          <a:xfrm>
            <a:off x="5408952" y="1810469"/>
            <a:ext cx="1374095" cy="369332"/>
          </a:xfrm>
          <a:prstGeom prst="rect">
            <a:avLst/>
          </a:prstGeom>
          <a:noFill/>
        </p:spPr>
        <p:txBody>
          <a:bodyPr wrap="none" rtlCol="0">
            <a:spAutoFit/>
          </a:bodyPr>
          <a:lstStyle/>
          <a:p>
            <a:pPr algn="ctr"/>
            <a:r>
              <a:rPr lang="es-EC" b="1" spc="600" dirty="0">
                <a:solidFill>
                  <a:schemeClr val="tx2"/>
                </a:solidFill>
                <a:latin typeface="Century Gothic" panose="020B0502020202020204" pitchFamily="34" charset="0"/>
                <a:sym typeface="Gill Sans"/>
              </a:rPr>
              <a:t>TEXTO </a:t>
            </a:r>
          </a:p>
        </p:txBody>
      </p:sp>
      <p:sp>
        <p:nvSpPr>
          <p:cNvPr id="13" name="CuadroTexto 12">
            <a:extLst>
              <a:ext uri="{FF2B5EF4-FFF2-40B4-BE49-F238E27FC236}">
                <a16:creationId xmlns:a16="http://schemas.microsoft.com/office/drawing/2014/main" id="{32E0D340-32D1-4E18-A424-DBE980CDB6CB}"/>
              </a:ext>
            </a:extLst>
          </p:cNvPr>
          <p:cNvSpPr txBox="1"/>
          <p:nvPr/>
        </p:nvSpPr>
        <p:spPr>
          <a:xfrm>
            <a:off x="4949693" y="2079693"/>
            <a:ext cx="2292615" cy="369332"/>
          </a:xfrm>
          <a:prstGeom prst="rect">
            <a:avLst/>
          </a:prstGeom>
          <a:noFill/>
        </p:spPr>
        <p:txBody>
          <a:bodyPr wrap="none" rtlCol="0">
            <a:spAutoFit/>
          </a:bodyPr>
          <a:lstStyle/>
          <a:p>
            <a:pPr algn="ctr"/>
            <a:r>
              <a:rPr lang="es-EC" spc="600" dirty="0">
                <a:solidFill>
                  <a:schemeClr val="tx2"/>
                </a:solidFill>
                <a:latin typeface="Century Gothic" panose="020B0502020202020204" pitchFamily="34" charset="0"/>
                <a:sym typeface="Gill Sans"/>
              </a:rPr>
              <a:t>DEFINITIVO </a:t>
            </a:r>
          </a:p>
        </p:txBody>
      </p:sp>
    </p:spTree>
    <p:extLst>
      <p:ext uri="{BB962C8B-B14F-4D97-AF65-F5344CB8AC3E}">
        <p14:creationId xmlns:p14="http://schemas.microsoft.com/office/powerpoint/2010/main" val="2161169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763373840"/>
              </p:ext>
            </p:extLst>
          </p:nvPr>
        </p:nvGraphicFramePr>
        <p:xfrm>
          <a:off x="1876928" y="1412470"/>
          <a:ext cx="8434137" cy="4640667"/>
        </p:xfrm>
        <a:graphic>
          <a:graphicData uri="http://schemas.openxmlformats.org/drawingml/2006/table">
            <a:tbl>
              <a:tblPr firstRow="1" firstCol="1" bandRow="1"/>
              <a:tblGrid>
                <a:gridCol w="4399083">
                  <a:extLst>
                    <a:ext uri="{9D8B030D-6E8A-4147-A177-3AD203B41FA5}">
                      <a16:colId xmlns:a16="http://schemas.microsoft.com/office/drawing/2014/main" val="2084256060"/>
                    </a:ext>
                  </a:extLst>
                </a:gridCol>
                <a:gridCol w="4035054">
                  <a:extLst>
                    <a:ext uri="{9D8B030D-6E8A-4147-A177-3AD203B41FA5}">
                      <a16:colId xmlns:a16="http://schemas.microsoft.com/office/drawing/2014/main" val="2593068100"/>
                    </a:ext>
                  </a:extLst>
                </a:gridCol>
              </a:tblGrid>
              <a:tr h="152352">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Emilio Uzcátegui Jiménez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4271106489"/>
                  </a:ext>
                </a:extLst>
              </a:tr>
              <a:tr h="237831">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952842"/>
                  </a:ext>
                </a:extLst>
              </a:tr>
              <a:tr h="761761">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Debemos ser cuidadosos con generar estos espacios de institucionalidad que podrían terminar duplicando ciertas funciones que ya se encuentran en CONQUITO o en la misma comisión.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Consejo Metropolitano de Emprendimiento no duplica competencias ejercidas por la SDPC ni CONQUITO, su rol articulador – asesor fomenta la complementariedad y la sinergia entre los actores.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4221168"/>
                  </a:ext>
                </a:extLst>
              </a:tr>
              <a:tr h="761761">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Consejo metropolitano de emprendimiento (…) tendría a participantes privados incidiendo sobre la asignación y desarrollando la normativa y aprobando bases para la asignación de recursos públicos a emprendedores.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La ordenanza no otorga competencias a actores privados en lo que respecta a la asignación de recursos, el desarrollo de normativa o la aprobación de bases para la asignación de recursos públicos a emprendedores.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062980"/>
                  </a:ext>
                </a:extLst>
              </a:tr>
              <a:tr h="1371169">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¿qué es de emprendimiento? y ¿qué es de economía de supervivencia?, (…) ambos son de una importancia trascendental, pero sí creo que, sobre todo, de las políticas de CONQUITO debemos materializar muy claro estas diferencias.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efecto, hay marcadas diferencias entre el emprendimiento asociado a innovación y el emprendimiento de subsistencia, por ello, en el marco de las competencias de la SDPC, la ordenanza considera el diseño del Plan Local para el apoyo al Emprendimiento y la Innovación, mismo que incluye una línea de base del emprendimiento; identificación de brechas; </a:t>
                      </a: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identificación de grupos objetivos</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programación de medidas de fomento</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y estrategia de participación de los grupos destinatarios.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414565"/>
                  </a:ext>
                </a:extLst>
              </a:tr>
              <a:tr h="1066465">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Si nosotros estamos hablando de un emprendedor que necesita acceso a un capital mínimo para desarrollar una idea en torno a la economía de supervivencia, de subsistencia, es evidente que las condiciones de las que se entreguen estos montos y estos dineros y las garantías que se exijan y también los perfiles que se evalúen para los proyectos, serán absolutamente distintos a alguien, por ejemplo, que está en una situación que ya tiene un “start up” fundado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Por lo que respecta al capital semilla, convocatorias, montos y destino de los recursos, conforme se señala en la ordenanza, la Secretaría encargada del desarrollo productivo emitirá la normativa para la implementación del programa de financiamiento del capital semilla en el Distrito Metropolitano de 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44" marR="582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06657"/>
                  </a:ext>
                </a:extLst>
              </a:tr>
            </a:tbl>
          </a:graphicData>
        </a:graphic>
      </p:graphicFrame>
    </p:spTree>
    <p:extLst>
      <p:ext uri="{BB962C8B-B14F-4D97-AF65-F5344CB8AC3E}">
        <p14:creationId xmlns:p14="http://schemas.microsoft.com/office/powerpoint/2010/main" val="3749868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4" name="Tabla 3"/>
          <p:cNvGraphicFramePr>
            <a:graphicFrameLocks noGrp="1"/>
          </p:cNvGraphicFramePr>
          <p:nvPr>
            <p:extLst>
              <p:ext uri="{D42A27DB-BD31-4B8C-83A1-F6EECF244321}">
                <p14:modId xmlns:p14="http://schemas.microsoft.com/office/powerpoint/2010/main" val="1595354421"/>
              </p:ext>
            </p:extLst>
          </p:nvPr>
        </p:nvGraphicFramePr>
        <p:xfrm>
          <a:off x="1706281" y="1926431"/>
          <a:ext cx="8886190" cy="2597277"/>
        </p:xfrm>
        <a:graphic>
          <a:graphicData uri="http://schemas.openxmlformats.org/drawingml/2006/table">
            <a:tbl>
              <a:tblPr firstRow="1" firstCol="1" bandRow="1"/>
              <a:tblGrid>
                <a:gridCol w="4767580">
                  <a:extLst>
                    <a:ext uri="{9D8B030D-6E8A-4147-A177-3AD203B41FA5}">
                      <a16:colId xmlns:a16="http://schemas.microsoft.com/office/drawing/2014/main" val="1479538490"/>
                    </a:ext>
                  </a:extLst>
                </a:gridCol>
                <a:gridCol w="4118610">
                  <a:extLst>
                    <a:ext uri="{9D8B030D-6E8A-4147-A177-3AD203B41FA5}">
                      <a16:colId xmlns:a16="http://schemas.microsoft.com/office/drawing/2014/main" val="2735555839"/>
                    </a:ext>
                  </a:extLst>
                </a:gridCol>
              </a:tblGrid>
              <a:tr h="0">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Señora Concejala Cristina López Gómez De La Torre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788844470"/>
                  </a:ext>
                </a:extLst>
              </a:tr>
              <a:tr h="314325">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996334"/>
                  </a:ext>
                </a:extLst>
              </a:tr>
              <a:tr h="0">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Consejo Metropolitano de Emprendimiento ¿Quién lo va a conformar?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el Art. (…). – De su conformación, se detallan los miembros del Consejo. El Consejo es un órgano multi actor. La Secretaría de Desarrollo Productivo y Competitividad tendrá voto dirimente en caso de empate en las votaciones de los miembros que conforman el Consejo.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135456"/>
                  </a:ext>
                </a:extLst>
              </a:tr>
              <a:tr h="0">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¿Cómo se van a conformar las asignaciones por parte del Municipio?, ya que son fondos públicos a capital de riesgo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Consejo no recibe asignaciones presupuestarias. Por lo que respecta al capital semilla, convocatorias, montos y destino de los recursos, conforme se señala en la ordenanza, la Secretaría encargada del desarrollo productivo emitirá la normativa para la implementación del programa de financiamiento del capital semilla en el Distrito Metropolitano de 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655760"/>
                  </a:ext>
                </a:extLst>
              </a:tr>
            </a:tbl>
          </a:graphicData>
        </a:graphic>
      </p:graphicFrame>
    </p:spTree>
    <p:extLst>
      <p:ext uri="{BB962C8B-B14F-4D97-AF65-F5344CB8AC3E}">
        <p14:creationId xmlns:p14="http://schemas.microsoft.com/office/powerpoint/2010/main" val="3627348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980187200"/>
              </p:ext>
            </p:extLst>
          </p:nvPr>
        </p:nvGraphicFramePr>
        <p:xfrm>
          <a:off x="1670185" y="1893286"/>
          <a:ext cx="8886190" cy="1581785"/>
        </p:xfrm>
        <a:graphic>
          <a:graphicData uri="http://schemas.openxmlformats.org/drawingml/2006/table">
            <a:tbl>
              <a:tblPr firstRow="1" firstCol="1" bandRow="1"/>
              <a:tblGrid>
                <a:gridCol w="4767580">
                  <a:extLst>
                    <a:ext uri="{9D8B030D-6E8A-4147-A177-3AD203B41FA5}">
                      <a16:colId xmlns:a16="http://schemas.microsoft.com/office/drawing/2014/main" val="2930502261"/>
                    </a:ext>
                  </a:extLst>
                </a:gridCol>
                <a:gridCol w="4118610">
                  <a:extLst>
                    <a:ext uri="{9D8B030D-6E8A-4147-A177-3AD203B41FA5}">
                      <a16:colId xmlns:a16="http://schemas.microsoft.com/office/drawing/2014/main" val="1280171254"/>
                    </a:ext>
                  </a:extLst>
                </a:gridCol>
              </a:tblGrid>
              <a:tr h="0">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Alcalde Pabel Muñoz López</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1246422231"/>
                  </a:ext>
                </a:extLst>
              </a:tr>
              <a:tr h="291465">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4009029"/>
                  </a:ext>
                </a:extLst>
              </a:tr>
              <a:tr h="0">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Yo solo sumarme a la preocupación del ente consultivo, digamos, o de este consejo, cuidado en algún caso duplicamos, triplicamos institucionalidad, si consideramos que la ejecución de este fondo se lo haría desde CONQUITO tenemos ya la Secretaría, la Comisión, el Directorio de CONQUITO y tendríamos un órgano adicional.</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C"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Consejo Metropolitano de Emprendimiento no duplica competencias ejercidas por la SDPC ni CONQUITO, su rol articulador – asesor fomenta la complementariedad y la sinergia entre los actores del emprendimiento y la innovación.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006658"/>
                  </a:ext>
                </a:extLst>
              </a:tr>
            </a:tbl>
          </a:graphicData>
        </a:graphic>
      </p:graphicFrame>
    </p:spTree>
    <p:extLst>
      <p:ext uri="{BB962C8B-B14F-4D97-AF65-F5344CB8AC3E}">
        <p14:creationId xmlns:p14="http://schemas.microsoft.com/office/powerpoint/2010/main" val="326615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4" name="Tabla 3"/>
          <p:cNvGraphicFramePr>
            <a:graphicFrameLocks noGrp="1"/>
          </p:cNvGraphicFramePr>
          <p:nvPr>
            <p:extLst>
              <p:ext uri="{D42A27DB-BD31-4B8C-83A1-F6EECF244321}">
                <p14:modId xmlns:p14="http://schemas.microsoft.com/office/powerpoint/2010/main" val="109973349"/>
              </p:ext>
            </p:extLst>
          </p:nvPr>
        </p:nvGraphicFramePr>
        <p:xfrm>
          <a:off x="1504950" y="1279439"/>
          <a:ext cx="9467850" cy="4892040"/>
        </p:xfrm>
        <a:graphic>
          <a:graphicData uri="http://schemas.openxmlformats.org/drawingml/2006/table">
            <a:tbl>
              <a:tblPr firstRow="1" firstCol="1" bandRow="1"/>
              <a:tblGrid>
                <a:gridCol w="5079651">
                  <a:extLst>
                    <a:ext uri="{9D8B030D-6E8A-4147-A177-3AD203B41FA5}">
                      <a16:colId xmlns:a16="http://schemas.microsoft.com/office/drawing/2014/main" val="503193538"/>
                    </a:ext>
                  </a:extLst>
                </a:gridCol>
                <a:gridCol w="4388199">
                  <a:extLst>
                    <a:ext uri="{9D8B030D-6E8A-4147-A177-3AD203B41FA5}">
                      <a16:colId xmlns:a16="http://schemas.microsoft.com/office/drawing/2014/main" val="650732160"/>
                    </a:ext>
                  </a:extLst>
                </a:gridCol>
              </a:tblGrid>
              <a:tr h="82101">
                <a:tc gridSpan="2">
                  <a:txBody>
                    <a:bodyPr/>
                    <a:lstStyle/>
                    <a:p>
                      <a:pPr algn="just">
                        <a:lnSpc>
                          <a:spcPct val="107000"/>
                        </a:lnSpc>
                        <a:spcBef>
                          <a:spcPts val="1200"/>
                        </a:spcBef>
                        <a:spcAft>
                          <a:spcPts val="60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Bernardo Abad Merchán - </a:t>
                      </a:r>
                      <a:r>
                        <a:rPr lang="es-ES"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Oficio Nro. GADDMQ-DC-AMGB-2023-0377-O /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Señora Concejala Mónica Rentería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Gangotena</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3466629529"/>
                  </a:ext>
                </a:extLst>
              </a:tr>
              <a:tr h="164201">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6409658"/>
                  </a:ext>
                </a:extLst>
              </a:tr>
              <a:tr h="656806">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 es necesario que previo a las disposiciones que se pretenden incorporar al Código Municipal, se incluya un artículo a través del cual se dispone dicha inclusión, para lo cual se propone el siguiente texto: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“Artículo 1.- Incorpórese a continuación del Título III, del Libro III.1 del Código Municipal para el Distrito Metropolitano de Quito, un título innumerado relacionado con el “Fomento al Emprendimiento en el Distrito Metropolitano de Quito”, al tenor del siguiente texto:”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1570065"/>
                  </a:ext>
                </a:extLst>
              </a:tr>
              <a:tr h="1724115">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En cuanto al artículo innumerado relacionado con los principios y valores, consideramos que el mismo debe ser modificado incorporando un principio relacionado con la importancia de la política distrital de gobierno abierto en el contexto de la promoción de nuevos emprendimientos (…).Así, proponemos la incorporación de un numeral al artículo (¼) sobre principios y valores, con el siguiente texto: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acoge la observación. En el Art. (…). – Principios y valores. – se incluyó el siguiente inciso: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g. Gobierno abierto.-</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Gobierno </a:t>
                      </a:r>
                      <a:r>
                        <a:rPr lang="es-EC" sz="1000"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Autónomo</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Descentralizado del Distrito Metropolitano de Quito reconoce el valor de la </a:t>
                      </a:r>
                      <a:r>
                        <a:rPr lang="es-EC" sz="1000"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implementación</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de </a:t>
                      </a:r>
                      <a:r>
                        <a:rPr lang="es-EC" sz="1000"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políticas</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de gobierno abierto, en particular de las relacionadas con la apertura de datos, como mecanismo para liberar </a:t>
                      </a:r>
                      <a:r>
                        <a:rPr lang="es-EC" sz="1000"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información</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formatos abiertos y reutilizables, que faciliten la </a:t>
                      </a:r>
                      <a:r>
                        <a:rPr lang="es-EC" sz="1000"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creación</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de nuevos emprendimientos, por lo que coordinará acciones entre sus diversas dependencias con el fin de identificar y publicar datos abiertos que sean de utilidad para este fin.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Asimismo, en el Art. (…). – Medidas de fomento. – se incluyó el siguiente inciso: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j. Gobierno abierto</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ente rector de desarrollo productivo generará un banco de datos sobre emprendimiento e innovación que funcionará como una fuente de evidencia para respaldar la toma de decisiones de los actores del sector emprendedor.</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389629"/>
                  </a:ext>
                </a:extLst>
              </a:tr>
            </a:tbl>
          </a:graphicData>
        </a:graphic>
      </p:graphicFrame>
    </p:spTree>
    <p:extLst>
      <p:ext uri="{BB962C8B-B14F-4D97-AF65-F5344CB8AC3E}">
        <p14:creationId xmlns:p14="http://schemas.microsoft.com/office/powerpoint/2010/main" val="398132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4" name="Tabla 3"/>
          <p:cNvGraphicFramePr>
            <a:graphicFrameLocks noGrp="1"/>
          </p:cNvGraphicFramePr>
          <p:nvPr>
            <p:extLst>
              <p:ext uri="{D42A27DB-BD31-4B8C-83A1-F6EECF244321}">
                <p14:modId xmlns:p14="http://schemas.microsoft.com/office/powerpoint/2010/main" val="554717790"/>
              </p:ext>
            </p:extLst>
          </p:nvPr>
        </p:nvGraphicFramePr>
        <p:xfrm>
          <a:off x="1360575" y="1827418"/>
          <a:ext cx="9467850" cy="3070352"/>
        </p:xfrm>
        <a:graphic>
          <a:graphicData uri="http://schemas.openxmlformats.org/drawingml/2006/table">
            <a:tbl>
              <a:tblPr firstRow="1" firstCol="1" bandRow="1"/>
              <a:tblGrid>
                <a:gridCol w="5079651">
                  <a:extLst>
                    <a:ext uri="{9D8B030D-6E8A-4147-A177-3AD203B41FA5}">
                      <a16:colId xmlns:a16="http://schemas.microsoft.com/office/drawing/2014/main" val="503193538"/>
                    </a:ext>
                  </a:extLst>
                </a:gridCol>
                <a:gridCol w="4388199">
                  <a:extLst>
                    <a:ext uri="{9D8B030D-6E8A-4147-A177-3AD203B41FA5}">
                      <a16:colId xmlns:a16="http://schemas.microsoft.com/office/drawing/2014/main" val="650732160"/>
                    </a:ext>
                  </a:extLst>
                </a:gridCol>
              </a:tblGrid>
              <a:tr h="82101">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Bernardo Abad Merchán - </a:t>
                      </a:r>
                      <a:r>
                        <a:rPr lang="es-ES"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Oficio Nro. GADDMQ-DC-AMGB-2023-0377-O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3466629529"/>
                  </a:ext>
                </a:extLst>
              </a:tr>
              <a:tr h="328403">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Consideramos que, además de los representantes públicos, de la sociedad civil y academia propuestos, es importante contar con representantes de las agremiaciones que representan al sector empresarial en el Distrito Metropolitano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 </a:t>
                      </a:r>
                      <a:r>
                        <a:rPr lang="es-EC" sz="1000" b="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En</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Reglamento de funcionamiento del Consejo Metropolitano de Emprendimiento se podría establecer el mecanismo de participación de otros actores, en calidad de invitados.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2255882"/>
                  </a:ext>
                </a:extLst>
              </a:tr>
              <a:tr h="656806">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 relación a la institucionalización de un Consejo Metropolitano de Emprendimiento (…), se señala que su función primordial será la de “impulsar, fomentar, coordinar y gestionar los recursos para los programas o proyectos que potencien el emprendimiento en la ciudad”, pero a lo largo del proyecto de ordenanza no se señala a través de qué mecanismos se concreta esta función, pues más adelante se asignan funciones a la Secretaría de Desarrollo Productivo y Competitividad y a CONQUITO, mas no a este órgano colegiado.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acoge la observación. Para delimitar claramente el ámbito de acción del Consejo Metropolitano de Emprendimiento, después del Art. (…). – De su conformación, se incluyó el Art. (…) Funciones del Consejo Metropolitano de Emprendimiento. Este texto se complementa con los dos últimos incisos del Art. (…). De su conformación, en los que se establece el ámbito de acción de la SDPC y de Conquito.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8051044"/>
                  </a:ext>
                </a:extLst>
              </a:tr>
              <a:tr h="738907">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La ciudad podría aprovechar la experticia de los integrantes de este órgano (…), de modo tal que su función específica sea la de formular el “Plan local para el apoyo al emprendimiento y a la innovación” y ponerlo a consideración de la Secretaría de Desarrollo Productivo y Competitividad, para su aprobación. En la misma línea, le correspondería velar por el cumplimiento del plan y podría encomendarse a este espacio la definición de los conjuntos de datos que (…) pueden ser liberados en formato de datos abiertos a través del portal institucional de gobierno abierto.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No se acoge la observación desde la óptica de que el Consejo sea el ejecutor directo del Plan (…); sin embargo, conforme se señala en el Art. Funciones del Consejo Metropolitano de Emprendimiento. –, el Consejo será un órgano asesor en la construcción y seguimiento de las iniciativas de política pública de emprendimiento e innovación. Asimismo, el Consejo podrá apoyar el fomento de programas y proyectos que impulsen el emprendimiento y la innovación, entre los cuales podrían estar los relacionados con gobierno abierto.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87" marR="31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2918272"/>
                  </a:ext>
                </a:extLst>
              </a:tr>
            </a:tbl>
          </a:graphicData>
        </a:graphic>
      </p:graphicFrame>
    </p:spTree>
    <p:extLst>
      <p:ext uri="{BB962C8B-B14F-4D97-AF65-F5344CB8AC3E}">
        <p14:creationId xmlns:p14="http://schemas.microsoft.com/office/powerpoint/2010/main" val="2950630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3845195843"/>
              </p:ext>
            </p:extLst>
          </p:nvPr>
        </p:nvGraphicFramePr>
        <p:xfrm>
          <a:off x="1469571" y="1278783"/>
          <a:ext cx="9470571" cy="5232146"/>
        </p:xfrm>
        <a:graphic>
          <a:graphicData uri="http://schemas.openxmlformats.org/drawingml/2006/table">
            <a:tbl>
              <a:tblPr firstRow="1" firstCol="1" bandRow="1"/>
              <a:tblGrid>
                <a:gridCol w="5300257">
                  <a:extLst>
                    <a:ext uri="{9D8B030D-6E8A-4147-A177-3AD203B41FA5}">
                      <a16:colId xmlns:a16="http://schemas.microsoft.com/office/drawing/2014/main" val="3342015412"/>
                    </a:ext>
                  </a:extLst>
                </a:gridCol>
                <a:gridCol w="4170314">
                  <a:extLst>
                    <a:ext uri="{9D8B030D-6E8A-4147-A177-3AD203B41FA5}">
                      <a16:colId xmlns:a16="http://schemas.microsoft.com/office/drawing/2014/main" val="1823966083"/>
                    </a:ext>
                  </a:extLst>
                </a:gridCol>
              </a:tblGrid>
              <a:tr h="177038">
                <a:tc gridSpan="2">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Angel</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Vega - Oficio Nro. GADDMQ-DC-VA-2023-0497-O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1428986779"/>
                  </a:ext>
                </a:extLst>
              </a:tr>
              <a:tr h="103603">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4497992"/>
                  </a:ext>
                </a:extLst>
              </a:tr>
              <a:tr h="207207">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Observaciones a la exposición de motivos: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emprendimiento es una actividad que realizan las personas para generar ingresos más que una herramienta.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emprendimiento constituye tanto una actividad, pero también es una herramienta o motor de desarrollo.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4813098"/>
                  </a:ext>
                </a:extLst>
              </a:tr>
              <a:tr h="673421">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emprendimiento surge como una necesidad de la sociedad por tener fuentes de ingresos, no como una 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Las razones por las que pueden haber decidido crear su propio negocio son varias: el 83% lo hizo por falta de empleo, siendo esta la razón con la que se identifican la mayoría de los emprendedores, el 53% quería marcar la diferencia, el 36% quería generar riqueza y el 36% lo hizo para continuar con el negocio familiar.</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efecto, el emprendimiento es una necesidad ante la falta de ingresos. Sin embargo, en función de la redacción planteada en el proyecto de ordenanza, el emprendimiento sí surge como una respuesta a los problemas sociales y ambientales que afectan a la comunidad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En este inciso de la exposición de motivos se aumentó el término “económicos”, según: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emprendimiento es una herramienta de desarrollo económico y social que surge como una respuesta a los problemas sociales, </a:t>
                      </a:r>
                      <a:r>
                        <a:rPr lang="es-EC" sz="1000" b="1" u="sng">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económicos</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y ambientales que afectan a la comunidad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046436"/>
                  </a:ext>
                </a:extLst>
              </a:tr>
              <a:tr h="155405">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Observaciones a los considerandos: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Mantener un solo formato en los considerandos.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963300"/>
                  </a:ext>
                </a:extLst>
              </a:tr>
              <a:tr h="828826">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Observaciones articulado: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Art. (...).- Objeto.-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 presente ordenanza tiene como objeto fomentar y promover el desarrollo del emprendimiento e innovación en la ciudad de Quito, creando un entorno favorable para la creación, crecimiento y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consolidación de nuevos negocios y proyectos empresariales innovadores</a:t>
                      </a:r>
                      <a:r>
                        <a:rPr lang="es-EC" sz="1000" b="0" baseline="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objeto tiene como finalidad a los nuevos negocios; sin embargo, en la ciudad existen emprendedores que ya han iniciado su actividad y requieren consolidarse en el mercado e inclusive exportar.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En el artículo se elimina el término “nuevos”, se actuará conforme a la definición de “emprendimiento” establecida en la Ley Orgánica de emprendimiento e innovación y señalada en el glosario de la ordenanza.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“Emprendimiento. - Es un proyecto con antigüedad menor a cinco años que requiere recursos para cubrir una necesidad o aprovechar una oportunidad y que necesita ser organizado y desarrollado, tiene riesgos y su finalidad es generar utilidad, empleo y desarrollo”.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4240310"/>
                  </a:ext>
                </a:extLst>
              </a:tr>
            </a:tbl>
          </a:graphicData>
        </a:graphic>
      </p:graphicFrame>
    </p:spTree>
    <p:extLst>
      <p:ext uri="{BB962C8B-B14F-4D97-AF65-F5344CB8AC3E}">
        <p14:creationId xmlns:p14="http://schemas.microsoft.com/office/powerpoint/2010/main" val="1197626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2" name="Tabla 1"/>
          <p:cNvGraphicFramePr>
            <a:graphicFrameLocks noGrp="1"/>
          </p:cNvGraphicFramePr>
          <p:nvPr>
            <p:extLst>
              <p:ext uri="{D42A27DB-BD31-4B8C-83A1-F6EECF244321}">
                <p14:modId xmlns:p14="http://schemas.microsoft.com/office/powerpoint/2010/main" val="3646580650"/>
              </p:ext>
            </p:extLst>
          </p:nvPr>
        </p:nvGraphicFramePr>
        <p:xfrm>
          <a:off x="1345519" y="1310034"/>
          <a:ext cx="9470571" cy="4789691"/>
        </p:xfrm>
        <a:graphic>
          <a:graphicData uri="http://schemas.openxmlformats.org/drawingml/2006/table">
            <a:tbl>
              <a:tblPr firstRow="1" firstCol="1" bandRow="1"/>
              <a:tblGrid>
                <a:gridCol w="5300257">
                  <a:extLst>
                    <a:ext uri="{9D8B030D-6E8A-4147-A177-3AD203B41FA5}">
                      <a16:colId xmlns:a16="http://schemas.microsoft.com/office/drawing/2014/main" val="1239609772"/>
                    </a:ext>
                  </a:extLst>
                </a:gridCol>
                <a:gridCol w="4170314">
                  <a:extLst>
                    <a:ext uri="{9D8B030D-6E8A-4147-A177-3AD203B41FA5}">
                      <a16:colId xmlns:a16="http://schemas.microsoft.com/office/drawing/2014/main" val="1687838858"/>
                    </a:ext>
                  </a:extLst>
                </a:gridCol>
              </a:tblGrid>
              <a:tr h="230772">
                <a:tc gridSpan="2">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Angel</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Vega - Oficio Nro. GADDMQ-DC-VA-2023-0497-O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075249"/>
                  </a:ext>
                </a:extLst>
              </a:tr>
              <a:tr h="828826">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Art. (…).- Glosario.- (…)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La aceleradora de empresas sería una entidad pública o privada?</a:t>
                      </a:r>
                    </a:p>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 pesar de que es la transcripción textual del artículo 3 numeral 5 de la Ley Orgánica de Emprendimiento e Innovación, la cultura emprendedora es de una sociedad no solo de una persona.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No se creará una aceleradora de empresas. La aceleración de empresas se enmarca en las medidas de fomento del emprendimiento señaladas en el literal c) del Art. (…). – Medidas de fomento. – (…) Se desarrollarán </a:t>
                      </a:r>
                      <a:r>
                        <a:rPr lang="es-EC" sz="1000" b="1" u="sng"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programas de incubación y aceleración</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para apoyar el crecimiento de los emprendimientos y brindarles mentoría y asesoría especializada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Conquito es el ente encargado de la implementación de estas medidas.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modificó el literal c. del Art. (…) Glosario. -, según: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 el conjunto de cualidades, conocimientos y habilidades necesarias que posee una persona </a:t>
                      </a:r>
                      <a:r>
                        <a:rPr lang="es-EC" sz="1000" b="1" u="sng"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y consecuentemente la sociedad</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para gestionar un emprendimiento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1524250"/>
                  </a:ext>
                </a:extLst>
              </a:tr>
              <a:tr h="310810">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Art. (…).- De su conformación.-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Los miembros del Consejo Metropolitano de Emprendimiento, que no pertenezcan a las instancias municipales y de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Estado</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durarán en sus funciones por un período de dos años y podrán ser reelegidos.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 que miembros de las instancias de Estado se refiere?</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eliminó el texto “y de Estado”.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488175"/>
                  </a:ext>
                </a:extLst>
              </a:tr>
              <a:tr h="466215">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Art. (…).- Medidas de fomento.-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Plan local para el apoyo al emprendimiento y la innovación incluirá un programa con medidas específicas para el emprendimiento.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Incluir en el último inciso: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Plan local para el apoyo al emprendimiento y la innovación incluirá un programa con medidas específicas para el emprendimiento,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garantizando en todas sus etapas la protección a las ideas y secretos industriales de los emprendedores.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9566"/>
                  </a:ext>
                </a:extLst>
              </a:tr>
            </a:tbl>
          </a:graphicData>
        </a:graphic>
      </p:graphicFrame>
    </p:spTree>
    <p:extLst>
      <p:ext uri="{BB962C8B-B14F-4D97-AF65-F5344CB8AC3E}">
        <p14:creationId xmlns:p14="http://schemas.microsoft.com/office/powerpoint/2010/main" val="1169023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2" name="Tabla 1"/>
          <p:cNvGraphicFramePr>
            <a:graphicFrameLocks noGrp="1"/>
          </p:cNvGraphicFramePr>
          <p:nvPr>
            <p:extLst>
              <p:ext uri="{D42A27DB-BD31-4B8C-83A1-F6EECF244321}">
                <p14:modId xmlns:p14="http://schemas.microsoft.com/office/powerpoint/2010/main" val="1157187615"/>
              </p:ext>
            </p:extLst>
          </p:nvPr>
        </p:nvGraphicFramePr>
        <p:xfrm>
          <a:off x="1345519" y="1712196"/>
          <a:ext cx="9470571" cy="2818143"/>
        </p:xfrm>
        <a:graphic>
          <a:graphicData uri="http://schemas.openxmlformats.org/drawingml/2006/table">
            <a:tbl>
              <a:tblPr firstRow="1" firstCol="1" bandRow="1"/>
              <a:tblGrid>
                <a:gridCol w="5300257">
                  <a:extLst>
                    <a:ext uri="{9D8B030D-6E8A-4147-A177-3AD203B41FA5}">
                      <a16:colId xmlns:a16="http://schemas.microsoft.com/office/drawing/2014/main" val="1239609772"/>
                    </a:ext>
                  </a:extLst>
                </a:gridCol>
                <a:gridCol w="4170314">
                  <a:extLst>
                    <a:ext uri="{9D8B030D-6E8A-4147-A177-3AD203B41FA5}">
                      <a16:colId xmlns:a16="http://schemas.microsoft.com/office/drawing/2014/main" val="1687838858"/>
                    </a:ext>
                  </a:extLst>
                </a:gridCol>
              </a:tblGrid>
              <a:tr h="230772">
                <a:tc gridSpan="2">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Angel</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Vega - Oficio Nro. GADDMQ-DC-VA-2023-0497-O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075249"/>
                  </a:ext>
                </a:extLst>
              </a:tr>
              <a:tr h="362612">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CONQUITO actualmente cuenta con el Fondo de emprendimiento de la Ciudad FONQUITO, mediante la adjudicación de capital semilla a emprendimientos con potencial de crecimiento, con la propuesta de ordenanza principalmente se estaría creando el Consejo Metropolitano de Emprendimiento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CONQUTO cuenta con un programa de capital semilla. Con el proyecto de ordenanza se institucionaliza</a:t>
                      </a:r>
                      <a:r>
                        <a:rPr lang="es-EC" sz="1000" baseline="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programa de capital semilla, así como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otras medidas complementarias durante las fases de pre incubación, incubación y ex post, mismas que se detallan en el Art. (…). – Medidas de fomento. Asimismo, se promueve una planificación de largo plazo, a través del Plan Local para el apoyo al Emprendimiento y la Innovación.</a:t>
                      </a:r>
                    </a:p>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5915942"/>
                  </a:ext>
                </a:extLst>
              </a:tr>
              <a:tr h="155405">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O9.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 importante que se defina como se va a designar a la secretaria técnica.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O9.</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Conforme se indica en el literal b del Art. (…). – De su conformación, la Secretaría Técnica del Consejo estará a cargo de la Corporación de Promoción Económica CONQUITO.</a:t>
                      </a:r>
                    </a:p>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9792320"/>
                  </a:ext>
                </a:extLst>
              </a:tr>
              <a:tr h="155405">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O10.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Adicionalmente, se debería considerar un informe de la Administración General, donde se establezca si se va o no a destinar recursos para el funcionamiento del Consejo y de la Secretaria Técnica.</a:t>
                      </a:r>
                    </a:p>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O10.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Consejo Metropolitano de Emprendimiento y de la Secretaria Técnica del Consejo no reciban ninguna asignación presupuestaria.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04" marR="19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4548831"/>
                  </a:ext>
                </a:extLst>
              </a:tr>
            </a:tbl>
          </a:graphicData>
        </a:graphic>
      </p:graphicFrame>
    </p:spTree>
    <p:extLst>
      <p:ext uri="{BB962C8B-B14F-4D97-AF65-F5344CB8AC3E}">
        <p14:creationId xmlns:p14="http://schemas.microsoft.com/office/powerpoint/2010/main" val="2079686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3932260527"/>
              </p:ext>
            </p:extLst>
          </p:nvPr>
        </p:nvGraphicFramePr>
        <p:xfrm>
          <a:off x="1371703" y="1205262"/>
          <a:ext cx="9577137" cy="5381244"/>
        </p:xfrm>
        <a:graphic>
          <a:graphicData uri="http://schemas.openxmlformats.org/drawingml/2006/table">
            <a:tbl>
              <a:tblPr firstRow="1" firstCol="1" bandRow="1"/>
              <a:tblGrid>
                <a:gridCol w="5138285">
                  <a:extLst>
                    <a:ext uri="{9D8B030D-6E8A-4147-A177-3AD203B41FA5}">
                      <a16:colId xmlns:a16="http://schemas.microsoft.com/office/drawing/2014/main" val="2066209226"/>
                    </a:ext>
                  </a:extLst>
                </a:gridCol>
                <a:gridCol w="4438852">
                  <a:extLst>
                    <a:ext uri="{9D8B030D-6E8A-4147-A177-3AD203B41FA5}">
                      <a16:colId xmlns:a16="http://schemas.microsoft.com/office/drawing/2014/main" val="563508968"/>
                    </a:ext>
                  </a:extLst>
                </a:gridCol>
              </a:tblGrid>
              <a:tr h="71334">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Juan Fernando Baez Bulla - </a:t>
                      </a:r>
                      <a:r>
                        <a:rPr lang="es-ES"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Oficio Nro. Oficio GADDMQ-DC-BBJF-2023-0341-O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2154704031"/>
                  </a:ext>
                </a:extLst>
              </a:tr>
              <a:tr h="142667">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645366"/>
                  </a:ext>
                </a:extLst>
              </a:tr>
              <a:tr h="49933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Observaciones al proyecto de ordenanza metropolitana que crea el fondo de emprendimiento del Distrito Metropolitano de 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Las observaciones corresponden a otro cuerpo normativo: Proyecto de Ordenanza Metropolitana que crea el Fondo de Emprendimiento del Distrito Metropolitano de Quito. No corresponden al Proyecto de Ordenanza Metropolitana del Fomento al Emprendimiento en el Distrito Metropolitano de 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317236"/>
                  </a:ext>
                </a:extLst>
              </a:tr>
              <a:tr h="499334">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sugiere que en el numeral 1 del artículo III.1.62.2 se establezca de forma clara, en qué casos procede la entrega del capital semilla no reembolsables, esto teniendo en cuenta la normativa que se enuncia a continuación: El Art. 104 del Código Orgánico de Planificación y Finanzas Públicas, y el artículo 89 del Reglamento del Código Orgánico de Panificación y Finanzas Públicas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 entrega del capital semilla se fundamenta en el Código Orgánico de la Economía Social de los Conocimientos, Creatividad e Innovación.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3963052"/>
                  </a:ext>
                </a:extLst>
              </a:tr>
              <a:tr h="356667">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sugiere que en el artículo III.1.62.3 se establezca la fuente de financiamiento y el monto y/o porcentaje del presupuesto que será asignado al fondo de emprendimiento, considerando que la Constitución de la República del Ecuador en su artículo 287 dispone: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el Art. (…). – Fuentes y financiamiento. –</a:t>
                      </a:r>
                      <a:r>
                        <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detallan las fuentes del financiamiento para la aplicación del Plan Local para el apoyo al Emprendimiento y la Innovación.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6879483"/>
                  </a:ext>
                </a:extLst>
              </a:tr>
              <a:tr h="428000">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sugiere que en el artículo III.1.62.5 se incluya un inciso que en el que se determine que la operación del emprendimiento se circunscribe dentro del territorio del Distrito Metropolitano de Quito, y en el evento del traslado de la operación a otra ciudad deberá restituir el valor total que le fuera asignado al beneficiario del fondo de emprendimiento.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el Art. (...). - Ámbito. – se señala que la ordenanza tiene como ámbito de aplicación el Distrito Metropolitano de Quito.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727802"/>
                  </a:ext>
                </a:extLst>
              </a:tr>
              <a:tr h="71333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sugiere incorporar en el Art. III.1.62.8 lo siguiente:</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5.1.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mecanismo y porcentaje de asignación a cada uno de los proyectos beneficiarios del fondo de emprendimiento.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5.2.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 continuación del inciso segundo se sugiere incorporar una disposición acorde al texto del inciso cuarto del artículo 620 del COESCCI, que en el evento de que el emprendimiento beneficiario del fondo, reporte ganancias económicas, el Municipio del Distrito Metropolitano de Quito, participará entre el 5% y el 10% de la titularidad y beneficios económicos, por el tiempo que se establezca en el Reglamento correspondiente.</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Por lo que respecta al capital semilla, convocatorias, montos, destino de los recursos y otras particularidades, conforme se señala en la ordenanza, la Secretaría encargada del desarrollo productivo emitirá la normativa para la implementación del programa de financiamiento del capital semilla en el Distrito Metropolitano de 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3472171"/>
                  </a:ext>
                </a:extLst>
              </a:tr>
            </a:tbl>
          </a:graphicData>
        </a:graphic>
      </p:graphicFrame>
    </p:spTree>
    <p:extLst>
      <p:ext uri="{BB962C8B-B14F-4D97-AF65-F5344CB8AC3E}">
        <p14:creationId xmlns:p14="http://schemas.microsoft.com/office/powerpoint/2010/main" val="1831451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3078523712"/>
              </p:ext>
            </p:extLst>
          </p:nvPr>
        </p:nvGraphicFramePr>
        <p:xfrm>
          <a:off x="1335209" y="1635252"/>
          <a:ext cx="9577137" cy="3587496"/>
        </p:xfrm>
        <a:graphic>
          <a:graphicData uri="http://schemas.openxmlformats.org/drawingml/2006/table">
            <a:tbl>
              <a:tblPr firstRow="1" firstCol="1" bandRow="1"/>
              <a:tblGrid>
                <a:gridCol w="5138285">
                  <a:extLst>
                    <a:ext uri="{9D8B030D-6E8A-4147-A177-3AD203B41FA5}">
                      <a16:colId xmlns:a16="http://schemas.microsoft.com/office/drawing/2014/main" val="2066209226"/>
                    </a:ext>
                  </a:extLst>
                </a:gridCol>
                <a:gridCol w="4438852">
                  <a:extLst>
                    <a:ext uri="{9D8B030D-6E8A-4147-A177-3AD203B41FA5}">
                      <a16:colId xmlns:a16="http://schemas.microsoft.com/office/drawing/2014/main" val="563508968"/>
                    </a:ext>
                  </a:extLst>
                </a:gridCol>
              </a:tblGrid>
              <a:tr h="71334">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Juan Fernando Baez Bulla - </a:t>
                      </a:r>
                      <a:r>
                        <a:rPr lang="es-ES"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Oficio Nro. Oficio GADDMQ-DC-BBJF-2023-0341-O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2154704031"/>
                  </a:ext>
                </a:extLst>
              </a:tr>
              <a:tr h="356667">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sugiere incorporar un articulado en el que se establezca, que todos los trámites inherentes a la tramitación y ejecución del fondo de emprendimiento se privilegiará la implementación de la simplificación y unificación de trámites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literal a. del </a:t>
                      </a:r>
                      <a:r>
                        <a:rPr lang="es-ES"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Art. (…). – Medidas de fomento. – señala: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 Simplificación y formalización empresarial: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427236"/>
                  </a:ext>
                </a:extLst>
              </a:tr>
              <a:tr h="28533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 importante que se precise si el presente proyecto de ordenanza se trata de la creación de un fondo de emprendimiento o de un fondo de inversión pública, de modo que evite interpretaciones erróneas.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No se trata de un fondo. El proyecto de ordenanza corresponde a un Plan Local para el apoyo al Emprendimiento y la Innovación, en el marco de la programación de las entidades a cargo de la política de desarrollo productivo.</a:t>
                      </a:r>
                    </a:p>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979980"/>
                  </a:ext>
                </a:extLst>
              </a:tr>
              <a:tr h="49933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sugiere incorporar un artículo en el que se establezca la obligatoriedad de la entidad pública que maneje los fondos de emprendimiento presentar previo a la aprobación anual del presupuesto, un informe en el que se justifique documentalmente el manejo adecuado de dichos recursos, en cumplimiento a lo dispuesto en el artículo 297 de la Constitución</a:t>
                      </a:r>
                      <a:r>
                        <a:rPr lang="es-EC" sz="1000" baseline="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de la República del Ecuador.</a:t>
                      </a:r>
                    </a:p>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el marco de los convenios suscritos entre el Municipio de Quito y CONQUITO ya consta la entrega de un informe técnico y presupuestario anual.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9652662"/>
                  </a:ext>
                </a:extLst>
              </a:tr>
              <a:tr h="49933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O9.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sugiere que considerando que CONQUITO, conforme el artículo 3 de su Estatuto, desempeña el “(…) rol de ejecutor de programas o proyectos de fomento productivo, innovación, fortalecimiento del empleo como actores del sector público, privado, academia y sociedad civil (…)” debería considerarse la posibilidad que la administración y manejo de los recursos del fondo de emprendimiento este a cargo de CONQUITO, evitando un conflicto o duplicidad de competencias sobre los mismos.</a:t>
                      </a:r>
                    </a:p>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O9.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 ordenanza no comprende un fondo de emprendimiento. La implementación del Plan Local para el apoyo al Emprendimiento y la Innovación está a cargo del ente ejecutor de la política pública de desarrollo productivo (CONQUITO).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27271" marR="27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756938"/>
                  </a:ext>
                </a:extLst>
              </a:tr>
            </a:tbl>
          </a:graphicData>
        </a:graphic>
      </p:graphicFrame>
    </p:spTree>
    <p:extLst>
      <p:ext uri="{BB962C8B-B14F-4D97-AF65-F5344CB8AC3E}">
        <p14:creationId xmlns:p14="http://schemas.microsoft.com/office/powerpoint/2010/main" val="295269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538562" y="305944"/>
            <a:ext cx="3230730"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ÍNDICE</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9" name="Rounded Rectangle 71">
            <a:extLst>
              <a:ext uri="{FF2B5EF4-FFF2-40B4-BE49-F238E27FC236}">
                <a16:creationId xmlns:a16="http://schemas.microsoft.com/office/drawing/2014/main" id="{99993F57-E0AC-4A6B-9922-277EB8BCF455}"/>
              </a:ext>
            </a:extLst>
          </p:cNvPr>
          <p:cNvSpPr/>
          <p:nvPr/>
        </p:nvSpPr>
        <p:spPr>
          <a:xfrm>
            <a:off x="3288486" y="2251462"/>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a:t>Antecedentes</a:t>
            </a:r>
            <a:endParaRPr lang="en-US" sz="1400" dirty="0"/>
          </a:p>
        </p:txBody>
      </p:sp>
      <p:sp>
        <p:nvSpPr>
          <p:cNvPr id="100" name="Rounded Rectangle 71">
            <a:extLst>
              <a:ext uri="{FF2B5EF4-FFF2-40B4-BE49-F238E27FC236}">
                <a16:creationId xmlns:a16="http://schemas.microsoft.com/office/drawing/2014/main" id="{D7445435-5A82-418E-A743-C257A2EE82B0}"/>
              </a:ext>
            </a:extLst>
          </p:cNvPr>
          <p:cNvSpPr/>
          <p:nvPr/>
        </p:nvSpPr>
        <p:spPr>
          <a:xfrm>
            <a:off x="3288485" y="2850373"/>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1400" b="1" dirty="0"/>
              <a:t>Análisis de </a:t>
            </a:r>
            <a:r>
              <a:rPr lang="es-419" sz="1400" dirty="0"/>
              <a:t>observaciones</a:t>
            </a:r>
          </a:p>
        </p:txBody>
      </p:sp>
      <p:sp>
        <p:nvSpPr>
          <p:cNvPr id="101" name="Rounded Rectangle 71">
            <a:extLst>
              <a:ext uri="{FF2B5EF4-FFF2-40B4-BE49-F238E27FC236}">
                <a16:creationId xmlns:a16="http://schemas.microsoft.com/office/drawing/2014/main" id="{2B41501B-DC1C-4891-B164-30F153177EE1}"/>
              </a:ext>
            </a:extLst>
          </p:cNvPr>
          <p:cNvSpPr/>
          <p:nvPr/>
        </p:nvSpPr>
        <p:spPr>
          <a:xfrm>
            <a:off x="3298012" y="3460713"/>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a:t>Conclusiones</a:t>
            </a:r>
            <a:endParaRPr lang="en-US" sz="1400" b="1" dirty="0"/>
          </a:p>
        </p:txBody>
      </p:sp>
    </p:spTree>
    <p:extLst>
      <p:ext uri="{BB962C8B-B14F-4D97-AF65-F5344CB8AC3E}">
        <p14:creationId xmlns:p14="http://schemas.microsoft.com/office/powerpoint/2010/main" val="2726783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2361594662"/>
              </p:ext>
            </p:extLst>
          </p:nvPr>
        </p:nvGraphicFramePr>
        <p:xfrm>
          <a:off x="1443789" y="1255739"/>
          <a:ext cx="9304421" cy="5151182"/>
        </p:xfrm>
        <a:graphic>
          <a:graphicData uri="http://schemas.openxmlformats.org/drawingml/2006/table">
            <a:tbl>
              <a:tblPr firstRow="1" firstCol="1" bandRow="1"/>
              <a:tblGrid>
                <a:gridCol w="4991970">
                  <a:extLst>
                    <a:ext uri="{9D8B030D-6E8A-4147-A177-3AD203B41FA5}">
                      <a16:colId xmlns:a16="http://schemas.microsoft.com/office/drawing/2014/main" val="3995800815"/>
                    </a:ext>
                  </a:extLst>
                </a:gridCol>
                <a:gridCol w="4312451">
                  <a:extLst>
                    <a:ext uri="{9D8B030D-6E8A-4147-A177-3AD203B41FA5}">
                      <a16:colId xmlns:a16="http://schemas.microsoft.com/office/drawing/2014/main" val="3481439487"/>
                    </a:ext>
                  </a:extLst>
                </a:gridCol>
              </a:tblGrid>
              <a:tr h="41801">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Michael Aulestia - Oficio Nro. GADDMQ-DC-MRAS-2023-0340-O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1457723248"/>
                  </a:ext>
                </a:extLst>
              </a:tr>
              <a:tr h="83601">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172293"/>
                  </a:ext>
                </a:extLst>
              </a:tr>
              <a:tr h="710611">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 la Base Normativa.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Me parece importante considerar lo que dispone el artículo 99, tercer inciso del Código orgánico de las Finanzas Públicas, COPLAFIP, que dice: “El Estado garantizará la entrega oportuna de las asignaciones específicas de ingresos permanentes y no permanentes para los Gobiernos Autónomos Descentralizados. El ente rector de las Finanzas Públicas, en casos de fuerza mayor, podrá anticipar las transferencias a los Gobiernos Autónomos Descentralizados, dentro del mismo ejercicio fiscal, de acuerdo al Reglamento de éste código.”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La ordenanza no comprende la creación de un fondo.  En el marco de las medidas de fomento al emprendimiento se considera un programa de capital semilla vinculado a las asignaciones que sean realizadas en cada ejercicio fiscal por el Municipio del Distrito Metropolitano de Quito, fondos de cooperación y donaciones.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911175"/>
                  </a:ext>
                </a:extLst>
              </a:tr>
              <a:tr h="585278">
                <a:tc>
                  <a:txBody>
                    <a:bodyPr/>
                    <a:lstStyle/>
                    <a:p>
                      <a:pPr algn="just">
                        <a:lnSpc>
                          <a:spcPct val="107000"/>
                        </a:lnSpc>
                        <a:spcBef>
                          <a:spcPts val="1200"/>
                        </a:spcBef>
                        <a:spcAft>
                          <a:spcPts val="60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 Disposición General Primera, del mismo Código (COPLAFIP) determina: “PRIMERA.- Prohibición de crear cuentas o fondos.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Bef>
                          <a:spcPts val="1200"/>
                        </a:spcBef>
                        <a:spcAft>
                          <a:spcPts val="60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No se está creando un fondo. En el marco de las medidas de fomento al emprendimiento se considera un programa de capital semilla.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504342"/>
                  </a:ext>
                </a:extLst>
              </a:tr>
              <a:tr h="250804">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Observaciones a la exposición de motivos y articulado.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la exposición de motivos, aclarar los datos: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1. Párrafo 11:</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 Colocar si son meses, edad, para no dejarlo a la interpretación del lector.</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5424068"/>
                  </a:ext>
                </a:extLst>
              </a:tr>
              <a:tr h="543409">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2. Párrafo13:</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En el caso del Distrito Metropolitano de Quito se observa un incremento en el desempleo</a:t>
                      </a:r>
                      <a:r>
                        <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 partir del año 2017 en comparación con la tasa de desempleo nacional.</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O4.1.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 Establecer de forma clara los datos que establecen la aseveración, porcentaje del incremento, cuál es la tasa de desempleo a nivel nacional y el comparativo con el DMQ, si se va a colocar esta información.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O4.2.</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Observación: En la exposición de motivos y considerando se debe establecer que se está realizando una reforma al Código Municipal.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O4.2.</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553755"/>
                  </a:ext>
                </a:extLst>
              </a:tr>
            </a:tbl>
          </a:graphicData>
        </a:graphic>
      </p:graphicFrame>
    </p:spTree>
    <p:extLst>
      <p:ext uri="{BB962C8B-B14F-4D97-AF65-F5344CB8AC3E}">
        <p14:creationId xmlns:p14="http://schemas.microsoft.com/office/powerpoint/2010/main" val="2349049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Oficios </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recibidos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1564594152"/>
              </p:ext>
            </p:extLst>
          </p:nvPr>
        </p:nvGraphicFramePr>
        <p:xfrm>
          <a:off x="1299410" y="1249874"/>
          <a:ext cx="9304421" cy="5183251"/>
        </p:xfrm>
        <a:graphic>
          <a:graphicData uri="http://schemas.openxmlformats.org/drawingml/2006/table">
            <a:tbl>
              <a:tblPr firstRow="1" firstCol="1" bandRow="1"/>
              <a:tblGrid>
                <a:gridCol w="4991970">
                  <a:extLst>
                    <a:ext uri="{9D8B030D-6E8A-4147-A177-3AD203B41FA5}">
                      <a16:colId xmlns:a16="http://schemas.microsoft.com/office/drawing/2014/main" val="3995800815"/>
                    </a:ext>
                  </a:extLst>
                </a:gridCol>
                <a:gridCol w="4312451">
                  <a:extLst>
                    <a:ext uri="{9D8B030D-6E8A-4147-A177-3AD203B41FA5}">
                      <a16:colId xmlns:a16="http://schemas.microsoft.com/office/drawing/2014/main" val="3481439487"/>
                    </a:ext>
                  </a:extLst>
                </a:gridCol>
              </a:tblGrid>
              <a:tr h="41801">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Michael Aulestia - Oficio Nro. GADDMQ-DC-MRAS-2023-0340-O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1457723248"/>
                  </a:ext>
                </a:extLst>
              </a:tr>
              <a:tr h="250804">
                <a:tc>
                  <a:txBody>
                    <a:bodyPr/>
                    <a:lstStyle/>
                    <a:p>
                      <a:pPr algn="just">
                        <a:lnSpc>
                          <a:spcPct val="107000"/>
                        </a:lnSpc>
                        <a:spcAft>
                          <a:spcPts val="0"/>
                        </a:spcAft>
                      </a:pPr>
                      <a:r>
                        <a:rPr lang="es-EC" sz="10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O5. </a:t>
                      </a:r>
                      <a:r>
                        <a:rPr lang="es-EC" sz="1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3.- En la </a:t>
                      </a:r>
                      <a:r>
                        <a:rPr lang="es-EC" sz="10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Sección I Marco Institucional</a:t>
                      </a:r>
                      <a:r>
                        <a:rPr lang="es-EC" sz="1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art. (</a:t>
                      </a:r>
                      <a:r>
                        <a:rPr lang="es-EC" sz="1000" dirty="0">
                          <a:solidFill>
                            <a:schemeClr val="tx2"/>
                          </a:solidFill>
                          <a:effectLst/>
                          <a:latin typeface="Symbol" panose="05050102010706020507" pitchFamily="18" charset="2"/>
                          <a:ea typeface="Calibri" panose="020F0502020204030204" pitchFamily="34" charset="0"/>
                          <a:cs typeface="Symbol" panose="05050102010706020507" pitchFamily="18" charset="2"/>
                        </a:rPr>
                        <a:t>¼</a:t>
                      </a:r>
                      <a:r>
                        <a:rPr lang="es-EC" sz="10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De su conformación: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Observaciones: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Literales d, e y f.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Incorporar</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“de conformidad al reglamento establecido por la Secretaría de Desarrollo Productivo y Competitividad.”</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152205"/>
                  </a:ext>
                </a:extLst>
              </a:tr>
              <a:tr h="209003">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4.- En el art. Funciones de la Secretaría Técnica del Consejo Metropolitano de Emprendimiento.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 ¿Cómo se elige la Secretaría? ¿quién la ejerce?</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Conforme se indica en el literal b del Art. (…). – De su conformación, la Secretaría Técnica del Consejo será ejercida por la Corporación de Promoción Económica CONQUITO.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0042392"/>
                  </a:ext>
                </a:extLst>
              </a:tr>
              <a:tr h="292605">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5.- En el párrafo final cuando establece que el Plan Local para el apoyo al emprendimiento y la innovación será expedido por la entidad rectora de la política pública de desarrollo productivo, mediante resolución.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 Para su ejecución es necesario que conste en el presupuesto del DMQ.</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presupuesto para la implementación del plan de emprendimiento se ejecutará en el marco de las asignaciones que sean realizadas a la SDPC en cada ejercicio fiscal por el Municipio del Distrito Metropolitano de Quito.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1450330"/>
                  </a:ext>
                </a:extLst>
              </a:tr>
              <a:tr h="585209">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6.- En el Art. (…)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Medidas de fomento: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Observaciones: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O8.1.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Último párrafo del literal c. (capacitación y asesoramiento) Incorporar: seguimiento y evaluación;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O8.2.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En el literal d (emprendimiento social y de impacto), se sugiere eliminar, e incorporar en todo el texto una visión integral en todo emprendimiento como ejes transversales la solución de problemáticas sociales y ambientales.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O8.3.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En el literal h, considerar que un emprendimiento funciona cuando atiende las necesidades del mercado, mas no las del vendedor, pues si se considera realizarlo de esta manera, se necesita una fuerte inversión en </a:t>
                      </a:r>
                      <a:r>
                        <a:rPr lang="es-EC" sz="1000"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neuromarketing</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La creación de los programas debe ser integral para ser competitivo.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seguimiento y la evaluación de todas las medidas de fomento del emprendimiento se enmarcan en lo establecido en el CAPÍTULO VI DEL SEGUIMIENTO Y LA EVALUACION.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O8.2.</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No se acoge la observación. El emprendimiento social y de impacto tienen particularidades específicas que no son necesariamente transversales a todo emprendimiento. Por ejemplo, el emprendimiento de impacto se refiere a los proyectos empresariales que tienen un enfoque en la generación de un impacto positivo en la sociedad y el medio ambiente, </a:t>
                      </a:r>
                      <a:r>
                        <a:rPr lang="es-EC" sz="1000" b="1" u="sng"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más allá del beneficio económico</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O8.3.</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5980" marR="15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154669"/>
                  </a:ext>
                </a:extLst>
              </a:tr>
            </a:tbl>
          </a:graphicData>
        </a:graphic>
      </p:graphicFrame>
    </p:spTree>
    <p:extLst>
      <p:ext uri="{BB962C8B-B14F-4D97-AF65-F5344CB8AC3E}">
        <p14:creationId xmlns:p14="http://schemas.microsoft.com/office/powerpoint/2010/main" val="1465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601192" y="447542"/>
            <a:ext cx="3895652"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CONCL</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USIONES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16" name="Rectangle 13">
            <a:extLst>
              <a:ext uri="{FF2B5EF4-FFF2-40B4-BE49-F238E27FC236}">
                <a16:creationId xmlns:a16="http://schemas.microsoft.com/office/drawing/2014/main" id="{ACDDC367-5AA8-4533-BF9A-565FE34579BA}"/>
              </a:ext>
            </a:extLst>
          </p:cNvPr>
          <p:cNvSpPr/>
          <p:nvPr/>
        </p:nvSpPr>
        <p:spPr>
          <a:xfrm>
            <a:off x="2499699" y="3034283"/>
            <a:ext cx="6650350" cy="82054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a:solidFill>
                <a:prstClr val="white"/>
              </a:solidFill>
            </a:endParaRPr>
          </a:p>
        </p:txBody>
      </p:sp>
      <p:sp>
        <p:nvSpPr>
          <p:cNvPr id="17" name="Rectangle 11">
            <a:extLst>
              <a:ext uri="{FF2B5EF4-FFF2-40B4-BE49-F238E27FC236}">
                <a16:creationId xmlns:a16="http://schemas.microsoft.com/office/drawing/2014/main" id="{C8279194-2B4A-455A-B067-DB4DF5A6E0C1}"/>
              </a:ext>
            </a:extLst>
          </p:cNvPr>
          <p:cNvSpPr/>
          <p:nvPr/>
        </p:nvSpPr>
        <p:spPr>
          <a:xfrm>
            <a:off x="2499699" y="2084088"/>
            <a:ext cx="6650350" cy="86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a:solidFill>
                <a:prstClr val="white"/>
              </a:solidFill>
            </a:endParaRPr>
          </a:p>
        </p:txBody>
      </p:sp>
      <p:sp>
        <p:nvSpPr>
          <p:cNvPr id="18" name="Rectangle 21">
            <a:extLst>
              <a:ext uri="{FF2B5EF4-FFF2-40B4-BE49-F238E27FC236}">
                <a16:creationId xmlns:a16="http://schemas.microsoft.com/office/drawing/2014/main" id="{FC91DF3D-B565-4A30-9360-4B2081D306ED}"/>
              </a:ext>
            </a:extLst>
          </p:cNvPr>
          <p:cNvSpPr/>
          <p:nvPr/>
        </p:nvSpPr>
        <p:spPr>
          <a:xfrm>
            <a:off x="3341222" y="2242687"/>
            <a:ext cx="5953278" cy="584775"/>
          </a:xfrm>
          <a:prstGeom prst="rect">
            <a:avLst/>
          </a:prstGeom>
        </p:spPr>
        <p:txBody>
          <a:bodyPr wrap="square">
            <a:spAutoFit/>
          </a:bodyPr>
          <a:lstStyle/>
          <a:p>
            <a:pPr algn="just" defTabSz="913852"/>
            <a:r>
              <a:rPr lang="es-ES" sz="1600" dirty="0">
                <a:solidFill>
                  <a:prstClr val="white"/>
                </a:solidFill>
                <a:latin typeface="Arial" panose="020B0604020202020204" pitchFamily="34" charset="0"/>
                <a:cs typeface="Arial" panose="020B0604020202020204" pitchFamily="34" charset="0"/>
              </a:rPr>
              <a:t>El proyecto normativo refleja un nivel </a:t>
            </a:r>
            <a:r>
              <a:rPr lang="es-ES" sz="1600">
                <a:solidFill>
                  <a:prstClr val="white"/>
                </a:solidFill>
                <a:latin typeface="Arial" panose="020B0604020202020204" pitchFamily="34" charset="0"/>
                <a:cs typeface="Arial" panose="020B0604020202020204" pitchFamily="34" charset="0"/>
              </a:rPr>
              <a:t>de apropiación y </a:t>
            </a:r>
            <a:r>
              <a:rPr lang="es-ES" sz="1600" dirty="0">
                <a:solidFill>
                  <a:prstClr val="white"/>
                </a:solidFill>
                <a:latin typeface="Arial" panose="020B0604020202020204" pitchFamily="34" charset="0"/>
                <a:cs typeface="Arial" panose="020B0604020202020204" pitchFamily="34" charset="0"/>
              </a:rPr>
              <a:t>y consenso.</a:t>
            </a:r>
          </a:p>
        </p:txBody>
      </p:sp>
      <p:sp>
        <p:nvSpPr>
          <p:cNvPr id="19" name="Rectangle 21">
            <a:extLst>
              <a:ext uri="{FF2B5EF4-FFF2-40B4-BE49-F238E27FC236}">
                <a16:creationId xmlns:a16="http://schemas.microsoft.com/office/drawing/2014/main" id="{A28A7F01-563B-4A8D-BD24-12FC520C8E37}"/>
              </a:ext>
            </a:extLst>
          </p:cNvPr>
          <p:cNvSpPr/>
          <p:nvPr/>
        </p:nvSpPr>
        <p:spPr>
          <a:xfrm>
            <a:off x="3341221" y="3156031"/>
            <a:ext cx="5886405" cy="584775"/>
          </a:xfrm>
          <a:prstGeom prst="rect">
            <a:avLst/>
          </a:prstGeom>
        </p:spPr>
        <p:txBody>
          <a:bodyPr wrap="square">
            <a:spAutoFit/>
          </a:bodyPr>
          <a:lstStyle/>
          <a:p>
            <a:pPr algn="just"/>
            <a:r>
              <a:rPr lang="es-ES" sz="1600" dirty="0">
                <a:solidFill>
                  <a:prstClr val="white"/>
                </a:solidFill>
                <a:latin typeface="Arial" panose="020B0604020202020204" pitchFamily="34" charset="0"/>
                <a:cs typeface="Arial" panose="020B0604020202020204" pitchFamily="34" charset="0"/>
              </a:rPr>
              <a:t>El texto definitivo de la ordenanza ha sido ajustado en función de las observaciones realizadas.</a:t>
            </a:r>
          </a:p>
        </p:txBody>
      </p:sp>
      <p:grpSp>
        <p:nvGrpSpPr>
          <p:cNvPr id="21" name="Group 4">
            <a:extLst>
              <a:ext uri="{FF2B5EF4-FFF2-40B4-BE49-F238E27FC236}">
                <a16:creationId xmlns:a16="http://schemas.microsoft.com/office/drawing/2014/main" id="{AA38ED1E-56E1-4D8C-A986-E4C1FB5FB407}"/>
              </a:ext>
            </a:extLst>
          </p:cNvPr>
          <p:cNvGrpSpPr>
            <a:grpSpLocks noChangeAspect="1"/>
          </p:cNvGrpSpPr>
          <p:nvPr/>
        </p:nvGrpSpPr>
        <p:grpSpPr bwMode="auto">
          <a:xfrm>
            <a:off x="2724413" y="2306530"/>
            <a:ext cx="488696" cy="502976"/>
            <a:chOff x="808" y="390"/>
            <a:chExt cx="308" cy="317"/>
          </a:xfrm>
          <a:solidFill>
            <a:schemeClr val="accent2"/>
          </a:solidFill>
        </p:grpSpPr>
        <p:sp>
          <p:nvSpPr>
            <p:cNvPr id="22" name="Freeform 6">
              <a:extLst>
                <a:ext uri="{FF2B5EF4-FFF2-40B4-BE49-F238E27FC236}">
                  <a16:creationId xmlns:a16="http://schemas.microsoft.com/office/drawing/2014/main" id="{3210B895-2B96-4BE4-B2E6-41A3C5E48347}"/>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3" name="Freeform 7">
              <a:extLst>
                <a:ext uri="{FF2B5EF4-FFF2-40B4-BE49-F238E27FC236}">
                  <a16:creationId xmlns:a16="http://schemas.microsoft.com/office/drawing/2014/main" id="{FBA1E039-80CC-4108-BC02-DFF209550FA4}"/>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4" name="Freeform 8">
              <a:extLst>
                <a:ext uri="{FF2B5EF4-FFF2-40B4-BE49-F238E27FC236}">
                  <a16:creationId xmlns:a16="http://schemas.microsoft.com/office/drawing/2014/main" id="{7B4BD511-07A5-4C99-9CAD-82502E104A2C}"/>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5" name="Freeform 9">
              <a:extLst>
                <a:ext uri="{FF2B5EF4-FFF2-40B4-BE49-F238E27FC236}">
                  <a16:creationId xmlns:a16="http://schemas.microsoft.com/office/drawing/2014/main" id="{8B7E8D0B-BE72-4494-A2B8-D838292E4AAC}"/>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6" name="Freeform 10">
              <a:extLst>
                <a:ext uri="{FF2B5EF4-FFF2-40B4-BE49-F238E27FC236}">
                  <a16:creationId xmlns:a16="http://schemas.microsoft.com/office/drawing/2014/main" id="{6D911CB4-1BFD-4318-A26C-622F6FB01A9B}"/>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grpSp>
      <p:grpSp>
        <p:nvGrpSpPr>
          <p:cNvPr id="27" name="Group 13">
            <a:extLst>
              <a:ext uri="{FF2B5EF4-FFF2-40B4-BE49-F238E27FC236}">
                <a16:creationId xmlns:a16="http://schemas.microsoft.com/office/drawing/2014/main" id="{3412350C-1964-4DCD-A39B-A66F42270E84}"/>
              </a:ext>
            </a:extLst>
          </p:cNvPr>
          <p:cNvGrpSpPr>
            <a:grpSpLocks noChangeAspect="1"/>
          </p:cNvGrpSpPr>
          <p:nvPr/>
        </p:nvGrpSpPr>
        <p:grpSpPr bwMode="auto">
          <a:xfrm>
            <a:off x="2824349" y="3462638"/>
            <a:ext cx="288825" cy="299567"/>
            <a:chOff x="689" y="85"/>
            <a:chExt cx="242" cy="251"/>
          </a:xfrm>
          <a:solidFill>
            <a:schemeClr val="accent1"/>
          </a:solidFill>
        </p:grpSpPr>
        <p:sp>
          <p:nvSpPr>
            <p:cNvPr id="28" name="Freeform 15">
              <a:extLst>
                <a:ext uri="{FF2B5EF4-FFF2-40B4-BE49-F238E27FC236}">
                  <a16:creationId xmlns:a16="http://schemas.microsoft.com/office/drawing/2014/main" id="{86C7E60C-A422-411E-8832-3A738C6346BA}"/>
                </a:ext>
              </a:extLst>
            </p:cNvPr>
            <p:cNvSpPr>
              <a:spLocks/>
            </p:cNvSpPr>
            <p:nvPr/>
          </p:nvSpPr>
          <p:spPr bwMode="auto">
            <a:xfrm>
              <a:off x="689" y="85"/>
              <a:ext cx="242" cy="62"/>
            </a:xfrm>
            <a:custGeom>
              <a:avLst/>
              <a:gdLst>
                <a:gd name="T0" fmla="*/ 442 w 2419"/>
                <a:gd name="T1" fmla="*/ 0 h 615"/>
                <a:gd name="T2" fmla="*/ 1977 w 2419"/>
                <a:gd name="T3" fmla="*/ 0 h 615"/>
                <a:gd name="T4" fmla="*/ 2011 w 2419"/>
                <a:gd name="T5" fmla="*/ 4 h 615"/>
                <a:gd name="T6" fmla="*/ 2043 w 2419"/>
                <a:gd name="T7" fmla="*/ 12 h 615"/>
                <a:gd name="T8" fmla="*/ 2072 w 2419"/>
                <a:gd name="T9" fmla="*/ 26 h 615"/>
                <a:gd name="T10" fmla="*/ 2098 w 2419"/>
                <a:gd name="T11" fmla="*/ 45 h 615"/>
                <a:gd name="T12" fmla="*/ 2121 w 2419"/>
                <a:gd name="T13" fmla="*/ 68 h 615"/>
                <a:gd name="T14" fmla="*/ 2140 w 2419"/>
                <a:gd name="T15" fmla="*/ 94 h 615"/>
                <a:gd name="T16" fmla="*/ 2154 w 2419"/>
                <a:gd name="T17" fmla="*/ 123 h 615"/>
                <a:gd name="T18" fmla="*/ 2163 w 2419"/>
                <a:gd name="T19" fmla="*/ 155 h 615"/>
                <a:gd name="T20" fmla="*/ 2166 w 2419"/>
                <a:gd name="T21" fmla="*/ 190 h 615"/>
                <a:gd name="T22" fmla="*/ 2166 w 2419"/>
                <a:gd name="T23" fmla="*/ 277 h 615"/>
                <a:gd name="T24" fmla="*/ 2294 w 2419"/>
                <a:gd name="T25" fmla="*/ 277 h 615"/>
                <a:gd name="T26" fmla="*/ 2323 w 2419"/>
                <a:gd name="T27" fmla="*/ 280 h 615"/>
                <a:gd name="T28" fmla="*/ 2349 w 2419"/>
                <a:gd name="T29" fmla="*/ 290 h 615"/>
                <a:gd name="T30" fmla="*/ 2372 w 2419"/>
                <a:gd name="T31" fmla="*/ 305 h 615"/>
                <a:gd name="T32" fmla="*/ 2392 w 2419"/>
                <a:gd name="T33" fmla="*/ 323 h 615"/>
                <a:gd name="T34" fmla="*/ 2407 w 2419"/>
                <a:gd name="T35" fmla="*/ 347 h 615"/>
                <a:gd name="T36" fmla="*/ 2416 w 2419"/>
                <a:gd name="T37" fmla="*/ 373 h 615"/>
                <a:gd name="T38" fmla="*/ 2419 w 2419"/>
                <a:gd name="T39" fmla="*/ 402 h 615"/>
                <a:gd name="T40" fmla="*/ 2419 w 2419"/>
                <a:gd name="T41" fmla="*/ 568 h 615"/>
                <a:gd name="T42" fmla="*/ 2417 w 2419"/>
                <a:gd name="T43" fmla="*/ 583 h 615"/>
                <a:gd name="T44" fmla="*/ 2410 w 2419"/>
                <a:gd name="T45" fmla="*/ 596 h 615"/>
                <a:gd name="T46" fmla="*/ 2400 w 2419"/>
                <a:gd name="T47" fmla="*/ 606 h 615"/>
                <a:gd name="T48" fmla="*/ 2387 w 2419"/>
                <a:gd name="T49" fmla="*/ 613 h 615"/>
                <a:gd name="T50" fmla="*/ 2372 w 2419"/>
                <a:gd name="T51" fmla="*/ 615 h 615"/>
                <a:gd name="T52" fmla="*/ 47 w 2419"/>
                <a:gd name="T53" fmla="*/ 615 h 615"/>
                <a:gd name="T54" fmla="*/ 31 w 2419"/>
                <a:gd name="T55" fmla="*/ 613 h 615"/>
                <a:gd name="T56" fmla="*/ 20 w 2419"/>
                <a:gd name="T57" fmla="*/ 606 h 615"/>
                <a:gd name="T58" fmla="*/ 9 w 2419"/>
                <a:gd name="T59" fmla="*/ 596 h 615"/>
                <a:gd name="T60" fmla="*/ 2 w 2419"/>
                <a:gd name="T61" fmla="*/ 583 h 615"/>
                <a:gd name="T62" fmla="*/ 0 w 2419"/>
                <a:gd name="T63" fmla="*/ 568 h 615"/>
                <a:gd name="T64" fmla="*/ 0 w 2419"/>
                <a:gd name="T65" fmla="*/ 402 h 615"/>
                <a:gd name="T66" fmla="*/ 3 w 2419"/>
                <a:gd name="T67" fmla="*/ 373 h 615"/>
                <a:gd name="T68" fmla="*/ 13 w 2419"/>
                <a:gd name="T69" fmla="*/ 347 h 615"/>
                <a:gd name="T70" fmla="*/ 27 w 2419"/>
                <a:gd name="T71" fmla="*/ 323 h 615"/>
                <a:gd name="T72" fmla="*/ 47 w 2419"/>
                <a:gd name="T73" fmla="*/ 305 h 615"/>
                <a:gd name="T74" fmla="*/ 70 w 2419"/>
                <a:gd name="T75" fmla="*/ 290 h 615"/>
                <a:gd name="T76" fmla="*/ 97 w 2419"/>
                <a:gd name="T77" fmla="*/ 280 h 615"/>
                <a:gd name="T78" fmla="*/ 125 w 2419"/>
                <a:gd name="T79" fmla="*/ 277 h 615"/>
                <a:gd name="T80" fmla="*/ 253 w 2419"/>
                <a:gd name="T81" fmla="*/ 277 h 615"/>
                <a:gd name="T82" fmla="*/ 253 w 2419"/>
                <a:gd name="T83" fmla="*/ 190 h 615"/>
                <a:gd name="T84" fmla="*/ 256 w 2419"/>
                <a:gd name="T85" fmla="*/ 155 h 615"/>
                <a:gd name="T86" fmla="*/ 265 w 2419"/>
                <a:gd name="T87" fmla="*/ 123 h 615"/>
                <a:gd name="T88" fmla="*/ 279 w 2419"/>
                <a:gd name="T89" fmla="*/ 94 h 615"/>
                <a:gd name="T90" fmla="*/ 298 w 2419"/>
                <a:gd name="T91" fmla="*/ 68 h 615"/>
                <a:gd name="T92" fmla="*/ 320 w 2419"/>
                <a:gd name="T93" fmla="*/ 45 h 615"/>
                <a:gd name="T94" fmla="*/ 346 w 2419"/>
                <a:gd name="T95" fmla="*/ 26 h 615"/>
                <a:gd name="T96" fmla="*/ 376 w 2419"/>
                <a:gd name="T97" fmla="*/ 12 h 615"/>
                <a:gd name="T98" fmla="*/ 408 w 2419"/>
                <a:gd name="T99" fmla="*/ 4 h 615"/>
                <a:gd name="T100" fmla="*/ 442 w 2419"/>
                <a:gd name="T101"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19" h="615">
                  <a:moveTo>
                    <a:pt x="442" y="0"/>
                  </a:moveTo>
                  <a:lnTo>
                    <a:pt x="1977" y="0"/>
                  </a:lnTo>
                  <a:lnTo>
                    <a:pt x="2011" y="4"/>
                  </a:lnTo>
                  <a:lnTo>
                    <a:pt x="2043" y="12"/>
                  </a:lnTo>
                  <a:lnTo>
                    <a:pt x="2072" y="26"/>
                  </a:lnTo>
                  <a:lnTo>
                    <a:pt x="2098" y="45"/>
                  </a:lnTo>
                  <a:lnTo>
                    <a:pt x="2121" y="68"/>
                  </a:lnTo>
                  <a:lnTo>
                    <a:pt x="2140" y="94"/>
                  </a:lnTo>
                  <a:lnTo>
                    <a:pt x="2154" y="123"/>
                  </a:lnTo>
                  <a:lnTo>
                    <a:pt x="2163" y="155"/>
                  </a:lnTo>
                  <a:lnTo>
                    <a:pt x="2166" y="190"/>
                  </a:lnTo>
                  <a:lnTo>
                    <a:pt x="2166" y="277"/>
                  </a:lnTo>
                  <a:lnTo>
                    <a:pt x="2294" y="277"/>
                  </a:lnTo>
                  <a:lnTo>
                    <a:pt x="2323" y="280"/>
                  </a:lnTo>
                  <a:lnTo>
                    <a:pt x="2349" y="290"/>
                  </a:lnTo>
                  <a:lnTo>
                    <a:pt x="2372" y="305"/>
                  </a:lnTo>
                  <a:lnTo>
                    <a:pt x="2392" y="323"/>
                  </a:lnTo>
                  <a:lnTo>
                    <a:pt x="2407" y="347"/>
                  </a:lnTo>
                  <a:lnTo>
                    <a:pt x="2416" y="373"/>
                  </a:lnTo>
                  <a:lnTo>
                    <a:pt x="2419" y="402"/>
                  </a:lnTo>
                  <a:lnTo>
                    <a:pt x="2419" y="568"/>
                  </a:lnTo>
                  <a:lnTo>
                    <a:pt x="2417" y="583"/>
                  </a:lnTo>
                  <a:lnTo>
                    <a:pt x="2410" y="596"/>
                  </a:lnTo>
                  <a:lnTo>
                    <a:pt x="2400" y="606"/>
                  </a:lnTo>
                  <a:lnTo>
                    <a:pt x="2387" y="613"/>
                  </a:lnTo>
                  <a:lnTo>
                    <a:pt x="2372" y="615"/>
                  </a:lnTo>
                  <a:lnTo>
                    <a:pt x="47" y="615"/>
                  </a:lnTo>
                  <a:lnTo>
                    <a:pt x="31" y="613"/>
                  </a:lnTo>
                  <a:lnTo>
                    <a:pt x="20" y="606"/>
                  </a:lnTo>
                  <a:lnTo>
                    <a:pt x="9" y="596"/>
                  </a:lnTo>
                  <a:lnTo>
                    <a:pt x="2" y="583"/>
                  </a:lnTo>
                  <a:lnTo>
                    <a:pt x="0" y="568"/>
                  </a:lnTo>
                  <a:lnTo>
                    <a:pt x="0" y="402"/>
                  </a:lnTo>
                  <a:lnTo>
                    <a:pt x="3" y="373"/>
                  </a:lnTo>
                  <a:lnTo>
                    <a:pt x="13" y="347"/>
                  </a:lnTo>
                  <a:lnTo>
                    <a:pt x="27" y="323"/>
                  </a:lnTo>
                  <a:lnTo>
                    <a:pt x="47" y="305"/>
                  </a:lnTo>
                  <a:lnTo>
                    <a:pt x="70" y="290"/>
                  </a:lnTo>
                  <a:lnTo>
                    <a:pt x="97" y="280"/>
                  </a:lnTo>
                  <a:lnTo>
                    <a:pt x="125" y="277"/>
                  </a:lnTo>
                  <a:lnTo>
                    <a:pt x="253" y="277"/>
                  </a:lnTo>
                  <a:lnTo>
                    <a:pt x="253" y="190"/>
                  </a:lnTo>
                  <a:lnTo>
                    <a:pt x="256" y="155"/>
                  </a:lnTo>
                  <a:lnTo>
                    <a:pt x="265" y="123"/>
                  </a:lnTo>
                  <a:lnTo>
                    <a:pt x="279" y="94"/>
                  </a:lnTo>
                  <a:lnTo>
                    <a:pt x="298" y="68"/>
                  </a:lnTo>
                  <a:lnTo>
                    <a:pt x="320" y="45"/>
                  </a:lnTo>
                  <a:lnTo>
                    <a:pt x="346" y="26"/>
                  </a:lnTo>
                  <a:lnTo>
                    <a:pt x="376" y="12"/>
                  </a:lnTo>
                  <a:lnTo>
                    <a:pt x="408" y="4"/>
                  </a:lnTo>
                  <a:lnTo>
                    <a:pt x="44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29" name="Freeform 17">
              <a:extLst>
                <a:ext uri="{FF2B5EF4-FFF2-40B4-BE49-F238E27FC236}">
                  <a16:creationId xmlns:a16="http://schemas.microsoft.com/office/drawing/2014/main" id="{7B0FE029-8F08-446C-B245-9F6C2E5B6738}"/>
                </a:ext>
              </a:extLst>
            </p:cNvPr>
            <p:cNvSpPr>
              <a:spLocks/>
            </p:cNvSpPr>
            <p:nvPr/>
          </p:nvSpPr>
          <p:spPr bwMode="auto">
            <a:xfrm>
              <a:off x="708" y="161"/>
              <a:ext cx="204" cy="69"/>
            </a:xfrm>
            <a:custGeom>
              <a:avLst/>
              <a:gdLst>
                <a:gd name="T0" fmla="*/ 0 w 2035"/>
                <a:gd name="T1" fmla="*/ 0 h 687"/>
                <a:gd name="T2" fmla="*/ 2035 w 2035"/>
                <a:gd name="T3" fmla="*/ 0 h 687"/>
                <a:gd name="T4" fmla="*/ 1975 w 2035"/>
                <a:gd name="T5" fmla="*/ 687 h 687"/>
                <a:gd name="T6" fmla="*/ 1943 w 2035"/>
                <a:gd name="T7" fmla="*/ 676 h 687"/>
                <a:gd name="T8" fmla="*/ 1910 w 2035"/>
                <a:gd name="T9" fmla="*/ 669 h 687"/>
                <a:gd name="T10" fmla="*/ 1876 w 2035"/>
                <a:gd name="T11" fmla="*/ 667 h 687"/>
                <a:gd name="T12" fmla="*/ 1738 w 2035"/>
                <a:gd name="T13" fmla="*/ 667 h 687"/>
                <a:gd name="T14" fmla="*/ 1776 w 2035"/>
                <a:gd name="T15" fmla="*/ 238 h 687"/>
                <a:gd name="T16" fmla="*/ 260 w 2035"/>
                <a:gd name="T17" fmla="*/ 238 h 687"/>
                <a:gd name="T18" fmla="*/ 297 w 2035"/>
                <a:gd name="T19" fmla="*/ 667 h 687"/>
                <a:gd name="T20" fmla="*/ 161 w 2035"/>
                <a:gd name="T21" fmla="*/ 667 h 687"/>
                <a:gd name="T22" fmla="*/ 126 w 2035"/>
                <a:gd name="T23" fmla="*/ 669 h 687"/>
                <a:gd name="T24" fmla="*/ 93 w 2035"/>
                <a:gd name="T25" fmla="*/ 676 h 687"/>
                <a:gd name="T26" fmla="*/ 60 w 2035"/>
                <a:gd name="T27" fmla="*/ 687 h 687"/>
                <a:gd name="T28" fmla="*/ 0 w 2035"/>
                <a:gd name="T2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5" h="687">
                  <a:moveTo>
                    <a:pt x="0" y="0"/>
                  </a:moveTo>
                  <a:lnTo>
                    <a:pt x="2035" y="0"/>
                  </a:lnTo>
                  <a:lnTo>
                    <a:pt x="1975" y="687"/>
                  </a:lnTo>
                  <a:lnTo>
                    <a:pt x="1943" y="676"/>
                  </a:lnTo>
                  <a:lnTo>
                    <a:pt x="1910" y="669"/>
                  </a:lnTo>
                  <a:lnTo>
                    <a:pt x="1876" y="667"/>
                  </a:lnTo>
                  <a:lnTo>
                    <a:pt x="1738" y="667"/>
                  </a:lnTo>
                  <a:lnTo>
                    <a:pt x="1776" y="238"/>
                  </a:lnTo>
                  <a:lnTo>
                    <a:pt x="260" y="238"/>
                  </a:lnTo>
                  <a:lnTo>
                    <a:pt x="297" y="667"/>
                  </a:lnTo>
                  <a:lnTo>
                    <a:pt x="161" y="667"/>
                  </a:lnTo>
                  <a:lnTo>
                    <a:pt x="126" y="669"/>
                  </a:lnTo>
                  <a:lnTo>
                    <a:pt x="93" y="676"/>
                  </a:lnTo>
                  <a:lnTo>
                    <a:pt x="60" y="687"/>
                  </a:lnTo>
                  <a:lnTo>
                    <a:pt x="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30" name="Freeform 18">
              <a:extLst>
                <a:ext uri="{FF2B5EF4-FFF2-40B4-BE49-F238E27FC236}">
                  <a16:creationId xmlns:a16="http://schemas.microsoft.com/office/drawing/2014/main" id="{CA47715B-AC39-4ABE-A951-6851AB4ECBBA}"/>
                </a:ext>
              </a:extLst>
            </p:cNvPr>
            <p:cNvSpPr>
              <a:spLocks noEditPoints="1"/>
            </p:cNvSpPr>
            <p:nvPr/>
          </p:nvSpPr>
          <p:spPr bwMode="auto">
            <a:xfrm>
              <a:off x="716" y="246"/>
              <a:ext cx="188" cy="90"/>
            </a:xfrm>
            <a:custGeom>
              <a:avLst/>
              <a:gdLst>
                <a:gd name="T0" fmla="*/ 1010 w 1873"/>
                <a:gd name="T1" fmla="*/ 86 h 896"/>
                <a:gd name="T2" fmla="*/ 932 w 1873"/>
                <a:gd name="T3" fmla="*/ 99 h 896"/>
                <a:gd name="T4" fmla="*/ 852 w 1873"/>
                <a:gd name="T5" fmla="*/ 129 h 896"/>
                <a:gd name="T6" fmla="*/ 774 w 1873"/>
                <a:gd name="T7" fmla="*/ 175 h 896"/>
                <a:gd name="T8" fmla="*/ 701 w 1873"/>
                <a:gd name="T9" fmla="*/ 237 h 896"/>
                <a:gd name="T10" fmla="*/ 638 w 1873"/>
                <a:gd name="T11" fmla="*/ 311 h 896"/>
                <a:gd name="T12" fmla="*/ 593 w 1873"/>
                <a:gd name="T13" fmla="*/ 389 h 896"/>
                <a:gd name="T14" fmla="*/ 562 w 1873"/>
                <a:gd name="T15" fmla="*/ 469 h 896"/>
                <a:gd name="T16" fmla="*/ 549 w 1873"/>
                <a:gd name="T17" fmla="*/ 547 h 896"/>
                <a:gd name="T18" fmla="*/ 554 w 1873"/>
                <a:gd name="T19" fmla="*/ 621 h 896"/>
                <a:gd name="T20" fmla="*/ 575 w 1873"/>
                <a:gd name="T21" fmla="*/ 688 h 896"/>
                <a:gd name="T22" fmla="*/ 617 w 1873"/>
                <a:gd name="T23" fmla="*/ 744 h 896"/>
                <a:gd name="T24" fmla="*/ 672 w 1873"/>
                <a:gd name="T25" fmla="*/ 784 h 896"/>
                <a:gd name="T26" fmla="*/ 738 w 1873"/>
                <a:gd name="T27" fmla="*/ 806 h 896"/>
                <a:gd name="T28" fmla="*/ 813 w 1873"/>
                <a:gd name="T29" fmla="*/ 810 h 896"/>
                <a:gd name="T30" fmla="*/ 891 w 1873"/>
                <a:gd name="T31" fmla="*/ 797 h 896"/>
                <a:gd name="T32" fmla="*/ 971 w 1873"/>
                <a:gd name="T33" fmla="*/ 767 h 896"/>
                <a:gd name="T34" fmla="*/ 1048 w 1873"/>
                <a:gd name="T35" fmla="*/ 721 h 896"/>
                <a:gd name="T36" fmla="*/ 1122 w 1873"/>
                <a:gd name="T37" fmla="*/ 659 h 896"/>
                <a:gd name="T38" fmla="*/ 1184 w 1873"/>
                <a:gd name="T39" fmla="*/ 585 h 896"/>
                <a:gd name="T40" fmla="*/ 1230 w 1873"/>
                <a:gd name="T41" fmla="*/ 508 h 896"/>
                <a:gd name="T42" fmla="*/ 1260 w 1873"/>
                <a:gd name="T43" fmla="*/ 428 h 896"/>
                <a:gd name="T44" fmla="*/ 1273 w 1873"/>
                <a:gd name="T45" fmla="*/ 349 h 896"/>
                <a:gd name="T46" fmla="*/ 1268 w 1873"/>
                <a:gd name="T47" fmla="*/ 275 h 896"/>
                <a:gd name="T48" fmla="*/ 1247 w 1873"/>
                <a:gd name="T49" fmla="*/ 209 h 896"/>
                <a:gd name="T50" fmla="*/ 1206 w 1873"/>
                <a:gd name="T51" fmla="*/ 153 h 896"/>
                <a:gd name="T52" fmla="*/ 1150 w 1873"/>
                <a:gd name="T53" fmla="*/ 112 h 896"/>
                <a:gd name="T54" fmla="*/ 1084 w 1873"/>
                <a:gd name="T55" fmla="*/ 90 h 896"/>
                <a:gd name="T56" fmla="*/ 80 w 1873"/>
                <a:gd name="T57" fmla="*/ 0 h 896"/>
                <a:gd name="T58" fmla="*/ 1811 w 1873"/>
                <a:gd name="T59" fmla="*/ 2 h 896"/>
                <a:gd name="T60" fmla="*/ 1842 w 1873"/>
                <a:gd name="T61" fmla="*/ 15 h 896"/>
                <a:gd name="T62" fmla="*/ 1865 w 1873"/>
                <a:gd name="T63" fmla="*/ 41 h 896"/>
                <a:gd name="T64" fmla="*/ 1873 w 1873"/>
                <a:gd name="T65" fmla="*/ 76 h 896"/>
                <a:gd name="T66" fmla="*/ 1793 w 1873"/>
                <a:gd name="T67" fmla="*/ 825 h 896"/>
                <a:gd name="T68" fmla="*/ 1780 w 1873"/>
                <a:gd name="T69" fmla="*/ 862 h 896"/>
                <a:gd name="T70" fmla="*/ 1752 w 1873"/>
                <a:gd name="T71" fmla="*/ 887 h 896"/>
                <a:gd name="T72" fmla="*/ 1714 w 1873"/>
                <a:gd name="T73" fmla="*/ 896 h 896"/>
                <a:gd name="T74" fmla="*/ 141 w 1873"/>
                <a:gd name="T75" fmla="*/ 894 h 896"/>
                <a:gd name="T76" fmla="*/ 107 w 1873"/>
                <a:gd name="T77" fmla="*/ 876 h 896"/>
                <a:gd name="T78" fmla="*/ 85 w 1873"/>
                <a:gd name="T79" fmla="*/ 844 h 896"/>
                <a:gd name="T80" fmla="*/ 7 w 1873"/>
                <a:gd name="T81" fmla="*/ 157 h 896"/>
                <a:gd name="T82" fmla="*/ 0 w 1873"/>
                <a:gd name="T83" fmla="*/ 87 h 896"/>
                <a:gd name="T84" fmla="*/ 1 w 1873"/>
                <a:gd name="T85" fmla="*/ 82 h 896"/>
                <a:gd name="T86" fmla="*/ 8 w 1873"/>
                <a:gd name="T87" fmla="*/ 43 h 896"/>
                <a:gd name="T88" fmla="*/ 32 w 1873"/>
                <a:gd name="T89" fmla="*/ 15 h 896"/>
                <a:gd name="T90" fmla="*/ 63 w 1873"/>
                <a:gd name="T91" fmla="*/ 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896">
                  <a:moveTo>
                    <a:pt x="1048" y="86"/>
                  </a:moveTo>
                  <a:lnTo>
                    <a:pt x="1010" y="86"/>
                  </a:lnTo>
                  <a:lnTo>
                    <a:pt x="971" y="90"/>
                  </a:lnTo>
                  <a:lnTo>
                    <a:pt x="932" y="99"/>
                  </a:lnTo>
                  <a:lnTo>
                    <a:pt x="891" y="112"/>
                  </a:lnTo>
                  <a:lnTo>
                    <a:pt x="852" y="129"/>
                  </a:lnTo>
                  <a:lnTo>
                    <a:pt x="812" y="150"/>
                  </a:lnTo>
                  <a:lnTo>
                    <a:pt x="774" y="175"/>
                  </a:lnTo>
                  <a:lnTo>
                    <a:pt x="737" y="204"/>
                  </a:lnTo>
                  <a:lnTo>
                    <a:pt x="701" y="237"/>
                  </a:lnTo>
                  <a:lnTo>
                    <a:pt x="668" y="273"/>
                  </a:lnTo>
                  <a:lnTo>
                    <a:pt x="638" y="311"/>
                  </a:lnTo>
                  <a:lnTo>
                    <a:pt x="613" y="349"/>
                  </a:lnTo>
                  <a:lnTo>
                    <a:pt x="593" y="389"/>
                  </a:lnTo>
                  <a:lnTo>
                    <a:pt x="575" y="429"/>
                  </a:lnTo>
                  <a:lnTo>
                    <a:pt x="562" y="469"/>
                  </a:lnTo>
                  <a:lnTo>
                    <a:pt x="554" y="508"/>
                  </a:lnTo>
                  <a:lnTo>
                    <a:pt x="549" y="547"/>
                  </a:lnTo>
                  <a:lnTo>
                    <a:pt x="549" y="584"/>
                  </a:lnTo>
                  <a:lnTo>
                    <a:pt x="554" y="621"/>
                  </a:lnTo>
                  <a:lnTo>
                    <a:pt x="562" y="655"/>
                  </a:lnTo>
                  <a:lnTo>
                    <a:pt x="575" y="688"/>
                  </a:lnTo>
                  <a:lnTo>
                    <a:pt x="594" y="717"/>
                  </a:lnTo>
                  <a:lnTo>
                    <a:pt x="617" y="744"/>
                  </a:lnTo>
                  <a:lnTo>
                    <a:pt x="643" y="766"/>
                  </a:lnTo>
                  <a:lnTo>
                    <a:pt x="672" y="784"/>
                  </a:lnTo>
                  <a:lnTo>
                    <a:pt x="705" y="797"/>
                  </a:lnTo>
                  <a:lnTo>
                    <a:pt x="738" y="806"/>
                  </a:lnTo>
                  <a:lnTo>
                    <a:pt x="775" y="810"/>
                  </a:lnTo>
                  <a:lnTo>
                    <a:pt x="813" y="810"/>
                  </a:lnTo>
                  <a:lnTo>
                    <a:pt x="851" y="806"/>
                  </a:lnTo>
                  <a:lnTo>
                    <a:pt x="891" y="797"/>
                  </a:lnTo>
                  <a:lnTo>
                    <a:pt x="930" y="784"/>
                  </a:lnTo>
                  <a:lnTo>
                    <a:pt x="971" y="767"/>
                  </a:lnTo>
                  <a:lnTo>
                    <a:pt x="1010" y="746"/>
                  </a:lnTo>
                  <a:lnTo>
                    <a:pt x="1048" y="721"/>
                  </a:lnTo>
                  <a:lnTo>
                    <a:pt x="1086" y="692"/>
                  </a:lnTo>
                  <a:lnTo>
                    <a:pt x="1122" y="659"/>
                  </a:lnTo>
                  <a:lnTo>
                    <a:pt x="1154" y="623"/>
                  </a:lnTo>
                  <a:lnTo>
                    <a:pt x="1184" y="585"/>
                  </a:lnTo>
                  <a:lnTo>
                    <a:pt x="1209" y="547"/>
                  </a:lnTo>
                  <a:lnTo>
                    <a:pt x="1230" y="508"/>
                  </a:lnTo>
                  <a:lnTo>
                    <a:pt x="1247" y="468"/>
                  </a:lnTo>
                  <a:lnTo>
                    <a:pt x="1260" y="428"/>
                  </a:lnTo>
                  <a:lnTo>
                    <a:pt x="1268" y="388"/>
                  </a:lnTo>
                  <a:lnTo>
                    <a:pt x="1273" y="349"/>
                  </a:lnTo>
                  <a:lnTo>
                    <a:pt x="1273" y="312"/>
                  </a:lnTo>
                  <a:lnTo>
                    <a:pt x="1268" y="275"/>
                  </a:lnTo>
                  <a:lnTo>
                    <a:pt x="1260" y="241"/>
                  </a:lnTo>
                  <a:lnTo>
                    <a:pt x="1247" y="209"/>
                  </a:lnTo>
                  <a:lnTo>
                    <a:pt x="1228" y="179"/>
                  </a:lnTo>
                  <a:lnTo>
                    <a:pt x="1206" y="153"/>
                  </a:lnTo>
                  <a:lnTo>
                    <a:pt x="1179" y="131"/>
                  </a:lnTo>
                  <a:lnTo>
                    <a:pt x="1150" y="112"/>
                  </a:lnTo>
                  <a:lnTo>
                    <a:pt x="1118" y="99"/>
                  </a:lnTo>
                  <a:lnTo>
                    <a:pt x="1084" y="90"/>
                  </a:lnTo>
                  <a:lnTo>
                    <a:pt x="1048" y="86"/>
                  </a:lnTo>
                  <a:close/>
                  <a:moveTo>
                    <a:pt x="80" y="0"/>
                  </a:moveTo>
                  <a:lnTo>
                    <a:pt x="1795" y="0"/>
                  </a:lnTo>
                  <a:lnTo>
                    <a:pt x="1811" y="2"/>
                  </a:lnTo>
                  <a:lnTo>
                    <a:pt x="1828" y="8"/>
                  </a:lnTo>
                  <a:lnTo>
                    <a:pt x="1842" y="15"/>
                  </a:lnTo>
                  <a:lnTo>
                    <a:pt x="1855" y="27"/>
                  </a:lnTo>
                  <a:lnTo>
                    <a:pt x="1865" y="41"/>
                  </a:lnTo>
                  <a:lnTo>
                    <a:pt x="1871" y="59"/>
                  </a:lnTo>
                  <a:lnTo>
                    <a:pt x="1873" y="76"/>
                  </a:lnTo>
                  <a:lnTo>
                    <a:pt x="1862" y="200"/>
                  </a:lnTo>
                  <a:lnTo>
                    <a:pt x="1793" y="825"/>
                  </a:lnTo>
                  <a:lnTo>
                    <a:pt x="1789" y="844"/>
                  </a:lnTo>
                  <a:lnTo>
                    <a:pt x="1780" y="862"/>
                  </a:lnTo>
                  <a:lnTo>
                    <a:pt x="1767" y="876"/>
                  </a:lnTo>
                  <a:lnTo>
                    <a:pt x="1752" y="887"/>
                  </a:lnTo>
                  <a:lnTo>
                    <a:pt x="1733" y="894"/>
                  </a:lnTo>
                  <a:lnTo>
                    <a:pt x="1714" y="896"/>
                  </a:lnTo>
                  <a:lnTo>
                    <a:pt x="160" y="896"/>
                  </a:lnTo>
                  <a:lnTo>
                    <a:pt x="141" y="894"/>
                  </a:lnTo>
                  <a:lnTo>
                    <a:pt x="122" y="887"/>
                  </a:lnTo>
                  <a:lnTo>
                    <a:pt x="107" y="876"/>
                  </a:lnTo>
                  <a:lnTo>
                    <a:pt x="94" y="862"/>
                  </a:lnTo>
                  <a:lnTo>
                    <a:pt x="85" y="844"/>
                  </a:lnTo>
                  <a:lnTo>
                    <a:pt x="81" y="825"/>
                  </a:lnTo>
                  <a:lnTo>
                    <a:pt x="7" y="157"/>
                  </a:lnTo>
                  <a:lnTo>
                    <a:pt x="0" y="89"/>
                  </a:lnTo>
                  <a:lnTo>
                    <a:pt x="0" y="87"/>
                  </a:lnTo>
                  <a:lnTo>
                    <a:pt x="1" y="84"/>
                  </a:lnTo>
                  <a:lnTo>
                    <a:pt x="1" y="82"/>
                  </a:lnTo>
                  <a:lnTo>
                    <a:pt x="3" y="62"/>
                  </a:lnTo>
                  <a:lnTo>
                    <a:pt x="8" y="43"/>
                  </a:lnTo>
                  <a:lnTo>
                    <a:pt x="19" y="27"/>
                  </a:lnTo>
                  <a:lnTo>
                    <a:pt x="32" y="15"/>
                  </a:lnTo>
                  <a:lnTo>
                    <a:pt x="46" y="8"/>
                  </a:lnTo>
                  <a:lnTo>
                    <a:pt x="63" y="2"/>
                  </a:lnTo>
                  <a:lnTo>
                    <a:pt x="8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sp>
          <p:nvSpPr>
            <p:cNvPr id="31" name="Freeform 19">
              <a:extLst>
                <a:ext uri="{FF2B5EF4-FFF2-40B4-BE49-F238E27FC236}">
                  <a16:creationId xmlns:a16="http://schemas.microsoft.com/office/drawing/2014/main" id="{011F7CF9-67F1-40A6-8E66-6D97ED50EB4E}"/>
                </a:ext>
              </a:extLst>
            </p:cNvPr>
            <p:cNvSpPr>
              <a:spLocks/>
            </p:cNvSpPr>
            <p:nvPr/>
          </p:nvSpPr>
          <p:spPr bwMode="auto">
            <a:xfrm>
              <a:off x="781" y="264"/>
              <a:ext cx="53" cy="53"/>
            </a:xfrm>
            <a:custGeom>
              <a:avLst/>
              <a:gdLst>
                <a:gd name="T0" fmla="*/ 470 w 530"/>
                <a:gd name="T1" fmla="*/ 0 h 531"/>
                <a:gd name="T2" fmla="*/ 486 w 530"/>
                <a:gd name="T3" fmla="*/ 2 h 531"/>
                <a:gd name="T4" fmla="*/ 500 w 530"/>
                <a:gd name="T5" fmla="*/ 7 h 531"/>
                <a:gd name="T6" fmla="*/ 512 w 530"/>
                <a:gd name="T7" fmla="*/ 17 h 531"/>
                <a:gd name="T8" fmla="*/ 521 w 530"/>
                <a:gd name="T9" fmla="*/ 29 h 531"/>
                <a:gd name="T10" fmla="*/ 528 w 530"/>
                <a:gd name="T11" fmla="*/ 43 h 531"/>
                <a:gd name="T12" fmla="*/ 530 w 530"/>
                <a:gd name="T13" fmla="*/ 59 h 531"/>
                <a:gd name="T14" fmla="*/ 528 w 530"/>
                <a:gd name="T15" fmla="*/ 75 h 531"/>
                <a:gd name="T16" fmla="*/ 522 w 530"/>
                <a:gd name="T17" fmla="*/ 89 h 531"/>
                <a:gd name="T18" fmla="*/ 514 w 530"/>
                <a:gd name="T19" fmla="*/ 101 h 531"/>
                <a:gd name="T20" fmla="*/ 501 w 530"/>
                <a:gd name="T21" fmla="*/ 111 h 531"/>
                <a:gd name="T22" fmla="*/ 487 w 530"/>
                <a:gd name="T23" fmla="*/ 117 h 531"/>
                <a:gd name="T24" fmla="*/ 451 w 530"/>
                <a:gd name="T25" fmla="*/ 130 h 531"/>
                <a:gd name="T26" fmla="*/ 417 w 530"/>
                <a:gd name="T27" fmla="*/ 149 h 531"/>
                <a:gd name="T28" fmla="*/ 387 w 530"/>
                <a:gd name="T29" fmla="*/ 172 h 531"/>
                <a:gd name="T30" fmla="*/ 360 w 530"/>
                <a:gd name="T31" fmla="*/ 199 h 531"/>
                <a:gd name="T32" fmla="*/ 338 w 530"/>
                <a:gd name="T33" fmla="*/ 229 h 531"/>
                <a:gd name="T34" fmla="*/ 319 w 530"/>
                <a:gd name="T35" fmla="*/ 263 h 531"/>
                <a:gd name="T36" fmla="*/ 306 w 530"/>
                <a:gd name="T37" fmla="*/ 300 h 531"/>
                <a:gd name="T38" fmla="*/ 294 w 530"/>
                <a:gd name="T39" fmla="*/ 336 h 531"/>
                <a:gd name="T40" fmla="*/ 278 w 530"/>
                <a:gd name="T41" fmla="*/ 370 h 531"/>
                <a:gd name="T42" fmla="*/ 257 w 530"/>
                <a:gd name="T43" fmla="*/ 401 h 531"/>
                <a:gd name="T44" fmla="*/ 232 w 530"/>
                <a:gd name="T45" fmla="*/ 429 h 531"/>
                <a:gd name="T46" fmla="*/ 204 w 530"/>
                <a:gd name="T47" fmla="*/ 454 h 531"/>
                <a:gd name="T48" fmla="*/ 173 w 530"/>
                <a:gd name="T49" fmla="*/ 475 h 531"/>
                <a:gd name="T50" fmla="*/ 89 w 530"/>
                <a:gd name="T51" fmla="*/ 523 h 531"/>
                <a:gd name="T52" fmla="*/ 75 w 530"/>
                <a:gd name="T53" fmla="*/ 528 h 531"/>
                <a:gd name="T54" fmla="*/ 60 w 530"/>
                <a:gd name="T55" fmla="*/ 531 h 531"/>
                <a:gd name="T56" fmla="*/ 45 w 530"/>
                <a:gd name="T57" fmla="*/ 528 h 531"/>
                <a:gd name="T58" fmla="*/ 30 w 530"/>
                <a:gd name="T59" fmla="*/ 523 h 531"/>
                <a:gd name="T60" fmla="*/ 18 w 530"/>
                <a:gd name="T61" fmla="*/ 513 h 531"/>
                <a:gd name="T62" fmla="*/ 8 w 530"/>
                <a:gd name="T63" fmla="*/ 500 h 531"/>
                <a:gd name="T64" fmla="*/ 2 w 530"/>
                <a:gd name="T65" fmla="*/ 486 h 531"/>
                <a:gd name="T66" fmla="*/ 0 w 530"/>
                <a:gd name="T67" fmla="*/ 471 h 531"/>
                <a:gd name="T68" fmla="*/ 2 w 530"/>
                <a:gd name="T69" fmla="*/ 455 h 531"/>
                <a:gd name="T70" fmla="*/ 9 w 530"/>
                <a:gd name="T71" fmla="*/ 441 h 531"/>
                <a:gd name="T72" fmla="*/ 17 w 530"/>
                <a:gd name="T73" fmla="*/ 429 h 531"/>
                <a:gd name="T74" fmla="*/ 30 w 530"/>
                <a:gd name="T75" fmla="*/ 420 h 531"/>
                <a:gd name="T76" fmla="*/ 114 w 530"/>
                <a:gd name="T77" fmla="*/ 372 h 531"/>
                <a:gd name="T78" fmla="*/ 136 w 530"/>
                <a:gd name="T79" fmla="*/ 356 h 531"/>
                <a:gd name="T80" fmla="*/ 154 w 530"/>
                <a:gd name="T81" fmla="*/ 338 h 531"/>
                <a:gd name="T82" fmla="*/ 171 w 530"/>
                <a:gd name="T83" fmla="*/ 317 h 531"/>
                <a:gd name="T84" fmla="*/ 184 w 530"/>
                <a:gd name="T85" fmla="*/ 294 h 531"/>
                <a:gd name="T86" fmla="*/ 192 w 530"/>
                <a:gd name="T87" fmla="*/ 269 h 531"/>
                <a:gd name="T88" fmla="*/ 205 w 530"/>
                <a:gd name="T89" fmla="*/ 228 h 531"/>
                <a:gd name="T90" fmla="*/ 224 w 530"/>
                <a:gd name="T91" fmla="*/ 188 h 531"/>
                <a:gd name="T92" fmla="*/ 247 w 530"/>
                <a:gd name="T93" fmla="*/ 151 h 531"/>
                <a:gd name="T94" fmla="*/ 274 w 530"/>
                <a:gd name="T95" fmla="*/ 117 h 531"/>
                <a:gd name="T96" fmla="*/ 303 w 530"/>
                <a:gd name="T97" fmla="*/ 86 h 531"/>
                <a:gd name="T98" fmla="*/ 337 w 530"/>
                <a:gd name="T99" fmla="*/ 58 h 531"/>
                <a:gd name="T100" fmla="*/ 374 w 530"/>
                <a:gd name="T101" fmla="*/ 36 h 531"/>
                <a:gd name="T102" fmla="*/ 413 w 530"/>
                <a:gd name="T103" fmla="*/ 17 h 531"/>
                <a:gd name="T104" fmla="*/ 454 w 530"/>
                <a:gd name="T105" fmla="*/ 2 h 531"/>
                <a:gd name="T106" fmla="*/ 470 w 530"/>
                <a:gd name="T107"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0" h="531">
                  <a:moveTo>
                    <a:pt x="470" y="0"/>
                  </a:moveTo>
                  <a:lnTo>
                    <a:pt x="486" y="2"/>
                  </a:lnTo>
                  <a:lnTo>
                    <a:pt x="500" y="7"/>
                  </a:lnTo>
                  <a:lnTo>
                    <a:pt x="512" y="17"/>
                  </a:lnTo>
                  <a:lnTo>
                    <a:pt x="521" y="29"/>
                  </a:lnTo>
                  <a:lnTo>
                    <a:pt x="528" y="43"/>
                  </a:lnTo>
                  <a:lnTo>
                    <a:pt x="530" y="59"/>
                  </a:lnTo>
                  <a:lnTo>
                    <a:pt x="528" y="75"/>
                  </a:lnTo>
                  <a:lnTo>
                    <a:pt x="522" y="89"/>
                  </a:lnTo>
                  <a:lnTo>
                    <a:pt x="514" y="101"/>
                  </a:lnTo>
                  <a:lnTo>
                    <a:pt x="501" y="111"/>
                  </a:lnTo>
                  <a:lnTo>
                    <a:pt x="487" y="117"/>
                  </a:lnTo>
                  <a:lnTo>
                    <a:pt x="451" y="130"/>
                  </a:lnTo>
                  <a:lnTo>
                    <a:pt x="417" y="149"/>
                  </a:lnTo>
                  <a:lnTo>
                    <a:pt x="387" y="172"/>
                  </a:lnTo>
                  <a:lnTo>
                    <a:pt x="360" y="199"/>
                  </a:lnTo>
                  <a:lnTo>
                    <a:pt x="338" y="229"/>
                  </a:lnTo>
                  <a:lnTo>
                    <a:pt x="319" y="263"/>
                  </a:lnTo>
                  <a:lnTo>
                    <a:pt x="306" y="300"/>
                  </a:lnTo>
                  <a:lnTo>
                    <a:pt x="294" y="336"/>
                  </a:lnTo>
                  <a:lnTo>
                    <a:pt x="278" y="370"/>
                  </a:lnTo>
                  <a:lnTo>
                    <a:pt x="257" y="401"/>
                  </a:lnTo>
                  <a:lnTo>
                    <a:pt x="232" y="429"/>
                  </a:lnTo>
                  <a:lnTo>
                    <a:pt x="204" y="454"/>
                  </a:lnTo>
                  <a:lnTo>
                    <a:pt x="173" y="475"/>
                  </a:lnTo>
                  <a:lnTo>
                    <a:pt x="89" y="523"/>
                  </a:lnTo>
                  <a:lnTo>
                    <a:pt x="75" y="528"/>
                  </a:lnTo>
                  <a:lnTo>
                    <a:pt x="60" y="531"/>
                  </a:lnTo>
                  <a:lnTo>
                    <a:pt x="45" y="528"/>
                  </a:lnTo>
                  <a:lnTo>
                    <a:pt x="30" y="523"/>
                  </a:lnTo>
                  <a:lnTo>
                    <a:pt x="18" y="513"/>
                  </a:lnTo>
                  <a:lnTo>
                    <a:pt x="8" y="500"/>
                  </a:lnTo>
                  <a:lnTo>
                    <a:pt x="2" y="486"/>
                  </a:lnTo>
                  <a:lnTo>
                    <a:pt x="0" y="471"/>
                  </a:lnTo>
                  <a:lnTo>
                    <a:pt x="2" y="455"/>
                  </a:lnTo>
                  <a:lnTo>
                    <a:pt x="9" y="441"/>
                  </a:lnTo>
                  <a:lnTo>
                    <a:pt x="17" y="429"/>
                  </a:lnTo>
                  <a:lnTo>
                    <a:pt x="30" y="420"/>
                  </a:lnTo>
                  <a:lnTo>
                    <a:pt x="114" y="372"/>
                  </a:lnTo>
                  <a:lnTo>
                    <a:pt x="136" y="356"/>
                  </a:lnTo>
                  <a:lnTo>
                    <a:pt x="154" y="338"/>
                  </a:lnTo>
                  <a:lnTo>
                    <a:pt x="171" y="317"/>
                  </a:lnTo>
                  <a:lnTo>
                    <a:pt x="184" y="294"/>
                  </a:lnTo>
                  <a:lnTo>
                    <a:pt x="192" y="269"/>
                  </a:lnTo>
                  <a:lnTo>
                    <a:pt x="205" y="228"/>
                  </a:lnTo>
                  <a:lnTo>
                    <a:pt x="224" y="188"/>
                  </a:lnTo>
                  <a:lnTo>
                    <a:pt x="247" y="151"/>
                  </a:lnTo>
                  <a:lnTo>
                    <a:pt x="274" y="117"/>
                  </a:lnTo>
                  <a:lnTo>
                    <a:pt x="303" y="86"/>
                  </a:lnTo>
                  <a:lnTo>
                    <a:pt x="337" y="58"/>
                  </a:lnTo>
                  <a:lnTo>
                    <a:pt x="374" y="36"/>
                  </a:lnTo>
                  <a:lnTo>
                    <a:pt x="413" y="17"/>
                  </a:lnTo>
                  <a:lnTo>
                    <a:pt x="454" y="2"/>
                  </a:lnTo>
                  <a:lnTo>
                    <a:pt x="47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a:solidFill>
                  <a:prstClr val="black"/>
                </a:solidFill>
              </a:endParaRPr>
            </a:p>
          </p:txBody>
        </p:sp>
      </p:grpSp>
      <p:sp>
        <p:nvSpPr>
          <p:cNvPr id="37" name="Oval 30">
            <a:extLst>
              <a:ext uri="{FF2B5EF4-FFF2-40B4-BE49-F238E27FC236}">
                <a16:creationId xmlns:a16="http://schemas.microsoft.com/office/drawing/2014/main" id="{132D4FE8-0719-417F-9AA3-E967CBF97783}"/>
              </a:ext>
            </a:extLst>
          </p:cNvPr>
          <p:cNvSpPr/>
          <p:nvPr/>
        </p:nvSpPr>
        <p:spPr>
          <a:xfrm>
            <a:off x="2644150" y="2256430"/>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1</a:t>
            </a:r>
          </a:p>
        </p:txBody>
      </p:sp>
      <p:sp>
        <p:nvSpPr>
          <p:cNvPr id="38" name="Oval 31">
            <a:extLst>
              <a:ext uri="{FF2B5EF4-FFF2-40B4-BE49-F238E27FC236}">
                <a16:creationId xmlns:a16="http://schemas.microsoft.com/office/drawing/2014/main" id="{0F998790-821D-45B8-B254-603FD195E4B8}"/>
              </a:ext>
            </a:extLst>
          </p:cNvPr>
          <p:cNvSpPr/>
          <p:nvPr/>
        </p:nvSpPr>
        <p:spPr>
          <a:xfrm>
            <a:off x="2656850" y="3176920"/>
            <a:ext cx="548354" cy="548354"/>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2</a:t>
            </a:r>
          </a:p>
        </p:txBody>
      </p:sp>
      <p:sp>
        <p:nvSpPr>
          <p:cNvPr id="40" name="Flowchart: Delay 4">
            <a:extLst>
              <a:ext uri="{FF2B5EF4-FFF2-40B4-BE49-F238E27FC236}">
                <a16:creationId xmlns:a16="http://schemas.microsoft.com/office/drawing/2014/main" id="{C04C9596-44CC-405F-8893-BF83418C64D0}"/>
              </a:ext>
            </a:extLst>
          </p:cNvPr>
          <p:cNvSpPr/>
          <p:nvPr/>
        </p:nvSpPr>
        <p:spPr>
          <a:xfrm>
            <a:off x="9069540" y="2084379"/>
            <a:ext cx="841522" cy="867989"/>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1" name="Flowchart: Delay 4">
            <a:extLst>
              <a:ext uri="{FF2B5EF4-FFF2-40B4-BE49-F238E27FC236}">
                <a16:creationId xmlns:a16="http://schemas.microsoft.com/office/drawing/2014/main" id="{EC8D6A83-D407-45FE-ACCA-C7636C1D7177}"/>
              </a:ext>
            </a:extLst>
          </p:cNvPr>
          <p:cNvSpPr/>
          <p:nvPr/>
        </p:nvSpPr>
        <p:spPr>
          <a:xfrm>
            <a:off x="9131390" y="3033892"/>
            <a:ext cx="841522" cy="820932"/>
          </a:xfrm>
          <a:prstGeom prst="flowChartDelay">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Tree>
    <p:extLst>
      <p:ext uri="{BB962C8B-B14F-4D97-AF65-F5344CB8AC3E}">
        <p14:creationId xmlns:p14="http://schemas.microsoft.com/office/powerpoint/2010/main" val="136638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538562" y="305944"/>
            <a:ext cx="3230730"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ANTECE</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DENTES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22" name="Flowchart: Delay 4">
            <a:extLst>
              <a:ext uri="{FF2B5EF4-FFF2-40B4-BE49-F238E27FC236}">
                <a16:creationId xmlns:a16="http://schemas.microsoft.com/office/drawing/2014/main" id="{DCF7DDA6-E2DD-49AC-BA92-F9B2E48A8DB9}"/>
              </a:ext>
            </a:extLst>
          </p:cNvPr>
          <p:cNvSpPr/>
          <p:nvPr/>
        </p:nvSpPr>
        <p:spPr>
          <a:xfrm flipH="1">
            <a:off x="4141826" y="1408982"/>
            <a:ext cx="1073497" cy="1189552"/>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23" name="Flowchart: Delay 5">
            <a:extLst>
              <a:ext uri="{FF2B5EF4-FFF2-40B4-BE49-F238E27FC236}">
                <a16:creationId xmlns:a16="http://schemas.microsoft.com/office/drawing/2014/main" id="{7BC16397-DA76-465C-A644-F663DE811683}"/>
              </a:ext>
            </a:extLst>
          </p:cNvPr>
          <p:cNvSpPr/>
          <p:nvPr/>
        </p:nvSpPr>
        <p:spPr>
          <a:xfrm flipH="1">
            <a:off x="4148045" y="2598534"/>
            <a:ext cx="1073497" cy="1189552"/>
          </a:xfrm>
          <a:prstGeom prst="flowChartDelay">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8" name="Flowchart: Manual Input 9">
            <a:extLst>
              <a:ext uri="{FF2B5EF4-FFF2-40B4-BE49-F238E27FC236}">
                <a16:creationId xmlns:a16="http://schemas.microsoft.com/office/drawing/2014/main" id="{9603B345-AA9C-4E41-B2A9-D6729F71DD6D}"/>
              </a:ext>
            </a:extLst>
          </p:cNvPr>
          <p:cNvSpPr/>
          <p:nvPr/>
        </p:nvSpPr>
        <p:spPr>
          <a:xfrm flipH="1">
            <a:off x="8110325" y="1408982"/>
            <a:ext cx="678831" cy="1595740"/>
          </a:xfrm>
          <a:prstGeom prst="flowChartManualInpu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9" name="Rectangle 1">
            <a:extLst>
              <a:ext uri="{FF2B5EF4-FFF2-40B4-BE49-F238E27FC236}">
                <a16:creationId xmlns:a16="http://schemas.microsoft.com/office/drawing/2014/main" id="{81A7F9FF-0E71-4386-BDF5-B7288C58AE6C}"/>
              </a:ext>
            </a:extLst>
          </p:cNvPr>
          <p:cNvSpPr/>
          <p:nvPr/>
        </p:nvSpPr>
        <p:spPr>
          <a:xfrm>
            <a:off x="5215321" y="1408982"/>
            <a:ext cx="2895010" cy="11895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20" name="Rectangle 2">
            <a:extLst>
              <a:ext uri="{FF2B5EF4-FFF2-40B4-BE49-F238E27FC236}">
                <a16:creationId xmlns:a16="http://schemas.microsoft.com/office/drawing/2014/main" id="{501BAED0-6415-432E-95A5-4953D5FEB0D8}"/>
              </a:ext>
            </a:extLst>
          </p:cNvPr>
          <p:cNvSpPr/>
          <p:nvPr/>
        </p:nvSpPr>
        <p:spPr>
          <a:xfrm>
            <a:off x="5217308" y="2598534"/>
            <a:ext cx="2895010" cy="118955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27" name="Rectangle 21">
            <a:extLst>
              <a:ext uri="{FF2B5EF4-FFF2-40B4-BE49-F238E27FC236}">
                <a16:creationId xmlns:a16="http://schemas.microsoft.com/office/drawing/2014/main" id="{9C6552F9-5E52-41D8-92B0-18D3379B1B88}"/>
              </a:ext>
            </a:extLst>
          </p:cNvPr>
          <p:cNvSpPr/>
          <p:nvPr/>
        </p:nvSpPr>
        <p:spPr>
          <a:xfrm>
            <a:off x="5064174" y="1614546"/>
            <a:ext cx="2766080" cy="800219"/>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Primer debate</a:t>
            </a:r>
            <a:endParaRPr lang="es-ES" sz="1400" dirty="0">
              <a:solidFill>
                <a:prstClr val="white"/>
              </a:solidFill>
              <a:latin typeface="Arial" panose="020B0604020202020204" pitchFamily="34" charset="0"/>
              <a:cs typeface="Arial" panose="020B0604020202020204" pitchFamily="34" charset="0"/>
            </a:endParaRPr>
          </a:p>
          <a:p>
            <a:pPr defTabSz="913852"/>
            <a:r>
              <a:rPr lang="es-EC" sz="1200" dirty="0">
                <a:solidFill>
                  <a:prstClr val="white"/>
                </a:solidFill>
                <a:latin typeface="Arial" panose="020B0604020202020204" pitchFamily="34" charset="0"/>
                <a:cs typeface="Arial" panose="020B0604020202020204" pitchFamily="34" charset="0"/>
              </a:rPr>
              <a:t>Proyecto de ordenanza  fomento al emprendimiento en el DMQ</a:t>
            </a:r>
            <a:endParaRPr lang="en-US" sz="1200" dirty="0">
              <a:solidFill>
                <a:prstClr val="white"/>
              </a:solidFill>
              <a:latin typeface="Arial" panose="020B0604020202020204" pitchFamily="34" charset="0"/>
              <a:cs typeface="Arial" panose="020B0604020202020204" pitchFamily="34" charset="0"/>
            </a:endParaRPr>
          </a:p>
          <a:p>
            <a:pPr defTabSz="913852"/>
            <a:r>
              <a:rPr lang="en-US" sz="800" dirty="0">
                <a:solidFill>
                  <a:prstClr val="white"/>
                </a:solidFill>
                <a:latin typeface="Arial" panose="020B0604020202020204" pitchFamily="34" charset="0"/>
                <a:cs typeface="Arial" panose="020B0604020202020204" pitchFamily="34" charset="0"/>
              </a:rPr>
              <a:t>10 de </a:t>
            </a:r>
            <a:r>
              <a:rPr lang="en-US" sz="800" dirty="0" err="1">
                <a:solidFill>
                  <a:prstClr val="white"/>
                </a:solidFill>
                <a:latin typeface="Arial" panose="020B0604020202020204" pitchFamily="34" charset="0"/>
                <a:cs typeface="Arial" panose="020B0604020202020204" pitchFamily="34" charset="0"/>
              </a:rPr>
              <a:t>octubre</a:t>
            </a:r>
            <a:r>
              <a:rPr lang="en-US" sz="800" dirty="0">
                <a:solidFill>
                  <a:prstClr val="white"/>
                </a:solidFill>
                <a:latin typeface="Arial" panose="020B0604020202020204" pitchFamily="34" charset="0"/>
                <a:cs typeface="Arial" panose="020B0604020202020204" pitchFamily="34" charset="0"/>
              </a:rPr>
              <a:t> de 2023</a:t>
            </a:r>
          </a:p>
        </p:txBody>
      </p:sp>
      <p:grpSp>
        <p:nvGrpSpPr>
          <p:cNvPr id="28" name="Group 4">
            <a:extLst>
              <a:ext uri="{FF2B5EF4-FFF2-40B4-BE49-F238E27FC236}">
                <a16:creationId xmlns:a16="http://schemas.microsoft.com/office/drawing/2014/main" id="{2327E369-8DC2-4572-821A-22D9853FA21D}"/>
              </a:ext>
            </a:extLst>
          </p:cNvPr>
          <p:cNvGrpSpPr>
            <a:grpSpLocks noChangeAspect="1"/>
          </p:cNvGrpSpPr>
          <p:nvPr/>
        </p:nvGrpSpPr>
        <p:grpSpPr bwMode="auto">
          <a:xfrm>
            <a:off x="4446556" y="1755535"/>
            <a:ext cx="488696" cy="502976"/>
            <a:chOff x="808" y="390"/>
            <a:chExt cx="308" cy="317"/>
          </a:xfrm>
          <a:solidFill>
            <a:schemeClr val="accent2"/>
          </a:solidFill>
        </p:grpSpPr>
        <p:sp>
          <p:nvSpPr>
            <p:cNvPr id="29" name="Freeform 6">
              <a:extLst>
                <a:ext uri="{FF2B5EF4-FFF2-40B4-BE49-F238E27FC236}">
                  <a16:creationId xmlns:a16="http://schemas.microsoft.com/office/drawing/2014/main" id="{044546AC-3DCD-4801-BEAE-AE8BC82D0F2E}"/>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0" name="Freeform 7">
              <a:extLst>
                <a:ext uri="{FF2B5EF4-FFF2-40B4-BE49-F238E27FC236}">
                  <a16:creationId xmlns:a16="http://schemas.microsoft.com/office/drawing/2014/main" id="{0F834BCD-F47C-4735-9170-3C44E0E6513B}"/>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1" name="Freeform 8">
              <a:extLst>
                <a:ext uri="{FF2B5EF4-FFF2-40B4-BE49-F238E27FC236}">
                  <a16:creationId xmlns:a16="http://schemas.microsoft.com/office/drawing/2014/main" id="{EA397BC1-A1A5-4042-836D-E85973487FE8}"/>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2" name="Freeform 9">
              <a:extLst>
                <a:ext uri="{FF2B5EF4-FFF2-40B4-BE49-F238E27FC236}">
                  <a16:creationId xmlns:a16="http://schemas.microsoft.com/office/drawing/2014/main" id="{D7F26D77-1462-4B0C-852D-A4A7AECE5C81}"/>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3" name="Freeform 10">
              <a:extLst>
                <a:ext uri="{FF2B5EF4-FFF2-40B4-BE49-F238E27FC236}">
                  <a16:creationId xmlns:a16="http://schemas.microsoft.com/office/drawing/2014/main" id="{AA68E2A7-1B9E-467E-B278-AFE5B24FA04B}"/>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grpSp>
        <p:nvGrpSpPr>
          <p:cNvPr id="34" name="Group 13">
            <a:extLst>
              <a:ext uri="{FF2B5EF4-FFF2-40B4-BE49-F238E27FC236}">
                <a16:creationId xmlns:a16="http://schemas.microsoft.com/office/drawing/2014/main" id="{443BB688-D481-4107-ACA6-CFEAA3028A1F}"/>
              </a:ext>
            </a:extLst>
          </p:cNvPr>
          <p:cNvGrpSpPr>
            <a:grpSpLocks noChangeAspect="1"/>
          </p:cNvGrpSpPr>
          <p:nvPr/>
        </p:nvGrpSpPr>
        <p:grpSpPr bwMode="auto">
          <a:xfrm>
            <a:off x="4546492" y="2979677"/>
            <a:ext cx="288825" cy="427270"/>
            <a:chOff x="689" y="85"/>
            <a:chExt cx="242" cy="358"/>
          </a:xfrm>
          <a:solidFill>
            <a:schemeClr val="accent1"/>
          </a:solidFill>
        </p:grpSpPr>
        <p:sp>
          <p:nvSpPr>
            <p:cNvPr id="35" name="Freeform 15">
              <a:extLst>
                <a:ext uri="{FF2B5EF4-FFF2-40B4-BE49-F238E27FC236}">
                  <a16:creationId xmlns:a16="http://schemas.microsoft.com/office/drawing/2014/main" id="{FD00A373-CAC4-41A7-8E6F-64A981DC2715}"/>
                </a:ext>
              </a:extLst>
            </p:cNvPr>
            <p:cNvSpPr>
              <a:spLocks/>
            </p:cNvSpPr>
            <p:nvPr/>
          </p:nvSpPr>
          <p:spPr bwMode="auto">
            <a:xfrm>
              <a:off x="689" y="85"/>
              <a:ext cx="242" cy="62"/>
            </a:xfrm>
            <a:custGeom>
              <a:avLst/>
              <a:gdLst>
                <a:gd name="T0" fmla="*/ 442 w 2419"/>
                <a:gd name="T1" fmla="*/ 0 h 615"/>
                <a:gd name="T2" fmla="*/ 1977 w 2419"/>
                <a:gd name="T3" fmla="*/ 0 h 615"/>
                <a:gd name="T4" fmla="*/ 2011 w 2419"/>
                <a:gd name="T5" fmla="*/ 4 h 615"/>
                <a:gd name="T6" fmla="*/ 2043 w 2419"/>
                <a:gd name="T7" fmla="*/ 12 h 615"/>
                <a:gd name="T8" fmla="*/ 2072 w 2419"/>
                <a:gd name="T9" fmla="*/ 26 h 615"/>
                <a:gd name="T10" fmla="*/ 2098 w 2419"/>
                <a:gd name="T11" fmla="*/ 45 h 615"/>
                <a:gd name="T12" fmla="*/ 2121 w 2419"/>
                <a:gd name="T13" fmla="*/ 68 h 615"/>
                <a:gd name="T14" fmla="*/ 2140 w 2419"/>
                <a:gd name="T15" fmla="*/ 94 h 615"/>
                <a:gd name="T16" fmla="*/ 2154 w 2419"/>
                <a:gd name="T17" fmla="*/ 123 h 615"/>
                <a:gd name="T18" fmla="*/ 2163 w 2419"/>
                <a:gd name="T19" fmla="*/ 155 h 615"/>
                <a:gd name="T20" fmla="*/ 2166 w 2419"/>
                <a:gd name="T21" fmla="*/ 190 h 615"/>
                <a:gd name="T22" fmla="*/ 2166 w 2419"/>
                <a:gd name="T23" fmla="*/ 277 h 615"/>
                <a:gd name="T24" fmla="*/ 2294 w 2419"/>
                <a:gd name="T25" fmla="*/ 277 h 615"/>
                <a:gd name="T26" fmla="*/ 2323 w 2419"/>
                <a:gd name="T27" fmla="*/ 280 h 615"/>
                <a:gd name="T28" fmla="*/ 2349 w 2419"/>
                <a:gd name="T29" fmla="*/ 290 h 615"/>
                <a:gd name="T30" fmla="*/ 2372 w 2419"/>
                <a:gd name="T31" fmla="*/ 305 h 615"/>
                <a:gd name="T32" fmla="*/ 2392 w 2419"/>
                <a:gd name="T33" fmla="*/ 323 h 615"/>
                <a:gd name="T34" fmla="*/ 2407 w 2419"/>
                <a:gd name="T35" fmla="*/ 347 h 615"/>
                <a:gd name="T36" fmla="*/ 2416 w 2419"/>
                <a:gd name="T37" fmla="*/ 373 h 615"/>
                <a:gd name="T38" fmla="*/ 2419 w 2419"/>
                <a:gd name="T39" fmla="*/ 402 h 615"/>
                <a:gd name="T40" fmla="*/ 2419 w 2419"/>
                <a:gd name="T41" fmla="*/ 568 h 615"/>
                <a:gd name="T42" fmla="*/ 2417 w 2419"/>
                <a:gd name="T43" fmla="*/ 583 h 615"/>
                <a:gd name="T44" fmla="*/ 2410 w 2419"/>
                <a:gd name="T45" fmla="*/ 596 h 615"/>
                <a:gd name="T46" fmla="*/ 2400 w 2419"/>
                <a:gd name="T47" fmla="*/ 606 h 615"/>
                <a:gd name="T48" fmla="*/ 2387 w 2419"/>
                <a:gd name="T49" fmla="*/ 613 h 615"/>
                <a:gd name="T50" fmla="*/ 2372 w 2419"/>
                <a:gd name="T51" fmla="*/ 615 h 615"/>
                <a:gd name="T52" fmla="*/ 47 w 2419"/>
                <a:gd name="T53" fmla="*/ 615 h 615"/>
                <a:gd name="T54" fmla="*/ 31 w 2419"/>
                <a:gd name="T55" fmla="*/ 613 h 615"/>
                <a:gd name="T56" fmla="*/ 20 w 2419"/>
                <a:gd name="T57" fmla="*/ 606 h 615"/>
                <a:gd name="T58" fmla="*/ 9 w 2419"/>
                <a:gd name="T59" fmla="*/ 596 h 615"/>
                <a:gd name="T60" fmla="*/ 2 w 2419"/>
                <a:gd name="T61" fmla="*/ 583 h 615"/>
                <a:gd name="T62" fmla="*/ 0 w 2419"/>
                <a:gd name="T63" fmla="*/ 568 h 615"/>
                <a:gd name="T64" fmla="*/ 0 w 2419"/>
                <a:gd name="T65" fmla="*/ 402 h 615"/>
                <a:gd name="T66" fmla="*/ 3 w 2419"/>
                <a:gd name="T67" fmla="*/ 373 h 615"/>
                <a:gd name="T68" fmla="*/ 13 w 2419"/>
                <a:gd name="T69" fmla="*/ 347 h 615"/>
                <a:gd name="T70" fmla="*/ 27 w 2419"/>
                <a:gd name="T71" fmla="*/ 323 h 615"/>
                <a:gd name="T72" fmla="*/ 47 w 2419"/>
                <a:gd name="T73" fmla="*/ 305 h 615"/>
                <a:gd name="T74" fmla="*/ 70 w 2419"/>
                <a:gd name="T75" fmla="*/ 290 h 615"/>
                <a:gd name="T76" fmla="*/ 97 w 2419"/>
                <a:gd name="T77" fmla="*/ 280 h 615"/>
                <a:gd name="T78" fmla="*/ 125 w 2419"/>
                <a:gd name="T79" fmla="*/ 277 h 615"/>
                <a:gd name="T80" fmla="*/ 253 w 2419"/>
                <a:gd name="T81" fmla="*/ 277 h 615"/>
                <a:gd name="T82" fmla="*/ 253 w 2419"/>
                <a:gd name="T83" fmla="*/ 190 h 615"/>
                <a:gd name="T84" fmla="*/ 256 w 2419"/>
                <a:gd name="T85" fmla="*/ 155 h 615"/>
                <a:gd name="T86" fmla="*/ 265 w 2419"/>
                <a:gd name="T87" fmla="*/ 123 h 615"/>
                <a:gd name="T88" fmla="*/ 279 w 2419"/>
                <a:gd name="T89" fmla="*/ 94 h 615"/>
                <a:gd name="T90" fmla="*/ 298 w 2419"/>
                <a:gd name="T91" fmla="*/ 68 h 615"/>
                <a:gd name="T92" fmla="*/ 320 w 2419"/>
                <a:gd name="T93" fmla="*/ 45 h 615"/>
                <a:gd name="T94" fmla="*/ 346 w 2419"/>
                <a:gd name="T95" fmla="*/ 26 h 615"/>
                <a:gd name="T96" fmla="*/ 376 w 2419"/>
                <a:gd name="T97" fmla="*/ 12 h 615"/>
                <a:gd name="T98" fmla="*/ 408 w 2419"/>
                <a:gd name="T99" fmla="*/ 4 h 615"/>
                <a:gd name="T100" fmla="*/ 442 w 2419"/>
                <a:gd name="T101"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19" h="615">
                  <a:moveTo>
                    <a:pt x="442" y="0"/>
                  </a:moveTo>
                  <a:lnTo>
                    <a:pt x="1977" y="0"/>
                  </a:lnTo>
                  <a:lnTo>
                    <a:pt x="2011" y="4"/>
                  </a:lnTo>
                  <a:lnTo>
                    <a:pt x="2043" y="12"/>
                  </a:lnTo>
                  <a:lnTo>
                    <a:pt x="2072" y="26"/>
                  </a:lnTo>
                  <a:lnTo>
                    <a:pt x="2098" y="45"/>
                  </a:lnTo>
                  <a:lnTo>
                    <a:pt x="2121" y="68"/>
                  </a:lnTo>
                  <a:lnTo>
                    <a:pt x="2140" y="94"/>
                  </a:lnTo>
                  <a:lnTo>
                    <a:pt x="2154" y="123"/>
                  </a:lnTo>
                  <a:lnTo>
                    <a:pt x="2163" y="155"/>
                  </a:lnTo>
                  <a:lnTo>
                    <a:pt x="2166" y="190"/>
                  </a:lnTo>
                  <a:lnTo>
                    <a:pt x="2166" y="277"/>
                  </a:lnTo>
                  <a:lnTo>
                    <a:pt x="2294" y="277"/>
                  </a:lnTo>
                  <a:lnTo>
                    <a:pt x="2323" y="280"/>
                  </a:lnTo>
                  <a:lnTo>
                    <a:pt x="2349" y="290"/>
                  </a:lnTo>
                  <a:lnTo>
                    <a:pt x="2372" y="305"/>
                  </a:lnTo>
                  <a:lnTo>
                    <a:pt x="2392" y="323"/>
                  </a:lnTo>
                  <a:lnTo>
                    <a:pt x="2407" y="347"/>
                  </a:lnTo>
                  <a:lnTo>
                    <a:pt x="2416" y="373"/>
                  </a:lnTo>
                  <a:lnTo>
                    <a:pt x="2419" y="402"/>
                  </a:lnTo>
                  <a:lnTo>
                    <a:pt x="2419" y="568"/>
                  </a:lnTo>
                  <a:lnTo>
                    <a:pt x="2417" y="583"/>
                  </a:lnTo>
                  <a:lnTo>
                    <a:pt x="2410" y="596"/>
                  </a:lnTo>
                  <a:lnTo>
                    <a:pt x="2400" y="606"/>
                  </a:lnTo>
                  <a:lnTo>
                    <a:pt x="2387" y="613"/>
                  </a:lnTo>
                  <a:lnTo>
                    <a:pt x="2372" y="615"/>
                  </a:lnTo>
                  <a:lnTo>
                    <a:pt x="47" y="615"/>
                  </a:lnTo>
                  <a:lnTo>
                    <a:pt x="31" y="613"/>
                  </a:lnTo>
                  <a:lnTo>
                    <a:pt x="20" y="606"/>
                  </a:lnTo>
                  <a:lnTo>
                    <a:pt x="9" y="596"/>
                  </a:lnTo>
                  <a:lnTo>
                    <a:pt x="2" y="583"/>
                  </a:lnTo>
                  <a:lnTo>
                    <a:pt x="0" y="568"/>
                  </a:lnTo>
                  <a:lnTo>
                    <a:pt x="0" y="402"/>
                  </a:lnTo>
                  <a:lnTo>
                    <a:pt x="3" y="373"/>
                  </a:lnTo>
                  <a:lnTo>
                    <a:pt x="13" y="347"/>
                  </a:lnTo>
                  <a:lnTo>
                    <a:pt x="27" y="323"/>
                  </a:lnTo>
                  <a:lnTo>
                    <a:pt x="47" y="305"/>
                  </a:lnTo>
                  <a:lnTo>
                    <a:pt x="70" y="290"/>
                  </a:lnTo>
                  <a:lnTo>
                    <a:pt x="97" y="280"/>
                  </a:lnTo>
                  <a:lnTo>
                    <a:pt x="125" y="277"/>
                  </a:lnTo>
                  <a:lnTo>
                    <a:pt x="253" y="277"/>
                  </a:lnTo>
                  <a:lnTo>
                    <a:pt x="253" y="190"/>
                  </a:lnTo>
                  <a:lnTo>
                    <a:pt x="256" y="155"/>
                  </a:lnTo>
                  <a:lnTo>
                    <a:pt x="265" y="123"/>
                  </a:lnTo>
                  <a:lnTo>
                    <a:pt x="279" y="94"/>
                  </a:lnTo>
                  <a:lnTo>
                    <a:pt x="298" y="68"/>
                  </a:lnTo>
                  <a:lnTo>
                    <a:pt x="320" y="45"/>
                  </a:lnTo>
                  <a:lnTo>
                    <a:pt x="346" y="26"/>
                  </a:lnTo>
                  <a:lnTo>
                    <a:pt x="376" y="12"/>
                  </a:lnTo>
                  <a:lnTo>
                    <a:pt x="408" y="4"/>
                  </a:lnTo>
                  <a:lnTo>
                    <a:pt x="44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6" name="Freeform 16">
              <a:extLst>
                <a:ext uri="{FF2B5EF4-FFF2-40B4-BE49-F238E27FC236}">
                  <a16:creationId xmlns:a16="http://schemas.microsoft.com/office/drawing/2014/main" id="{8A55DA9E-3BC1-41F4-A8F8-C73C42C86465}"/>
                </a:ext>
              </a:extLst>
            </p:cNvPr>
            <p:cNvSpPr>
              <a:spLocks/>
            </p:cNvSpPr>
            <p:nvPr/>
          </p:nvSpPr>
          <p:spPr bwMode="auto">
            <a:xfrm>
              <a:off x="725" y="352"/>
              <a:ext cx="170" cy="91"/>
            </a:xfrm>
            <a:custGeom>
              <a:avLst/>
              <a:gdLst>
                <a:gd name="T0" fmla="*/ 0 w 1699"/>
                <a:gd name="T1" fmla="*/ 0 h 909"/>
                <a:gd name="T2" fmla="*/ 23 w 1699"/>
                <a:gd name="T3" fmla="*/ 6 h 909"/>
                <a:gd name="T4" fmla="*/ 48 w 1699"/>
                <a:gd name="T5" fmla="*/ 11 h 909"/>
                <a:gd name="T6" fmla="*/ 73 w 1699"/>
                <a:gd name="T7" fmla="*/ 12 h 909"/>
                <a:gd name="T8" fmla="*/ 240 w 1699"/>
                <a:gd name="T9" fmla="*/ 12 h 909"/>
                <a:gd name="T10" fmla="*/ 294 w 1699"/>
                <a:gd name="T11" fmla="*/ 637 h 909"/>
                <a:gd name="T12" fmla="*/ 298 w 1699"/>
                <a:gd name="T13" fmla="*/ 650 h 909"/>
                <a:gd name="T14" fmla="*/ 306 w 1699"/>
                <a:gd name="T15" fmla="*/ 661 h 909"/>
                <a:gd name="T16" fmla="*/ 318 w 1699"/>
                <a:gd name="T17" fmla="*/ 668 h 909"/>
                <a:gd name="T18" fmla="*/ 331 w 1699"/>
                <a:gd name="T19" fmla="*/ 671 h 909"/>
                <a:gd name="T20" fmla="*/ 1368 w 1699"/>
                <a:gd name="T21" fmla="*/ 671 h 909"/>
                <a:gd name="T22" fmla="*/ 1382 w 1699"/>
                <a:gd name="T23" fmla="*/ 668 h 909"/>
                <a:gd name="T24" fmla="*/ 1393 w 1699"/>
                <a:gd name="T25" fmla="*/ 661 h 909"/>
                <a:gd name="T26" fmla="*/ 1402 w 1699"/>
                <a:gd name="T27" fmla="*/ 650 h 909"/>
                <a:gd name="T28" fmla="*/ 1405 w 1699"/>
                <a:gd name="T29" fmla="*/ 637 h 909"/>
                <a:gd name="T30" fmla="*/ 1460 w 1699"/>
                <a:gd name="T31" fmla="*/ 12 h 909"/>
                <a:gd name="T32" fmla="*/ 1627 w 1699"/>
                <a:gd name="T33" fmla="*/ 12 h 909"/>
                <a:gd name="T34" fmla="*/ 1652 w 1699"/>
                <a:gd name="T35" fmla="*/ 11 h 909"/>
                <a:gd name="T36" fmla="*/ 1675 w 1699"/>
                <a:gd name="T37" fmla="*/ 6 h 909"/>
                <a:gd name="T38" fmla="*/ 1699 w 1699"/>
                <a:gd name="T39" fmla="*/ 0 h 909"/>
                <a:gd name="T40" fmla="*/ 1642 w 1699"/>
                <a:gd name="T41" fmla="*/ 658 h 909"/>
                <a:gd name="T42" fmla="*/ 1635 w 1699"/>
                <a:gd name="T43" fmla="*/ 699 h 909"/>
                <a:gd name="T44" fmla="*/ 1622 w 1699"/>
                <a:gd name="T45" fmla="*/ 739 h 909"/>
                <a:gd name="T46" fmla="*/ 1605 w 1699"/>
                <a:gd name="T47" fmla="*/ 775 h 909"/>
                <a:gd name="T48" fmla="*/ 1581 w 1699"/>
                <a:gd name="T49" fmla="*/ 808 h 909"/>
                <a:gd name="T50" fmla="*/ 1554 w 1699"/>
                <a:gd name="T51" fmla="*/ 836 h 909"/>
                <a:gd name="T52" fmla="*/ 1522 w 1699"/>
                <a:gd name="T53" fmla="*/ 861 h 909"/>
                <a:gd name="T54" fmla="*/ 1489 w 1699"/>
                <a:gd name="T55" fmla="*/ 882 h 909"/>
                <a:gd name="T56" fmla="*/ 1451 w 1699"/>
                <a:gd name="T57" fmla="*/ 896 h 909"/>
                <a:gd name="T58" fmla="*/ 1410 w 1699"/>
                <a:gd name="T59" fmla="*/ 906 h 909"/>
                <a:gd name="T60" fmla="*/ 1368 w 1699"/>
                <a:gd name="T61" fmla="*/ 909 h 909"/>
                <a:gd name="T62" fmla="*/ 331 w 1699"/>
                <a:gd name="T63" fmla="*/ 909 h 909"/>
                <a:gd name="T64" fmla="*/ 288 w 1699"/>
                <a:gd name="T65" fmla="*/ 906 h 909"/>
                <a:gd name="T66" fmla="*/ 248 w 1699"/>
                <a:gd name="T67" fmla="*/ 896 h 909"/>
                <a:gd name="T68" fmla="*/ 211 w 1699"/>
                <a:gd name="T69" fmla="*/ 882 h 909"/>
                <a:gd name="T70" fmla="*/ 177 w 1699"/>
                <a:gd name="T71" fmla="*/ 861 h 909"/>
                <a:gd name="T72" fmla="*/ 145 w 1699"/>
                <a:gd name="T73" fmla="*/ 836 h 909"/>
                <a:gd name="T74" fmla="*/ 118 w 1699"/>
                <a:gd name="T75" fmla="*/ 808 h 909"/>
                <a:gd name="T76" fmla="*/ 95 w 1699"/>
                <a:gd name="T77" fmla="*/ 775 h 909"/>
                <a:gd name="T78" fmla="*/ 77 w 1699"/>
                <a:gd name="T79" fmla="*/ 739 h 909"/>
                <a:gd name="T80" fmla="*/ 65 w 1699"/>
                <a:gd name="T81" fmla="*/ 699 h 909"/>
                <a:gd name="T82" fmla="*/ 57 w 1699"/>
                <a:gd name="T83" fmla="*/ 658 h 909"/>
                <a:gd name="T84" fmla="*/ 0 w 1699"/>
                <a:gd name="T85" fmla="*/ 0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99" h="909">
                  <a:moveTo>
                    <a:pt x="0" y="0"/>
                  </a:moveTo>
                  <a:lnTo>
                    <a:pt x="23" y="6"/>
                  </a:lnTo>
                  <a:lnTo>
                    <a:pt x="48" y="11"/>
                  </a:lnTo>
                  <a:lnTo>
                    <a:pt x="73" y="12"/>
                  </a:lnTo>
                  <a:lnTo>
                    <a:pt x="240" y="12"/>
                  </a:lnTo>
                  <a:lnTo>
                    <a:pt x="294" y="637"/>
                  </a:lnTo>
                  <a:lnTo>
                    <a:pt x="298" y="650"/>
                  </a:lnTo>
                  <a:lnTo>
                    <a:pt x="306" y="661"/>
                  </a:lnTo>
                  <a:lnTo>
                    <a:pt x="318" y="668"/>
                  </a:lnTo>
                  <a:lnTo>
                    <a:pt x="331" y="671"/>
                  </a:lnTo>
                  <a:lnTo>
                    <a:pt x="1368" y="671"/>
                  </a:lnTo>
                  <a:lnTo>
                    <a:pt x="1382" y="668"/>
                  </a:lnTo>
                  <a:lnTo>
                    <a:pt x="1393" y="661"/>
                  </a:lnTo>
                  <a:lnTo>
                    <a:pt x="1402" y="650"/>
                  </a:lnTo>
                  <a:lnTo>
                    <a:pt x="1405" y="637"/>
                  </a:lnTo>
                  <a:lnTo>
                    <a:pt x="1460" y="12"/>
                  </a:lnTo>
                  <a:lnTo>
                    <a:pt x="1627" y="12"/>
                  </a:lnTo>
                  <a:lnTo>
                    <a:pt x="1652" y="11"/>
                  </a:lnTo>
                  <a:lnTo>
                    <a:pt x="1675" y="6"/>
                  </a:lnTo>
                  <a:lnTo>
                    <a:pt x="1699" y="0"/>
                  </a:lnTo>
                  <a:lnTo>
                    <a:pt x="1642" y="658"/>
                  </a:lnTo>
                  <a:lnTo>
                    <a:pt x="1635" y="699"/>
                  </a:lnTo>
                  <a:lnTo>
                    <a:pt x="1622" y="739"/>
                  </a:lnTo>
                  <a:lnTo>
                    <a:pt x="1605" y="775"/>
                  </a:lnTo>
                  <a:lnTo>
                    <a:pt x="1581" y="808"/>
                  </a:lnTo>
                  <a:lnTo>
                    <a:pt x="1554" y="836"/>
                  </a:lnTo>
                  <a:lnTo>
                    <a:pt x="1522" y="861"/>
                  </a:lnTo>
                  <a:lnTo>
                    <a:pt x="1489" y="882"/>
                  </a:lnTo>
                  <a:lnTo>
                    <a:pt x="1451" y="896"/>
                  </a:lnTo>
                  <a:lnTo>
                    <a:pt x="1410" y="906"/>
                  </a:lnTo>
                  <a:lnTo>
                    <a:pt x="1368" y="909"/>
                  </a:lnTo>
                  <a:lnTo>
                    <a:pt x="331" y="909"/>
                  </a:lnTo>
                  <a:lnTo>
                    <a:pt x="288" y="906"/>
                  </a:lnTo>
                  <a:lnTo>
                    <a:pt x="248" y="896"/>
                  </a:lnTo>
                  <a:lnTo>
                    <a:pt x="211" y="882"/>
                  </a:lnTo>
                  <a:lnTo>
                    <a:pt x="177" y="861"/>
                  </a:lnTo>
                  <a:lnTo>
                    <a:pt x="145" y="836"/>
                  </a:lnTo>
                  <a:lnTo>
                    <a:pt x="118" y="808"/>
                  </a:lnTo>
                  <a:lnTo>
                    <a:pt x="95" y="775"/>
                  </a:lnTo>
                  <a:lnTo>
                    <a:pt x="77" y="739"/>
                  </a:lnTo>
                  <a:lnTo>
                    <a:pt x="65" y="699"/>
                  </a:lnTo>
                  <a:lnTo>
                    <a:pt x="57" y="658"/>
                  </a:lnTo>
                  <a:lnTo>
                    <a:pt x="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7" name="Freeform 17">
              <a:extLst>
                <a:ext uri="{FF2B5EF4-FFF2-40B4-BE49-F238E27FC236}">
                  <a16:creationId xmlns:a16="http://schemas.microsoft.com/office/drawing/2014/main" id="{0FAB37AE-5B2E-4AD1-B417-3C009FEC4570}"/>
                </a:ext>
              </a:extLst>
            </p:cNvPr>
            <p:cNvSpPr>
              <a:spLocks/>
            </p:cNvSpPr>
            <p:nvPr/>
          </p:nvSpPr>
          <p:spPr bwMode="auto">
            <a:xfrm>
              <a:off x="708" y="161"/>
              <a:ext cx="204" cy="69"/>
            </a:xfrm>
            <a:custGeom>
              <a:avLst/>
              <a:gdLst>
                <a:gd name="T0" fmla="*/ 0 w 2035"/>
                <a:gd name="T1" fmla="*/ 0 h 687"/>
                <a:gd name="T2" fmla="*/ 2035 w 2035"/>
                <a:gd name="T3" fmla="*/ 0 h 687"/>
                <a:gd name="T4" fmla="*/ 1975 w 2035"/>
                <a:gd name="T5" fmla="*/ 687 h 687"/>
                <a:gd name="T6" fmla="*/ 1943 w 2035"/>
                <a:gd name="T7" fmla="*/ 676 h 687"/>
                <a:gd name="T8" fmla="*/ 1910 w 2035"/>
                <a:gd name="T9" fmla="*/ 669 h 687"/>
                <a:gd name="T10" fmla="*/ 1876 w 2035"/>
                <a:gd name="T11" fmla="*/ 667 h 687"/>
                <a:gd name="T12" fmla="*/ 1738 w 2035"/>
                <a:gd name="T13" fmla="*/ 667 h 687"/>
                <a:gd name="T14" fmla="*/ 1776 w 2035"/>
                <a:gd name="T15" fmla="*/ 238 h 687"/>
                <a:gd name="T16" fmla="*/ 260 w 2035"/>
                <a:gd name="T17" fmla="*/ 238 h 687"/>
                <a:gd name="T18" fmla="*/ 297 w 2035"/>
                <a:gd name="T19" fmla="*/ 667 h 687"/>
                <a:gd name="T20" fmla="*/ 161 w 2035"/>
                <a:gd name="T21" fmla="*/ 667 h 687"/>
                <a:gd name="T22" fmla="*/ 126 w 2035"/>
                <a:gd name="T23" fmla="*/ 669 h 687"/>
                <a:gd name="T24" fmla="*/ 93 w 2035"/>
                <a:gd name="T25" fmla="*/ 676 h 687"/>
                <a:gd name="T26" fmla="*/ 60 w 2035"/>
                <a:gd name="T27" fmla="*/ 687 h 687"/>
                <a:gd name="T28" fmla="*/ 0 w 2035"/>
                <a:gd name="T2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5" h="687">
                  <a:moveTo>
                    <a:pt x="0" y="0"/>
                  </a:moveTo>
                  <a:lnTo>
                    <a:pt x="2035" y="0"/>
                  </a:lnTo>
                  <a:lnTo>
                    <a:pt x="1975" y="687"/>
                  </a:lnTo>
                  <a:lnTo>
                    <a:pt x="1943" y="676"/>
                  </a:lnTo>
                  <a:lnTo>
                    <a:pt x="1910" y="669"/>
                  </a:lnTo>
                  <a:lnTo>
                    <a:pt x="1876" y="667"/>
                  </a:lnTo>
                  <a:lnTo>
                    <a:pt x="1738" y="667"/>
                  </a:lnTo>
                  <a:lnTo>
                    <a:pt x="1776" y="238"/>
                  </a:lnTo>
                  <a:lnTo>
                    <a:pt x="260" y="238"/>
                  </a:lnTo>
                  <a:lnTo>
                    <a:pt x="297" y="667"/>
                  </a:lnTo>
                  <a:lnTo>
                    <a:pt x="161" y="667"/>
                  </a:lnTo>
                  <a:lnTo>
                    <a:pt x="126" y="669"/>
                  </a:lnTo>
                  <a:lnTo>
                    <a:pt x="93" y="676"/>
                  </a:lnTo>
                  <a:lnTo>
                    <a:pt x="60" y="687"/>
                  </a:lnTo>
                  <a:lnTo>
                    <a:pt x="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8" name="Freeform 18">
              <a:extLst>
                <a:ext uri="{FF2B5EF4-FFF2-40B4-BE49-F238E27FC236}">
                  <a16:creationId xmlns:a16="http://schemas.microsoft.com/office/drawing/2014/main" id="{1FA13FF6-EBFF-473F-9A45-5A677B7D6341}"/>
                </a:ext>
              </a:extLst>
            </p:cNvPr>
            <p:cNvSpPr>
              <a:spLocks noEditPoints="1"/>
            </p:cNvSpPr>
            <p:nvPr/>
          </p:nvSpPr>
          <p:spPr bwMode="auto">
            <a:xfrm>
              <a:off x="716" y="246"/>
              <a:ext cx="188" cy="90"/>
            </a:xfrm>
            <a:custGeom>
              <a:avLst/>
              <a:gdLst>
                <a:gd name="T0" fmla="*/ 1010 w 1873"/>
                <a:gd name="T1" fmla="*/ 86 h 896"/>
                <a:gd name="T2" fmla="*/ 932 w 1873"/>
                <a:gd name="T3" fmla="*/ 99 h 896"/>
                <a:gd name="T4" fmla="*/ 852 w 1873"/>
                <a:gd name="T5" fmla="*/ 129 h 896"/>
                <a:gd name="T6" fmla="*/ 774 w 1873"/>
                <a:gd name="T7" fmla="*/ 175 h 896"/>
                <a:gd name="T8" fmla="*/ 701 w 1873"/>
                <a:gd name="T9" fmla="*/ 237 h 896"/>
                <a:gd name="T10" fmla="*/ 638 w 1873"/>
                <a:gd name="T11" fmla="*/ 311 h 896"/>
                <a:gd name="T12" fmla="*/ 593 w 1873"/>
                <a:gd name="T13" fmla="*/ 389 h 896"/>
                <a:gd name="T14" fmla="*/ 562 w 1873"/>
                <a:gd name="T15" fmla="*/ 469 h 896"/>
                <a:gd name="T16" fmla="*/ 549 w 1873"/>
                <a:gd name="T17" fmla="*/ 547 h 896"/>
                <a:gd name="T18" fmla="*/ 554 w 1873"/>
                <a:gd name="T19" fmla="*/ 621 h 896"/>
                <a:gd name="T20" fmla="*/ 575 w 1873"/>
                <a:gd name="T21" fmla="*/ 688 h 896"/>
                <a:gd name="T22" fmla="*/ 617 w 1873"/>
                <a:gd name="T23" fmla="*/ 744 h 896"/>
                <a:gd name="T24" fmla="*/ 672 w 1873"/>
                <a:gd name="T25" fmla="*/ 784 h 896"/>
                <a:gd name="T26" fmla="*/ 738 w 1873"/>
                <a:gd name="T27" fmla="*/ 806 h 896"/>
                <a:gd name="T28" fmla="*/ 813 w 1873"/>
                <a:gd name="T29" fmla="*/ 810 h 896"/>
                <a:gd name="T30" fmla="*/ 891 w 1873"/>
                <a:gd name="T31" fmla="*/ 797 h 896"/>
                <a:gd name="T32" fmla="*/ 971 w 1873"/>
                <a:gd name="T33" fmla="*/ 767 h 896"/>
                <a:gd name="T34" fmla="*/ 1048 w 1873"/>
                <a:gd name="T35" fmla="*/ 721 h 896"/>
                <a:gd name="T36" fmla="*/ 1122 w 1873"/>
                <a:gd name="T37" fmla="*/ 659 h 896"/>
                <a:gd name="T38" fmla="*/ 1184 w 1873"/>
                <a:gd name="T39" fmla="*/ 585 h 896"/>
                <a:gd name="T40" fmla="*/ 1230 w 1873"/>
                <a:gd name="T41" fmla="*/ 508 h 896"/>
                <a:gd name="T42" fmla="*/ 1260 w 1873"/>
                <a:gd name="T43" fmla="*/ 428 h 896"/>
                <a:gd name="T44" fmla="*/ 1273 w 1873"/>
                <a:gd name="T45" fmla="*/ 349 h 896"/>
                <a:gd name="T46" fmla="*/ 1268 w 1873"/>
                <a:gd name="T47" fmla="*/ 275 h 896"/>
                <a:gd name="T48" fmla="*/ 1247 w 1873"/>
                <a:gd name="T49" fmla="*/ 209 h 896"/>
                <a:gd name="T50" fmla="*/ 1206 w 1873"/>
                <a:gd name="T51" fmla="*/ 153 h 896"/>
                <a:gd name="T52" fmla="*/ 1150 w 1873"/>
                <a:gd name="T53" fmla="*/ 112 h 896"/>
                <a:gd name="T54" fmla="*/ 1084 w 1873"/>
                <a:gd name="T55" fmla="*/ 90 h 896"/>
                <a:gd name="T56" fmla="*/ 80 w 1873"/>
                <a:gd name="T57" fmla="*/ 0 h 896"/>
                <a:gd name="T58" fmla="*/ 1811 w 1873"/>
                <a:gd name="T59" fmla="*/ 2 h 896"/>
                <a:gd name="T60" fmla="*/ 1842 w 1873"/>
                <a:gd name="T61" fmla="*/ 15 h 896"/>
                <a:gd name="T62" fmla="*/ 1865 w 1873"/>
                <a:gd name="T63" fmla="*/ 41 h 896"/>
                <a:gd name="T64" fmla="*/ 1873 w 1873"/>
                <a:gd name="T65" fmla="*/ 76 h 896"/>
                <a:gd name="T66" fmla="*/ 1793 w 1873"/>
                <a:gd name="T67" fmla="*/ 825 h 896"/>
                <a:gd name="T68" fmla="*/ 1780 w 1873"/>
                <a:gd name="T69" fmla="*/ 862 h 896"/>
                <a:gd name="T70" fmla="*/ 1752 w 1873"/>
                <a:gd name="T71" fmla="*/ 887 h 896"/>
                <a:gd name="T72" fmla="*/ 1714 w 1873"/>
                <a:gd name="T73" fmla="*/ 896 h 896"/>
                <a:gd name="T74" fmla="*/ 141 w 1873"/>
                <a:gd name="T75" fmla="*/ 894 h 896"/>
                <a:gd name="T76" fmla="*/ 107 w 1873"/>
                <a:gd name="T77" fmla="*/ 876 h 896"/>
                <a:gd name="T78" fmla="*/ 85 w 1873"/>
                <a:gd name="T79" fmla="*/ 844 h 896"/>
                <a:gd name="T80" fmla="*/ 7 w 1873"/>
                <a:gd name="T81" fmla="*/ 157 h 896"/>
                <a:gd name="T82" fmla="*/ 0 w 1873"/>
                <a:gd name="T83" fmla="*/ 87 h 896"/>
                <a:gd name="T84" fmla="*/ 1 w 1873"/>
                <a:gd name="T85" fmla="*/ 82 h 896"/>
                <a:gd name="T86" fmla="*/ 8 w 1873"/>
                <a:gd name="T87" fmla="*/ 43 h 896"/>
                <a:gd name="T88" fmla="*/ 32 w 1873"/>
                <a:gd name="T89" fmla="*/ 15 h 896"/>
                <a:gd name="T90" fmla="*/ 63 w 1873"/>
                <a:gd name="T91" fmla="*/ 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896">
                  <a:moveTo>
                    <a:pt x="1048" y="86"/>
                  </a:moveTo>
                  <a:lnTo>
                    <a:pt x="1010" y="86"/>
                  </a:lnTo>
                  <a:lnTo>
                    <a:pt x="971" y="90"/>
                  </a:lnTo>
                  <a:lnTo>
                    <a:pt x="932" y="99"/>
                  </a:lnTo>
                  <a:lnTo>
                    <a:pt x="891" y="112"/>
                  </a:lnTo>
                  <a:lnTo>
                    <a:pt x="852" y="129"/>
                  </a:lnTo>
                  <a:lnTo>
                    <a:pt x="812" y="150"/>
                  </a:lnTo>
                  <a:lnTo>
                    <a:pt x="774" y="175"/>
                  </a:lnTo>
                  <a:lnTo>
                    <a:pt x="737" y="204"/>
                  </a:lnTo>
                  <a:lnTo>
                    <a:pt x="701" y="237"/>
                  </a:lnTo>
                  <a:lnTo>
                    <a:pt x="668" y="273"/>
                  </a:lnTo>
                  <a:lnTo>
                    <a:pt x="638" y="311"/>
                  </a:lnTo>
                  <a:lnTo>
                    <a:pt x="613" y="349"/>
                  </a:lnTo>
                  <a:lnTo>
                    <a:pt x="593" y="389"/>
                  </a:lnTo>
                  <a:lnTo>
                    <a:pt x="575" y="429"/>
                  </a:lnTo>
                  <a:lnTo>
                    <a:pt x="562" y="469"/>
                  </a:lnTo>
                  <a:lnTo>
                    <a:pt x="554" y="508"/>
                  </a:lnTo>
                  <a:lnTo>
                    <a:pt x="549" y="547"/>
                  </a:lnTo>
                  <a:lnTo>
                    <a:pt x="549" y="584"/>
                  </a:lnTo>
                  <a:lnTo>
                    <a:pt x="554" y="621"/>
                  </a:lnTo>
                  <a:lnTo>
                    <a:pt x="562" y="655"/>
                  </a:lnTo>
                  <a:lnTo>
                    <a:pt x="575" y="688"/>
                  </a:lnTo>
                  <a:lnTo>
                    <a:pt x="594" y="717"/>
                  </a:lnTo>
                  <a:lnTo>
                    <a:pt x="617" y="744"/>
                  </a:lnTo>
                  <a:lnTo>
                    <a:pt x="643" y="766"/>
                  </a:lnTo>
                  <a:lnTo>
                    <a:pt x="672" y="784"/>
                  </a:lnTo>
                  <a:lnTo>
                    <a:pt x="705" y="797"/>
                  </a:lnTo>
                  <a:lnTo>
                    <a:pt x="738" y="806"/>
                  </a:lnTo>
                  <a:lnTo>
                    <a:pt x="775" y="810"/>
                  </a:lnTo>
                  <a:lnTo>
                    <a:pt x="813" y="810"/>
                  </a:lnTo>
                  <a:lnTo>
                    <a:pt x="851" y="806"/>
                  </a:lnTo>
                  <a:lnTo>
                    <a:pt x="891" y="797"/>
                  </a:lnTo>
                  <a:lnTo>
                    <a:pt x="930" y="784"/>
                  </a:lnTo>
                  <a:lnTo>
                    <a:pt x="971" y="767"/>
                  </a:lnTo>
                  <a:lnTo>
                    <a:pt x="1010" y="746"/>
                  </a:lnTo>
                  <a:lnTo>
                    <a:pt x="1048" y="721"/>
                  </a:lnTo>
                  <a:lnTo>
                    <a:pt x="1086" y="692"/>
                  </a:lnTo>
                  <a:lnTo>
                    <a:pt x="1122" y="659"/>
                  </a:lnTo>
                  <a:lnTo>
                    <a:pt x="1154" y="623"/>
                  </a:lnTo>
                  <a:lnTo>
                    <a:pt x="1184" y="585"/>
                  </a:lnTo>
                  <a:lnTo>
                    <a:pt x="1209" y="547"/>
                  </a:lnTo>
                  <a:lnTo>
                    <a:pt x="1230" y="508"/>
                  </a:lnTo>
                  <a:lnTo>
                    <a:pt x="1247" y="468"/>
                  </a:lnTo>
                  <a:lnTo>
                    <a:pt x="1260" y="428"/>
                  </a:lnTo>
                  <a:lnTo>
                    <a:pt x="1268" y="388"/>
                  </a:lnTo>
                  <a:lnTo>
                    <a:pt x="1273" y="349"/>
                  </a:lnTo>
                  <a:lnTo>
                    <a:pt x="1273" y="312"/>
                  </a:lnTo>
                  <a:lnTo>
                    <a:pt x="1268" y="275"/>
                  </a:lnTo>
                  <a:lnTo>
                    <a:pt x="1260" y="241"/>
                  </a:lnTo>
                  <a:lnTo>
                    <a:pt x="1247" y="209"/>
                  </a:lnTo>
                  <a:lnTo>
                    <a:pt x="1228" y="179"/>
                  </a:lnTo>
                  <a:lnTo>
                    <a:pt x="1206" y="153"/>
                  </a:lnTo>
                  <a:lnTo>
                    <a:pt x="1179" y="131"/>
                  </a:lnTo>
                  <a:lnTo>
                    <a:pt x="1150" y="112"/>
                  </a:lnTo>
                  <a:lnTo>
                    <a:pt x="1118" y="99"/>
                  </a:lnTo>
                  <a:lnTo>
                    <a:pt x="1084" y="90"/>
                  </a:lnTo>
                  <a:lnTo>
                    <a:pt x="1048" y="86"/>
                  </a:lnTo>
                  <a:close/>
                  <a:moveTo>
                    <a:pt x="80" y="0"/>
                  </a:moveTo>
                  <a:lnTo>
                    <a:pt x="1795" y="0"/>
                  </a:lnTo>
                  <a:lnTo>
                    <a:pt x="1811" y="2"/>
                  </a:lnTo>
                  <a:lnTo>
                    <a:pt x="1828" y="8"/>
                  </a:lnTo>
                  <a:lnTo>
                    <a:pt x="1842" y="15"/>
                  </a:lnTo>
                  <a:lnTo>
                    <a:pt x="1855" y="27"/>
                  </a:lnTo>
                  <a:lnTo>
                    <a:pt x="1865" y="41"/>
                  </a:lnTo>
                  <a:lnTo>
                    <a:pt x="1871" y="59"/>
                  </a:lnTo>
                  <a:lnTo>
                    <a:pt x="1873" y="76"/>
                  </a:lnTo>
                  <a:lnTo>
                    <a:pt x="1862" y="200"/>
                  </a:lnTo>
                  <a:lnTo>
                    <a:pt x="1793" y="825"/>
                  </a:lnTo>
                  <a:lnTo>
                    <a:pt x="1789" y="844"/>
                  </a:lnTo>
                  <a:lnTo>
                    <a:pt x="1780" y="862"/>
                  </a:lnTo>
                  <a:lnTo>
                    <a:pt x="1767" y="876"/>
                  </a:lnTo>
                  <a:lnTo>
                    <a:pt x="1752" y="887"/>
                  </a:lnTo>
                  <a:lnTo>
                    <a:pt x="1733" y="894"/>
                  </a:lnTo>
                  <a:lnTo>
                    <a:pt x="1714" y="896"/>
                  </a:lnTo>
                  <a:lnTo>
                    <a:pt x="160" y="896"/>
                  </a:lnTo>
                  <a:lnTo>
                    <a:pt x="141" y="894"/>
                  </a:lnTo>
                  <a:lnTo>
                    <a:pt x="122" y="887"/>
                  </a:lnTo>
                  <a:lnTo>
                    <a:pt x="107" y="876"/>
                  </a:lnTo>
                  <a:lnTo>
                    <a:pt x="94" y="862"/>
                  </a:lnTo>
                  <a:lnTo>
                    <a:pt x="85" y="844"/>
                  </a:lnTo>
                  <a:lnTo>
                    <a:pt x="81" y="825"/>
                  </a:lnTo>
                  <a:lnTo>
                    <a:pt x="7" y="157"/>
                  </a:lnTo>
                  <a:lnTo>
                    <a:pt x="0" y="89"/>
                  </a:lnTo>
                  <a:lnTo>
                    <a:pt x="0" y="87"/>
                  </a:lnTo>
                  <a:lnTo>
                    <a:pt x="1" y="84"/>
                  </a:lnTo>
                  <a:lnTo>
                    <a:pt x="1" y="82"/>
                  </a:lnTo>
                  <a:lnTo>
                    <a:pt x="3" y="62"/>
                  </a:lnTo>
                  <a:lnTo>
                    <a:pt x="8" y="43"/>
                  </a:lnTo>
                  <a:lnTo>
                    <a:pt x="19" y="27"/>
                  </a:lnTo>
                  <a:lnTo>
                    <a:pt x="32" y="15"/>
                  </a:lnTo>
                  <a:lnTo>
                    <a:pt x="46" y="8"/>
                  </a:lnTo>
                  <a:lnTo>
                    <a:pt x="63" y="2"/>
                  </a:lnTo>
                  <a:lnTo>
                    <a:pt x="8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9" name="Freeform 19">
              <a:extLst>
                <a:ext uri="{FF2B5EF4-FFF2-40B4-BE49-F238E27FC236}">
                  <a16:creationId xmlns:a16="http://schemas.microsoft.com/office/drawing/2014/main" id="{2DBBD111-E03F-4D8C-B574-65D3E963FE9E}"/>
                </a:ext>
              </a:extLst>
            </p:cNvPr>
            <p:cNvSpPr>
              <a:spLocks/>
            </p:cNvSpPr>
            <p:nvPr/>
          </p:nvSpPr>
          <p:spPr bwMode="auto">
            <a:xfrm>
              <a:off x="781" y="264"/>
              <a:ext cx="53" cy="53"/>
            </a:xfrm>
            <a:custGeom>
              <a:avLst/>
              <a:gdLst>
                <a:gd name="T0" fmla="*/ 470 w 530"/>
                <a:gd name="T1" fmla="*/ 0 h 531"/>
                <a:gd name="T2" fmla="*/ 486 w 530"/>
                <a:gd name="T3" fmla="*/ 2 h 531"/>
                <a:gd name="T4" fmla="*/ 500 w 530"/>
                <a:gd name="T5" fmla="*/ 7 h 531"/>
                <a:gd name="T6" fmla="*/ 512 w 530"/>
                <a:gd name="T7" fmla="*/ 17 h 531"/>
                <a:gd name="T8" fmla="*/ 521 w 530"/>
                <a:gd name="T9" fmla="*/ 29 h 531"/>
                <a:gd name="T10" fmla="*/ 528 w 530"/>
                <a:gd name="T11" fmla="*/ 43 h 531"/>
                <a:gd name="T12" fmla="*/ 530 w 530"/>
                <a:gd name="T13" fmla="*/ 59 h 531"/>
                <a:gd name="T14" fmla="*/ 528 w 530"/>
                <a:gd name="T15" fmla="*/ 75 h 531"/>
                <a:gd name="T16" fmla="*/ 522 w 530"/>
                <a:gd name="T17" fmla="*/ 89 h 531"/>
                <a:gd name="T18" fmla="*/ 514 w 530"/>
                <a:gd name="T19" fmla="*/ 101 h 531"/>
                <a:gd name="T20" fmla="*/ 501 w 530"/>
                <a:gd name="T21" fmla="*/ 111 h 531"/>
                <a:gd name="T22" fmla="*/ 487 w 530"/>
                <a:gd name="T23" fmla="*/ 117 h 531"/>
                <a:gd name="T24" fmla="*/ 451 w 530"/>
                <a:gd name="T25" fmla="*/ 130 h 531"/>
                <a:gd name="T26" fmla="*/ 417 w 530"/>
                <a:gd name="T27" fmla="*/ 149 h 531"/>
                <a:gd name="T28" fmla="*/ 387 w 530"/>
                <a:gd name="T29" fmla="*/ 172 h 531"/>
                <a:gd name="T30" fmla="*/ 360 w 530"/>
                <a:gd name="T31" fmla="*/ 199 h 531"/>
                <a:gd name="T32" fmla="*/ 338 w 530"/>
                <a:gd name="T33" fmla="*/ 229 h 531"/>
                <a:gd name="T34" fmla="*/ 319 w 530"/>
                <a:gd name="T35" fmla="*/ 263 h 531"/>
                <a:gd name="T36" fmla="*/ 306 w 530"/>
                <a:gd name="T37" fmla="*/ 300 h 531"/>
                <a:gd name="T38" fmla="*/ 294 w 530"/>
                <a:gd name="T39" fmla="*/ 336 h 531"/>
                <a:gd name="T40" fmla="*/ 278 w 530"/>
                <a:gd name="T41" fmla="*/ 370 h 531"/>
                <a:gd name="T42" fmla="*/ 257 w 530"/>
                <a:gd name="T43" fmla="*/ 401 h 531"/>
                <a:gd name="T44" fmla="*/ 232 w 530"/>
                <a:gd name="T45" fmla="*/ 429 h 531"/>
                <a:gd name="T46" fmla="*/ 204 w 530"/>
                <a:gd name="T47" fmla="*/ 454 h 531"/>
                <a:gd name="T48" fmla="*/ 173 w 530"/>
                <a:gd name="T49" fmla="*/ 475 h 531"/>
                <a:gd name="T50" fmla="*/ 89 w 530"/>
                <a:gd name="T51" fmla="*/ 523 h 531"/>
                <a:gd name="T52" fmla="*/ 75 w 530"/>
                <a:gd name="T53" fmla="*/ 528 h 531"/>
                <a:gd name="T54" fmla="*/ 60 w 530"/>
                <a:gd name="T55" fmla="*/ 531 h 531"/>
                <a:gd name="T56" fmla="*/ 45 w 530"/>
                <a:gd name="T57" fmla="*/ 528 h 531"/>
                <a:gd name="T58" fmla="*/ 30 w 530"/>
                <a:gd name="T59" fmla="*/ 523 h 531"/>
                <a:gd name="T60" fmla="*/ 18 w 530"/>
                <a:gd name="T61" fmla="*/ 513 h 531"/>
                <a:gd name="T62" fmla="*/ 8 w 530"/>
                <a:gd name="T63" fmla="*/ 500 h 531"/>
                <a:gd name="T64" fmla="*/ 2 w 530"/>
                <a:gd name="T65" fmla="*/ 486 h 531"/>
                <a:gd name="T66" fmla="*/ 0 w 530"/>
                <a:gd name="T67" fmla="*/ 471 h 531"/>
                <a:gd name="T68" fmla="*/ 2 w 530"/>
                <a:gd name="T69" fmla="*/ 455 h 531"/>
                <a:gd name="T70" fmla="*/ 9 w 530"/>
                <a:gd name="T71" fmla="*/ 441 h 531"/>
                <a:gd name="T72" fmla="*/ 17 w 530"/>
                <a:gd name="T73" fmla="*/ 429 h 531"/>
                <a:gd name="T74" fmla="*/ 30 w 530"/>
                <a:gd name="T75" fmla="*/ 420 h 531"/>
                <a:gd name="T76" fmla="*/ 114 w 530"/>
                <a:gd name="T77" fmla="*/ 372 h 531"/>
                <a:gd name="T78" fmla="*/ 136 w 530"/>
                <a:gd name="T79" fmla="*/ 356 h 531"/>
                <a:gd name="T80" fmla="*/ 154 w 530"/>
                <a:gd name="T81" fmla="*/ 338 h 531"/>
                <a:gd name="T82" fmla="*/ 171 w 530"/>
                <a:gd name="T83" fmla="*/ 317 h 531"/>
                <a:gd name="T84" fmla="*/ 184 w 530"/>
                <a:gd name="T85" fmla="*/ 294 h 531"/>
                <a:gd name="T86" fmla="*/ 192 w 530"/>
                <a:gd name="T87" fmla="*/ 269 h 531"/>
                <a:gd name="T88" fmla="*/ 205 w 530"/>
                <a:gd name="T89" fmla="*/ 228 h 531"/>
                <a:gd name="T90" fmla="*/ 224 w 530"/>
                <a:gd name="T91" fmla="*/ 188 h 531"/>
                <a:gd name="T92" fmla="*/ 247 w 530"/>
                <a:gd name="T93" fmla="*/ 151 h 531"/>
                <a:gd name="T94" fmla="*/ 274 w 530"/>
                <a:gd name="T95" fmla="*/ 117 h 531"/>
                <a:gd name="T96" fmla="*/ 303 w 530"/>
                <a:gd name="T97" fmla="*/ 86 h 531"/>
                <a:gd name="T98" fmla="*/ 337 w 530"/>
                <a:gd name="T99" fmla="*/ 58 h 531"/>
                <a:gd name="T100" fmla="*/ 374 w 530"/>
                <a:gd name="T101" fmla="*/ 36 h 531"/>
                <a:gd name="T102" fmla="*/ 413 w 530"/>
                <a:gd name="T103" fmla="*/ 17 h 531"/>
                <a:gd name="T104" fmla="*/ 454 w 530"/>
                <a:gd name="T105" fmla="*/ 2 h 531"/>
                <a:gd name="T106" fmla="*/ 470 w 530"/>
                <a:gd name="T107"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0" h="531">
                  <a:moveTo>
                    <a:pt x="470" y="0"/>
                  </a:moveTo>
                  <a:lnTo>
                    <a:pt x="486" y="2"/>
                  </a:lnTo>
                  <a:lnTo>
                    <a:pt x="500" y="7"/>
                  </a:lnTo>
                  <a:lnTo>
                    <a:pt x="512" y="17"/>
                  </a:lnTo>
                  <a:lnTo>
                    <a:pt x="521" y="29"/>
                  </a:lnTo>
                  <a:lnTo>
                    <a:pt x="528" y="43"/>
                  </a:lnTo>
                  <a:lnTo>
                    <a:pt x="530" y="59"/>
                  </a:lnTo>
                  <a:lnTo>
                    <a:pt x="528" y="75"/>
                  </a:lnTo>
                  <a:lnTo>
                    <a:pt x="522" y="89"/>
                  </a:lnTo>
                  <a:lnTo>
                    <a:pt x="514" y="101"/>
                  </a:lnTo>
                  <a:lnTo>
                    <a:pt x="501" y="111"/>
                  </a:lnTo>
                  <a:lnTo>
                    <a:pt x="487" y="117"/>
                  </a:lnTo>
                  <a:lnTo>
                    <a:pt x="451" y="130"/>
                  </a:lnTo>
                  <a:lnTo>
                    <a:pt x="417" y="149"/>
                  </a:lnTo>
                  <a:lnTo>
                    <a:pt x="387" y="172"/>
                  </a:lnTo>
                  <a:lnTo>
                    <a:pt x="360" y="199"/>
                  </a:lnTo>
                  <a:lnTo>
                    <a:pt x="338" y="229"/>
                  </a:lnTo>
                  <a:lnTo>
                    <a:pt x="319" y="263"/>
                  </a:lnTo>
                  <a:lnTo>
                    <a:pt x="306" y="300"/>
                  </a:lnTo>
                  <a:lnTo>
                    <a:pt x="294" y="336"/>
                  </a:lnTo>
                  <a:lnTo>
                    <a:pt x="278" y="370"/>
                  </a:lnTo>
                  <a:lnTo>
                    <a:pt x="257" y="401"/>
                  </a:lnTo>
                  <a:lnTo>
                    <a:pt x="232" y="429"/>
                  </a:lnTo>
                  <a:lnTo>
                    <a:pt x="204" y="454"/>
                  </a:lnTo>
                  <a:lnTo>
                    <a:pt x="173" y="475"/>
                  </a:lnTo>
                  <a:lnTo>
                    <a:pt x="89" y="523"/>
                  </a:lnTo>
                  <a:lnTo>
                    <a:pt x="75" y="528"/>
                  </a:lnTo>
                  <a:lnTo>
                    <a:pt x="60" y="531"/>
                  </a:lnTo>
                  <a:lnTo>
                    <a:pt x="45" y="528"/>
                  </a:lnTo>
                  <a:lnTo>
                    <a:pt x="30" y="523"/>
                  </a:lnTo>
                  <a:lnTo>
                    <a:pt x="18" y="513"/>
                  </a:lnTo>
                  <a:lnTo>
                    <a:pt x="8" y="500"/>
                  </a:lnTo>
                  <a:lnTo>
                    <a:pt x="2" y="486"/>
                  </a:lnTo>
                  <a:lnTo>
                    <a:pt x="0" y="471"/>
                  </a:lnTo>
                  <a:lnTo>
                    <a:pt x="2" y="455"/>
                  </a:lnTo>
                  <a:lnTo>
                    <a:pt x="9" y="441"/>
                  </a:lnTo>
                  <a:lnTo>
                    <a:pt x="17" y="429"/>
                  </a:lnTo>
                  <a:lnTo>
                    <a:pt x="30" y="420"/>
                  </a:lnTo>
                  <a:lnTo>
                    <a:pt x="114" y="372"/>
                  </a:lnTo>
                  <a:lnTo>
                    <a:pt x="136" y="356"/>
                  </a:lnTo>
                  <a:lnTo>
                    <a:pt x="154" y="338"/>
                  </a:lnTo>
                  <a:lnTo>
                    <a:pt x="171" y="317"/>
                  </a:lnTo>
                  <a:lnTo>
                    <a:pt x="184" y="294"/>
                  </a:lnTo>
                  <a:lnTo>
                    <a:pt x="192" y="269"/>
                  </a:lnTo>
                  <a:lnTo>
                    <a:pt x="205" y="228"/>
                  </a:lnTo>
                  <a:lnTo>
                    <a:pt x="224" y="188"/>
                  </a:lnTo>
                  <a:lnTo>
                    <a:pt x="247" y="151"/>
                  </a:lnTo>
                  <a:lnTo>
                    <a:pt x="274" y="117"/>
                  </a:lnTo>
                  <a:lnTo>
                    <a:pt x="303" y="86"/>
                  </a:lnTo>
                  <a:lnTo>
                    <a:pt x="337" y="58"/>
                  </a:lnTo>
                  <a:lnTo>
                    <a:pt x="374" y="36"/>
                  </a:lnTo>
                  <a:lnTo>
                    <a:pt x="413" y="17"/>
                  </a:lnTo>
                  <a:lnTo>
                    <a:pt x="454" y="2"/>
                  </a:lnTo>
                  <a:lnTo>
                    <a:pt x="47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sp>
        <p:nvSpPr>
          <p:cNvPr id="45" name="Oval 30">
            <a:extLst>
              <a:ext uri="{FF2B5EF4-FFF2-40B4-BE49-F238E27FC236}">
                <a16:creationId xmlns:a16="http://schemas.microsoft.com/office/drawing/2014/main" id="{B32091CF-8298-4B2A-9069-7A8BA1977D4F}"/>
              </a:ext>
            </a:extLst>
          </p:cNvPr>
          <p:cNvSpPr/>
          <p:nvPr/>
        </p:nvSpPr>
        <p:spPr>
          <a:xfrm>
            <a:off x="4366293" y="1705435"/>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1</a:t>
            </a:r>
          </a:p>
        </p:txBody>
      </p:sp>
      <p:sp>
        <p:nvSpPr>
          <p:cNvPr id="46" name="Oval 31">
            <a:extLst>
              <a:ext uri="{FF2B5EF4-FFF2-40B4-BE49-F238E27FC236}">
                <a16:creationId xmlns:a16="http://schemas.microsoft.com/office/drawing/2014/main" id="{0180FA73-A1EB-4CDB-9162-96858670FC62}"/>
              </a:ext>
            </a:extLst>
          </p:cNvPr>
          <p:cNvSpPr/>
          <p:nvPr/>
        </p:nvSpPr>
        <p:spPr>
          <a:xfrm>
            <a:off x="4378993" y="2884459"/>
            <a:ext cx="548354" cy="548354"/>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2</a:t>
            </a:r>
          </a:p>
        </p:txBody>
      </p:sp>
      <p:sp>
        <p:nvSpPr>
          <p:cNvPr id="48" name="Rectangle 21">
            <a:extLst>
              <a:ext uri="{FF2B5EF4-FFF2-40B4-BE49-F238E27FC236}">
                <a16:creationId xmlns:a16="http://schemas.microsoft.com/office/drawing/2014/main" id="{180EA462-1E6E-4388-8702-F9521CB067C0}"/>
              </a:ext>
            </a:extLst>
          </p:cNvPr>
          <p:cNvSpPr/>
          <p:nvPr/>
        </p:nvSpPr>
        <p:spPr>
          <a:xfrm>
            <a:off x="5117523" y="2635749"/>
            <a:ext cx="2854902" cy="1107996"/>
          </a:xfrm>
          <a:prstGeom prst="rect">
            <a:avLst/>
          </a:prstGeom>
        </p:spPr>
        <p:txBody>
          <a:bodyPr wrap="square">
            <a:spAutoFit/>
          </a:bodyPr>
          <a:lstStyle/>
          <a:p>
            <a:pPr defTabSz="913852"/>
            <a:r>
              <a:rPr lang="es-EC" sz="1400" b="1" dirty="0">
                <a:solidFill>
                  <a:prstClr val="white"/>
                </a:solidFill>
                <a:latin typeface="Arial" panose="020B0604020202020204" pitchFamily="34" charset="0"/>
                <a:cs typeface="Arial" panose="020B0604020202020204" pitchFamily="34" charset="0"/>
              </a:rPr>
              <a:t>Observaciones</a:t>
            </a:r>
          </a:p>
          <a:p>
            <a:pPr defTabSz="913852"/>
            <a:r>
              <a:rPr lang="es-EC" sz="1200" dirty="0">
                <a:solidFill>
                  <a:prstClr val="white"/>
                </a:solidFill>
                <a:latin typeface="Arial" panose="020B0604020202020204" pitchFamily="34" charset="0"/>
                <a:cs typeface="Arial" panose="020B0604020202020204" pitchFamily="34" charset="0"/>
              </a:rPr>
              <a:t>Señoras (es) Concejales en Primer debate  </a:t>
            </a:r>
            <a:r>
              <a:rPr lang="es-EC" sz="700" dirty="0">
                <a:solidFill>
                  <a:prstClr val="white"/>
                </a:solidFill>
                <a:latin typeface="Arial" panose="020B0604020202020204" pitchFamily="34" charset="0"/>
                <a:cs typeface="Arial" panose="020B0604020202020204" pitchFamily="34" charset="0"/>
              </a:rPr>
              <a:t>- Oficio Nro. GADDMQ-SGCM-2023-4329-O </a:t>
            </a:r>
            <a:r>
              <a:rPr lang="en-US" sz="700" dirty="0">
                <a:solidFill>
                  <a:prstClr val="white"/>
                </a:solidFill>
                <a:latin typeface="Arial" panose="020B0604020202020204" pitchFamily="34" charset="0"/>
                <a:cs typeface="Arial" panose="020B0604020202020204" pitchFamily="34" charset="0"/>
              </a:rPr>
              <a:t>de 12 de </a:t>
            </a:r>
            <a:r>
              <a:rPr lang="en-US" sz="700" dirty="0" err="1">
                <a:solidFill>
                  <a:prstClr val="white"/>
                </a:solidFill>
                <a:latin typeface="Arial" panose="020B0604020202020204" pitchFamily="34" charset="0"/>
                <a:cs typeface="Arial" panose="020B0604020202020204" pitchFamily="34" charset="0"/>
              </a:rPr>
              <a:t>octubre</a:t>
            </a:r>
            <a:r>
              <a:rPr lang="en-US" sz="700" dirty="0">
                <a:solidFill>
                  <a:prstClr val="white"/>
                </a:solidFill>
                <a:latin typeface="Arial" panose="020B0604020202020204" pitchFamily="34" charset="0"/>
                <a:cs typeface="Arial" panose="020B0604020202020204" pitchFamily="34" charset="0"/>
              </a:rPr>
              <a:t> de 2023</a:t>
            </a:r>
          </a:p>
          <a:p>
            <a:pPr defTabSz="913852"/>
            <a:r>
              <a:rPr lang="es-EC" sz="700" dirty="0">
                <a:solidFill>
                  <a:prstClr val="white"/>
                </a:solidFill>
                <a:latin typeface="Arial" panose="020B0604020202020204" pitchFamily="34" charset="0"/>
                <a:cs typeface="Arial" panose="020B0604020202020204" pitchFamily="34" charset="0"/>
              </a:rPr>
              <a:t>Oficio Nro. GADDMQ-DC-AMGB-2023-0377-O; Oficio Nro. GADDMQ-DC-VA-2023-0497-O; Oficio Nro. GADDMQ-DC-BBJF-2023-0341-O; Oficio Nro. GADDMQ-DC-MRAS-2023-0340-O</a:t>
            </a:r>
            <a:endParaRPr lang="es-EC" sz="800" dirty="0">
              <a:solidFill>
                <a:prstClr val="white"/>
              </a:solidFill>
              <a:latin typeface="Arial" panose="020B0604020202020204" pitchFamily="34" charset="0"/>
              <a:cs typeface="Arial" panose="020B0604020202020204" pitchFamily="34" charset="0"/>
            </a:endParaRPr>
          </a:p>
        </p:txBody>
      </p:sp>
      <p:sp>
        <p:nvSpPr>
          <p:cNvPr id="40" name="Flowchart: Delay 5">
            <a:extLst>
              <a:ext uri="{FF2B5EF4-FFF2-40B4-BE49-F238E27FC236}">
                <a16:creationId xmlns:a16="http://schemas.microsoft.com/office/drawing/2014/main" id="{7BC16397-DA76-465C-A644-F663DE811683}"/>
              </a:ext>
            </a:extLst>
          </p:cNvPr>
          <p:cNvSpPr/>
          <p:nvPr/>
        </p:nvSpPr>
        <p:spPr>
          <a:xfrm flipH="1">
            <a:off x="4148146" y="3774956"/>
            <a:ext cx="1073497" cy="1189552"/>
          </a:xfrm>
          <a:prstGeom prst="flowChartDelay">
            <a:avLst/>
          </a:prstGeom>
          <a:solidFill>
            <a:srgbClr val="A4B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1" name="Rectangle 2">
            <a:extLst>
              <a:ext uri="{FF2B5EF4-FFF2-40B4-BE49-F238E27FC236}">
                <a16:creationId xmlns:a16="http://schemas.microsoft.com/office/drawing/2014/main" id="{501BAED0-6415-432E-95A5-4953D5FEB0D8}"/>
              </a:ext>
            </a:extLst>
          </p:cNvPr>
          <p:cNvSpPr/>
          <p:nvPr/>
        </p:nvSpPr>
        <p:spPr>
          <a:xfrm>
            <a:off x="5221642" y="3774956"/>
            <a:ext cx="2895010" cy="1189552"/>
          </a:xfrm>
          <a:prstGeom prst="rect">
            <a:avLst/>
          </a:prstGeom>
          <a:solidFill>
            <a:srgbClr val="A4B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3" name="Oval 31">
            <a:extLst>
              <a:ext uri="{FF2B5EF4-FFF2-40B4-BE49-F238E27FC236}">
                <a16:creationId xmlns:a16="http://schemas.microsoft.com/office/drawing/2014/main" id="{0180FA73-A1EB-4CDB-9162-96858670FC62}"/>
              </a:ext>
            </a:extLst>
          </p:cNvPr>
          <p:cNvSpPr/>
          <p:nvPr/>
        </p:nvSpPr>
        <p:spPr>
          <a:xfrm>
            <a:off x="4385314" y="4060881"/>
            <a:ext cx="548354" cy="548354"/>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3</a:t>
            </a:r>
          </a:p>
        </p:txBody>
      </p:sp>
      <p:sp>
        <p:nvSpPr>
          <p:cNvPr id="44" name="Rectangle 21">
            <a:extLst>
              <a:ext uri="{FF2B5EF4-FFF2-40B4-BE49-F238E27FC236}">
                <a16:creationId xmlns:a16="http://schemas.microsoft.com/office/drawing/2014/main" id="{180EA462-1E6E-4388-8702-F9521CB067C0}"/>
              </a:ext>
            </a:extLst>
          </p:cNvPr>
          <p:cNvSpPr/>
          <p:nvPr/>
        </p:nvSpPr>
        <p:spPr>
          <a:xfrm>
            <a:off x="5123844" y="4027281"/>
            <a:ext cx="2706410" cy="615553"/>
          </a:xfrm>
          <a:prstGeom prst="rect">
            <a:avLst/>
          </a:prstGeom>
        </p:spPr>
        <p:txBody>
          <a:bodyPr wrap="square">
            <a:spAutoFit/>
          </a:bodyPr>
          <a:lstStyle/>
          <a:p>
            <a:pPr defTabSz="913852"/>
            <a:r>
              <a:rPr lang="es-EC" sz="1400" b="1" dirty="0">
                <a:solidFill>
                  <a:prstClr val="white"/>
                </a:solidFill>
                <a:latin typeface="Arial" panose="020B0604020202020204" pitchFamily="34" charset="0"/>
                <a:cs typeface="Arial" panose="020B0604020202020204" pitchFamily="34" charset="0"/>
              </a:rPr>
              <a:t>Mesa de trabajo</a:t>
            </a:r>
          </a:p>
          <a:p>
            <a:pPr defTabSz="913852"/>
            <a:r>
              <a:rPr lang="es-EC" sz="1200" dirty="0">
                <a:solidFill>
                  <a:prstClr val="white"/>
                </a:solidFill>
                <a:latin typeface="Arial" panose="020B0604020202020204" pitchFamily="34" charset="0"/>
                <a:cs typeface="Arial" panose="020B0604020202020204" pitchFamily="34" charset="0"/>
              </a:rPr>
              <a:t>Equipos Concejalas (es)</a:t>
            </a:r>
          </a:p>
          <a:p>
            <a:pPr defTabSz="913852"/>
            <a:r>
              <a:rPr lang="es-EC" sz="800" dirty="0">
                <a:solidFill>
                  <a:prstClr val="white"/>
                </a:solidFill>
                <a:latin typeface="Arial" panose="020B0604020202020204" pitchFamily="34" charset="0"/>
                <a:cs typeface="Arial" panose="020B0604020202020204" pitchFamily="34" charset="0"/>
              </a:rPr>
              <a:t>13 de octubre de 2023</a:t>
            </a:r>
            <a:endParaRPr lang="es-EC" sz="1200" dirty="0">
              <a:solidFill>
                <a:prstClr val="white"/>
              </a:solidFill>
              <a:latin typeface="Arial" panose="020B0604020202020204" pitchFamily="34" charset="0"/>
              <a:cs typeface="Arial" panose="020B0604020202020204" pitchFamily="34" charset="0"/>
            </a:endParaRPr>
          </a:p>
        </p:txBody>
      </p:sp>
      <p:sp>
        <p:nvSpPr>
          <p:cNvPr id="47" name="Flowchart: Manual Input 9">
            <a:extLst>
              <a:ext uri="{FF2B5EF4-FFF2-40B4-BE49-F238E27FC236}">
                <a16:creationId xmlns:a16="http://schemas.microsoft.com/office/drawing/2014/main" id="{9603B345-AA9C-4E41-B2A9-D6729F71DD6D}"/>
              </a:ext>
            </a:extLst>
          </p:cNvPr>
          <p:cNvSpPr/>
          <p:nvPr/>
        </p:nvSpPr>
        <p:spPr>
          <a:xfrm flipH="1">
            <a:off x="8110510" y="2598534"/>
            <a:ext cx="678831" cy="1595740"/>
          </a:xfrm>
          <a:prstGeom prst="flowChartManualInpu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2" name="Trapezoid 7">
            <a:extLst>
              <a:ext uri="{FF2B5EF4-FFF2-40B4-BE49-F238E27FC236}">
                <a16:creationId xmlns:a16="http://schemas.microsoft.com/office/drawing/2014/main" id="{33C3B7C6-9D19-4106-90E2-6DBA904E5D92}"/>
              </a:ext>
            </a:extLst>
          </p:cNvPr>
          <p:cNvSpPr/>
          <p:nvPr/>
        </p:nvSpPr>
        <p:spPr>
          <a:xfrm rot="5400000">
            <a:off x="7851242" y="4030319"/>
            <a:ext cx="1189550" cy="678829"/>
          </a:xfrm>
          <a:prstGeom prst="trapezoid">
            <a:avLst/>
          </a:prstGeom>
          <a:solidFill>
            <a:srgbClr val="8D9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Tree>
    <p:extLst>
      <p:ext uri="{BB962C8B-B14F-4D97-AF65-F5344CB8AC3E}">
        <p14:creationId xmlns:p14="http://schemas.microsoft.com/office/powerpoint/2010/main" val="497079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3"/>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538562" y="402196"/>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grpSp>
        <p:nvGrpSpPr>
          <p:cNvPr id="49" name="Grupo 48"/>
          <p:cNvGrpSpPr/>
          <p:nvPr/>
        </p:nvGrpSpPr>
        <p:grpSpPr>
          <a:xfrm>
            <a:off x="2224584" y="2695926"/>
            <a:ext cx="7618571" cy="2669247"/>
            <a:chOff x="2695797" y="1857657"/>
            <a:chExt cx="7618571" cy="2669247"/>
          </a:xfrm>
        </p:grpSpPr>
        <p:grpSp>
          <p:nvGrpSpPr>
            <p:cNvPr id="50" name="Grupo 49"/>
            <p:cNvGrpSpPr/>
            <p:nvPr/>
          </p:nvGrpSpPr>
          <p:grpSpPr>
            <a:xfrm>
              <a:off x="2695797" y="1857657"/>
              <a:ext cx="7618571" cy="2379104"/>
              <a:chOff x="2695797" y="1434575"/>
              <a:chExt cx="7618571" cy="2379104"/>
            </a:xfrm>
          </p:grpSpPr>
          <p:sp>
            <p:nvSpPr>
              <p:cNvPr id="52" name="Flowchart: Manual Input 9">
                <a:extLst>
                  <a:ext uri="{FF2B5EF4-FFF2-40B4-BE49-F238E27FC236}">
                    <a16:creationId xmlns:a16="http://schemas.microsoft.com/office/drawing/2014/main" id="{9603B345-AA9C-4E41-B2A9-D6729F71DD6D}"/>
                  </a:ext>
                </a:extLst>
              </p:cNvPr>
              <p:cNvSpPr/>
              <p:nvPr/>
            </p:nvSpPr>
            <p:spPr>
              <a:xfrm flipH="1">
                <a:off x="5872764" y="1434575"/>
                <a:ext cx="493230" cy="1595740"/>
              </a:xfrm>
              <a:prstGeom prst="flowChartManualInpu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53" name="Rectangle 1">
                <a:extLst>
                  <a:ext uri="{FF2B5EF4-FFF2-40B4-BE49-F238E27FC236}">
                    <a16:creationId xmlns:a16="http://schemas.microsoft.com/office/drawing/2014/main" id="{81A7F9FF-0E71-4386-BDF5-B7288C58AE6C}"/>
                  </a:ext>
                </a:extLst>
              </p:cNvPr>
              <p:cNvSpPr/>
              <p:nvPr/>
            </p:nvSpPr>
            <p:spPr>
              <a:xfrm>
                <a:off x="3769292" y="1434575"/>
                <a:ext cx="2103476" cy="11895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54" name="Flowchart: Delay 4">
                <a:extLst>
                  <a:ext uri="{FF2B5EF4-FFF2-40B4-BE49-F238E27FC236}">
                    <a16:creationId xmlns:a16="http://schemas.microsoft.com/office/drawing/2014/main" id="{DCF7DDA6-E2DD-49AC-BA92-F9B2E48A8DB9}"/>
                  </a:ext>
                </a:extLst>
              </p:cNvPr>
              <p:cNvSpPr/>
              <p:nvPr/>
            </p:nvSpPr>
            <p:spPr>
              <a:xfrm flipH="1">
                <a:off x="2695797" y="1434575"/>
                <a:ext cx="1073497" cy="1189552"/>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73" name="Trapezoid 7">
                <a:extLst>
                  <a:ext uri="{FF2B5EF4-FFF2-40B4-BE49-F238E27FC236}">
                    <a16:creationId xmlns:a16="http://schemas.microsoft.com/office/drawing/2014/main" id="{33C3B7C6-9D19-4106-90E2-6DBA904E5D92}"/>
                  </a:ext>
                </a:extLst>
              </p:cNvPr>
              <p:cNvSpPr/>
              <p:nvPr/>
            </p:nvSpPr>
            <p:spPr>
              <a:xfrm rot="5400000">
                <a:off x="5524606" y="2972290"/>
                <a:ext cx="1189550" cy="493228"/>
              </a:xfrm>
              <a:prstGeom prst="trapezoi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74" name="Rectangle 11">
                <a:extLst>
                  <a:ext uri="{FF2B5EF4-FFF2-40B4-BE49-F238E27FC236}">
                    <a16:creationId xmlns:a16="http://schemas.microsoft.com/office/drawing/2014/main" id="{4C8E90C8-E602-48A0-871E-3B9F8B9B5B02}"/>
                  </a:ext>
                </a:extLst>
              </p:cNvPr>
              <p:cNvSpPr/>
              <p:nvPr/>
            </p:nvSpPr>
            <p:spPr>
              <a:xfrm>
                <a:off x="6365994" y="1753723"/>
                <a:ext cx="3481616" cy="1005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81" name="Rectangle 21">
                <a:extLst>
                  <a:ext uri="{FF2B5EF4-FFF2-40B4-BE49-F238E27FC236}">
                    <a16:creationId xmlns:a16="http://schemas.microsoft.com/office/drawing/2014/main" id="{9C6552F9-5E52-41D8-92B0-18D3379B1B88}"/>
                  </a:ext>
                </a:extLst>
              </p:cNvPr>
              <p:cNvSpPr/>
              <p:nvPr/>
            </p:nvSpPr>
            <p:spPr>
              <a:xfrm>
                <a:off x="3526673" y="1547584"/>
                <a:ext cx="2410135" cy="954107"/>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Institucionalidad y competencias de órganos responsables Política de desarrollo productivo</a:t>
                </a:r>
                <a:endParaRPr lang="es-ES" sz="1400" dirty="0">
                  <a:solidFill>
                    <a:prstClr val="white"/>
                  </a:solidFill>
                  <a:latin typeface="Arial" panose="020B0604020202020204" pitchFamily="34" charset="0"/>
                  <a:cs typeface="Arial" panose="020B0604020202020204" pitchFamily="34" charset="0"/>
                </a:endParaRPr>
              </a:p>
            </p:txBody>
          </p:sp>
          <p:grpSp>
            <p:nvGrpSpPr>
              <p:cNvPr id="82" name="Group 4">
                <a:extLst>
                  <a:ext uri="{FF2B5EF4-FFF2-40B4-BE49-F238E27FC236}">
                    <a16:creationId xmlns:a16="http://schemas.microsoft.com/office/drawing/2014/main" id="{2327E369-8DC2-4572-821A-22D9853FA21D}"/>
                  </a:ext>
                </a:extLst>
              </p:cNvPr>
              <p:cNvGrpSpPr>
                <a:grpSpLocks noChangeAspect="1"/>
              </p:cNvGrpSpPr>
              <p:nvPr/>
            </p:nvGrpSpPr>
            <p:grpSpPr bwMode="auto">
              <a:xfrm>
                <a:off x="3000527" y="1781128"/>
                <a:ext cx="488696" cy="502976"/>
                <a:chOff x="808" y="390"/>
                <a:chExt cx="308" cy="317"/>
              </a:xfrm>
              <a:solidFill>
                <a:schemeClr val="accent2"/>
              </a:solidFill>
            </p:grpSpPr>
            <p:sp>
              <p:nvSpPr>
                <p:cNvPr id="92" name="Freeform 6">
                  <a:extLst>
                    <a:ext uri="{FF2B5EF4-FFF2-40B4-BE49-F238E27FC236}">
                      <a16:creationId xmlns:a16="http://schemas.microsoft.com/office/drawing/2014/main" id="{044546AC-3DCD-4801-BEAE-AE8BC82D0F2E}"/>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93" name="Freeform 7">
                  <a:extLst>
                    <a:ext uri="{FF2B5EF4-FFF2-40B4-BE49-F238E27FC236}">
                      <a16:creationId xmlns:a16="http://schemas.microsoft.com/office/drawing/2014/main" id="{0F834BCD-F47C-4735-9170-3C44E0E6513B}"/>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94" name="Freeform 8">
                  <a:extLst>
                    <a:ext uri="{FF2B5EF4-FFF2-40B4-BE49-F238E27FC236}">
                      <a16:creationId xmlns:a16="http://schemas.microsoft.com/office/drawing/2014/main" id="{EA397BC1-A1A5-4042-836D-E85973487FE8}"/>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95" name="Freeform 9">
                  <a:extLst>
                    <a:ext uri="{FF2B5EF4-FFF2-40B4-BE49-F238E27FC236}">
                      <a16:creationId xmlns:a16="http://schemas.microsoft.com/office/drawing/2014/main" id="{D7F26D77-1462-4B0C-852D-A4A7AECE5C81}"/>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96" name="Freeform 10">
                  <a:extLst>
                    <a:ext uri="{FF2B5EF4-FFF2-40B4-BE49-F238E27FC236}">
                      <a16:creationId xmlns:a16="http://schemas.microsoft.com/office/drawing/2014/main" id="{AA68E2A7-1B9E-467E-B278-AFE5B24FA04B}"/>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sp>
            <p:nvSpPr>
              <p:cNvPr id="83" name="Oval 30">
                <a:extLst>
                  <a:ext uri="{FF2B5EF4-FFF2-40B4-BE49-F238E27FC236}">
                    <a16:creationId xmlns:a16="http://schemas.microsoft.com/office/drawing/2014/main" id="{B32091CF-8298-4B2A-9069-7A8BA1977D4F}"/>
                  </a:ext>
                </a:extLst>
              </p:cNvPr>
              <p:cNvSpPr/>
              <p:nvPr/>
            </p:nvSpPr>
            <p:spPr>
              <a:xfrm>
                <a:off x="2920264" y="1731028"/>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1</a:t>
                </a:r>
              </a:p>
            </p:txBody>
          </p:sp>
          <p:grpSp>
            <p:nvGrpSpPr>
              <p:cNvPr id="84" name="Group 4">
                <a:extLst>
                  <a:ext uri="{FF2B5EF4-FFF2-40B4-BE49-F238E27FC236}">
                    <a16:creationId xmlns:a16="http://schemas.microsoft.com/office/drawing/2014/main" id="{6842CAF6-5D85-4DD0-82EC-B033260C2FAC}"/>
                  </a:ext>
                </a:extLst>
              </p:cNvPr>
              <p:cNvGrpSpPr>
                <a:grpSpLocks noChangeAspect="1"/>
              </p:cNvGrpSpPr>
              <p:nvPr/>
            </p:nvGrpSpPr>
            <p:grpSpPr bwMode="auto">
              <a:xfrm>
                <a:off x="6590708" y="1976165"/>
                <a:ext cx="488696" cy="502976"/>
                <a:chOff x="808" y="390"/>
                <a:chExt cx="308" cy="317"/>
              </a:xfrm>
              <a:solidFill>
                <a:schemeClr val="accent2"/>
              </a:solidFill>
            </p:grpSpPr>
            <p:sp>
              <p:nvSpPr>
                <p:cNvPr id="87" name="Freeform 6">
                  <a:extLst>
                    <a:ext uri="{FF2B5EF4-FFF2-40B4-BE49-F238E27FC236}">
                      <a16:creationId xmlns:a16="http://schemas.microsoft.com/office/drawing/2014/main" id="{E3EC4042-02A3-48FA-9199-A11019E11BB1}"/>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88" name="Freeform 7">
                  <a:extLst>
                    <a:ext uri="{FF2B5EF4-FFF2-40B4-BE49-F238E27FC236}">
                      <a16:creationId xmlns:a16="http://schemas.microsoft.com/office/drawing/2014/main" id="{B05C0053-D158-4459-AAC9-4BC86E7D390F}"/>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89" name="Freeform 8">
                  <a:extLst>
                    <a:ext uri="{FF2B5EF4-FFF2-40B4-BE49-F238E27FC236}">
                      <a16:creationId xmlns:a16="http://schemas.microsoft.com/office/drawing/2014/main" id="{8E83B08C-044F-448A-A4BF-4DE6D5729ADF}"/>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90" name="Freeform 9">
                  <a:extLst>
                    <a:ext uri="{FF2B5EF4-FFF2-40B4-BE49-F238E27FC236}">
                      <a16:creationId xmlns:a16="http://schemas.microsoft.com/office/drawing/2014/main" id="{3CF2536D-BCAE-4106-AE13-18A64FB9A105}"/>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91" name="Freeform 10">
                  <a:extLst>
                    <a:ext uri="{FF2B5EF4-FFF2-40B4-BE49-F238E27FC236}">
                      <a16:creationId xmlns:a16="http://schemas.microsoft.com/office/drawing/2014/main" id="{02424240-7C9D-45BE-9E62-38E39D1F8A2B}"/>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sp>
            <p:nvSpPr>
              <p:cNvPr id="85" name="Oval 30">
                <a:extLst>
                  <a:ext uri="{FF2B5EF4-FFF2-40B4-BE49-F238E27FC236}">
                    <a16:creationId xmlns:a16="http://schemas.microsoft.com/office/drawing/2014/main" id="{5766ACE7-8BDE-41B4-8BD0-010067523094}"/>
                  </a:ext>
                </a:extLst>
              </p:cNvPr>
              <p:cNvSpPr/>
              <p:nvPr/>
            </p:nvSpPr>
            <p:spPr>
              <a:xfrm>
                <a:off x="6510445" y="1926065"/>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2</a:t>
                </a:r>
              </a:p>
            </p:txBody>
          </p:sp>
          <p:sp>
            <p:nvSpPr>
              <p:cNvPr id="86" name="Flowchart: Delay 4">
                <a:extLst>
                  <a:ext uri="{FF2B5EF4-FFF2-40B4-BE49-F238E27FC236}">
                    <a16:creationId xmlns:a16="http://schemas.microsoft.com/office/drawing/2014/main" id="{BE4525FC-737D-49C6-A13A-C6677FFF851F}"/>
                  </a:ext>
                </a:extLst>
              </p:cNvPr>
              <p:cNvSpPr/>
              <p:nvPr/>
            </p:nvSpPr>
            <p:spPr>
              <a:xfrm>
                <a:off x="9634720" y="1753723"/>
                <a:ext cx="679648" cy="1005316"/>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grpSp>
        <p:sp>
          <p:nvSpPr>
            <p:cNvPr id="51" name="Paralelogramo 50"/>
            <p:cNvSpPr/>
            <p:nvPr/>
          </p:nvSpPr>
          <p:spPr>
            <a:xfrm rot="732544" flipH="1">
              <a:off x="5694710" y="3127596"/>
              <a:ext cx="888785" cy="1399308"/>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grpSp>
      <p:sp>
        <p:nvSpPr>
          <p:cNvPr id="97" name="Rectangle 21">
            <a:extLst>
              <a:ext uri="{FF2B5EF4-FFF2-40B4-BE49-F238E27FC236}">
                <a16:creationId xmlns:a16="http://schemas.microsoft.com/office/drawing/2014/main" id="{9C6552F9-5E52-41D8-92B0-18D3379B1B88}"/>
              </a:ext>
            </a:extLst>
          </p:cNvPr>
          <p:cNvSpPr/>
          <p:nvPr/>
        </p:nvSpPr>
        <p:spPr>
          <a:xfrm>
            <a:off x="6806263" y="3165511"/>
            <a:ext cx="2712656" cy="738664"/>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Emprendimiento de subsistencia y de innovación (dinámico)</a:t>
            </a:r>
            <a:endParaRPr lang="es-ES" sz="14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526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5" name="Tabla 4"/>
          <p:cNvGraphicFramePr>
            <a:graphicFrameLocks noGrp="1"/>
          </p:cNvGraphicFramePr>
          <p:nvPr>
            <p:extLst>
              <p:ext uri="{D42A27DB-BD31-4B8C-83A1-F6EECF244321}">
                <p14:modId xmlns:p14="http://schemas.microsoft.com/office/powerpoint/2010/main" val="3510581149"/>
              </p:ext>
            </p:extLst>
          </p:nvPr>
        </p:nvGraphicFramePr>
        <p:xfrm>
          <a:off x="1780673" y="1342217"/>
          <a:ext cx="8587217" cy="5014194"/>
        </p:xfrm>
        <a:graphic>
          <a:graphicData uri="http://schemas.openxmlformats.org/drawingml/2006/table">
            <a:tbl>
              <a:tblPr firstRow="1" firstCol="1" bandRow="1"/>
              <a:tblGrid>
                <a:gridCol w="4607176">
                  <a:extLst>
                    <a:ext uri="{9D8B030D-6E8A-4147-A177-3AD203B41FA5}">
                      <a16:colId xmlns:a16="http://schemas.microsoft.com/office/drawing/2014/main" val="3327006419"/>
                    </a:ext>
                  </a:extLst>
                </a:gridCol>
                <a:gridCol w="3980041">
                  <a:extLst>
                    <a:ext uri="{9D8B030D-6E8A-4147-A177-3AD203B41FA5}">
                      <a16:colId xmlns:a16="http://schemas.microsoft.com/office/drawing/2014/main" val="2721662834"/>
                    </a:ext>
                  </a:extLst>
                </a:gridCol>
              </a:tblGrid>
              <a:tr h="117184">
                <a:tc gridSpan="2">
                  <a:txBody>
                    <a:bodyPr/>
                    <a:lstStyle/>
                    <a:p>
                      <a:pPr algn="just">
                        <a:lnSpc>
                          <a:spcPct val="107000"/>
                        </a:lnSpc>
                        <a:spcAft>
                          <a:spcPts val="8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Héctor Cueva Cueva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3708676973"/>
                  </a:ext>
                </a:extLst>
              </a:tr>
              <a:tr h="11718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8800641"/>
                  </a:ext>
                </a:extLst>
              </a:tr>
              <a:tr h="1421755">
                <a:tc>
                  <a:txBody>
                    <a:bodyPr/>
                    <a:lstStyle/>
                    <a:p>
                      <a:pPr algn="just">
                        <a:lnSpc>
                          <a:spcPct val="107000"/>
                        </a:lnSpc>
                        <a:spcAft>
                          <a:spcPts val="8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Trámites engorrosos, permisos, inspecciones y multas desmedidas</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 El literal a. del Art. (…). – Medidas de fomento. – se modificó, haciendo énfasis en la simplificación de trámites.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eriod"/>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Simplificación y formalización empresarial: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buscará agilizar y simplificar los procesos para la obtención de permisos de operación y trámites municipales, con el objetivo de fomentar la formalización de nuevas empresas en el Distrito Metropolitano de Quito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221560"/>
                  </a:ext>
                </a:extLst>
              </a:tr>
              <a:tr h="820283">
                <a:tc>
                  <a:txBody>
                    <a:bodyPr/>
                    <a:lstStyle/>
                    <a:p>
                      <a:pPr algn="just">
                        <a:lnSpc>
                          <a:spcPct val="107000"/>
                        </a:lnSpc>
                        <a:spcAft>
                          <a:spcPts val="80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la parte del considerando, luego del artículo 620 del Código Orgánico de Economía Social, los conocimientos, sugiero que se incorpore el siguiente articulado, el numeral 11, el articulado 3 de la Ley Orgánica para la Optimización y Eficiencia de Trámites Administrativos, dispone: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acoge la observación.</a:t>
                      </a: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s-ES"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numeral 11 del artículo 3 de la Ley orgánica para la optimización y eficiencia de trámites administrativos, se incorporó después del considerando relacionado con el numeral 11 del artículo 132 de la Ley Orgánica de Economía Popular y Solidaria.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609426"/>
                  </a:ext>
                </a:extLst>
              </a:tr>
              <a:tr h="1874932">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el capítulo sexto del seguimiento y la evaluación: “El monitoreo y la evaluación. - Con el fin de evaluar el impacto de la política pública, la Secretaría de Desarrollo Productivo y Competitividad, como ente rector, en el plazo de 6 meses serán evaluados, para lo cual se levantará un marco de indicadores relacionado al objeto de esta ordenanza”.</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a:t>
                      </a: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n el artículo correspondiente al monitoreo y evaluación se incluyó el siguiente texto: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 periodicidad semestral, la Secretaría de Desarrollo Productivo y Competitividad informará al Concejo Metropolitano de Quito sobre el cumplimento de la programación de medidas de fomento al emprendimiento y la innovación, enmarcadas en el Plan local para el apoyo al emprendimiento y la innovación.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Con periodicidad anual, la Secretaría de Desarrollo Productivo y Competitividad realizará un informe en el que recogerá los resultados e impactos de la ejecución del Plan local para el apoyo al emprendimiento y la innovación. Dicho informe será presentado al Concejo Metropolitano de Quito.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359071"/>
                  </a:ext>
                </a:extLst>
              </a:tr>
            </a:tbl>
          </a:graphicData>
        </a:graphic>
      </p:graphicFrame>
    </p:spTree>
    <p:extLst>
      <p:ext uri="{BB962C8B-B14F-4D97-AF65-F5344CB8AC3E}">
        <p14:creationId xmlns:p14="http://schemas.microsoft.com/office/powerpoint/2010/main" val="774195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6" name="Tabla 5"/>
          <p:cNvGraphicFramePr>
            <a:graphicFrameLocks noGrp="1"/>
          </p:cNvGraphicFramePr>
          <p:nvPr>
            <p:extLst>
              <p:ext uri="{D42A27DB-BD31-4B8C-83A1-F6EECF244321}">
                <p14:modId xmlns:p14="http://schemas.microsoft.com/office/powerpoint/2010/main" val="307418507"/>
              </p:ext>
            </p:extLst>
          </p:nvPr>
        </p:nvGraphicFramePr>
        <p:xfrm>
          <a:off x="1416395" y="1249874"/>
          <a:ext cx="8951496" cy="5449630"/>
        </p:xfrm>
        <a:graphic>
          <a:graphicData uri="http://schemas.openxmlformats.org/drawingml/2006/table">
            <a:tbl>
              <a:tblPr firstRow="1" firstCol="1" bandRow="1"/>
              <a:tblGrid>
                <a:gridCol w="4475748">
                  <a:extLst>
                    <a:ext uri="{9D8B030D-6E8A-4147-A177-3AD203B41FA5}">
                      <a16:colId xmlns:a16="http://schemas.microsoft.com/office/drawing/2014/main" val="3414738797"/>
                    </a:ext>
                  </a:extLst>
                </a:gridCol>
                <a:gridCol w="4475748">
                  <a:extLst>
                    <a:ext uri="{9D8B030D-6E8A-4147-A177-3AD203B41FA5}">
                      <a16:colId xmlns:a16="http://schemas.microsoft.com/office/drawing/2014/main" val="3308183150"/>
                    </a:ext>
                  </a:extLst>
                </a:gridCol>
              </a:tblGrid>
              <a:tr h="46291">
                <a:tc gridSpan="2">
                  <a:txBody>
                    <a:bodyPr/>
                    <a:lstStyle/>
                    <a:p>
                      <a:pPr algn="just">
                        <a:lnSpc>
                          <a:spcPct val="107000"/>
                        </a:lnSpc>
                        <a:spcBef>
                          <a:spcPts val="1200"/>
                        </a:spcBef>
                        <a:spcAft>
                          <a:spcPts val="60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Fidel Chamba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Vozmediano</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2990990045"/>
                  </a:ext>
                </a:extLst>
              </a:tr>
              <a:tr h="23145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Observación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Respuesta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799" marR="447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144183"/>
                  </a:ext>
                </a:extLst>
              </a:tr>
              <a:tr h="231454">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En los considerandos, se pueda tomar en cuenta algunos principios de la Ley Orgánica de Economía Popular y Solidaria.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O1.</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acoge la observación.</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Después del considerando relacionado con</a:t>
                      </a:r>
                      <a:r>
                        <a:rPr lang="es-ES"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 letra a) del artículo 87 del COOTAD,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incorporó el numeral 11 del artículo 132 de la Ley Orgánica de Economía Popular y Solidaria.</a:t>
                      </a: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256884"/>
                  </a:ext>
                </a:extLst>
              </a:tr>
              <a:tr h="3101485">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Un tema fundamental sobre el cual versa la estructura de este proyecto de ordenanza tiene que ver con las competencias que tiene la Secretaría de Desarrollo Productivo y Competitividad, en este marco es importante que el proyecto de ordenanza delinee de manera clara, totalmente clara y diáfana, cuáles van a ser las competencias que va a tener el Consejo Metropolitano de Emprendimiento. De acuerdo a lo que establece el Código Municipal en su estructura normativa, si nosotros observamos y hacemos un análisis al mismo tiempo respecto de la competencia que va a tener el Consejo Metropolitano de Emprendimiento y que tiene actualmente la Secretaría de Desarrollo Productivo y Competitividad, podemos entrar en una lógica de paralelismo de competencia.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(Respuesta aplica a observación de Concejal Fidel Chamba, Concejal Emilio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Uzcátegui</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y Alcalde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Pabel</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Muñoz López)</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Código Municipal del </a:t>
                      </a: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Distrito Metropolitano de Quito no comprende artículos sobre competencias de las secretarías sectoriales.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Las </a:t>
                      </a:r>
                      <a:r>
                        <a:rPr lang="es-ES"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funciones específicas de la Secretaría de Desarrollo Productivo y Competitividad (SDPC)</a:t>
                      </a:r>
                      <a:r>
                        <a:rPr lang="es-ES"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establecidas en el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Reglamento Orgánico del Municipio del Distrito Metropolitano de Quito, así como las competencias dispuestas en la Resolución No. A0010, se centran en: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orientar la política general</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planificar las actividades anuales, coordinar la formulación de los planes anuales operativos; y,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participar en el proceso de planificación a mediano y largo plazos</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 decir que, la SDPC tiene un rol rector en la generación de la política pública de desarrollo productivo.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Las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funciones de CONQUITO</a:t>
                      </a:r>
                      <a:r>
                        <a:rPr lang="es-EC" sz="1000" b="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establecidas en el Estatuto de la Agencia de Promoción Económica CONQUITO,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centran en</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procesos referentes, por ejemplo, a la formulación de propuestas de </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generación de empleo, emprendimiento e innovación, impulso de los flujos comerciales</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 Entre sus funciones específicas están: Apoyar la formación y consolidación de emprendimientos (…), y promover el trabajo y emprendimiento asociativo</a:t>
                      </a:r>
                      <a:r>
                        <a:rPr lang="es-EC" sz="1000" baseline="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t>
                      </a:r>
                      <a:br>
                        <a:rPr lang="es-EC" sz="1000" baseline="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br>
                      <a:endParaRPr lang="es-EC" sz="1000" baseline="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kern="12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 decir que, CONQUITO tiene un rol ejecutor de la política pública de desarrollo productivo.</a:t>
                      </a: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110725"/>
                  </a:ext>
                </a:extLst>
              </a:tr>
            </a:tbl>
          </a:graphicData>
        </a:graphic>
      </p:graphicFrame>
    </p:spTree>
    <p:extLst>
      <p:ext uri="{BB962C8B-B14F-4D97-AF65-F5344CB8AC3E}">
        <p14:creationId xmlns:p14="http://schemas.microsoft.com/office/powerpoint/2010/main" val="2684605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6" name="Tabla 5"/>
          <p:cNvGraphicFramePr>
            <a:graphicFrameLocks noGrp="1"/>
          </p:cNvGraphicFramePr>
          <p:nvPr>
            <p:extLst>
              <p:ext uri="{D42A27DB-BD31-4B8C-83A1-F6EECF244321}">
                <p14:modId xmlns:p14="http://schemas.microsoft.com/office/powerpoint/2010/main" val="3815529451"/>
              </p:ext>
            </p:extLst>
          </p:nvPr>
        </p:nvGraphicFramePr>
        <p:xfrm>
          <a:off x="1620252" y="1564088"/>
          <a:ext cx="8951496" cy="4402836"/>
        </p:xfrm>
        <a:graphic>
          <a:graphicData uri="http://schemas.openxmlformats.org/drawingml/2006/table">
            <a:tbl>
              <a:tblPr firstRow="1" firstCol="1" bandRow="1"/>
              <a:tblGrid>
                <a:gridCol w="4475748">
                  <a:extLst>
                    <a:ext uri="{9D8B030D-6E8A-4147-A177-3AD203B41FA5}">
                      <a16:colId xmlns:a16="http://schemas.microsoft.com/office/drawing/2014/main" val="3414738797"/>
                    </a:ext>
                  </a:extLst>
                </a:gridCol>
                <a:gridCol w="4475748">
                  <a:extLst>
                    <a:ext uri="{9D8B030D-6E8A-4147-A177-3AD203B41FA5}">
                      <a16:colId xmlns:a16="http://schemas.microsoft.com/office/drawing/2014/main" val="3308183150"/>
                    </a:ext>
                  </a:extLst>
                </a:gridCol>
              </a:tblGrid>
              <a:tr h="46291">
                <a:tc gridSpan="2">
                  <a:txBody>
                    <a:bodyPr/>
                    <a:lstStyle/>
                    <a:p>
                      <a:pPr algn="just">
                        <a:lnSpc>
                          <a:spcPct val="107000"/>
                        </a:lnSpc>
                        <a:spcBef>
                          <a:spcPts val="1200"/>
                        </a:spcBef>
                        <a:spcAft>
                          <a:spcPts val="60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Fidel Chamba Vozmediano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2990990045"/>
                  </a:ext>
                </a:extLst>
              </a:tr>
              <a:tr h="3101485">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Un tema fundamental sobre el cual versa la estructura de este proyecto de ordenanza tiene que ver con las competencias que tiene la Secretaría de Desarrollo Productivo y Competitividad, en este marco es importante que el proyecto de ordenanza delinee de manera clara, totalmente clara y diáfana, cuáles van a ser las competencias que va a tener el Consejo Metropolitano de Emprendimiento. De acuerdo a lo que establece el Código Municipal en su estructura normativa, si nosotros observamos y hacemos un análisis al mismo tiempo respecto de la competencia que va a tener el Consejo Metropolitano de Emprendimiento y que tiene actualmente la Secretaría de Desarrollo Productivo y Competitividad, podemos entrar en una lógica de paralelismo de competencia.</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O2. (Respuesta aplica a observación de Concejal Fidel Chamba, Concejal Emilio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Uzcátegui</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y Alcalde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Pabel</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Muñoz López)</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El Consejo Metropolitano de Emprendimiento, es un ente articulador – asesor, con una estructura ejecutiva, que tiene como funciones principales: a. Ser un espacio de diálogo abierto y transparente entre los actores del ecosistema de emprendimiento e innovación; b. ser un órgano asesor en la construcción y seguimiento de iniciativas de política pública de emprendimiento e innovación; c. ser un órgano articulador con los actores del sector emprendedor para impulsar la generación de alianzas con el objetivo de intercambiar experiencias, aprendizajes y lograr replicar buenas prácticas relacionadas con emprendimiento e innovación; y, d. apoyar el fomento de programas y proyectos que impulsen el emprendimiento y la innovación.</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 decir que, el Consejo desempeña un papel exclusivamente de articulación y asesoramiento.</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Por lo expuesto no se genera una lógica de paralelismo de competencias, sino más bien se fomenta la complementariedad y la sinergia entre los actores.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Para delimitar claramente el ámbito de acción del Consejo Metropolitano de Emprendimiento, después del Art. (…). – De su conformación, se incluyó el Art. (…) Funciones del Consejo Metropolitano de Emprendimiento. Este texto se complementa con los dos últimos incisos del Art. (…). De su conformación, en los que se establece el ámbito de acción de la SDPC y de Conquito.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110725"/>
                  </a:ext>
                </a:extLst>
              </a:tr>
            </a:tbl>
          </a:graphicData>
        </a:graphic>
      </p:graphicFrame>
    </p:spTree>
    <p:extLst>
      <p:ext uri="{BB962C8B-B14F-4D97-AF65-F5344CB8AC3E}">
        <p14:creationId xmlns:p14="http://schemas.microsoft.com/office/powerpoint/2010/main" val="546889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6" name="Tabla 5"/>
          <p:cNvGraphicFramePr>
            <a:graphicFrameLocks noGrp="1"/>
          </p:cNvGraphicFramePr>
          <p:nvPr>
            <p:extLst>
              <p:ext uri="{D42A27DB-BD31-4B8C-83A1-F6EECF244321}">
                <p14:modId xmlns:p14="http://schemas.microsoft.com/office/powerpoint/2010/main" val="988400533"/>
              </p:ext>
            </p:extLst>
          </p:nvPr>
        </p:nvGraphicFramePr>
        <p:xfrm>
          <a:off x="1640975" y="1664350"/>
          <a:ext cx="8951496" cy="3424428"/>
        </p:xfrm>
        <a:graphic>
          <a:graphicData uri="http://schemas.openxmlformats.org/drawingml/2006/table">
            <a:tbl>
              <a:tblPr firstRow="1" firstCol="1" bandRow="1"/>
              <a:tblGrid>
                <a:gridCol w="4475748">
                  <a:extLst>
                    <a:ext uri="{9D8B030D-6E8A-4147-A177-3AD203B41FA5}">
                      <a16:colId xmlns:a16="http://schemas.microsoft.com/office/drawing/2014/main" val="3414738797"/>
                    </a:ext>
                  </a:extLst>
                </a:gridCol>
                <a:gridCol w="4475748">
                  <a:extLst>
                    <a:ext uri="{9D8B030D-6E8A-4147-A177-3AD203B41FA5}">
                      <a16:colId xmlns:a16="http://schemas.microsoft.com/office/drawing/2014/main" val="3308183150"/>
                    </a:ext>
                  </a:extLst>
                </a:gridCol>
              </a:tblGrid>
              <a:tr h="46291">
                <a:tc gridSpan="2">
                  <a:txBody>
                    <a:bodyPr/>
                    <a:lstStyle/>
                    <a:p>
                      <a:pPr algn="just">
                        <a:lnSpc>
                          <a:spcPct val="107000"/>
                        </a:lnSpc>
                        <a:spcBef>
                          <a:spcPts val="1200"/>
                        </a:spcBef>
                        <a:spcAft>
                          <a:spcPts val="60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Fidel Chamba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Vozmediano</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extLst>
                  <a:ext uri="{0D108BD9-81ED-4DB2-BD59-A6C34878D82A}">
                    <a16:rowId xmlns:a16="http://schemas.microsoft.com/office/drawing/2014/main" val="2990990045"/>
                  </a:ext>
                </a:extLst>
              </a:tr>
              <a:tr h="138873">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Se podrían insertar determinadas definiciones conceptuales que este momento se lleva adelante en el texto normativo.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O3.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acoge la observación.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558522"/>
                  </a:ext>
                </a:extLst>
              </a:tr>
              <a:tr h="833235">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Es importante que, en el artículo respecto de las funciones de la Secretaría Técnica del Consejo Metropolitano de Emprendimiento, las actividades que este momento están puestas son planificación previa, algunas de las actividades que ya se está desarrollando, que ya se está desarrollando CONQUITO y que previamente está planteando la Secretaría de Desarrollo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O4. </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 acoge la observación. El texto del Art. (…). – Funciones de la Secretaría Técnica del Consejo Metropolitano de Emprendimiento. – se sustituyó por funciones específicas de la Secretaría Técnica del Consejo Metropolitano de Emprendimiento, según: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a. Ser la sede para las sesiones del Consejo Metropolitano de Emprendimiento.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b. Elaborar el orden del día de las reuniones del Consejo y someterlo a consideración de la/ o el Presidente del Consejo.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c. Ser la entidad de comunicación y enlace directo entre los Miembros del Consejo.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d. Ser la entidad custodia de las actas de reuniones del Consejo, de los archivos de comunicaciones y en general de la documentación que se produjere en los actos y eventos del Consejo.</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 Difundir el informe de resultados e impactos del Plan local para el apoyo al emprendimiento y la innovación, emitido por la Secretaría de Desarrollo Productivo y Competitividad.</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97" marR="17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962074"/>
                  </a:ext>
                </a:extLst>
              </a:tr>
            </a:tbl>
          </a:graphicData>
        </a:graphic>
      </p:graphicFrame>
    </p:spTree>
    <p:extLst>
      <p:ext uri="{BB962C8B-B14F-4D97-AF65-F5344CB8AC3E}">
        <p14:creationId xmlns:p14="http://schemas.microsoft.com/office/powerpoint/2010/main" val="3084836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dirty="0">
                  <a:solidFill>
                    <a:schemeClr val="tx2"/>
                  </a:solidFill>
                  <a:latin typeface="Century Gothic" panose="020B0502020202020204" pitchFamily="34" charset="0"/>
                  <a:sym typeface="Gill Sans"/>
                </a:rPr>
                <a:t>COMISION DE DESARROLLO</a:t>
              </a:r>
              <a:endParaRPr lang="es-EC" sz="800" dirty="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dirty="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358089" y="309853"/>
            <a:ext cx="4769834"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Observaciones Concejo Metropolitano</a:t>
            </a:r>
            <a:endParaRPr kumimoji="0" lang="es-EC" sz="2400" i="0" u="none" strike="noStrike" kern="1200" cap="none" spc="0" normalizeH="0" baseline="0" noProof="0" dirty="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97" name="Rectangle 21">
            <a:extLst>
              <a:ext uri="{FF2B5EF4-FFF2-40B4-BE49-F238E27FC236}">
                <a16:creationId xmlns:a16="http://schemas.microsoft.com/office/drawing/2014/main" id="{9C6552F9-5E52-41D8-92B0-18D3379B1B88}"/>
              </a:ext>
            </a:extLst>
          </p:cNvPr>
          <p:cNvSpPr/>
          <p:nvPr/>
        </p:nvSpPr>
        <p:spPr>
          <a:xfrm>
            <a:off x="6854389" y="3376564"/>
            <a:ext cx="2311403" cy="523220"/>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Políticas pasivas</a:t>
            </a:r>
          </a:p>
          <a:p>
            <a:pPr defTabSz="913852"/>
            <a:r>
              <a:rPr lang="es-ES" sz="1400" dirty="0">
                <a:solidFill>
                  <a:prstClr val="white"/>
                </a:solidFill>
                <a:latin typeface="Arial" panose="020B0604020202020204" pitchFamily="34" charset="0"/>
                <a:cs typeface="Arial" panose="020B0604020202020204" pitchFamily="34" charset="0"/>
              </a:rPr>
              <a:t>del mercado de trabajo</a:t>
            </a:r>
          </a:p>
        </p:txBody>
      </p:sp>
      <p:graphicFrame>
        <p:nvGraphicFramePr>
          <p:cNvPr id="3" name="Tabla 2"/>
          <p:cNvGraphicFramePr>
            <a:graphicFrameLocks noGrp="1"/>
          </p:cNvGraphicFramePr>
          <p:nvPr>
            <p:extLst>
              <p:ext uri="{D42A27DB-BD31-4B8C-83A1-F6EECF244321}">
                <p14:modId xmlns:p14="http://schemas.microsoft.com/office/powerpoint/2010/main" val="811796972"/>
              </p:ext>
            </p:extLst>
          </p:nvPr>
        </p:nvGraphicFramePr>
        <p:xfrm>
          <a:off x="1652905" y="1698820"/>
          <a:ext cx="8886190" cy="3878707"/>
        </p:xfrm>
        <a:graphic>
          <a:graphicData uri="http://schemas.openxmlformats.org/drawingml/2006/table">
            <a:tbl>
              <a:tblPr firstRow="1" firstCol="1" bandRow="1"/>
              <a:tblGrid>
                <a:gridCol w="4443095">
                  <a:extLst>
                    <a:ext uri="{9D8B030D-6E8A-4147-A177-3AD203B41FA5}">
                      <a16:colId xmlns:a16="http://schemas.microsoft.com/office/drawing/2014/main" val="708596676"/>
                    </a:ext>
                  </a:extLst>
                </a:gridCol>
                <a:gridCol w="4443095">
                  <a:extLst>
                    <a:ext uri="{9D8B030D-6E8A-4147-A177-3AD203B41FA5}">
                      <a16:colId xmlns:a16="http://schemas.microsoft.com/office/drawing/2014/main" val="4158826652"/>
                    </a:ext>
                  </a:extLst>
                </a:gridCol>
              </a:tblGrid>
              <a:tr h="0">
                <a:tc gridSpan="2">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Señor Concejal Fidel Chamba </a:t>
                      </a:r>
                      <a:r>
                        <a:rPr lang="es-EC" sz="1000" b="1" dirty="0" err="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Vozmediano</a:t>
                      </a: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lnSpc>
                          <a:spcPct val="107000"/>
                        </a:lnSpc>
                        <a:spcAft>
                          <a:spcPts val="0"/>
                        </a:spcAft>
                      </a:pP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61996"/>
                  </a:ext>
                </a:extLst>
              </a:tr>
              <a:tr h="0">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Otra cosa son las acciones pragmáticas que va a tener el Consejo respecto de cuáles van a ser las acciones que se va a realizar en materia de emprendimiento, en materia de economía popular y solidaria, para poder generar incentivos y estímulos de carácter económico tributario a las y los emprendedores.</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O5.</a:t>
                      </a: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El Consejo no es un ente ejecutor de acciones o medidas de fomento del emprendimiento. Las acciones que se van a realizar en materia de emprendimiento constan en el Art. (…). – Medidas de fomento. Estas medidas formarán parte de programas enmarcados en el Plan Local para el apoyo al Emprendimiento y la Innovación, conforme se señala en el articulado.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578041"/>
                  </a:ext>
                </a:extLst>
              </a:tr>
              <a:tr h="0">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Es importante que en la estructura de este texto normativo se desarrolle una lógica conceptual y de apoyo individualizado respecto de lo que significa la línea base de emprendimiento, respecto de lo que significa la identificación de brechas.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O6.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La ordenanza, conforme lo establece el Código Municipal, es una norma de carácter general, es decir que no incluye medidas individualizadas. Es competencia de la SDPC incluir dichas medidas en el Plan Local para el apoyo al Emprendimiento y la Innovación.</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2588649"/>
                  </a:ext>
                </a:extLst>
              </a:tr>
              <a:tr h="0">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 </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Es importante que en el texto de la ordenanza se pueda establecer acciones concretas y pragmáticas respecto de cada uno de los puntos sobre los cuales se va a desarrollar acciones, sobre la línea base de emprendimiento, identificación de brechas, enfoque estratégico, programación de medidas de fomento; en esta misma lógica,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O7.</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La ordenanza, conforme lo establece el Código Municipal, es una norma de carácter general, es decir que, no desciende a un nivel programático de acciones. Es competencia de la SDPC delinear programas, proyectos, actividades y acciones en el Plan Local para el apoyo al Emprendimiento y la Innovación.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606096"/>
                  </a:ext>
                </a:extLst>
              </a:tr>
              <a:tr h="0">
                <a:tc>
                  <a:txBody>
                    <a:bodyPr/>
                    <a:lstStyle/>
                    <a:p>
                      <a:pPr algn="just">
                        <a:lnSpc>
                          <a:spcPct val="107000"/>
                        </a:lnSpc>
                        <a:spcAft>
                          <a:spcPts val="0"/>
                        </a:spcAft>
                      </a:pPr>
                      <a:r>
                        <a:rPr lang="es-EC" sz="1000" b="1">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a:t>
                      </a:r>
                      <a:r>
                        <a:rPr lang="es-EC" sz="100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 Analizar desde el punto de vista jurídico; en el texto se habla de que se desarrollará justamente un apoyo para la constitución y la conformación de empresas, lo cual obviamente, como sabemos, la constitución de empresas no forma parte de las competencias que nosotros tenemos como Municipio de Quito.</a:t>
                      </a:r>
                      <a:endParaRPr lang="es-EC" sz="10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s-EC" sz="1000" dirty="0">
                          <a:solidFill>
                            <a:schemeClr val="tx2"/>
                          </a:solidFill>
                          <a:effectLst/>
                          <a:latin typeface="Palatino Linotype" panose="02040502050505030304" pitchFamily="18" charset="0"/>
                          <a:ea typeface="Calibri" panose="020F0502020204030204" pitchFamily="34" charset="0"/>
                          <a:cs typeface="Times New Roman" panose="02020603050405020304" pitchFamily="18" charset="0"/>
                        </a:rPr>
                        <a:t>O8: Se acoge la observación. Se realizaron ajustes al artículo, eliminando el texto relacionado con la creación de empresas. </a:t>
                      </a:r>
                      <a:endParaRPr lang="es-EC" sz="1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396724"/>
                  </a:ext>
                </a:extLst>
              </a:tr>
            </a:tbl>
          </a:graphicData>
        </a:graphic>
      </p:graphicFrame>
    </p:spTree>
    <p:extLst>
      <p:ext uri="{BB962C8B-B14F-4D97-AF65-F5344CB8AC3E}">
        <p14:creationId xmlns:p14="http://schemas.microsoft.com/office/powerpoint/2010/main" val="175050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9533</TotalTime>
  <Words>8634</Words>
  <Application>Microsoft Office PowerPoint</Application>
  <PresentationFormat>Panorámica</PresentationFormat>
  <Paragraphs>514</Paragraphs>
  <Slides>22</Slides>
  <Notes>20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dc:title>
  <dc:creator>Microsoft Office User</dc:creator>
  <cp:lastModifiedBy>myrian figueroa</cp:lastModifiedBy>
  <cp:revision>754</cp:revision>
  <dcterms:created xsi:type="dcterms:W3CDTF">2022-01-19T15:10:10Z</dcterms:created>
  <dcterms:modified xsi:type="dcterms:W3CDTF">2023-10-23T11:35:30Z</dcterms:modified>
</cp:coreProperties>
</file>