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11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389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6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48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252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61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175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97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208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35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A39D80-3A90-416A-8B59-1F254D6B964C}" type="datetimeFigureOut">
              <a:rPr lang="es-EC" smtClean="0"/>
              <a:t>2/6/2023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709203-8D5E-4086-A072-83E52F11503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am.quito.gob.ec/MDMQ_PORTAL_LUAE_WEB/Imagen/imgLogoQui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854" y="3693330"/>
            <a:ext cx="6389540" cy="273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4751" y="1374822"/>
            <a:ext cx="6641054" cy="971158"/>
          </a:xfrm>
        </p:spPr>
        <p:txBody>
          <a:bodyPr>
            <a:noAutofit/>
          </a:bodyPr>
          <a:lstStyle/>
          <a:p>
            <a:r>
              <a:rPr lang="es-EC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Resumen Ordenanzas</a:t>
            </a:r>
            <a:endParaRPr lang="es-EC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5966" y="2538804"/>
            <a:ext cx="5705139" cy="588981"/>
          </a:xfrm>
        </p:spPr>
        <p:txBody>
          <a:bodyPr>
            <a:normAutofit fontScale="62500" lnSpcReduction="20000"/>
          </a:bodyPr>
          <a:lstStyle/>
          <a:p>
            <a:r>
              <a:rPr lang="es-EC" b="1" dirty="0" smtClean="0"/>
              <a:t>DESARROLLO ECONÓMICO, PRODUCTIVIDAD, COMPETITIVIDAD Y ECONOMÍA POPULAR Y SOLIDARIA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0481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473511"/>
              </p:ext>
            </p:extLst>
          </p:nvPr>
        </p:nvGraphicFramePr>
        <p:xfrm>
          <a:off x="419549" y="111654"/>
          <a:ext cx="11198710" cy="5513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883049">
                  <a:extLst>
                    <a:ext uri="{9D8B030D-6E8A-4147-A177-3AD203B41FA5}">
                      <a16:colId xmlns:a16="http://schemas.microsoft.com/office/drawing/2014/main" val="3280416802"/>
                    </a:ext>
                  </a:extLst>
                </a:gridCol>
                <a:gridCol w="640773">
                  <a:extLst>
                    <a:ext uri="{9D8B030D-6E8A-4147-A177-3AD203B41FA5}">
                      <a16:colId xmlns:a16="http://schemas.microsoft.com/office/drawing/2014/main" val="3318052411"/>
                    </a:ext>
                  </a:extLst>
                </a:gridCol>
                <a:gridCol w="877432">
                  <a:extLst>
                    <a:ext uri="{9D8B030D-6E8A-4147-A177-3AD203B41FA5}">
                      <a16:colId xmlns:a16="http://schemas.microsoft.com/office/drawing/2014/main" val="1679502113"/>
                    </a:ext>
                  </a:extLst>
                </a:gridCol>
                <a:gridCol w="671295">
                  <a:extLst>
                    <a:ext uri="{9D8B030D-6E8A-4147-A177-3AD203B41FA5}">
                      <a16:colId xmlns:a16="http://schemas.microsoft.com/office/drawing/2014/main" val="1854106404"/>
                    </a:ext>
                  </a:extLst>
                </a:gridCol>
                <a:gridCol w="1183956">
                  <a:extLst>
                    <a:ext uri="{9D8B030D-6E8A-4147-A177-3AD203B41FA5}">
                      <a16:colId xmlns:a16="http://schemas.microsoft.com/office/drawing/2014/main" val="2452803891"/>
                    </a:ext>
                  </a:extLst>
                </a:gridCol>
                <a:gridCol w="1062475">
                  <a:extLst>
                    <a:ext uri="{9D8B030D-6E8A-4147-A177-3AD203B41FA5}">
                      <a16:colId xmlns:a16="http://schemas.microsoft.com/office/drawing/2014/main" val="1216101976"/>
                    </a:ext>
                  </a:extLst>
                </a:gridCol>
                <a:gridCol w="708288">
                  <a:extLst>
                    <a:ext uri="{9D8B030D-6E8A-4147-A177-3AD203B41FA5}">
                      <a16:colId xmlns:a16="http://schemas.microsoft.com/office/drawing/2014/main" val="169699348"/>
                    </a:ext>
                  </a:extLst>
                </a:gridCol>
                <a:gridCol w="747049">
                  <a:extLst>
                    <a:ext uri="{9D8B030D-6E8A-4147-A177-3AD203B41FA5}">
                      <a16:colId xmlns:a16="http://schemas.microsoft.com/office/drawing/2014/main" val="1146833493"/>
                    </a:ext>
                  </a:extLst>
                </a:gridCol>
                <a:gridCol w="2424393">
                  <a:extLst>
                    <a:ext uri="{9D8B030D-6E8A-4147-A177-3AD203B41FA5}">
                      <a16:colId xmlns:a16="http://schemas.microsoft.com/office/drawing/2014/main" val="1989717054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MATRIZ REGISTRO DE PROYECTOS DE ORDENANZA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829681"/>
                  </a:ext>
                </a:extLst>
              </a:tr>
              <a:tr h="33275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 LA ORDENANZA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EJE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INFORME 1er DEBATE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1ER. DEBATE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OBSERVACIONES 1ER. DEBATE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INFORME 2DO. DEBATE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2DO. DEBATE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SANCIÓN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ESTADO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211111332"/>
                  </a:ext>
                </a:extLst>
              </a:tr>
              <a:tr h="119674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</a:t>
                      </a:r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 promueve el Teletrabajo como medida de mitigación del impacto social y económico causado por la crisis del COVID-19 - Reformatoria al Capítulo V de la Telemática, del Título I Del Régimen Metropolitano para la utilización de las Tecnologías de la Información y Comunicación en la Municipalidad del Distrito Metropolitano de Quito del Libro III.2 de la Conectividad del Libro III del Eje Económico del Código Municipal</a:t>
                      </a:r>
                      <a:r>
                        <a:rPr lang="es-ES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califica con fecha 16 de abril  de 2020, mediante oficio Nro. GADDMQ-SGCM-2020-1394-O  y se remitió a la Comisión de Desarrollo Económico, Productividad, Competitividad y Economía Popular y Solidaria, disponible acreditación a silla vacía.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182610268"/>
                  </a:ext>
                </a:extLst>
              </a:tr>
              <a:tr h="8172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</a:t>
                      </a:r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apoyo a nuevos emprendimientos en el Distrito Metropolitano de Quito</a:t>
                      </a:r>
                      <a:r>
                        <a:rPr lang="es-ES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califica el 23 de julio de 2020, mediante Oficio Nro. GADDMQ-SGCM-2020-2467-O y se remitió a la Comisión de Desarrollo Económico, Productividad, Competitividad y Economía Popular y Solidaria, disponible acreditación a silla vacía.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extLst>
                  <a:ext uri="{0D108BD9-81ED-4DB2-BD59-A6C34878D82A}">
                    <a16:rowId xmlns:a16="http://schemas.microsoft.com/office/drawing/2014/main" val="2914372109"/>
                  </a:ext>
                </a:extLst>
              </a:tr>
              <a:tr h="35026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Metropolitana que  crea el Fondo de Emprendimiento del Distrito Metropolitano de Quito.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análisis de la Comisión. Disponible para acreditación "Silla Vacía".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4101022816"/>
                  </a:ext>
                </a:extLst>
              </a:tr>
              <a:tr h="93988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que incorpora, en el Libro III.1 Del Desarrollo Económico, Productividad, Competitividad y Economía Popular y Solidaria del Código Municipal, el Título (...) De la Promoción de Huertos Orgánicos en parroquias urbanas y rurales del Distrito Metropolitano de Quito.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IC-CDE-2023-005, de 12 de mayo de 2023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Comisión emite dictamen. Se encuentra pendiente para conocimiento y tratamiento del Concejo Metropolitano en primer debate.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96230315"/>
                  </a:ext>
                </a:extLst>
              </a:tr>
              <a:tr h="70053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Metropolitana sustitutiva de la Sección V del Libro I, de la gobernabilidad e institucionalidad, Libro I.2. de la organización administrativa del Código Municipal para el Distrito Metropolitano de Quito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análisis de la Comisión. Disponible para acreditación "Silla Vacía".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104012635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Ordenanza Metropolitana Reformatoria al Código Municipal de comercio justo y consumo</a:t>
                      </a:r>
                      <a:br>
                        <a:rPr lang="es-EC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C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responsable para el fomento del Distrito Metropolitano de Quito como un territorio sostenible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Económico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análisis de la Comisión. Disponible para acreditación "Silla Vacía".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" marR="4889" marT="4889" marB="0" anchor="ctr"/>
                </a:tc>
                <a:extLst>
                  <a:ext uri="{0D108BD9-81ED-4DB2-BD59-A6C34878D82A}">
                    <a16:rowId xmlns:a16="http://schemas.microsoft.com/office/drawing/2014/main" val="779042365"/>
                  </a:ext>
                </a:extLst>
              </a:tr>
            </a:tbl>
          </a:graphicData>
        </a:graphic>
      </p:graphicFrame>
      <p:pic>
        <p:nvPicPr>
          <p:cNvPr id="5" name="Picture 2" descr="https://pam.quito.gob.ec/MDMQ_PORTAL_LUAE_WEB/Imagen/imgLogoQuit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56" y="5723485"/>
            <a:ext cx="2645879" cy="113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427</Words>
  <Application>Microsoft Office PowerPoint</Application>
  <PresentationFormat>Panorámica</PresentationFormat>
  <Paragraphs>65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Retrospección</vt:lpstr>
      <vt:lpstr>Resumen Ordenanzas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Ordenanzas</dc:title>
  <dc:creator>Maria Jose Jimenez Munoz</dc:creator>
  <cp:lastModifiedBy>HP</cp:lastModifiedBy>
  <cp:revision>4</cp:revision>
  <dcterms:created xsi:type="dcterms:W3CDTF">2023-06-02T17:02:04Z</dcterms:created>
  <dcterms:modified xsi:type="dcterms:W3CDTF">2023-06-02T21:56:36Z</dcterms:modified>
</cp:coreProperties>
</file>