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6" r:id="rId5"/>
    <p:sldId id="268" r:id="rId6"/>
    <p:sldId id="269" r:id="rId7"/>
    <p:sldId id="280" r:id="rId8"/>
    <p:sldId id="281" r:id="rId9"/>
    <p:sldId id="284" r:id="rId10"/>
    <p:sldId id="282" r:id="rId11"/>
    <p:sldId id="283" r:id="rId12"/>
    <p:sldId id="285" r:id="rId13"/>
    <p:sldId id="286" r:id="rId14"/>
    <p:sldId id="287" r:id="rId15"/>
    <p:sldId id="270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272" r:id="rId29"/>
    <p:sldId id="275" r:id="rId30"/>
    <p:sldId id="262" r:id="rId31"/>
    <p:sldId id="265" r:id="rId32"/>
    <p:sldId id="273" r:id="rId33"/>
    <p:sldId id="315" r:id="rId34"/>
    <p:sldId id="314" r:id="rId35"/>
    <p:sldId id="312" r:id="rId36"/>
    <p:sldId id="276" r:id="rId3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000" autoAdjust="0"/>
  </p:normalViewPr>
  <p:slideViewPr>
    <p:cSldViewPr snapToGrid="0">
      <p:cViewPr varScale="1">
        <p:scale>
          <a:sx n="109" d="100"/>
          <a:sy n="109" d="100"/>
        </p:scale>
        <p:origin x="6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sa\Desktop\DIRECCION%20METROPOLITANA%20DE%20DEPORTE%20Y%20RECREACION\2023\MATRICES%20TOTALES%20AREAS%20VERDES%20DMQ\MATRIZ%20AREAS%20VERDES%20DMQ%20COMI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sa\Desktop\DIRECCION%20METROPOLITANA%20DE%20DEPORTE%20Y%20RECREACION\2023\MATRICES%20TOTALES%20AREAS%20VERDES%20DMQ\MATRIZ%20AREAS%20VERDES%20DMQ%20COMISION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sa\Desktop\DIRECCION%20METROPOLITANA%20DE%20DEPORTE%20Y%20RECREACION\2023\MATRICES%20TOTALES%20AREAS%20VERDES%20DMQ\MATRIZ%20AREAS%20VERDES%20DMQ%20COMISION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sesion%20comision\MATRIZ%20TABULACION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SECRETARIA%20DE%20EDUCACION%20Y%20DEPORTE\OTROS\SESION%20DE%20COMISI&#211;N%20REV%2001\MATRIZ%20TABULACI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C1-46D4-B572-50E9977E598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C1-46D4-B572-50E9977E598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C1-46D4-B572-50E9977E598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C1-46D4-B572-50E9977E598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C1-46D4-B572-50E9977E5984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5C1-46D4-B572-50E9977E5984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5C1-46D4-B572-50E9977E5984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5C1-46D4-B572-50E9977E5984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5C1-46D4-B572-50E9977E59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TOTALES!$J$3:$J$11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TOTALES!$K$3:$K$11</c:f>
              <c:numCache>
                <c:formatCode>0.00</c:formatCode>
                <c:ptCount val="9"/>
                <c:pt idx="0">
                  <c:v>27.919976377653494</c:v>
                </c:pt>
                <c:pt idx="1">
                  <c:v>12.917739855985547</c:v>
                </c:pt>
                <c:pt idx="2">
                  <c:v>2.7773798490859498</c:v>
                </c:pt>
                <c:pt idx="3">
                  <c:v>1.3594543471841753</c:v>
                </c:pt>
                <c:pt idx="4">
                  <c:v>5.3062572906221037</c:v>
                </c:pt>
                <c:pt idx="5">
                  <c:v>9.8021043768582867</c:v>
                </c:pt>
                <c:pt idx="6">
                  <c:v>9.3597700914196498</c:v>
                </c:pt>
                <c:pt idx="7">
                  <c:v>12.942882452514114</c:v>
                </c:pt>
                <c:pt idx="8">
                  <c:v>17.61443535867668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C1-46D4-B572-50E9977E598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No. </a:t>
            </a:r>
            <a:r>
              <a:rPr lang="en-US" dirty="0" err="1"/>
              <a:t>Habitantes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Adm. Zonal</a:t>
            </a:r>
          </a:p>
        </c:rich>
      </c:tx>
      <c:layout>
        <c:manualLayout>
          <c:xMode val="edge"/>
          <c:yMode val="edge"/>
          <c:x val="0.21591570257655207"/>
          <c:y val="7.4389823682181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No. Habitantes por Adm. Zonal*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6E-423C-8C38-B84CA5A2E1B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6E-423C-8C38-B84CA5A2E1B0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6E-423C-8C38-B84CA5A2E1B0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6E-423C-8C38-B84CA5A2E1B0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6E-423C-8C38-B84CA5A2E1B0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56E-423C-8C38-B84CA5A2E1B0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56E-423C-8C38-B84CA5A2E1B0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56E-423C-8C38-B84CA5A2E1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Quitumbe</c:v>
                </c:pt>
                <c:pt idx="1">
                  <c:v>Sur - Eloy Alfaro</c:v>
                </c:pt>
                <c:pt idx="2">
                  <c:v>Centro - Manuela Saenz</c:v>
                </c:pt>
                <c:pt idx="3">
                  <c:v>Norte - Eugenio Espejo</c:v>
                </c:pt>
                <c:pt idx="4">
                  <c:v>Equinoccial - La Delicia</c:v>
                </c:pt>
                <c:pt idx="5">
                  <c:v>Calderón</c:v>
                </c:pt>
                <c:pt idx="6">
                  <c:v>Tumbaco</c:v>
                </c:pt>
                <c:pt idx="7">
                  <c:v>Los Chillos</c:v>
                </c:pt>
              </c:strCache>
            </c:strRef>
          </c:cat>
          <c:val>
            <c:numRef>
              <c:f>Hoja1!$B$2:$B$9</c:f>
              <c:numCache>
                <c:formatCode>#,##0</c:formatCode>
                <c:ptCount val="8"/>
                <c:pt idx="0">
                  <c:v>520558</c:v>
                </c:pt>
                <c:pt idx="1">
                  <c:v>443681</c:v>
                </c:pt>
                <c:pt idx="2">
                  <c:v>203287</c:v>
                </c:pt>
                <c:pt idx="3">
                  <c:v>454706</c:v>
                </c:pt>
                <c:pt idx="4">
                  <c:v>460748</c:v>
                </c:pt>
                <c:pt idx="5">
                  <c:v>314958</c:v>
                </c:pt>
                <c:pt idx="6">
                  <c:v>217124</c:v>
                </c:pt>
                <c:pt idx="7">
                  <c:v>253994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9A-4F3B-BFC4-B8F5C025A68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DDF-45CB-9275-616B74CE48DF}"/>
              </c:ext>
            </c:extLst>
          </c:dPt>
          <c:dPt>
            <c:idx val="1"/>
            <c:bubble3D val="0"/>
            <c:explosion val="6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DDF-45CB-9275-616B74CE48DF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DDF-45CB-9275-616B74CE48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DDF-45CB-9275-616B74CE48D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DDF-45CB-9275-616B74CE48D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DDF-45CB-9275-616B74CE48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(2)'!$AE$2:$AG$2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(2)'!$AE$3:$AG$3</c:f>
              <c:numCache>
                <c:formatCode>General</c:formatCode>
                <c:ptCount val="3"/>
                <c:pt idx="0">
                  <c:v>16</c:v>
                </c:pt>
                <c:pt idx="1">
                  <c:v>14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DF-45CB-9275-616B74CE48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26F-4E4C-81D6-42051E8D7E9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26F-4E4C-81D6-42051E8D7E9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26F-4E4C-81D6-42051E8D7E9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26F-4E4C-81D6-42051E8D7E9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26F-4E4C-81D6-42051E8D7E9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26F-4E4C-81D6-42051E8D7E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(2)'!$AN$2:$AP$2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(2)'!$AN$3:$AP$3</c:f>
              <c:numCache>
                <c:formatCode>General</c:formatCode>
                <c:ptCount val="3"/>
                <c:pt idx="0">
                  <c:v>44</c:v>
                </c:pt>
                <c:pt idx="1">
                  <c:v>53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6F-4E4C-81D6-42051E8D7E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843-4A7B-98EC-38F358B7FA7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843-4A7B-98EC-38F358B7FA7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843-4A7B-98EC-38F358B7FA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843-4A7B-98EC-38F358B7FA7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843-4A7B-98EC-38F358B7FA7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843-4A7B-98EC-38F358B7F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(2)'!$AW$2:$AY$2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(2)'!$AW$3:$AY$3</c:f>
              <c:numCache>
                <c:formatCode>General</c:formatCode>
                <c:ptCount val="3"/>
                <c:pt idx="0">
                  <c:v>42</c:v>
                </c:pt>
                <c:pt idx="1">
                  <c:v>46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43-4A7B-98EC-38F358B7FA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230-41F7-8A3C-2BB20B1BDDC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230-41F7-8A3C-2BB20B1BDDC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230-41F7-8A3C-2BB20B1BDDC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230-41F7-8A3C-2BB20B1BDDC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230-41F7-8A3C-2BB20B1BDD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30-41F7-8A3C-2BB20B1BDD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(2)'!$BF$2:$BH$2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(2)'!$BF$3:$BH$3</c:f>
              <c:numCache>
                <c:formatCode>General</c:formatCode>
                <c:ptCount val="3"/>
                <c:pt idx="0">
                  <c:v>13</c:v>
                </c:pt>
                <c:pt idx="1">
                  <c:v>24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30-41F7-8A3C-2BB20B1BDDC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7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610-4CA1-9FA6-6ED3519A0FD4}"/>
              </c:ext>
            </c:extLst>
          </c:dPt>
          <c:dPt>
            <c:idx val="1"/>
            <c:bubble3D val="0"/>
            <c:explosion val="18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610-4CA1-9FA6-6ED3519A0FD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610-4CA1-9FA6-6ED3519A0FD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610-4CA1-9FA6-6ED3519A0FD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610-4CA1-9FA6-6ED3519A0FD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610-4CA1-9FA6-6ED3519A0F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(2)'!$V$25:$X$25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(2)'!$V$26:$X$26</c:f>
              <c:numCache>
                <c:formatCode>General</c:formatCode>
                <c:ptCount val="3"/>
                <c:pt idx="0">
                  <c:v>15</c:v>
                </c:pt>
                <c:pt idx="1">
                  <c:v>52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10-4CA1-9FA6-6ED3519A0F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EC2-4B7B-A7B5-5A0CB3835FE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EC2-4B7B-A7B5-5A0CB3835FE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EC2-4B7B-A7B5-5A0CB3835FE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EC2-4B7B-A7B5-5A0CB3835FE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EC2-4B7B-A7B5-5A0CB3835FE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EC2-4B7B-A7B5-5A0CB3835F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(2)'!$AN$25:$AP$25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(2)'!$AN$26:$AP$26</c:f>
              <c:numCache>
                <c:formatCode>General</c:formatCode>
                <c:ptCount val="3"/>
                <c:pt idx="0">
                  <c:v>21</c:v>
                </c:pt>
                <c:pt idx="1">
                  <c:v>27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C2-4B7B-A7B5-5A0CB3835F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430-41D2-969C-4085C3A5DA6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430-41D2-969C-4085C3A5DA69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430-41D2-969C-4085C3A5DA6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430-41D2-969C-4085C3A5DA6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430-41D2-969C-4085C3A5DA6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430-41D2-969C-4085C3A5DA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(2)'!$AW$25:$AY$25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(2)'!$AW$26:$AY$26</c:f>
              <c:numCache>
                <c:formatCode>General</c:formatCode>
                <c:ptCount val="3"/>
                <c:pt idx="0">
                  <c:v>26</c:v>
                </c:pt>
                <c:pt idx="1">
                  <c:v>48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30-41D2-969C-4085C3A5DA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00B0F0"/>
            </a:solidFill>
          </c:spPr>
          <c:explosion val="6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554-48C0-B31B-4582A0594AC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554-48C0-B31B-4582A0594AC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554-48C0-B31B-4582A0594AC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554-48C0-B31B-4582A0594AC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554-48C0-B31B-4582A0594AC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554-48C0-B31B-4582A0594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(2)'!$BF$25:$BH$25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(2)'!$BF$26:$BH$26</c:f>
              <c:numCache>
                <c:formatCode>General</c:formatCode>
                <c:ptCount val="3"/>
                <c:pt idx="0">
                  <c:v>15</c:v>
                </c:pt>
                <c:pt idx="1">
                  <c:v>38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54-48C0-B31B-4582A0594A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'Hoja1 (2)'!$C$17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'Hoja1 (2)'!$B$19:$B$27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'Hoja1 (2)'!$C$19:$C$27</c:f>
              <c:numCache>
                <c:formatCode>General</c:formatCode>
                <c:ptCount val="9"/>
                <c:pt idx="0">
                  <c:v>16</c:v>
                </c:pt>
                <c:pt idx="1">
                  <c:v>44</c:v>
                </c:pt>
                <c:pt idx="2">
                  <c:v>42</c:v>
                </c:pt>
                <c:pt idx="3">
                  <c:v>13</c:v>
                </c:pt>
                <c:pt idx="4">
                  <c:v>15</c:v>
                </c:pt>
                <c:pt idx="5">
                  <c:v>0</c:v>
                </c:pt>
                <c:pt idx="6">
                  <c:v>21</c:v>
                </c:pt>
                <c:pt idx="7">
                  <c:v>26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52-474C-AF8D-2A9D70B66D61}"/>
            </c:ext>
          </c:extLst>
        </c:ser>
        <c:ser>
          <c:idx val="1"/>
          <c:order val="1"/>
          <c:tx>
            <c:strRef>
              <c:f>'Hoja1 (2)'!$D$17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'Hoja1 (2)'!$B$19:$B$27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'Hoja1 (2)'!$D$19:$D$27</c:f>
              <c:numCache>
                <c:formatCode>General</c:formatCode>
                <c:ptCount val="9"/>
                <c:pt idx="0">
                  <c:v>14</c:v>
                </c:pt>
                <c:pt idx="1">
                  <c:v>53</c:v>
                </c:pt>
                <c:pt idx="2">
                  <c:v>46</c:v>
                </c:pt>
                <c:pt idx="3">
                  <c:v>24</c:v>
                </c:pt>
                <c:pt idx="4">
                  <c:v>52</c:v>
                </c:pt>
                <c:pt idx="5">
                  <c:v>0</c:v>
                </c:pt>
                <c:pt idx="6">
                  <c:v>27</c:v>
                </c:pt>
                <c:pt idx="7">
                  <c:v>48</c:v>
                </c:pt>
                <c:pt idx="8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52-474C-AF8D-2A9D70B66D61}"/>
            </c:ext>
          </c:extLst>
        </c:ser>
        <c:ser>
          <c:idx val="2"/>
          <c:order val="2"/>
          <c:tx>
            <c:strRef>
              <c:f>'Hoja1 (2)'!$E$17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'Hoja1 (2)'!$B$19:$B$27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'Hoja1 (2)'!$E$19:$E$27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9</c:v>
                </c:pt>
                <c:pt idx="5">
                  <c:v>0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52-474C-AF8D-2A9D70B66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9875760"/>
        <c:axId val="2089876176"/>
        <c:axId val="0"/>
      </c:bar3DChart>
      <c:catAx>
        <c:axId val="208987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89876176"/>
        <c:crosses val="autoZero"/>
        <c:auto val="1"/>
        <c:lblAlgn val="ctr"/>
        <c:lblOffset val="100"/>
        <c:noMultiLvlLbl val="0"/>
      </c:catAx>
      <c:valAx>
        <c:axId val="208987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89875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D9C-4A1E-9CE3-E92E6FE70BF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D9C-4A1E-9CE3-E92E6FE70BF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D9C-4A1E-9CE3-E92E6FE70BF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D9C-4A1E-9CE3-E92E6FE70BF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D9C-4A1E-9CE3-E92E6FE70BF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D9C-4A1E-9CE3-E92E6FE70B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Hoja1!$BF$2:$BH$2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Hoja1!$BF$3:$BH$3</c:f>
              <c:numCache>
                <c:formatCode>General</c:formatCode>
                <c:ptCount val="3"/>
                <c:pt idx="0">
                  <c:v>9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9C-4A1E-9CE3-E92E6FE70BF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4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DC6-41A2-9D5A-D99CC457388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DC6-41A2-9D5A-D99CC4573889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DC6-41A2-9D5A-D99CC45738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DC6-41A2-9D5A-D99CC45738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DC6-41A2-9D5A-D99CC45738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DC6-41A2-9D5A-D99CC45738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'Hoja1 (2)'!$M$86:$O$86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'Hoja1 (2)'!$M$87:$O$87</c:f>
              <c:numCache>
                <c:formatCode>General</c:formatCode>
                <c:ptCount val="3"/>
                <c:pt idx="0">
                  <c:v>192</c:v>
                </c:pt>
                <c:pt idx="1">
                  <c:v>302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C6-41A2-9D5A-D99CC45738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Afluencia APROXIMADA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TOTALES!$L$15:$L$22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TOTALES!$M$15:$M$22</c:f>
              <c:numCache>
                <c:formatCode>General</c:formatCode>
                <c:ptCount val="8"/>
                <c:pt idx="0">
                  <c:v>32630</c:v>
                </c:pt>
                <c:pt idx="1">
                  <c:v>19945</c:v>
                </c:pt>
                <c:pt idx="2" formatCode="0">
                  <c:v>87288</c:v>
                </c:pt>
                <c:pt idx="3">
                  <c:v>30194</c:v>
                </c:pt>
                <c:pt idx="4">
                  <c:v>8670</c:v>
                </c:pt>
                <c:pt idx="5">
                  <c:v>44019</c:v>
                </c:pt>
                <c:pt idx="6">
                  <c:v>33894</c:v>
                </c:pt>
                <c:pt idx="7">
                  <c:v>92317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E-4F85-8F7B-122CE7A7F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380174496"/>
        <c:axId val="1380167776"/>
      </c:barChart>
      <c:catAx>
        <c:axId val="13801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0167776"/>
        <c:crosses val="autoZero"/>
        <c:auto val="1"/>
        <c:lblAlgn val="ctr"/>
        <c:lblOffset val="100"/>
        <c:noMultiLvlLbl val="0"/>
      </c:catAx>
      <c:valAx>
        <c:axId val="138016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017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B4-4C31-BD1D-0F1763B1779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B4-4C31-BD1D-0F1763B1779C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B4-4C31-BD1D-0F1763B1779C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B4-4C31-BD1D-0F1763B1779C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B4-4C31-BD1D-0F1763B1779C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B4-4C31-BD1D-0F1763B1779C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7B4-4C31-BD1D-0F1763B1779C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7B4-4C31-BD1D-0F1763B177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TOTALES!$H$27:$H$34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TOTALES!$I$27:$I$34</c:f>
              <c:numCache>
                <c:formatCode>0.00</c:formatCode>
                <c:ptCount val="8"/>
                <c:pt idx="0">
                  <c:v>6.3834183635817991</c:v>
                </c:pt>
                <c:pt idx="1">
                  <c:v>25.979405788616607</c:v>
                </c:pt>
                <c:pt idx="2">
                  <c:v>12.383093657907812</c:v>
                </c:pt>
                <c:pt idx="3">
                  <c:v>16.801058737288511</c:v>
                </c:pt>
                <c:pt idx="4">
                  <c:v>4.4278046452590516</c:v>
                </c:pt>
                <c:pt idx="5">
                  <c:v>10.540634947186129</c:v>
                </c:pt>
                <c:pt idx="6">
                  <c:v>19.660928559831941</c:v>
                </c:pt>
                <c:pt idx="7">
                  <c:v>3.8236553003281495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7B4-4C31-BD1D-0F1763B177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D45-4596-8115-D9547A0B0DEA}"/>
              </c:ext>
            </c:extLst>
          </c:dPt>
          <c:dPt>
            <c:idx val="1"/>
            <c:bubble3D val="0"/>
            <c:explosion val="17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D45-4596-8115-D9547A0B0DE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D45-4596-8115-D9547A0B0DEA}"/>
              </c:ext>
            </c:extLst>
          </c:dPt>
          <c:dLbls>
            <c:dLbl>
              <c:idx val="0"/>
              <c:layout>
                <c:manualLayout>
                  <c:x val="5.751992370203773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45-4596-8115-D9547A0B0DEA}"/>
                </c:ext>
              </c:extLst>
            </c:dLbl>
            <c:dLbl>
              <c:idx val="1"/>
              <c:layout>
                <c:manualLayout>
                  <c:x val="-8.7151399548542091E-2"/>
                  <c:y val="-5.75658006564314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45-4596-8115-D9547A0B0DEA}"/>
                </c:ext>
              </c:extLst>
            </c:dLbl>
            <c:dLbl>
              <c:idx val="2"/>
              <c:layout>
                <c:manualLayout>
                  <c:x val="-6.62350636568919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45-4596-8115-D9547A0B0D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Hoja1!$V$2:$X$2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Hoja1!$V$3:$X$3</c:f>
              <c:numCache>
                <c:formatCode>General</c:formatCode>
                <c:ptCount val="3"/>
                <c:pt idx="0">
                  <c:v>16</c:v>
                </c:pt>
                <c:pt idx="1">
                  <c:v>291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45-4596-8115-D9547A0B0D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7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172-4396-8F24-FAC82A3CAFD6}"/>
              </c:ext>
            </c:extLst>
          </c:dPt>
          <c:dPt>
            <c:idx val="1"/>
            <c:bubble3D val="0"/>
            <c:explosion val="18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172-4396-8F24-FAC82A3CAFD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172-4396-8F24-FAC82A3CAFD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172-4396-8F24-FAC82A3CAFD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172-4396-8F24-FAC82A3CAFD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172-4396-8F24-FAC82A3CAF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Hoja1!$V$25:$X$25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Hoja1!$V$26:$X$26</c:f>
              <c:numCache>
                <c:formatCode>General</c:formatCode>
                <c:ptCount val="3"/>
                <c:pt idx="0">
                  <c:v>20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72-4396-8F24-FAC82A3CAF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5C5-43D0-AF22-9A5AB6F7696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5C5-43D0-AF22-9A5AB6F76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Hoja1!$AF$25</c:f>
              <c:strCache>
                <c:ptCount val="1"/>
                <c:pt idx="0">
                  <c:v>REGULAR</c:v>
                </c:pt>
              </c:strCache>
              <c:extLst/>
            </c:strRef>
          </c:cat>
          <c:val>
            <c:numRef>
              <c:f>Hoja1!$AF$26</c:f>
              <c:numCache>
                <c:formatCode>General</c:formatCode>
                <c:ptCount val="1"/>
                <c:pt idx="0">
                  <c:v>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5C5-43D0-AF22-9A5AB6F769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D1A-4C57-9291-74E143D72C6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D1A-4C57-9291-74E143D72C6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D1A-4C57-9291-74E143D72C6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1A-4C57-9291-74E143D72C6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1A-4C57-9291-74E143D72C6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D1A-4C57-9291-74E143D72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Hoja1!$AN$25:$AP$25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Hoja1!$AN$26:$AP$26</c:f>
              <c:numCache>
                <c:formatCode>General</c:formatCode>
                <c:ptCount val="3"/>
                <c:pt idx="0">
                  <c:v>72</c:v>
                </c:pt>
                <c:pt idx="1">
                  <c:v>33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1A-4C57-9291-74E143D72C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57A-46B7-969F-8B0D8120FEF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57A-46B7-969F-8B0D8120FEF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57A-46B7-969F-8B0D8120FE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57A-46B7-969F-8B0D8120FE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57A-46B7-969F-8B0D8120FE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57A-46B7-969F-8B0D8120F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Hoja1!$AW$25:$AY$25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Hoja1!$AW$26:$AY$26</c:f>
              <c:numCache>
                <c:formatCode>General</c:formatCode>
                <c:ptCount val="3"/>
                <c:pt idx="0">
                  <c:v>49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7A-46B7-969F-8B0D8120FE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00B0F0"/>
            </a:solidFill>
          </c:spPr>
          <c:explosion val="6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EDE-446A-B521-2371D5D9A39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EDE-446A-B521-2371D5D9A39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EDE-446A-B521-2371D5D9A39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EDE-446A-B521-2371D5D9A39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EDE-446A-B521-2371D5D9A3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DE-446A-B521-2371D5D9A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Hoja1!$BF$25:$BH$25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Hoja1!$BF$26:$BH$26</c:f>
              <c:numCache>
                <c:formatCode>General</c:formatCode>
                <c:ptCount val="3"/>
                <c:pt idx="0">
                  <c:v>22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DE-446A-B521-2371D5D9A3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Hoja1!$C$17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Hoja1!$B$19:$B$27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Hoja1!$C$19:$C$27</c:f>
              <c:numCache>
                <c:formatCode>General</c:formatCode>
                <c:ptCount val="9"/>
                <c:pt idx="0">
                  <c:v>19</c:v>
                </c:pt>
                <c:pt idx="1">
                  <c:v>59</c:v>
                </c:pt>
                <c:pt idx="2">
                  <c:v>24</c:v>
                </c:pt>
                <c:pt idx="3">
                  <c:v>9</c:v>
                </c:pt>
                <c:pt idx="4">
                  <c:v>20</c:v>
                </c:pt>
                <c:pt idx="5">
                  <c:v>0</c:v>
                </c:pt>
                <c:pt idx="6">
                  <c:v>72</c:v>
                </c:pt>
                <c:pt idx="7">
                  <c:v>49</c:v>
                </c:pt>
                <c:pt idx="8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6F-4591-A9C3-BA541C2AA58F}"/>
            </c:ext>
          </c:extLst>
        </c:ser>
        <c:ser>
          <c:idx val="1"/>
          <c:order val="1"/>
          <c:tx>
            <c:strRef>
              <c:f>Hoja1!$D$17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Hoja1!$B$19:$B$27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Hoja1!$D$19:$D$27</c:f>
              <c:numCache>
                <c:formatCode>General</c:formatCode>
                <c:ptCount val="9"/>
                <c:pt idx="0">
                  <c:v>16</c:v>
                </c:pt>
                <c:pt idx="1">
                  <c:v>107</c:v>
                </c:pt>
                <c:pt idx="2">
                  <c:v>17</c:v>
                </c:pt>
                <c:pt idx="3">
                  <c:v>3</c:v>
                </c:pt>
                <c:pt idx="4">
                  <c:v>5</c:v>
                </c:pt>
                <c:pt idx="5">
                  <c:v>6</c:v>
                </c:pt>
                <c:pt idx="6">
                  <c:v>33</c:v>
                </c:pt>
                <c:pt idx="7">
                  <c:v>8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6F-4591-A9C3-BA541C2AA58F}"/>
            </c:ext>
          </c:extLst>
        </c:ser>
        <c:ser>
          <c:idx val="2"/>
          <c:order val="2"/>
          <c:tx>
            <c:strRef>
              <c:f>Hoja1!$E$17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Hoja1!$B$19:$B$27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Hoja1!$E$19:$E$27</c:f>
              <c:numCache>
                <c:formatCode>General</c:formatCode>
                <c:ptCount val="9"/>
                <c:pt idx="0">
                  <c:v>0</c:v>
                </c:pt>
                <c:pt idx="1">
                  <c:v>39</c:v>
                </c:pt>
                <c:pt idx="2">
                  <c:v>0</c:v>
                </c:pt>
                <c:pt idx="3">
                  <c:v>1</c:v>
                </c:pt>
                <c:pt idx="4">
                  <c:v>6</c:v>
                </c:pt>
                <c:pt idx="5">
                  <c:v>0</c:v>
                </c:pt>
                <c:pt idx="6">
                  <c:v>7</c:v>
                </c:pt>
                <c:pt idx="7">
                  <c:v>6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6F-4591-A9C3-BA541C2AA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9875760"/>
        <c:axId val="2089876176"/>
        <c:axId val="0"/>
      </c:bar3DChart>
      <c:catAx>
        <c:axId val="208987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89876176"/>
        <c:crosses val="autoZero"/>
        <c:auto val="1"/>
        <c:lblAlgn val="ctr"/>
        <c:lblOffset val="100"/>
        <c:noMultiLvlLbl val="0"/>
      </c:catAx>
      <c:valAx>
        <c:axId val="208987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89875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4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80E-4178-8AC4-2BC74C88C8E4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80E-4178-8AC4-2BC74C88C8E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80E-4178-8AC4-2BC74C88C8E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80E-4178-8AC4-2BC74C88C8E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80E-4178-8AC4-2BC74C88C8E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80E-4178-8AC4-2BC74C88C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Hoja1!$M$86:$O$86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Hoja1!$M$87:$O$87</c:f>
              <c:numCache>
                <c:formatCode>General</c:formatCode>
                <c:ptCount val="3"/>
                <c:pt idx="0">
                  <c:v>290</c:v>
                </c:pt>
                <c:pt idx="1">
                  <c:v>487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0E-4178-8AC4-2BC74C88C8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89CC1-75BF-4FCF-9DD9-4C50FDB4337D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2F1C4-FB12-49A7-9D56-0D662F3EA1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80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482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391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9E01A-DEC0-3A16-CC3F-05FA65C60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8F8921-9E60-3E15-82A8-5FCD61983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6158B9-5324-4B65-AE06-E7AC564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DB3AD7-0265-A9F0-47AA-14B2767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9D459-2CB3-A83F-7555-470932F8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063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9F1CD-7A0E-6745-367C-F4507E51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1FA194-941B-FCFF-5E24-121CE544D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4CC21-32FA-EF7C-1599-C4191DE9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D2C1C5-6D28-B009-78B6-65230B75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E0AB79-F6B3-2D74-58EC-1AA88AA7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86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FC9E13-7C45-AADA-F3F0-F0DD66E8D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C6B433-C2DD-03D5-9EE9-BE7E26AFF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7EE62A-DC58-C043-9046-A895B464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FA59AD-FDDF-FF46-7454-A629663A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07F0A0-6524-D695-8179-0ED6CF9A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156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87DB7-1675-7299-57A0-5594DC6E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644320-5877-7807-611D-0530AC04A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6EB41-B94C-CEC0-E759-24C345E6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E66901-7E61-0D39-4BD2-4A97DD5E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4B61B6-6ADF-D151-B1F1-187396E7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352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B8D2E-8E28-8857-2D1C-0486B3DA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04A4C4-BCFA-41FC-E3D7-EAB1B17D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360396-49F4-66AF-0DB7-F864BDE2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2D6A10-D05F-293D-994E-A0C2E17E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62E9FF-464C-EA10-86C3-45BF1F3B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21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EFA12-E6EC-D588-0AC0-B3899E15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3B9FE-2B89-2BC2-C91C-A5606F03B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DD8388-7336-C33A-DBC7-30065E44E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95A6DC-5862-836E-63E0-DD7CA648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1A34CF-A0BF-C65B-6937-43E5261D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BCE3D2-8DB4-D7DA-7ED0-5B7455D5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588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38C9D-CD6E-BB40-5F76-E61AB547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F06AF1-2877-C0A5-1CE2-ECFDF67D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DFA5A2-26B6-03D7-2A89-22070E3ED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9FF380-9012-1E46-D605-5345A6E05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C952AB-E871-025C-104C-0C01EF389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AA5C94-99F0-8D86-EE16-C659BBD0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1F7C1D-7879-1A5E-EBFF-4A0DF9A5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9679C4-307D-5618-07C7-C83E59D8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782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52FBF-1CF2-97A3-B950-C35C0E6A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FE82F2-AFB0-28E2-D689-609E7A58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931433-720F-31BF-2F36-16E3FE7E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3C7FDF-2392-E7E9-970D-9EFE2FF6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63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459A4F-FC81-5A5B-F2F9-73FE8573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5FCB46-8612-C28A-32B7-2D175E8C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463240-4A7E-DD3C-969B-D88318F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66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421C1-5C31-6A16-B0F6-CCA6641B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6D7D8-8AEC-0751-4F08-142631FE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3E5441-7E76-EF57-ECA5-CA81207F7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F4E563-6CD8-5F28-FDB8-63E1B0F0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A93E59-2EAE-5218-17E2-CDD81B82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6E5BBC-A28D-5BC2-54D5-9DE644D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990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6C3CB-0726-0947-807D-410A23EE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E79647-CE21-696B-B716-6068C9FD8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FC3E3F-6A5D-802F-92CC-5B060EE6C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B1CB6F-040F-6E64-2681-AD52A185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36410C-8F84-C6C9-F3A6-1C38010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50F101-6004-818A-CC32-8F816C0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618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221937-9C5F-6BF2-403A-FB2CE68D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D3C54B-86EB-DA68-EB97-6ABD93ED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30C6F-DA8F-AE99-4B71-3450E0A0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7164-5066-46B2-9F93-DA5947371CC6}" type="datetimeFigureOut">
              <a:rPr lang="es-EC" smtClean="0"/>
              <a:t>21/8/2023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33071-7935-0A54-CE90-F4DCB307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278F9-9889-3DA3-DFDB-9F21A2576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83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DC7541-F0DD-D35F-70B2-5A8A0F24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Manuela Sáenz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64% de los espacios equivalente a 72,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30% de los espacios equivalente a 33,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6% de los espacios equivalente a 7,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6999513" cy="5078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9FFA393-5DE4-57EC-429A-0D999B5A22B9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76912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Quitumbe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7175360" y="2710363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78% de los espacios equivalente a 49,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13% de los espacios equivalente a 8,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9% de los espacios equivalente a 6,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6999514" cy="507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A4128BD-67AD-2099-7138-DE3318B28C88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84480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Tumbaco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7031108" y="2918067"/>
            <a:ext cx="35727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96% de los espacios equivalente a 22,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4% de los espacios equivalente a 1, se encuentran en un estado: Regular.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7031107" cy="507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495B929-0E50-7EFA-7B60-C9127D2F17F8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7801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nicipio de Quito on Twitter: &quot;&quot;Cuando recibimos la administración nos  encontramos con una ciudad destruida en áreas verdes, parterrres, parques y  en vías. En estos 18 meses, junto a @ObrasQuito, recuperamos más">
            <a:extLst>
              <a:ext uri="{FF2B5EF4-FFF2-40B4-BE49-F238E27FC236}">
                <a16:creationId xmlns:a16="http://schemas.microsoft.com/office/drawing/2014/main" id="{DB900FBE-A3B6-5C6A-E9E3-BEFAADAC9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55"/>
          <a:stretch/>
        </p:blipFill>
        <p:spPr bwMode="auto">
          <a:xfrm>
            <a:off x="6382139" y="1665820"/>
            <a:ext cx="5480761" cy="45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-190588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718322"/>
            <a:ext cx="3365822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General de las Administraciones Zonales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-214004" y="1939932"/>
          <a:ext cx="7529209" cy="434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A0DFF89-340B-9AFE-83FF-FD5A23E861E6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377034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 34% de todos los espacios equivalente a 290, se encuentran en un estado: </a:t>
            </a:r>
            <a:r>
              <a:rPr lang="en-US" sz="1600" dirty="0">
                <a:solidFill>
                  <a:schemeClr val="tx1"/>
                </a:solidFill>
              </a:rPr>
              <a:t>Bueno.</a:t>
            </a:r>
            <a:endParaRPr lang="es-EC" sz="1600" dirty="0">
              <a:solidFill>
                <a:schemeClr val="tx1"/>
              </a:solidFill>
            </a:endParaRPr>
          </a:p>
          <a:p>
            <a:endParaRPr lang="es-MX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 58% de todos los espacios equivalente a 487, se encuentran en un estado: Regular.</a:t>
            </a:r>
          </a:p>
          <a:p>
            <a:endParaRPr lang="es-MX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 8% de todos los espacios equivalente a 65, se encuentran en un estado: Malo.</a:t>
            </a:r>
            <a:endParaRPr lang="es-EC" sz="1600" dirty="0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/>
        </p:nvGraphicFramePr>
        <p:xfrm>
          <a:off x="1" y="1823024"/>
          <a:ext cx="6999514" cy="503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E4A8B242-9782-BAC5-2B0F-C920C4F40D78}"/>
              </a:ext>
            </a:extLst>
          </p:cNvPr>
          <p:cNvSpPr txBox="1">
            <a:spLocks/>
          </p:cNvSpPr>
          <p:nvPr/>
        </p:nvSpPr>
        <p:spPr>
          <a:xfrm>
            <a:off x="329100" y="-190588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2C909D3-0BB2-2E38-1611-93152948B5A5}"/>
              </a:ext>
            </a:extLst>
          </p:cNvPr>
          <p:cNvSpPr txBox="1">
            <a:spLocks/>
          </p:cNvSpPr>
          <p:nvPr/>
        </p:nvSpPr>
        <p:spPr>
          <a:xfrm>
            <a:off x="329100" y="718322"/>
            <a:ext cx="3365822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General de las Administraciones Zonales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AFD4B4-19FD-3EB6-F43D-2126270220A8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12376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 MEJORES parques y atracciones naturales de Quito">
            <a:extLst>
              <a:ext uri="{FF2B5EF4-FFF2-40B4-BE49-F238E27FC236}">
                <a16:creationId xmlns:a16="http://schemas.microsoft.com/office/drawing/2014/main" id="{77EF0EDF-BB95-E05E-9BA6-2755F130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91" y="850743"/>
            <a:ext cx="7328994" cy="54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465565-DBA7-4ACA-D51E-85241ED5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1630138" y="2493040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F31E45-6C33-DD57-4A61-5472A7EC77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6" y="2493040"/>
            <a:ext cx="4253472" cy="123221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069506-BEDE-F16A-6B58-BC80AEA3A0DE}"/>
              </a:ext>
            </a:extLst>
          </p:cNvPr>
          <p:cNvSpPr txBox="1">
            <a:spLocks/>
          </p:cNvSpPr>
          <p:nvPr/>
        </p:nvSpPr>
        <p:spPr>
          <a:xfrm>
            <a:off x="415801" y="1979377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PARQUES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C73984-8F57-599D-6498-4AD92F958288}"/>
              </a:ext>
            </a:extLst>
          </p:cNvPr>
          <p:cNvSpPr txBox="1">
            <a:spLocks/>
          </p:cNvSpPr>
          <p:nvPr/>
        </p:nvSpPr>
        <p:spPr>
          <a:xfrm>
            <a:off x="415801" y="3745367"/>
            <a:ext cx="1760523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DMQ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6EE8A94-CB6F-6A54-8E47-52C3FBF82CC3}"/>
              </a:ext>
            </a:extLst>
          </p:cNvPr>
          <p:cNvSpPr txBox="1">
            <a:spLocks/>
          </p:cNvSpPr>
          <p:nvPr/>
        </p:nvSpPr>
        <p:spPr>
          <a:xfrm>
            <a:off x="660580" y="2860369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SECTORIALES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ZONALES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METROPOLITANOS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50F343D-AD3D-7FDF-C6D1-0746CFECD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33" y="6072465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3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1644335381">
            <a:extLst>
              <a:ext uri="{FF2B5EF4-FFF2-40B4-BE49-F238E27FC236}">
                <a16:creationId xmlns:a16="http://schemas.microsoft.com/office/drawing/2014/main" id="{E0ACD850-0875-066E-E79A-0BF802EC8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1"/>
          <a:stretch/>
        </p:blipFill>
        <p:spPr bwMode="auto">
          <a:xfrm>
            <a:off x="6884409" y="1824341"/>
            <a:ext cx="5307591" cy="42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Total de Áreas verdes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294570" y="1509765"/>
            <a:ext cx="2533174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En cada </a:t>
            </a:r>
          </a:p>
          <a:p>
            <a:r>
              <a:rPr lang="es-EC" sz="20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Administración</a:t>
            </a:r>
          </a:p>
          <a:p>
            <a:r>
              <a:rPr lang="es-EC" sz="20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zonal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D8851B-479A-1D5C-636E-D0E26D6E22C0}"/>
              </a:ext>
            </a:extLst>
          </p:cNvPr>
          <p:cNvSpPr txBox="1">
            <a:spLocks/>
          </p:cNvSpPr>
          <p:nvPr/>
        </p:nvSpPr>
        <p:spPr>
          <a:xfrm>
            <a:off x="2919684" y="1672297"/>
            <a:ext cx="853989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32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9A02B4-708B-3349-D49F-D9AD7465FC1E}"/>
              </a:ext>
            </a:extLst>
          </p:cNvPr>
          <p:cNvSpPr txBox="1"/>
          <p:nvPr/>
        </p:nvSpPr>
        <p:spPr>
          <a:xfrm>
            <a:off x="4077907" y="1887271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CALDERÓN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4A7B548-A175-BCC8-DEB5-61819B70F036}"/>
              </a:ext>
            </a:extLst>
          </p:cNvPr>
          <p:cNvSpPr txBox="1">
            <a:spLocks/>
          </p:cNvSpPr>
          <p:nvPr/>
        </p:nvSpPr>
        <p:spPr>
          <a:xfrm>
            <a:off x="2903220" y="2288888"/>
            <a:ext cx="113661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99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2C64882-AFF8-B90F-EE11-DACBC12F5DF2}"/>
              </a:ext>
            </a:extLst>
          </p:cNvPr>
          <p:cNvSpPr txBox="1"/>
          <p:nvPr/>
        </p:nvSpPr>
        <p:spPr>
          <a:xfrm>
            <a:off x="4077907" y="2501393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ELOY ALFARO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815B6B7-642C-EC4F-E61F-71BC031DD05A}"/>
              </a:ext>
            </a:extLst>
          </p:cNvPr>
          <p:cNvSpPr txBox="1">
            <a:spLocks/>
          </p:cNvSpPr>
          <p:nvPr/>
        </p:nvSpPr>
        <p:spPr>
          <a:xfrm>
            <a:off x="2919684" y="2905479"/>
            <a:ext cx="104504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90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3FAF74-9B0C-1F8E-2743-2098D3FC6944}"/>
              </a:ext>
            </a:extLst>
          </p:cNvPr>
          <p:cNvSpPr txBox="1"/>
          <p:nvPr/>
        </p:nvSpPr>
        <p:spPr>
          <a:xfrm>
            <a:off x="4077907" y="3115515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EUGENIO ESPEJO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47594E93-27E3-8E82-725D-BFBE0FD0283A}"/>
              </a:ext>
            </a:extLst>
          </p:cNvPr>
          <p:cNvSpPr txBox="1">
            <a:spLocks/>
          </p:cNvSpPr>
          <p:nvPr/>
        </p:nvSpPr>
        <p:spPr>
          <a:xfrm>
            <a:off x="2919684" y="3522070"/>
            <a:ext cx="104504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76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6879875-E83D-8A75-27A0-C3437BEDB6D7}"/>
              </a:ext>
            </a:extLst>
          </p:cNvPr>
          <p:cNvSpPr txBox="1"/>
          <p:nvPr/>
        </p:nvSpPr>
        <p:spPr>
          <a:xfrm>
            <a:off x="4077907" y="3729637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LA DELICIA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4EF28FBE-718A-072A-E0ED-EE8A1DA6A33F}"/>
              </a:ext>
            </a:extLst>
          </p:cNvPr>
          <p:cNvSpPr txBox="1">
            <a:spLocks/>
          </p:cNvSpPr>
          <p:nvPr/>
        </p:nvSpPr>
        <p:spPr>
          <a:xfrm>
            <a:off x="2919684" y="4138661"/>
            <a:ext cx="104504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37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9BCCF4E-98D9-8E80-B2B3-D306C9ADCD7E}"/>
              </a:ext>
            </a:extLst>
          </p:cNvPr>
          <p:cNvSpPr txBox="1"/>
          <p:nvPr/>
        </p:nvSpPr>
        <p:spPr>
          <a:xfrm>
            <a:off x="4077907" y="4343759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LOS CHILLOS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656A56BC-CA8E-E7CE-62A7-F12BCBB4DBA5}"/>
              </a:ext>
            </a:extLst>
          </p:cNvPr>
          <p:cNvSpPr txBox="1">
            <a:spLocks/>
          </p:cNvSpPr>
          <p:nvPr/>
        </p:nvSpPr>
        <p:spPr>
          <a:xfrm>
            <a:off x="2919684" y="4755252"/>
            <a:ext cx="104504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52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F3011DA-3508-8BD4-65EF-3C0DDB4B7055}"/>
              </a:ext>
            </a:extLst>
          </p:cNvPr>
          <p:cNvSpPr txBox="1"/>
          <p:nvPr/>
        </p:nvSpPr>
        <p:spPr>
          <a:xfrm>
            <a:off x="4077907" y="4957881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MANUELA SAENZ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13C8FB91-D921-90FE-D6E2-81042861E165}"/>
              </a:ext>
            </a:extLst>
          </p:cNvPr>
          <p:cNvSpPr txBox="1">
            <a:spLocks/>
          </p:cNvSpPr>
          <p:nvPr/>
        </p:nvSpPr>
        <p:spPr>
          <a:xfrm>
            <a:off x="2919684" y="5371843"/>
            <a:ext cx="104504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77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663EACC-D61F-0CA3-24E2-1A6357DC952A}"/>
              </a:ext>
            </a:extLst>
          </p:cNvPr>
          <p:cNvSpPr txBox="1"/>
          <p:nvPr/>
        </p:nvSpPr>
        <p:spPr>
          <a:xfrm>
            <a:off x="4077907" y="5572003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QUITUMBE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728DF2-F8A8-9F65-4265-C42A898BA461}"/>
              </a:ext>
            </a:extLst>
          </p:cNvPr>
          <p:cNvSpPr txBox="1">
            <a:spLocks/>
          </p:cNvSpPr>
          <p:nvPr/>
        </p:nvSpPr>
        <p:spPr>
          <a:xfrm>
            <a:off x="2919684" y="5988433"/>
            <a:ext cx="1045041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54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6511A83-5B91-FCF8-20E5-589911B974BD}"/>
              </a:ext>
            </a:extLst>
          </p:cNvPr>
          <p:cNvSpPr txBox="1"/>
          <p:nvPr/>
        </p:nvSpPr>
        <p:spPr>
          <a:xfrm>
            <a:off x="4077907" y="6186128"/>
            <a:ext cx="23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TUMBACO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169023-DB2F-7FEE-C1B0-C9B5886BD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1820484"/>
            <a:ext cx="45719" cy="5029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9EAC1D-4C2A-308F-70DC-871FDE347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2420179"/>
            <a:ext cx="45719" cy="5029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AD2A94-7FA8-7B5C-0F71-A668DFF3F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3019874"/>
            <a:ext cx="45719" cy="50290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CC62974-88B2-7F1F-5A02-9221CF401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3619569"/>
            <a:ext cx="45719" cy="5029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0439D99-79F0-4ABB-186F-35D19D83F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4219264"/>
            <a:ext cx="45719" cy="50290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FCEAF4E-C026-EA10-A113-2A0CF4911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4818959"/>
            <a:ext cx="45719" cy="50290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FDC267A-B32E-8AD3-FE97-B0CE66B1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5418654"/>
            <a:ext cx="45719" cy="5029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8F62A46-C28C-9811-7CC8-516AC4DCE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96" y="6018349"/>
            <a:ext cx="45719" cy="5029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9B783C-4520-D7A7-9A80-A787FCE72C4A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869455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92205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EPMMOP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D75CA04-A8A3-B30C-DE6B-E0E05FE6C7F2}"/>
              </a:ext>
            </a:extLst>
          </p:cNvPr>
          <p:cNvGraphicFramePr>
            <a:graphicFrameLocks noGrp="1"/>
          </p:cNvGraphicFramePr>
          <p:nvPr/>
        </p:nvGraphicFramePr>
        <p:xfrm>
          <a:off x="7514376" y="2265132"/>
          <a:ext cx="2951429" cy="30221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68961">
                  <a:extLst>
                    <a:ext uri="{9D8B030D-6E8A-4147-A177-3AD203B41FA5}">
                      <a16:colId xmlns:a16="http://schemas.microsoft.com/office/drawing/2014/main" val="3707718436"/>
                    </a:ext>
                  </a:extLst>
                </a:gridCol>
                <a:gridCol w="982468">
                  <a:extLst>
                    <a:ext uri="{9D8B030D-6E8A-4147-A177-3AD203B41FA5}">
                      <a16:colId xmlns:a16="http://schemas.microsoft.com/office/drawing/2014/main" val="3309984749"/>
                    </a:ext>
                  </a:extLst>
                </a:gridCol>
              </a:tblGrid>
              <a:tr h="9763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Administración</a:t>
                      </a:r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 Zonal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No. Habitantes por </a:t>
                      </a:r>
                      <a:r>
                        <a:rPr lang="es-EC" sz="1400" b="1" u="none" strike="noStrike" dirty="0" err="1">
                          <a:effectLst/>
                          <a:latin typeface="+mn-lt"/>
                        </a:rPr>
                        <a:t>Adm</a:t>
                      </a:r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. Zonal*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854096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Quitumbe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520,558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5891171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Sur - Eloy Alfaro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443,681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6577403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Centro - Manuela Saenz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203,287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0781015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Norte - Eugenio Espejo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454,706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5025853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Equinoccial - La Delicia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460,748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7351401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Calderón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314,958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3470171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Tumbaco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217,124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4053893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Los Chillos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253,994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312526"/>
                  </a:ext>
                </a:extLst>
              </a:tr>
            </a:tbl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59F6ECCE-285D-CD1D-77A5-475888FAA1B1}"/>
              </a:ext>
            </a:extLst>
          </p:cNvPr>
          <p:cNvGraphicFramePr/>
          <p:nvPr/>
        </p:nvGraphicFramePr>
        <p:xfrm>
          <a:off x="748463" y="1637269"/>
          <a:ext cx="6018974" cy="4950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AF8557F5-A2EE-1F67-0BAB-B5957BFB9986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37312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Calderón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3E42EC3-17CF-6106-C483-3F0507D8B805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50% de los espacios equivalente a 16,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44% de los espacios equivalente a 14,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6% de los espacios equivalente a 2,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A1A715C-5346-4230-A8BC-A206D7655EE8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6999513" cy="507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4A82D3-A7EC-A1C4-E867-E1F91C4FD1C2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99672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Eloy Alfaro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44% de los espacios equivalente a 44,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53% de los espacios equivalente a 53,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2% de los espacios equivalente a 2,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466E999-DB6F-4819-8123-23E12424CE5B}"/>
              </a:ext>
            </a:extLst>
          </p:cNvPr>
          <p:cNvGraphicFramePr>
            <a:graphicFrameLocks/>
          </p:cNvGraphicFramePr>
          <p:nvPr/>
        </p:nvGraphicFramePr>
        <p:xfrm>
          <a:off x="0" y="1778667"/>
          <a:ext cx="6999514" cy="507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AA69E6A6-58C7-6F11-E34A-E3C31E2ABD1E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24003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9E5E25F3-8216-249C-CEAA-502C7F4C2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4"/>
          <a:stretch/>
        </p:blipFill>
        <p:spPr bwMode="auto">
          <a:xfrm>
            <a:off x="4701589" y="896307"/>
            <a:ext cx="7489649" cy="44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C18266-9087-F955-46DA-D7DF69E5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D31D54-3070-3F61-2795-56603382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480021" y="2091258"/>
            <a:ext cx="2155371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A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REAS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0FE8816-9835-9BD1-88D4-A0422522EA6E}"/>
              </a:ext>
            </a:extLst>
          </p:cNvPr>
          <p:cNvSpPr txBox="1">
            <a:spLocks/>
          </p:cNvSpPr>
          <p:nvPr/>
        </p:nvSpPr>
        <p:spPr>
          <a:xfrm>
            <a:off x="480021" y="3854191"/>
            <a:ext cx="3084748" cy="501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EN EL DMQ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177968-823C-9DB8-AEB4-B5942BAAF7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23" y="2596258"/>
            <a:ext cx="4253472" cy="12322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51BE51-7A1B-2C35-9D5C-65F10CE7EFDD}"/>
              </a:ext>
            </a:extLst>
          </p:cNvPr>
          <p:cNvSpPr txBox="1">
            <a:spLocks/>
          </p:cNvSpPr>
          <p:nvPr/>
        </p:nvSpPr>
        <p:spPr>
          <a:xfrm>
            <a:off x="659918" y="2582379"/>
            <a:ext cx="39509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DEPORTIVAS Y RECREATIVAS</a:t>
            </a:r>
            <a:endParaRPr lang="es-EC" sz="40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C9AB4C-D06B-CC35-3B26-CC448EF65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93" y="606240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Eugenio Espejo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6B784B-6535-F148-1D4A-9721EB4DB550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47% de los espacios equivalente a 42,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51% de los espacios equivalente a 46,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2% de los espacios equivalente a 2,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E9C9FC-2CCB-477A-BD5C-B03B09857168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6999514" cy="507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9BF9484-CDB4-3B3A-8843-EE52238B9E06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501720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Los Chillos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D81508-0C35-0206-9712-9CF131223DF0}"/>
              </a:ext>
            </a:extLst>
          </p:cNvPr>
          <p:cNvSpPr txBox="1"/>
          <p:nvPr/>
        </p:nvSpPr>
        <p:spPr>
          <a:xfrm>
            <a:off x="7031108" y="2918067"/>
            <a:ext cx="35727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65% de los espacios equivalente a 13,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35% de los espacios equivalente a 24, se encuentran en un estado: Regular.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B0D0DBF-58AD-48DD-B974-290AD633146D}"/>
              </a:ext>
            </a:extLst>
          </p:cNvPr>
          <p:cNvGraphicFramePr>
            <a:graphicFrameLocks/>
          </p:cNvGraphicFramePr>
          <p:nvPr/>
        </p:nvGraphicFramePr>
        <p:xfrm>
          <a:off x="1" y="1778667"/>
          <a:ext cx="7031107" cy="507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D28E2A6-B590-37F6-ECBF-DA488A875A41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636799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La Delicia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20% de los espacios equivalente a 15,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68% de los espacios equivalente a 52,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12% de los espacios equivalente a 9,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A387CD1-4D2B-4DDA-B1E7-48E18F3D26AA}"/>
              </a:ext>
            </a:extLst>
          </p:cNvPr>
          <p:cNvGraphicFramePr>
            <a:graphicFrameLocks/>
          </p:cNvGraphicFramePr>
          <p:nvPr/>
        </p:nvGraphicFramePr>
        <p:xfrm>
          <a:off x="1" y="1778667"/>
          <a:ext cx="6999513" cy="507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EF7F562-2C0E-8B49-A2DB-CFF65C3E4A0C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716514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Manuela Sáenz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40% de los espacios equivalente a 21,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52% de los espacios equivalente a 27,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8% de los espacios equivalente a 4,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B6894E2-072E-49DD-A735-F03F7332FD83}"/>
              </a:ext>
            </a:extLst>
          </p:cNvPr>
          <p:cNvGraphicFramePr>
            <a:graphicFrameLocks/>
          </p:cNvGraphicFramePr>
          <p:nvPr/>
        </p:nvGraphicFramePr>
        <p:xfrm>
          <a:off x="0" y="1778667"/>
          <a:ext cx="6999514" cy="507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F6DABF1-F15D-8069-38CB-DF3E67B05C86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348876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Quitumbe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34% de los espacios equivalente a 26,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62% de los espacios equivalente a 48,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4% de los espacios equivalente a 3,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88BDC00-2006-40A4-BD9C-3848664A3805}"/>
              </a:ext>
            </a:extLst>
          </p:cNvPr>
          <p:cNvGraphicFramePr>
            <a:graphicFrameLocks/>
          </p:cNvGraphicFramePr>
          <p:nvPr/>
        </p:nvGraphicFramePr>
        <p:xfrm>
          <a:off x="0" y="1778668"/>
          <a:ext cx="6999514" cy="5078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2E09407-E995-049F-5FB3-911A6BE03C99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213735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Tumbaco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C46892-ECA6-124A-793B-DF7B51B497D8}"/>
              </a:ext>
            </a:extLst>
          </p:cNvPr>
          <p:cNvSpPr txBox="1"/>
          <p:nvPr/>
        </p:nvSpPr>
        <p:spPr>
          <a:xfrm>
            <a:off x="6999514" y="24290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28% de los espacios equivalente a 15,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70% de los espacios equivalente a 38,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2% de los espacios equivalente a 1,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8447242-1917-40F1-828A-820376CE3FFA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6999513" cy="507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D700046-DD6D-E615-D055-ED9480849614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4289139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nicipio de Quito empieza la recuperación de los espacios verdes">
            <a:extLst>
              <a:ext uri="{FF2B5EF4-FFF2-40B4-BE49-F238E27FC236}">
                <a16:creationId xmlns:a16="http://schemas.microsoft.com/office/drawing/2014/main" id="{ED8CB44B-2655-FE82-2BA1-5B08AB246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r="9773"/>
          <a:stretch/>
        </p:blipFill>
        <p:spPr bwMode="auto">
          <a:xfrm>
            <a:off x="6615404" y="1823024"/>
            <a:ext cx="5337110" cy="44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AABF8B5-5309-6127-DDF1-6501E124214F}"/>
              </a:ext>
            </a:extLst>
          </p:cNvPr>
          <p:cNvSpPr txBox="1">
            <a:spLocks/>
          </p:cNvSpPr>
          <p:nvPr/>
        </p:nvSpPr>
        <p:spPr>
          <a:xfrm>
            <a:off x="329100" y="-9607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274E806-C4E1-4494-A8FD-386F72F7A240}"/>
              </a:ext>
            </a:extLst>
          </p:cNvPr>
          <p:cNvGraphicFramePr>
            <a:graphicFrameLocks/>
          </p:cNvGraphicFramePr>
          <p:nvPr/>
        </p:nvGraphicFramePr>
        <p:xfrm>
          <a:off x="-205269" y="1574722"/>
          <a:ext cx="7464489" cy="4548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E7E39331-8ED0-7A7C-1F50-EA09535914E3}"/>
              </a:ext>
            </a:extLst>
          </p:cNvPr>
          <p:cNvSpPr txBox="1">
            <a:spLocks/>
          </p:cNvSpPr>
          <p:nvPr/>
        </p:nvSpPr>
        <p:spPr>
          <a:xfrm>
            <a:off x="329099" y="644822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General de la EPMMOP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F988E2-63F4-29DC-BF3E-9C55E91F400D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351292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6999514" y="2429009"/>
            <a:ext cx="3572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 37% de todos los espacios equivalente a 192, se encuentran en un estado: </a:t>
            </a:r>
            <a:r>
              <a:rPr lang="en-US" sz="1600" dirty="0">
                <a:solidFill>
                  <a:schemeClr val="tx1"/>
                </a:solidFill>
              </a:rPr>
              <a:t>Bueno.</a:t>
            </a:r>
            <a:endParaRPr lang="es-EC" sz="1600" dirty="0">
              <a:solidFill>
                <a:schemeClr val="tx1"/>
              </a:solidFill>
            </a:endParaRPr>
          </a:p>
          <a:p>
            <a:endParaRPr lang="es-MX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 58% de todos los espacios equivalente a 302, se encuentran en un estado: Regular.</a:t>
            </a:r>
          </a:p>
          <a:p>
            <a:endParaRPr lang="es-MX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 5% de todos los espacios equivalente a 23, se encuentran en un estado: Malo.</a:t>
            </a:r>
            <a:endParaRPr lang="es-EC" sz="16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5B0EA2B-A3D7-4538-9A68-AC5CB01AE0FF}"/>
              </a:ext>
            </a:extLst>
          </p:cNvPr>
          <p:cNvGraphicFramePr>
            <a:graphicFrameLocks/>
          </p:cNvGraphicFramePr>
          <p:nvPr/>
        </p:nvGraphicFramePr>
        <p:xfrm>
          <a:off x="1" y="1823025"/>
          <a:ext cx="6999514" cy="503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24621B01-529B-A76C-AB44-5C3CBED9A99F}"/>
              </a:ext>
            </a:extLst>
          </p:cNvPr>
          <p:cNvSpPr txBox="1">
            <a:spLocks/>
          </p:cNvSpPr>
          <p:nvPr/>
        </p:nvSpPr>
        <p:spPr>
          <a:xfrm>
            <a:off x="329100" y="-9607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120C747-6BC2-B9EB-C81D-7384DE86C8DA}"/>
              </a:ext>
            </a:extLst>
          </p:cNvPr>
          <p:cNvSpPr txBox="1">
            <a:spLocks/>
          </p:cNvSpPr>
          <p:nvPr/>
        </p:nvSpPr>
        <p:spPr>
          <a:xfrm>
            <a:off x="329099" y="644822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General de la EPMMOP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9B1EF0-B002-B632-AB09-73CA1C37EFEE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309099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92205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PARQUES RECREATIVOS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C42FC24-11A1-AD6B-BB64-DE73D5069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734848"/>
              </p:ext>
            </p:extLst>
          </p:nvPr>
        </p:nvGraphicFramePr>
        <p:xfrm>
          <a:off x="7149738" y="2353901"/>
          <a:ext cx="3727268" cy="233851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01229">
                  <a:extLst>
                    <a:ext uri="{9D8B030D-6E8A-4147-A177-3AD203B41FA5}">
                      <a16:colId xmlns:a16="http://schemas.microsoft.com/office/drawing/2014/main" val="4227904601"/>
                    </a:ext>
                  </a:extLst>
                </a:gridCol>
                <a:gridCol w="1485302">
                  <a:extLst>
                    <a:ext uri="{9D8B030D-6E8A-4147-A177-3AD203B41FA5}">
                      <a16:colId xmlns:a16="http://schemas.microsoft.com/office/drawing/2014/main" val="3026238931"/>
                    </a:ext>
                  </a:extLst>
                </a:gridCol>
                <a:gridCol w="840737">
                  <a:extLst>
                    <a:ext uri="{9D8B030D-6E8A-4147-A177-3AD203B41FA5}">
                      <a16:colId xmlns:a16="http://schemas.microsoft.com/office/drawing/2014/main" val="1458686938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1" u="none" strike="noStrike" dirty="0">
                          <a:effectLst/>
                          <a:latin typeface="Montserrat" panose="00000500000000000000" pitchFamily="2" charset="0"/>
                        </a:rPr>
                        <a:t>ÁREA </a:t>
                      </a:r>
                      <a:endParaRPr lang="es-EC" sz="800" b="1" i="0" u="none" strike="noStrike" dirty="0">
                        <a:solidFill>
                          <a:srgbClr val="FFFFFF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1" u="none" strike="noStrike" dirty="0">
                          <a:effectLst/>
                          <a:latin typeface="Montserrat" panose="00000500000000000000" pitchFamily="2" charset="0"/>
                        </a:rPr>
                        <a:t>AD. ZONALES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1" u="none" strike="noStrike" dirty="0">
                          <a:effectLst/>
                          <a:latin typeface="Montserrat" panose="00000500000000000000" pitchFamily="2" charset="0"/>
                        </a:rPr>
                        <a:t>BENEFICIARIOS DIRECTOS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37806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CARAPUNGO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CALDERON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32630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9713500"/>
                  </a:ext>
                </a:extLst>
              </a:tr>
              <a:tr h="2582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LUCHA DE LOS POBRES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19945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82356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LA CAROLINA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87288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0853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RUMIHURCO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30194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31409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  <a:latin typeface="Montserrat" panose="00000500000000000000" pitchFamily="2" charset="0"/>
                        </a:rPr>
                        <a:t>METROPOLITANO ARMENIA (LUCIANO ANDRADE MARIN)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8670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4432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 EJIDO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MAUELA SAENZ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44019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4511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LAS CUADRAS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33864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334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CHAQUIÑAN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92317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0821405"/>
                  </a:ext>
                </a:extLst>
              </a:tr>
            </a:tbl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8FC6002D-FCF8-D971-336A-F7C8F3345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650163"/>
              </p:ext>
            </p:extLst>
          </p:nvPr>
        </p:nvGraphicFramePr>
        <p:xfrm>
          <a:off x="200520" y="2299418"/>
          <a:ext cx="6605257" cy="396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2032E7C-9D2F-491D-9642-104E607ECCB4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799271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3E40132-D111-4714-B618-3DDD61A7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4" b="15189"/>
          <a:stretch/>
        </p:blipFill>
        <p:spPr>
          <a:xfrm>
            <a:off x="4930844" y="243839"/>
            <a:ext cx="7261155" cy="60611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465565-DBA7-4ACA-D51E-85241ED5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1630138" y="2493040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F31E45-6C33-DD57-4A61-5472A7EC77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6" y="2493040"/>
            <a:ext cx="4253472" cy="123221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069506-BEDE-F16A-6B58-BC80AEA3A0DE}"/>
              </a:ext>
            </a:extLst>
          </p:cNvPr>
          <p:cNvSpPr txBox="1">
            <a:spLocks/>
          </p:cNvSpPr>
          <p:nvPr/>
        </p:nvSpPr>
        <p:spPr>
          <a:xfrm>
            <a:off x="76167" y="1994738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L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IGAS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C73984-8F57-599D-6498-4AD92F958288}"/>
              </a:ext>
            </a:extLst>
          </p:cNvPr>
          <p:cNvSpPr txBox="1">
            <a:spLocks/>
          </p:cNvSpPr>
          <p:nvPr/>
        </p:nvSpPr>
        <p:spPr>
          <a:xfrm>
            <a:off x="415801" y="3745367"/>
            <a:ext cx="1760523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DMQ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6EE8A94-CB6F-6A54-8E47-52C3FBF82CC3}"/>
              </a:ext>
            </a:extLst>
          </p:cNvPr>
          <p:cNvSpPr txBox="1">
            <a:spLocks/>
          </p:cNvSpPr>
          <p:nvPr/>
        </p:nvSpPr>
        <p:spPr>
          <a:xfrm>
            <a:off x="660580" y="2860369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BARRIALES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PARROQUIALES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16FF01-780C-FF87-BA1F-44C6A1FA5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1" y="5687898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D62418-B761-7EC5-DA15-B48D509B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"/>
            <a:ext cx="5910106" cy="59101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5225A0-FA87-8020-B981-23E9705E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7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6CEF1DB-78BF-1A4E-3CEF-467BDECBCD56}"/>
              </a:ext>
            </a:extLst>
          </p:cNvPr>
          <p:cNvSpPr txBox="1">
            <a:spLocks/>
          </p:cNvSpPr>
          <p:nvPr/>
        </p:nvSpPr>
        <p:spPr>
          <a:xfrm>
            <a:off x="6122127" y="185323"/>
            <a:ext cx="3737986" cy="1243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Base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4D145E8-30DD-523F-D84E-96446133F34D}"/>
              </a:ext>
            </a:extLst>
          </p:cNvPr>
          <p:cNvSpPr txBox="1">
            <a:spLocks/>
          </p:cNvSpPr>
          <p:nvPr/>
        </p:nvSpPr>
        <p:spPr>
          <a:xfrm>
            <a:off x="6284513" y="1033043"/>
            <a:ext cx="2951702" cy="79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Legal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5952D46-78AB-B053-8606-6A8B94FC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497" y="6015440"/>
            <a:ext cx="2637829" cy="5303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783D37-54EE-A030-438A-B40F0F69247B}"/>
              </a:ext>
            </a:extLst>
          </p:cNvPr>
          <p:cNvSpPr txBox="1"/>
          <p:nvPr/>
        </p:nvSpPr>
        <p:spPr>
          <a:xfrm>
            <a:off x="6165668" y="2179837"/>
            <a:ext cx="59101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>
                <a:solidFill>
                  <a:srgbClr val="222222"/>
                </a:solidFill>
                <a:latin typeface="Montserrat" panose="00000500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Constitución de la República del Ecuador.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r>
              <a:rPr lang="es-ES" sz="1400" i="1" dirty="0"/>
              <a:t>Art. 24.- Las personas tienen derecho a la recreación y al esparcimiento, a la práctica del deporte y al tiempo libre. </a:t>
            </a:r>
            <a:endParaRPr lang="en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</a:rPr>
              <a:t>Código Orgánico de Organización Territorial Autonomía y Descentralización.</a:t>
            </a:r>
          </a:p>
          <a:p>
            <a:endParaRPr lang="en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</a:rPr>
              <a:t>Ley del Deporte, Educación Física y Recreación.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/>
          </a:p>
          <a:p>
            <a:r>
              <a:rPr lang="es-ES" sz="1400" i="1" dirty="0"/>
              <a:t>Art. 3.- De la práctica del deporte, educación física y recreación.- La práctica del deporte, educación física y recreación debe ser libre y voluntaria y constituye un derecho fundamental y parte de la formación integral de las personas. Serán protegidas por todas las Funciones del Estado.</a:t>
            </a:r>
            <a:endParaRPr lang="es-EC" sz="1400" i="1" dirty="0"/>
          </a:p>
          <a:p>
            <a:endParaRPr lang="es-EC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</a:rPr>
              <a:t>Código Municipal.</a:t>
            </a:r>
          </a:p>
        </p:txBody>
      </p:sp>
    </p:spTree>
    <p:extLst>
      <p:ext uri="{BB962C8B-B14F-4D97-AF65-F5344CB8AC3E}">
        <p14:creationId xmlns:p14="http://schemas.microsoft.com/office/powerpoint/2010/main" val="3861914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95C3B1FA-9DD3-3A82-070A-1DF9420BF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35" y="1449296"/>
            <a:ext cx="6206416" cy="345231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61E6D9-88B4-F489-258A-EF55F75C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4FC5578-CC44-69E4-8611-2EAD879FEA6C}"/>
              </a:ext>
            </a:extLst>
          </p:cNvPr>
          <p:cNvSpPr txBox="1">
            <a:spLocks/>
          </p:cNvSpPr>
          <p:nvPr/>
        </p:nvSpPr>
        <p:spPr>
          <a:xfrm>
            <a:off x="329100" y="333561"/>
            <a:ext cx="7728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Ligas Deportivas Barriales y Parroquiales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B76544-0DC5-2C65-F76B-C52A4211178C}"/>
              </a:ext>
            </a:extLst>
          </p:cNvPr>
          <p:cNvSpPr txBox="1"/>
          <p:nvPr/>
        </p:nvSpPr>
        <p:spPr>
          <a:xfrm>
            <a:off x="8357424" y="2218486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312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AD914F-4AFB-BDF0-61A5-9323621BF2E5}"/>
              </a:ext>
            </a:extLst>
          </p:cNvPr>
          <p:cNvSpPr txBox="1"/>
          <p:nvPr/>
        </p:nvSpPr>
        <p:spPr>
          <a:xfrm>
            <a:off x="8334332" y="2852341"/>
            <a:ext cx="26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900" dirty="0">
                <a:solidFill>
                  <a:schemeClr val="bg1"/>
                </a:solidFill>
                <a:latin typeface="Montserrat" pitchFamily="2" charset="77"/>
              </a:rPr>
              <a:t>LIGAS IDENTIFICADAS EN EL DMQ POR LA DMDR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4711BA-D9EC-1086-7542-D94B431B2326}"/>
              </a:ext>
            </a:extLst>
          </p:cNvPr>
          <p:cNvSpPr txBox="1"/>
          <p:nvPr/>
        </p:nvSpPr>
        <p:spPr>
          <a:xfrm>
            <a:off x="8334331" y="3331899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277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D96ABD-A745-9306-4E5E-A04274F7546F}"/>
              </a:ext>
            </a:extLst>
          </p:cNvPr>
          <p:cNvSpPr txBox="1"/>
          <p:nvPr/>
        </p:nvSpPr>
        <p:spPr>
          <a:xfrm>
            <a:off x="8311239" y="4026711"/>
            <a:ext cx="266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dirty="0"/>
              <a:t>LIGAS UBICADAS EN EL DMQ EN LAS DIFERENTES ZONALES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836931-6635-F95C-813A-47D60BA97ABE}"/>
              </a:ext>
            </a:extLst>
          </p:cNvPr>
          <p:cNvSpPr txBox="1"/>
          <p:nvPr/>
        </p:nvSpPr>
        <p:spPr>
          <a:xfrm>
            <a:off x="8311238" y="4561164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35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96A9BE-E109-0ACD-C729-6383CC6471D1}"/>
              </a:ext>
            </a:extLst>
          </p:cNvPr>
          <p:cNvSpPr txBox="1"/>
          <p:nvPr/>
        </p:nvSpPr>
        <p:spPr>
          <a:xfrm>
            <a:off x="8276851" y="5213561"/>
            <a:ext cx="266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dirty="0"/>
              <a:t>LIGAS SIN UBICACIÓN GRÁFICA O EN PREDIOS QUE NO SON MUNICIPALES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B7AB42-0732-0DEB-4A09-8A5CA4DAC777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</a:t>
            </a:r>
          </a:p>
          <a:p>
            <a:pPr algn="r"/>
            <a:r>
              <a:rPr lang="es-EC" sz="1050" dirty="0"/>
              <a:t>*FUENTE: DMDR</a:t>
            </a:r>
            <a:endParaRPr lang="es-EC" sz="8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C45647-A65A-3FCC-A346-C9C9A8EDC5C2}"/>
              </a:ext>
            </a:extLst>
          </p:cNvPr>
          <p:cNvSpPr txBox="1">
            <a:spLocks/>
          </p:cNvSpPr>
          <p:nvPr/>
        </p:nvSpPr>
        <p:spPr>
          <a:xfrm>
            <a:off x="329100" y="1083195"/>
            <a:ext cx="6585375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D</a:t>
            </a:r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entro del DMQ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54231C61-898C-F01E-CA67-8919F0F58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061111"/>
              </p:ext>
            </p:extLst>
          </p:nvPr>
        </p:nvGraphicFramePr>
        <p:xfrm>
          <a:off x="369355" y="4836668"/>
          <a:ext cx="3588145" cy="18762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31607">
                  <a:extLst>
                    <a:ext uri="{9D8B030D-6E8A-4147-A177-3AD203B41FA5}">
                      <a16:colId xmlns:a16="http://schemas.microsoft.com/office/drawing/2014/main" val="663915517"/>
                    </a:ext>
                  </a:extLst>
                </a:gridCol>
                <a:gridCol w="1456538">
                  <a:extLst>
                    <a:ext uri="{9D8B030D-6E8A-4147-A177-3AD203B41FA5}">
                      <a16:colId xmlns:a16="http://schemas.microsoft.com/office/drawing/2014/main" val="1405003538"/>
                    </a:ext>
                  </a:extLst>
                </a:gridCol>
              </a:tblGrid>
              <a:tr h="8041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Montserrat" panose="00000500000000000000" pitchFamily="2" charset="0"/>
                        </a:rPr>
                        <a:t>LIGAS DEPORTIVAS POR ZONAL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</a:t>
                      </a:r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ANTIDAD</a:t>
                      </a: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21000073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CALDERON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15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546548576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72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06863738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35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76975100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36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446789954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1854C9B-9F73-FE9B-1589-CBF435F8E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75709"/>
              </p:ext>
            </p:extLst>
          </p:nvPr>
        </p:nvGraphicFramePr>
        <p:xfrm>
          <a:off x="4085079" y="4836668"/>
          <a:ext cx="3754356" cy="18762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30346">
                  <a:extLst>
                    <a:ext uri="{9D8B030D-6E8A-4147-A177-3AD203B41FA5}">
                      <a16:colId xmlns:a16="http://schemas.microsoft.com/office/drawing/2014/main" val="663915517"/>
                    </a:ext>
                  </a:extLst>
                </a:gridCol>
                <a:gridCol w="1524010">
                  <a:extLst>
                    <a:ext uri="{9D8B030D-6E8A-4147-A177-3AD203B41FA5}">
                      <a16:colId xmlns:a16="http://schemas.microsoft.com/office/drawing/2014/main" val="1405003538"/>
                    </a:ext>
                  </a:extLst>
                </a:gridCol>
              </a:tblGrid>
              <a:tr h="8041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Montserrat" panose="00000500000000000000" pitchFamily="2" charset="0"/>
                        </a:rPr>
                        <a:t>LIGAS DEPORTIVAS POR ZONAL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Montserrat" panose="00000500000000000000" pitchFamily="2" charset="0"/>
                        </a:rPr>
                        <a:t>CANTIDAD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21000073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17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158071849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MANUELA SAENZ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53613021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66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357737808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11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801456197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F52320B4-F818-C5D1-7CD6-5B2095A4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835" y="333561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22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48347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203.261</a:t>
            </a:r>
          </a:p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92205"/>
            <a:ext cx="4077437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Ligas Deportivas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6DA44AE-6C04-8557-7115-3209A3BEBE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178791"/>
              </p:ext>
            </p:extLst>
          </p:nvPr>
        </p:nvGraphicFramePr>
        <p:xfrm>
          <a:off x="-1" y="2184470"/>
          <a:ext cx="6780585" cy="428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86CE9A48-6AFA-53DD-31EB-038EB8572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614532"/>
              </p:ext>
            </p:extLst>
          </p:nvPr>
        </p:nvGraphicFramePr>
        <p:xfrm>
          <a:off x="7262949" y="2376253"/>
          <a:ext cx="3483428" cy="294843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65293">
                  <a:extLst>
                    <a:ext uri="{9D8B030D-6E8A-4147-A177-3AD203B41FA5}">
                      <a16:colId xmlns:a16="http://schemas.microsoft.com/office/drawing/2014/main" val="663915517"/>
                    </a:ext>
                  </a:extLst>
                </a:gridCol>
                <a:gridCol w="1418135">
                  <a:extLst>
                    <a:ext uri="{9D8B030D-6E8A-4147-A177-3AD203B41FA5}">
                      <a16:colId xmlns:a16="http://schemas.microsoft.com/office/drawing/2014/main" val="1405003538"/>
                    </a:ext>
                  </a:extLst>
                </a:gridCol>
              </a:tblGrid>
              <a:tr h="8041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  <a:latin typeface="Montserrat" panose="00000500000000000000" pitchFamily="2" charset="0"/>
                        </a:rPr>
                        <a:t>LIGAS DEPORTIVAS POR ZONAL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  <a:latin typeface="Montserrat" panose="00000500000000000000" pitchFamily="2" charset="0"/>
                        </a:rPr>
                        <a:t>BENEFICIARIOS DIRECTOS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21000073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CALDERON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12.975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546548576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52.806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06863738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25.170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76975100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34.150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446789954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9.000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158071849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MANUELA SAENZ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21.425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53613021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39.963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357737808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7.772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80145619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5B2685B-FE41-7DB8-BE11-ECAEF9099DD6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</a:t>
            </a:r>
          </a:p>
          <a:p>
            <a:pPr algn="r"/>
            <a:r>
              <a:rPr lang="es-EC" sz="1050" dirty="0"/>
              <a:t>*FUENTE: DMDR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93913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92205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de ligas deportivas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DA1C4E0-85B1-B15D-E038-BFD9E2DF7027}"/>
              </a:ext>
            </a:extLst>
          </p:cNvPr>
          <p:cNvGraphicFramePr>
            <a:graphicFrameLocks/>
          </p:cNvGraphicFramePr>
          <p:nvPr/>
        </p:nvGraphicFramePr>
        <p:xfrm>
          <a:off x="-286657" y="2267668"/>
          <a:ext cx="7286171" cy="4412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7087437" y="2763117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5% de los espacios equivalente a 16,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93% de los espacios equivalente a 291,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2% de los espacios equivalente a 6,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F9A5E3-D077-55ED-2A64-5B88100C0159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</a:t>
            </a:r>
          </a:p>
          <a:p>
            <a:pPr algn="r"/>
            <a:r>
              <a:rPr lang="es-EC" sz="1050" dirty="0"/>
              <a:t>*FUENTE: DMDR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139160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4 000 pruebas de amor a Quito | Últimas Noticias">
            <a:extLst>
              <a:ext uri="{FF2B5EF4-FFF2-40B4-BE49-F238E27FC236}">
                <a16:creationId xmlns:a16="http://schemas.microsoft.com/office/drawing/2014/main" id="{5E2DAD2F-48FB-003C-64F7-93341FBA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30" y="775852"/>
            <a:ext cx="8289070" cy="46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E64708-8530-7BEA-53B2-97B3E59BB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415801" y="1900996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RESUMEN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0FE8816-9835-9BD1-88D4-A0422522EA6E}"/>
              </a:ext>
            </a:extLst>
          </p:cNvPr>
          <p:cNvSpPr txBox="1">
            <a:spLocks/>
          </p:cNvSpPr>
          <p:nvPr/>
        </p:nvSpPr>
        <p:spPr>
          <a:xfrm>
            <a:off x="415801" y="3666986"/>
            <a:ext cx="3901222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AREAS VERDES DMQ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37F59B-9757-DDC6-D03D-E2B81162C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01" y="2395103"/>
            <a:ext cx="4253472" cy="12322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51BE51-7A1B-2C35-9D5C-65F10CE7EFDD}"/>
              </a:ext>
            </a:extLst>
          </p:cNvPr>
          <p:cNvSpPr txBox="1">
            <a:spLocks/>
          </p:cNvSpPr>
          <p:nvPr/>
        </p:nvSpPr>
        <p:spPr>
          <a:xfrm>
            <a:off x="929690" y="2762432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ESPACIOS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BENEFICIARIOS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ESTADO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FD0B30-A4A5-5624-B246-2E774FC28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93" y="606240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70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0989E-4B5B-638C-CAA3-443BC0A06378}"/>
              </a:ext>
            </a:extLst>
          </p:cNvPr>
          <p:cNvSpPr txBox="1">
            <a:spLocks/>
          </p:cNvSpPr>
          <p:nvPr/>
        </p:nvSpPr>
        <p:spPr>
          <a:xfrm>
            <a:off x="329100" y="-9607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RESUMEN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6750546-D5D1-DB85-A40B-1E20915AE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368517"/>
              </p:ext>
            </p:extLst>
          </p:nvPr>
        </p:nvGraphicFramePr>
        <p:xfrm>
          <a:off x="419377" y="2518522"/>
          <a:ext cx="3174048" cy="387928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93512">
                  <a:extLst>
                    <a:ext uri="{9D8B030D-6E8A-4147-A177-3AD203B41FA5}">
                      <a16:colId xmlns:a16="http://schemas.microsoft.com/office/drawing/2014/main" val="1853802087"/>
                    </a:ext>
                  </a:extLst>
                </a:gridCol>
                <a:gridCol w="793512">
                  <a:extLst>
                    <a:ext uri="{9D8B030D-6E8A-4147-A177-3AD203B41FA5}">
                      <a16:colId xmlns:a16="http://schemas.microsoft.com/office/drawing/2014/main" val="3044602842"/>
                    </a:ext>
                  </a:extLst>
                </a:gridCol>
                <a:gridCol w="793512">
                  <a:extLst>
                    <a:ext uri="{9D8B030D-6E8A-4147-A177-3AD203B41FA5}">
                      <a16:colId xmlns:a16="http://schemas.microsoft.com/office/drawing/2014/main" val="391669779"/>
                    </a:ext>
                  </a:extLst>
                </a:gridCol>
                <a:gridCol w="793512">
                  <a:extLst>
                    <a:ext uri="{9D8B030D-6E8A-4147-A177-3AD203B41FA5}">
                      <a16:colId xmlns:a16="http://schemas.microsoft.com/office/drawing/2014/main" val="3373034643"/>
                    </a:ext>
                  </a:extLst>
                </a:gridCol>
              </a:tblGrid>
              <a:tr h="371744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effectLst/>
                        </a:rPr>
                        <a:t>LIGAS DEPORTIVAS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584" marR="109584" marT="54792" marB="54792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633098"/>
                  </a:ext>
                </a:extLst>
              </a:tr>
              <a:tr h="5519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b="1" u="none" strike="noStrike" dirty="0">
                          <a:effectLst/>
                        </a:rPr>
                        <a:t>PARROQUIAS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50" b="1" u="none" strike="noStrike" dirty="0">
                          <a:effectLst/>
                        </a:rPr>
                        <a:t>TOTAL</a:t>
                      </a:r>
                      <a:endParaRPr lang="es-EC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u="none" strike="noStrike" dirty="0">
                          <a:effectLst/>
                        </a:rPr>
                        <a:t>BENEFICIARIOS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50" b="1" u="none" strike="noStrike" dirty="0">
                          <a:effectLst/>
                        </a:rPr>
                        <a:t>ESTADO ACTUAL</a:t>
                      </a:r>
                      <a:endParaRPr lang="es-EC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2601922561"/>
                  </a:ext>
                </a:extLst>
              </a:tr>
              <a:tr h="340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CALDERON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12.975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REGULAR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3261135675"/>
                  </a:ext>
                </a:extLst>
              </a:tr>
              <a:tr h="340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ELOY ALFARO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52.806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REGULAR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1100163679"/>
                  </a:ext>
                </a:extLst>
              </a:tr>
              <a:tr h="371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EUGENIO ESPEJO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25.17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REGULAR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336317375"/>
                  </a:ext>
                </a:extLst>
              </a:tr>
              <a:tr h="2365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LA DELICIA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34.15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2954583856"/>
                  </a:ext>
                </a:extLst>
              </a:tr>
              <a:tr h="340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LOS CHILLOS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2208398046"/>
                  </a:ext>
                </a:extLst>
              </a:tr>
              <a:tr h="371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MANUELA SAENZ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21.425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1801365700"/>
                  </a:ext>
                </a:extLst>
              </a:tr>
              <a:tr h="340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QUITUMBE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39.963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1801516617"/>
                  </a:ext>
                </a:extLst>
              </a:tr>
              <a:tr h="2365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TUMBACO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7.772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900080312"/>
                  </a:ext>
                </a:extLst>
              </a:tr>
              <a:tr h="371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TOTAL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266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203.261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93% REGULAR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15" marR="11415" marT="11415" marB="0" anchor="ctr"/>
                </a:tc>
                <a:extLst>
                  <a:ext uri="{0D108BD9-81ED-4DB2-BD59-A6C34878D82A}">
                    <a16:rowId xmlns:a16="http://schemas.microsoft.com/office/drawing/2014/main" val="1407485568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075DCB6-D4F7-70CF-656B-713F9B42D8AD}"/>
              </a:ext>
            </a:extLst>
          </p:cNvPr>
          <p:cNvGraphicFramePr>
            <a:graphicFrameLocks noGrp="1"/>
          </p:cNvGraphicFramePr>
          <p:nvPr/>
        </p:nvGraphicFramePr>
        <p:xfrm>
          <a:off x="7686392" y="1267574"/>
          <a:ext cx="3594556" cy="513022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98639">
                  <a:extLst>
                    <a:ext uri="{9D8B030D-6E8A-4147-A177-3AD203B41FA5}">
                      <a16:colId xmlns:a16="http://schemas.microsoft.com/office/drawing/2014/main" val="953377489"/>
                    </a:ext>
                  </a:extLst>
                </a:gridCol>
                <a:gridCol w="898639">
                  <a:extLst>
                    <a:ext uri="{9D8B030D-6E8A-4147-A177-3AD203B41FA5}">
                      <a16:colId xmlns:a16="http://schemas.microsoft.com/office/drawing/2014/main" val="99221792"/>
                    </a:ext>
                  </a:extLst>
                </a:gridCol>
                <a:gridCol w="898639">
                  <a:extLst>
                    <a:ext uri="{9D8B030D-6E8A-4147-A177-3AD203B41FA5}">
                      <a16:colId xmlns:a16="http://schemas.microsoft.com/office/drawing/2014/main" val="1771734778"/>
                    </a:ext>
                  </a:extLst>
                </a:gridCol>
                <a:gridCol w="898639">
                  <a:extLst>
                    <a:ext uri="{9D8B030D-6E8A-4147-A177-3AD203B41FA5}">
                      <a16:colId xmlns:a16="http://schemas.microsoft.com/office/drawing/2014/main" val="1785231177"/>
                    </a:ext>
                  </a:extLst>
                </a:gridCol>
              </a:tblGrid>
              <a:tr h="390318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EC" sz="1000" b="1" u="none" strike="noStrike" dirty="0">
                          <a:effectLst/>
                        </a:rPr>
                        <a:t>ADMINISTRACIONES ZONALES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03" marR="106503" marT="53252" marB="53252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861024"/>
                  </a:ext>
                </a:extLst>
              </a:tr>
              <a:tr h="809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1" u="none" strike="noStrike" dirty="0">
                          <a:effectLst/>
                        </a:rPr>
                        <a:t>PARROQUIAS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1" u="none" strike="noStrike" dirty="0">
                          <a:effectLst/>
                        </a:rPr>
                        <a:t>TOTAL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b="1" u="none" strike="noStrike" dirty="0">
                          <a:effectLst/>
                        </a:rPr>
                        <a:t>BENEFICIARIOS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u="none" strike="noStrike" dirty="0">
                          <a:effectLst/>
                        </a:rPr>
                        <a:t>ESTADO ACTUAL EN SU MAYORÍA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503161340"/>
                  </a:ext>
                </a:extLst>
              </a:tr>
              <a:tr h="330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CALDERON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35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191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54% BUENO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2238766215"/>
                  </a:ext>
                </a:extLst>
              </a:tr>
              <a:tr h="486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ELOY ALFARO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205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106.07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52% REGULAR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3045809343"/>
                  </a:ext>
                </a:extLst>
              </a:tr>
              <a:tr h="486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EUGENIO ESPEJO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41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59% BUENO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2037217679"/>
                  </a:ext>
                </a:extLst>
              </a:tr>
              <a:tr h="330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LA DELICIA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31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36.3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65% BUENO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1915552444"/>
                  </a:ext>
                </a:extLst>
              </a:tr>
              <a:tr h="330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LOS CHILLOS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9.3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69% BUENO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2489568082"/>
                  </a:ext>
                </a:extLst>
              </a:tr>
              <a:tr h="486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MANUELA SAENZ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112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64.03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64% BUENO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961288638"/>
                  </a:ext>
                </a:extLst>
              </a:tr>
              <a:tr h="330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QUITUMBE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88.542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78% BUENO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2974744492"/>
                  </a:ext>
                </a:extLst>
              </a:tr>
              <a:tr h="330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TUMBACO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120.5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96% BUENO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1307697140"/>
                  </a:ext>
                </a:extLst>
              </a:tr>
              <a:tr h="486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MARISCAL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67.056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100% REGULAR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2711081496"/>
                  </a:ext>
                </a:extLst>
              </a:tr>
              <a:tr h="330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TOTAL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529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701.798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60% BUENO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94" marR="11094" marT="11094" marB="0" anchor="ctr"/>
                </a:tc>
                <a:extLst>
                  <a:ext uri="{0D108BD9-81ED-4DB2-BD59-A6C34878D82A}">
                    <a16:rowId xmlns:a16="http://schemas.microsoft.com/office/drawing/2014/main" val="3589287966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EAA6E55-B1EF-17F6-9A98-CC132F7F7BF8}"/>
              </a:ext>
            </a:extLst>
          </p:cNvPr>
          <p:cNvGraphicFramePr>
            <a:graphicFrameLocks noGrp="1"/>
          </p:cNvGraphicFramePr>
          <p:nvPr/>
        </p:nvGraphicFramePr>
        <p:xfrm>
          <a:off x="3895799" y="1899138"/>
          <a:ext cx="3393024" cy="449866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48256">
                  <a:extLst>
                    <a:ext uri="{9D8B030D-6E8A-4147-A177-3AD203B41FA5}">
                      <a16:colId xmlns:a16="http://schemas.microsoft.com/office/drawing/2014/main" val="4247065747"/>
                    </a:ext>
                  </a:extLst>
                </a:gridCol>
                <a:gridCol w="848256">
                  <a:extLst>
                    <a:ext uri="{9D8B030D-6E8A-4147-A177-3AD203B41FA5}">
                      <a16:colId xmlns:a16="http://schemas.microsoft.com/office/drawing/2014/main" val="1375804869"/>
                    </a:ext>
                  </a:extLst>
                </a:gridCol>
                <a:gridCol w="848256">
                  <a:extLst>
                    <a:ext uri="{9D8B030D-6E8A-4147-A177-3AD203B41FA5}">
                      <a16:colId xmlns:a16="http://schemas.microsoft.com/office/drawing/2014/main" val="829317441"/>
                    </a:ext>
                  </a:extLst>
                </a:gridCol>
                <a:gridCol w="848256">
                  <a:extLst>
                    <a:ext uri="{9D8B030D-6E8A-4147-A177-3AD203B41FA5}">
                      <a16:colId xmlns:a16="http://schemas.microsoft.com/office/drawing/2014/main" val="1963067741"/>
                    </a:ext>
                  </a:extLst>
                </a:gridCol>
              </a:tblGrid>
              <a:tr h="463130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effectLst/>
                        </a:rPr>
                        <a:t>EPMMOP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182" marR="112182" marT="56091" marB="56091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45200"/>
                  </a:ext>
                </a:extLst>
              </a:tr>
              <a:tr h="684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u="none" strike="noStrike" dirty="0">
                          <a:effectLst/>
                        </a:rPr>
                        <a:t>PARROQUIAS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u="none" strike="noStrike" dirty="0">
                          <a:effectLst/>
                        </a:rPr>
                        <a:t>TOTAL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800" b="1" u="none" strike="noStrike" dirty="0">
                          <a:effectLst/>
                        </a:rPr>
                        <a:t>BENEFICIARIOS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u="none" strike="noStrike" dirty="0">
                          <a:effectLst/>
                        </a:rPr>
                        <a:t>ESTADO ACTUAL EN SU MAYORÍA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862380396"/>
                  </a:ext>
                </a:extLst>
              </a:tr>
              <a:tr h="281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CALDERON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520558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50% BUENO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2500555171"/>
                  </a:ext>
                </a:extLst>
              </a:tr>
              <a:tr h="348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ELOY ALFARO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99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443681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54% 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1632206784"/>
                  </a:ext>
                </a:extLst>
              </a:tr>
              <a:tr h="4426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EUGENIO ESPEJO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90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203287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51% BUENO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1405437461"/>
                  </a:ext>
                </a:extLst>
              </a:tr>
              <a:tr h="348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LA DELICIA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76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454706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68% 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2271151917"/>
                  </a:ext>
                </a:extLst>
              </a:tr>
              <a:tr h="348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LOS CHILLOS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460748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65% 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1643834437"/>
                  </a:ext>
                </a:extLst>
              </a:tr>
              <a:tr h="4426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MANUELA SAENZ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314958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52% 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4080507793"/>
                  </a:ext>
                </a:extLst>
              </a:tr>
              <a:tr h="348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QUITUMBE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217124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62% 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3917262000"/>
                  </a:ext>
                </a:extLst>
              </a:tr>
              <a:tr h="348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TUMBACO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253994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70% 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3312880667"/>
                  </a:ext>
                </a:extLst>
              </a:tr>
              <a:tr h="4426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TOTAL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517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2869056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60% REGULAR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86" marR="11686" marT="11686" marB="0" anchor="ctr"/>
                </a:tc>
                <a:extLst>
                  <a:ext uri="{0D108BD9-81ED-4DB2-BD59-A6C34878D82A}">
                    <a16:rowId xmlns:a16="http://schemas.microsoft.com/office/drawing/2014/main" val="1615116890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D485E428-0A56-B8AC-4E46-1C971719A405}"/>
              </a:ext>
            </a:extLst>
          </p:cNvPr>
          <p:cNvSpPr txBox="1">
            <a:spLocks/>
          </p:cNvSpPr>
          <p:nvPr/>
        </p:nvSpPr>
        <p:spPr>
          <a:xfrm>
            <a:off x="329099" y="644822"/>
            <a:ext cx="3594556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Por dependencia</a:t>
            </a:r>
          </a:p>
        </p:txBody>
      </p:sp>
    </p:spTree>
    <p:extLst>
      <p:ext uri="{BB962C8B-B14F-4D97-AF65-F5344CB8AC3E}">
        <p14:creationId xmlns:p14="http://schemas.microsoft.com/office/powerpoint/2010/main" val="1591738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3F6E58-2127-BCBD-0288-4A2C28F95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4"/>
          <a:stretch/>
        </p:blipFill>
        <p:spPr bwMode="auto">
          <a:xfrm>
            <a:off x="4672487" y="1770184"/>
            <a:ext cx="6713551" cy="43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621B01-529B-A76C-AB44-5C3CBED9A99F}"/>
              </a:ext>
            </a:extLst>
          </p:cNvPr>
          <p:cNvSpPr txBox="1">
            <a:spLocks/>
          </p:cNvSpPr>
          <p:nvPr/>
        </p:nvSpPr>
        <p:spPr>
          <a:xfrm>
            <a:off x="329100" y="-9607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RESUMEN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120C747-6BC2-B9EB-C81D-7384DE86C8DA}"/>
              </a:ext>
            </a:extLst>
          </p:cNvPr>
          <p:cNvSpPr txBox="1">
            <a:spLocks/>
          </p:cNvSpPr>
          <p:nvPr/>
        </p:nvSpPr>
        <p:spPr>
          <a:xfrm>
            <a:off x="329099" y="644822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General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AB3AEAF-88EC-E14E-7B8F-DF6C4885E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550567"/>
              </p:ext>
            </p:extLst>
          </p:nvPr>
        </p:nvGraphicFramePr>
        <p:xfrm>
          <a:off x="329099" y="1714681"/>
          <a:ext cx="6247548" cy="454314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694678">
                  <a:extLst>
                    <a:ext uri="{9D8B030D-6E8A-4147-A177-3AD203B41FA5}">
                      <a16:colId xmlns:a16="http://schemas.microsoft.com/office/drawing/2014/main" val="1525145152"/>
                    </a:ext>
                  </a:extLst>
                </a:gridCol>
                <a:gridCol w="1517623">
                  <a:extLst>
                    <a:ext uri="{9D8B030D-6E8A-4147-A177-3AD203B41FA5}">
                      <a16:colId xmlns:a16="http://schemas.microsoft.com/office/drawing/2014/main" val="110048299"/>
                    </a:ext>
                  </a:extLst>
                </a:gridCol>
                <a:gridCol w="1547443">
                  <a:extLst>
                    <a:ext uri="{9D8B030D-6E8A-4147-A177-3AD203B41FA5}">
                      <a16:colId xmlns:a16="http://schemas.microsoft.com/office/drawing/2014/main" val="3087518201"/>
                    </a:ext>
                  </a:extLst>
                </a:gridCol>
                <a:gridCol w="1487804">
                  <a:extLst>
                    <a:ext uri="{9D8B030D-6E8A-4147-A177-3AD203B41FA5}">
                      <a16:colId xmlns:a16="http://schemas.microsoft.com/office/drawing/2014/main" val="2773465167"/>
                    </a:ext>
                  </a:extLst>
                </a:gridCol>
              </a:tblGrid>
              <a:tr h="433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PARROQUIAS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BENEFICIARIOS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ESTADO ACTUAL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425584"/>
                  </a:ext>
                </a:extLst>
              </a:tr>
              <a:tr h="2222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CALDERON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82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520761.975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50% BUENO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9541246"/>
                  </a:ext>
                </a:extLst>
              </a:tr>
              <a:tr h="433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ELOY ALFARO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374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443839.876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80% REGULAR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094604"/>
                  </a:ext>
                </a:extLst>
              </a:tr>
              <a:tr h="433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EUGENIO ESPEJO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165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203331.17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55% BUENO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0536135"/>
                  </a:ext>
                </a:extLst>
              </a:tr>
              <a:tr h="433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LA DELICIA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143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454776.45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80% REGULAR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697296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LOS CHILLOS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68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460766.3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80% REGULAR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70396"/>
                  </a:ext>
                </a:extLst>
              </a:tr>
              <a:tr h="433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MANUELA SAENZ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188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315043.455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50% BUENO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9545778"/>
                  </a:ext>
                </a:extLst>
              </a:tr>
              <a:tr h="2222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QUITUMBE</a:t>
                      </a:r>
                    </a:p>
                    <a:p>
                      <a:pPr algn="ctr" rtl="0" fontAlgn="ctr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199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217252.505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55% BUENO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2042897"/>
                  </a:ext>
                </a:extLst>
              </a:tr>
              <a:tr h="433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TUMBACO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87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254122.272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80% REGULAR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2358114"/>
                  </a:ext>
                </a:extLst>
              </a:tr>
              <a:tr h="2222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MARISCAL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67.056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80% BUENO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8603589"/>
                  </a:ext>
                </a:extLst>
              </a:tr>
              <a:tr h="6456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TOTAL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1306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2´869.961.06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70% REGULAR</a:t>
                      </a:r>
                      <a:br>
                        <a:rPr lang="es-EC" sz="1200" u="none" strike="noStrike" dirty="0">
                          <a:effectLst/>
                        </a:rPr>
                      </a:br>
                      <a:r>
                        <a:rPr lang="es-EC" sz="1200" u="none" strike="noStrike" dirty="0">
                          <a:effectLst/>
                        </a:rPr>
                        <a:t>30% BUENO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3936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949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E7AE2C-3276-4010-B146-DB17AA0E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87" y="2991061"/>
            <a:ext cx="4356025" cy="8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12F63BA-1930-7FAC-E88B-F50FA4CA3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5"/>
          <a:stretch/>
        </p:blipFill>
        <p:spPr bwMode="auto">
          <a:xfrm>
            <a:off x="4889863" y="837781"/>
            <a:ext cx="7302137" cy="456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BE59587-09C0-F400-44DC-16CBA175C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415801" y="1900996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PARQUES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0FE8816-9835-9BD1-88D4-A0422522EA6E}"/>
              </a:ext>
            </a:extLst>
          </p:cNvPr>
          <p:cNvSpPr txBox="1">
            <a:spLocks/>
          </p:cNvSpPr>
          <p:nvPr/>
        </p:nvSpPr>
        <p:spPr>
          <a:xfrm>
            <a:off x="415801" y="3666986"/>
            <a:ext cx="1760523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DMQ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37F59B-9757-DDC6-D03D-E2B81162C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01" y="2395103"/>
            <a:ext cx="4253472" cy="12322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51BE51-7A1B-2C35-9D5C-65F10CE7EFDD}"/>
              </a:ext>
            </a:extLst>
          </p:cNvPr>
          <p:cNvSpPr txBox="1">
            <a:spLocks/>
          </p:cNvSpPr>
          <p:nvPr/>
        </p:nvSpPr>
        <p:spPr>
          <a:xfrm>
            <a:off x="929690" y="2762432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MENORES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BARRIALES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SECTORIALES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FD0B30-A4A5-5624-B246-2E774FC28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93" y="606240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D741D4F3-4D4D-E307-923E-CE843D379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07" y="1828495"/>
            <a:ext cx="6433217" cy="429006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736620A-5E7B-4D90-9D60-7D72B322E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6454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549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</a:t>
            </a:r>
          </a:p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Áreas Deportivas - Recreativas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294568" y="1298100"/>
            <a:ext cx="51432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C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  <a:cs typeface="+mj-cs"/>
              </a:defRPr>
            </a:lvl1pPr>
          </a:lstStyle>
          <a:p>
            <a:r>
              <a:rPr lang="es-EC" dirty="0"/>
              <a:t>Administraciones Zonales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B0EF3AF-F48D-6B9F-1721-3B5F2CC7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318" y="378427"/>
            <a:ext cx="2637829" cy="530395"/>
          </a:xfrm>
          <a:prstGeom prst="rect">
            <a:avLst/>
          </a:prstGeom>
        </p:spPr>
      </p:pic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1231BAD7-F57E-F18B-C7AF-6535626F7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902839"/>
              </p:ext>
            </p:extLst>
          </p:nvPr>
        </p:nvGraphicFramePr>
        <p:xfrm>
          <a:off x="1601590" y="2623663"/>
          <a:ext cx="3840531" cy="332200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054237">
                  <a:extLst>
                    <a:ext uri="{9D8B030D-6E8A-4147-A177-3AD203B41FA5}">
                      <a16:colId xmlns:a16="http://schemas.microsoft.com/office/drawing/2014/main" val="1296190479"/>
                    </a:ext>
                  </a:extLst>
                </a:gridCol>
                <a:gridCol w="1786294">
                  <a:extLst>
                    <a:ext uri="{9D8B030D-6E8A-4147-A177-3AD203B41FA5}">
                      <a16:colId xmlns:a16="http://schemas.microsoft.com/office/drawing/2014/main" val="2854898415"/>
                    </a:ext>
                  </a:extLst>
                </a:gridCol>
              </a:tblGrid>
              <a:tr h="3322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AD. ZONALES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AREAS VERDES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7278595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CALDERÓN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35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5658610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ELOY ALFARO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225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7380499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EUGENIO ESPEJO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41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346443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LOS CHILLOS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13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4926592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 DELICIA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31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8693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 MARISCAL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883799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MANUELA SAENZ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112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591736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QUITUMBE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63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1745894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TUMBACO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23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2399058"/>
                  </a:ext>
                </a:extLst>
              </a:tr>
            </a:tbl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:a16="http://schemas.microsoft.com/office/drawing/2014/main" id="{021A25CB-4479-96AE-4C3C-A655C2A4E5D7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62932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32EFA9-C631-B05B-404C-39984FBE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333600"/>
            <a:ext cx="4965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626.098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05115"/>
            <a:ext cx="522696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Administraciones Zonales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C8F80CF-2B72-E965-57B0-F2AE1CAEA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477780"/>
              </p:ext>
            </p:extLst>
          </p:nvPr>
        </p:nvGraphicFramePr>
        <p:xfrm>
          <a:off x="7047197" y="2323352"/>
          <a:ext cx="3672135" cy="328542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64165">
                  <a:extLst>
                    <a:ext uri="{9D8B030D-6E8A-4147-A177-3AD203B41FA5}">
                      <a16:colId xmlns:a16="http://schemas.microsoft.com/office/drawing/2014/main" val="1296190479"/>
                    </a:ext>
                  </a:extLst>
                </a:gridCol>
                <a:gridCol w="1707970">
                  <a:extLst>
                    <a:ext uri="{9D8B030D-6E8A-4147-A177-3AD203B41FA5}">
                      <a16:colId xmlns:a16="http://schemas.microsoft.com/office/drawing/2014/main" val="2854898415"/>
                    </a:ext>
                  </a:extLst>
                </a:gridCol>
              </a:tblGrid>
              <a:tr h="31763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Montserrat" panose="00000500000000000000" pitchFamily="2" charset="0"/>
                        </a:rPr>
                        <a:t>AD. ZONALES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Montserrat" panose="00000500000000000000" pitchFamily="2" charset="0"/>
                        </a:rPr>
                        <a:t>BENEFICIARIOS DIRECTOS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727859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CALDERÓN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191.000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5658610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88.370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7380499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19.000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346443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9.300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4926592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36.300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8693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LA MARISCAL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67.056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883799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MANUELA SAENZ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64.030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591736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88.542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1745894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120.500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2399058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E382DF9-303B-4772-12A5-C2ABD283C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525354"/>
              </p:ext>
            </p:extLst>
          </p:nvPr>
        </p:nvGraphicFramePr>
        <p:xfrm>
          <a:off x="329100" y="2026121"/>
          <a:ext cx="6384521" cy="465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7F76024-3D40-F901-2C74-BB47C8840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318" y="378427"/>
            <a:ext cx="2637829" cy="5303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5C718E7-6E78-D221-A2AA-794678FB2523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98051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Los Chillos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7201737" y="2763116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69% de los espacios equivalente a 9,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23% de los espacios equivalente a 3,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8% de los espacios equivalente a 1,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GraphicFramePr>
            <a:graphicFrameLocks/>
          </p:cNvGraphicFramePr>
          <p:nvPr/>
        </p:nvGraphicFramePr>
        <p:xfrm>
          <a:off x="1" y="1778668"/>
          <a:ext cx="6999513" cy="507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50A7276-D455-1F6D-ECD4-0701EC436318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39214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La Delicia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7140191" y="2657609"/>
            <a:ext cx="3572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65% de los espacios equivalente a 20, se encuentran en un estado: </a:t>
            </a:r>
            <a:r>
              <a:rPr lang="en-US" sz="1400" dirty="0">
                <a:solidFill>
                  <a:schemeClr val="tx1"/>
                </a:solidFill>
              </a:rPr>
              <a:t>Bueno.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16% de los espacios equivalente a 5, se encuentran en un estado: Regular.</a:t>
            </a:r>
          </a:p>
          <a:p>
            <a:endParaRPr lang="es-MX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19% de los espacios equivalente a 6, se encuentran en un estado: Malo.</a:t>
            </a:r>
            <a:endParaRPr lang="es-EC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/>
        </p:nvGraphicFramePr>
        <p:xfrm>
          <a:off x="1" y="1910443"/>
          <a:ext cx="6999513" cy="4947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71232D0-C7D2-5F28-A845-55F61BAEB2BE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90999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453105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Estado Actual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088259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La Mariscal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C80A7E-C88A-0AB8-8F15-37EC944F5A07}"/>
              </a:ext>
            </a:extLst>
          </p:cNvPr>
          <p:cNvSpPr txBox="1"/>
          <p:nvPr/>
        </p:nvSpPr>
        <p:spPr>
          <a:xfrm>
            <a:off x="7031109" y="3587538"/>
            <a:ext cx="3572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/>
                </a:solidFill>
              </a:rPr>
              <a:t>El 100% de los espacios equivalente a 6, se encuentran en un estado: Regular.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/>
          </p:cNvGraphicFramePr>
          <p:nvPr/>
        </p:nvGraphicFramePr>
        <p:xfrm>
          <a:off x="1" y="1778667"/>
          <a:ext cx="7031108" cy="507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96D65F1-8979-1BFD-D5FC-03EDC90ABE5B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483714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2092</Words>
  <Application>Microsoft Office PowerPoint</Application>
  <PresentationFormat>Panorámica</PresentationFormat>
  <Paragraphs>544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Montserrat</vt:lpstr>
      <vt:lpstr>Montserrat ExtraBold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Vanessa</dc:creator>
  <cp:lastModifiedBy>Eli Jara Muñoz</cp:lastModifiedBy>
  <cp:revision>13</cp:revision>
  <dcterms:created xsi:type="dcterms:W3CDTF">2023-07-08T22:46:00Z</dcterms:created>
  <dcterms:modified xsi:type="dcterms:W3CDTF">2023-08-21T17:09:34Z</dcterms:modified>
</cp:coreProperties>
</file>