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4" r:id="rId5"/>
    <p:sldId id="266" r:id="rId6"/>
    <p:sldId id="268" r:id="rId7"/>
    <p:sldId id="269" r:id="rId8"/>
    <p:sldId id="270" r:id="rId9"/>
    <p:sldId id="271" r:id="rId10"/>
    <p:sldId id="272" r:id="rId11"/>
    <p:sldId id="275" r:id="rId12"/>
    <p:sldId id="262" r:id="rId13"/>
    <p:sldId id="265" r:id="rId14"/>
    <p:sldId id="276" r:id="rId1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000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sa\Desktop\DIRECCION%20METROPOLITANA%20DE%20DEPORTE%20Y%20RECREACION\2023\MATRICES%20TOTALES%20AREAS%20VERDES%20DMQ\MATRIZ%20AREAS%20VERDES%20DMQ%20COMIS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sa\Desktop\DIRECCION%20METROPOLITANA%20DE%20DEPORTE%20Y%20RECREACION\2023\MATRICES%20TOTALES%20AREAS%20VERDES%20DMQ\MATRIZ%20AREAS%20VERDES%20DMQ%20COMIS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nessa\Desktop\DIRECCION%20METROPOLITANA%20DE%20DEPORTE%20Y%20RECREACION\2023\MATRICES%20TOTALES%20AREAS%20VERDES%20DMQ\MATRIZ%20AREAS%20VERDES%20DMQ%20COMIS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C1-46D4-B572-50E9977E5984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C1-46D4-B572-50E9977E5984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C1-46D4-B572-50E9977E598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C1-46D4-B572-50E9977E5984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C1-46D4-B572-50E9977E5984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5C1-46D4-B572-50E9977E5984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5C1-46D4-B572-50E9977E5984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5C1-46D4-B572-50E9977E5984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5C1-46D4-B572-50E9977E59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TOTALES!$J$3:$J$11</c:f>
              <c:strCache>
                <c:ptCount val="9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LOS CHILLOS</c:v>
                </c:pt>
                <c:pt idx="4">
                  <c:v>LA DELICIA</c:v>
                </c:pt>
                <c:pt idx="5">
                  <c:v>LA MARISCAL</c:v>
                </c:pt>
                <c:pt idx="6">
                  <c:v>MANUELA SAENZ</c:v>
                </c:pt>
                <c:pt idx="7">
                  <c:v>QUITUMBE</c:v>
                </c:pt>
                <c:pt idx="8">
                  <c:v>TUMBACO</c:v>
                </c:pt>
              </c:strCache>
            </c:strRef>
          </c:cat>
          <c:val>
            <c:numRef>
              <c:f>TOTALES!$K$3:$K$11</c:f>
              <c:numCache>
                <c:formatCode>0.00</c:formatCode>
                <c:ptCount val="9"/>
                <c:pt idx="0">
                  <c:v>27.919976377653494</c:v>
                </c:pt>
                <c:pt idx="1">
                  <c:v>12.917739855985547</c:v>
                </c:pt>
                <c:pt idx="2">
                  <c:v>2.7773798490859498</c:v>
                </c:pt>
                <c:pt idx="3">
                  <c:v>1.3594543471841753</c:v>
                </c:pt>
                <c:pt idx="4">
                  <c:v>5.3062572906221037</c:v>
                </c:pt>
                <c:pt idx="5">
                  <c:v>9.8021043768582867</c:v>
                </c:pt>
                <c:pt idx="6">
                  <c:v>9.3597700914196498</c:v>
                </c:pt>
                <c:pt idx="7">
                  <c:v>12.942882452514114</c:v>
                </c:pt>
                <c:pt idx="8">
                  <c:v>17.61443535867668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C1-46D4-B572-50E9977E598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Afluencia APROXIMADA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TOTALES!$L$15:$L$22</c:f>
              <c:strCache>
                <c:ptCount val="8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TOTALES!$M$15:$M$22</c:f>
              <c:numCache>
                <c:formatCode>General</c:formatCode>
                <c:ptCount val="8"/>
                <c:pt idx="0">
                  <c:v>32630</c:v>
                </c:pt>
                <c:pt idx="1">
                  <c:v>19945</c:v>
                </c:pt>
                <c:pt idx="2" formatCode="0">
                  <c:v>87288</c:v>
                </c:pt>
                <c:pt idx="3">
                  <c:v>30194</c:v>
                </c:pt>
                <c:pt idx="4">
                  <c:v>8670</c:v>
                </c:pt>
                <c:pt idx="5">
                  <c:v>44019</c:v>
                </c:pt>
                <c:pt idx="6">
                  <c:v>33894</c:v>
                </c:pt>
                <c:pt idx="7">
                  <c:v>92317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4E-4F85-8F7B-122CE7A7F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380174496"/>
        <c:axId val="1380167776"/>
      </c:barChart>
      <c:catAx>
        <c:axId val="138017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0167776"/>
        <c:crosses val="autoZero"/>
        <c:auto val="1"/>
        <c:lblAlgn val="ctr"/>
        <c:lblOffset val="100"/>
        <c:noMultiLvlLbl val="0"/>
      </c:catAx>
      <c:valAx>
        <c:axId val="138016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8017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B4-4C31-BD1D-0F1763B1779C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B4-4C31-BD1D-0F1763B1779C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B4-4C31-BD1D-0F1763B1779C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B4-4C31-BD1D-0F1763B1779C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B4-4C31-BD1D-0F1763B1779C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7B4-4C31-BD1D-0F1763B1779C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7B4-4C31-BD1D-0F1763B1779C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7B4-4C31-BD1D-0F1763B177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TOTALES!$H$27:$H$34</c:f>
              <c:strCache>
                <c:ptCount val="8"/>
                <c:pt idx="0">
                  <c:v>CALDERON</c:v>
                </c:pt>
                <c:pt idx="1">
                  <c:v>ELOY ALFARO</c:v>
                </c:pt>
                <c:pt idx="2">
                  <c:v>EUGENIO ESPEJO</c:v>
                </c:pt>
                <c:pt idx="3">
                  <c:v>LA DELICIA</c:v>
                </c:pt>
                <c:pt idx="4">
                  <c:v>LOS CHILLOS</c:v>
                </c:pt>
                <c:pt idx="5">
                  <c:v>MANUELA SAENZ</c:v>
                </c:pt>
                <c:pt idx="6">
                  <c:v>QUITUMBE</c:v>
                </c:pt>
                <c:pt idx="7">
                  <c:v>TUMBACO</c:v>
                </c:pt>
              </c:strCache>
            </c:strRef>
          </c:cat>
          <c:val>
            <c:numRef>
              <c:f>TOTALES!$I$27:$I$34</c:f>
              <c:numCache>
                <c:formatCode>0.00</c:formatCode>
                <c:ptCount val="8"/>
                <c:pt idx="0">
                  <c:v>6.3834183635817991</c:v>
                </c:pt>
                <c:pt idx="1">
                  <c:v>25.979405788616607</c:v>
                </c:pt>
                <c:pt idx="2">
                  <c:v>12.383093657907812</c:v>
                </c:pt>
                <c:pt idx="3">
                  <c:v>16.801058737288511</c:v>
                </c:pt>
                <c:pt idx="4">
                  <c:v>4.4278046452590516</c:v>
                </c:pt>
                <c:pt idx="5">
                  <c:v>10.540634947186129</c:v>
                </c:pt>
                <c:pt idx="6">
                  <c:v>19.660928559831941</c:v>
                </c:pt>
                <c:pt idx="7">
                  <c:v>3.8236553003281495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7B4-4C31-BD1D-0F1763B177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89CC1-75BF-4FCF-9DD9-4C50FDB4337D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2F1C4-FB12-49A7-9D56-0D662F3EA1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7805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2F1C4-FB12-49A7-9D56-0D662F3EA12B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482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2F1C4-FB12-49A7-9D56-0D662F3EA12B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6741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9E01A-DEC0-3A16-CC3F-05FA65C60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8F8921-9E60-3E15-82A8-5FCD61983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6158B9-5324-4B65-AE06-E7AC564D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DB3AD7-0265-A9F0-47AA-14B2767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9D459-2CB3-A83F-7555-470932F8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063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9F1CD-7A0E-6745-367C-F4507E51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1FA194-941B-FCFF-5E24-121CE544D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4CC21-32FA-EF7C-1599-C4191DE9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D2C1C5-6D28-B009-78B6-65230B75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E0AB79-F6B3-2D74-58EC-1AA88AA7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86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FC9E13-7C45-AADA-F3F0-F0DD66E8D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C6B433-C2DD-03D5-9EE9-BE7E26AFF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7EE62A-DC58-C043-9046-A895B464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FA59AD-FDDF-FF46-7454-A629663A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07F0A0-6524-D695-8179-0ED6CF9A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156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7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87DB7-1675-7299-57A0-5594DC6E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644320-5877-7807-611D-0530AC04A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6EB41-B94C-CEC0-E759-24C345E6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E66901-7E61-0D39-4BD2-4A97DD5E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4B61B6-6ADF-D151-B1F1-187396E7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352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B8D2E-8E28-8857-2D1C-0486B3DA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04A4C4-BCFA-41FC-E3D7-EAB1B17D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360396-49F4-66AF-0DB7-F864BDE2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2D6A10-D05F-293D-994E-A0C2E17E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62E9FF-464C-EA10-86C3-45BF1F3B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21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EFA12-E6EC-D588-0AC0-B3899E15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F3B9FE-2B89-2BC2-C91C-A5606F03B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DD8388-7336-C33A-DBC7-30065E44E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95A6DC-5862-836E-63E0-DD7CA648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1A34CF-A0BF-C65B-6937-43E5261D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BCE3D2-8DB4-D7DA-7ED0-5B7455D5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588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38C9D-CD6E-BB40-5F76-E61AB547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F06AF1-2877-C0A5-1CE2-ECFDF67DC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DFA5A2-26B6-03D7-2A89-22070E3ED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9FF380-9012-1E46-D605-5345A6E05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CC952AB-E871-025C-104C-0C01EF389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AA5C94-99F0-8D86-EE16-C659BBD0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1F7C1D-7879-1A5E-EBFF-4A0DF9A5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9679C4-307D-5618-07C7-C83E59D8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782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52FBF-1CF2-97A3-B950-C35C0E6A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FE82F2-AFB0-28E2-D689-609E7A58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931433-720F-31BF-2F36-16E3FE7E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3C7FDF-2392-E7E9-970D-9EFE2FF66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63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459A4F-FC81-5A5B-F2F9-73FE8573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5FCB46-8612-C28A-32B7-2D175E8C5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463240-4A7E-DD3C-969B-D88318FF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4660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421C1-5C31-6A16-B0F6-CCA6641B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26D7D8-8AEC-0751-4F08-142631FE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3E5441-7E76-EF57-ECA5-CA81207F7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F4E563-6CD8-5F28-FDB8-63E1B0F0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A93E59-2EAE-5218-17E2-CDD81B82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6E5BBC-A28D-5BC2-54D5-9DE644DD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990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6C3CB-0726-0947-807D-410A23EE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E79647-CE21-696B-B716-6068C9FD8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FC3E3F-6A5D-802F-92CC-5B060EE6C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B1CB6F-040F-6E64-2681-AD52A185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36410C-8F84-C6C9-F3A6-1C38010D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50F101-6004-818A-CC32-8F816C08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618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221937-9C5F-6BF2-403A-FB2CE68D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D3C54B-86EB-DA68-EB97-6ABD93ED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B30C6F-DA8F-AE99-4B71-3450E0A0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7164-5066-46B2-9F93-DA5947371CC6}" type="datetimeFigureOut">
              <a:rPr lang="es-EC" smtClean="0"/>
              <a:t>10/7/2023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D33071-7935-0A54-CE90-F4DCB307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F278F9-9889-3DA3-DFDB-9F21A2576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983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DC7541-F0DD-D35F-70B2-5A8A0F248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79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9" y="378427"/>
            <a:ext cx="40788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Beneficiarios Directos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292205"/>
            <a:ext cx="31740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PARQUES RECREATIVOS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C42FC24-11A1-AD6B-BB64-DE73D5069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734848"/>
              </p:ext>
            </p:extLst>
          </p:nvPr>
        </p:nvGraphicFramePr>
        <p:xfrm>
          <a:off x="7149738" y="2353901"/>
          <a:ext cx="3727268" cy="233851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01229">
                  <a:extLst>
                    <a:ext uri="{9D8B030D-6E8A-4147-A177-3AD203B41FA5}">
                      <a16:colId xmlns:a16="http://schemas.microsoft.com/office/drawing/2014/main" val="4227904601"/>
                    </a:ext>
                  </a:extLst>
                </a:gridCol>
                <a:gridCol w="1485302">
                  <a:extLst>
                    <a:ext uri="{9D8B030D-6E8A-4147-A177-3AD203B41FA5}">
                      <a16:colId xmlns:a16="http://schemas.microsoft.com/office/drawing/2014/main" val="3026238931"/>
                    </a:ext>
                  </a:extLst>
                </a:gridCol>
                <a:gridCol w="840737">
                  <a:extLst>
                    <a:ext uri="{9D8B030D-6E8A-4147-A177-3AD203B41FA5}">
                      <a16:colId xmlns:a16="http://schemas.microsoft.com/office/drawing/2014/main" val="1458686938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1" u="none" strike="noStrike" dirty="0">
                          <a:effectLst/>
                          <a:latin typeface="Montserrat" panose="00000500000000000000" pitchFamily="2" charset="0"/>
                        </a:rPr>
                        <a:t>ÁREA </a:t>
                      </a:r>
                      <a:endParaRPr lang="es-EC" sz="800" b="1" i="0" u="none" strike="noStrike" dirty="0">
                        <a:solidFill>
                          <a:srgbClr val="FFFFFF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1" u="none" strike="noStrike" dirty="0">
                          <a:effectLst/>
                          <a:latin typeface="Montserrat" panose="00000500000000000000" pitchFamily="2" charset="0"/>
                        </a:rPr>
                        <a:t>AD. ZONALES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1" u="none" strike="noStrike" dirty="0">
                          <a:effectLst/>
                          <a:latin typeface="Montserrat" panose="00000500000000000000" pitchFamily="2" charset="0"/>
                        </a:rPr>
                        <a:t>BENEFICIARIOS DIRECTOS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37806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CARAPUNGO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CALDERON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32630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9713500"/>
                  </a:ext>
                </a:extLst>
              </a:tr>
              <a:tr h="25825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LUCHA DE LOS POBRES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ELOY ALFARO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19945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82356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LA CAROLINA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EUGENIO ESPEJO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87288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08536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RUMIHURCO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LA DELICIA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30194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31409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  <a:latin typeface="Montserrat" panose="00000500000000000000" pitchFamily="2" charset="0"/>
                        </a:rPr>
                        <a:t>METROPOLITANO ARMENIA (LUCIANO ANDRADE MARIN)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LOS CHILLOS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8670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4432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EL EJIDO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MAUELA SAENZ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44019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4511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LAS CUADRAS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QUITUMBE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33864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334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>
                          <a:effectLst/>
                          <a:latin typeface="Montserrat" panose="00000500000000000000" pitchFamily="2" charset="0"/>
                        </a:rPr>
                        <a:t>CHAQUIÑAN</a:t>
                      </a:r>
                      <a:endParaRPr lang="es-EC" sz="8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TUMBACO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800" u="none" strike="noStrike" dirty="0">
                          <a:effectLst/>
                          <a:latin typeface="Montserrat" panose="00000500000000000000" pitchFamily="2" charset="0"/>
                        </a:rPr>
                        <a:t>92317</a:t>
                      </a:r>
                      <a:endParaRPr lang="es-EC" sz="8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0821405"/>
                  </a:ext>
                </a:extLst>
              </a:tr>
            </a:tbl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8FC6002D-FCF8-D971-336A-F7C8F33451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650163"/>
              </p:ext>
            </p:extLst>
          </p:nvPr>
        </p:nvGraphicFramePr>
        <p:xfrm>
          <a:off x="200520" y="2299418"/>
          <a:ext cx="6605257" cy="396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927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3E40132-D111-4714-B618-3DDD61A7C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4" b="15189"/>
          <a:stretch/>
        </p:blipFill>
        <p:spPr>
          <a:xfrm>
            <a:off x="4930844" y="243839"/>
            <a:ext cx="7261155" cy="60611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B465565-DBA7-4ACA-D51E-85241ED5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1630138" y="2493040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1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F31E45-6C33-DD57-4A61-5472A7EC77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6" y="2493040"/>
            <a:ext cx="4253472" cy="123221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E069506-BEDE-F16A-6B58-BC80AEA3A0DE}"/>
              </a:ext>
            </a:extLst>
          </p:cNvPr>
          <p:cNvSpPr txBox="1">
            <a:spLocks/>
          </p:cNvSpPr>
          <p:nvPr/>
        </p:nvSpPr>
        <p:spPr>
          <a:xfrm>
            <a:off x="76167" y="1994738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L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IGAS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C73984-8F57-599D-6498-4AD92F958288}"/>
              </a:ext>
            </a:extLst>
          </p:cNvPr>
          <p:cNvSpPr txBox="1">
            <a:spLocks/>
          </p:cNvSpPr>
          <p:nvPr/>
        </p:nvSpPr>
        <p:spPr>
          <a:xfrm>
            <a:off x="415801" y="3745367"/>
            <a:ext cx="1760523" cy="298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DMQ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6EE8A94-CB6F-6A54-8E47-52C3FBF82CC3}"/>
              </a:ext>
            </a:extLst>
          </p:cNvPr>
          <p:cNvSpPr txBox="1">
            <a:spLocks/>
          </p:cNvSpPr>
          <p:nvPr/>
        </p:nvSpPr>
        <p:spPr>
          <a:xfrm>
            <a:off x="660580" y="2860369"/>
            <a:ext cx="3546931" cy="49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BARRIALES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PARROQUIALES</a:t>
            </a:r>
            <a:endParaRPr lang="es-EC" sz="32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16FF01-780C-FF87-BA1F-44C6A1FA5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01" y="5687898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4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95C3B1FA-9DD3-3A82-070A-1DF9420BF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35" y="1449296"/>
            <a:ext cx="6206416" cy="345231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061E6D9-88B4-F489-258A-EF55F75C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4FC5578-CC44-69E4-8611-2EAD879FEA6C}"/>
              </a:ext>
            </a:extLst>
          </p:cNvPr>
          <p:cNvSpPr txBox="1">
            <a:spLocks/>
          </p:cNvSpPr>
          <p:nvPr/>
        </p:nvSpPr>
        <p:spPr>
          <a:xfrm>
            <a:off x="329100" y="333561"/>
            <a:ext cx="7728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Ligas Deportivas Barriales y Parroquiales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B76544-0DC5-2C65-F76B-C52A4211178C}"/>
              </a:ext>
            </a:extLst>
          </p:cNvPr>
          <p:cNvSpPr txBox="1"/>
          <p:nvPr/>
        </p:nvSpPr>
        <p:spPr>
          <a:xfrm>
            <a:off x="8357424" y="2218486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</a:rPr>
              <a:t>312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AD914F-4AFB-BDF0-61A5-9323621BF2E5}"/>
              </a:ext>
            </a:extLst>
          </p:cNvPr>
          <p:cNvSpPr txBox="1"/>
          <p:nvPr/>
        </p:nvSpPr>
        <p:spPr>
          <a:xfrm>
            <a:off x="8334332" y="2852341"/>
            <a:ext cx="260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900" dirty="0">
                <a:solidFill>
                  <a:schemeClr val="bg1"/>
                </a:solidFill>
                <a:latin typeface="Montserrat" pitchFamily="2" charset="77"/>
              </a:rPr>
              <a:t>LIGAS IDENTIFICADAS EN EL DMQ POR LA DMDR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B4711BA-D9EC-1086-7542-D94B431B2326}"/>
              </a:ext>
            </a:extLst>
          </p:cNvPr>
          <p:cNvSpPr txBox="1"/>
          <p:nvPr/>
        </p:nvSpPr>
        <p:spPr>
          <a:xfrm>
            <a:off x="8334331" y="3331899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</a:rPr>
              <a:t>277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D96ABD-A745-9306-4E5E-A04274F7546F}"/>
              </a:ext>
            </a:extLst>
          </p:cNvPr>
          <p:cNvSpPr txBox="1"/>
          <p:nvPr/>
        </p:nvSpPr>
        <p:spPr>
          <a:xfrm>
            <a:off x="8311239" y="4026711"/>
            <a:ext cx="266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C" dirty="0"/>
              <a:t>LIGAS UBICADAS EN EL DMQ EN LAS DIFERENTES ZONALES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9836931-6635-F95C-813A-47D60BA97ABE}"/>
              </a:ext>
            </a:extLst>
          </p:cNvPr>
          <p:cNvSpPr txBox="1"/>
          <p:nvPr/>
        </p:nvSpPr>
        <p:spPr>
          <a:xfrm>
            <a:off x="8311238" y="4561164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</a:rPr>
              <a:t>35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96A9BE-E109-0ACD-C729-6383CC6471D1}"/>
              </a:ext>
            </a:extLst>
          </p:cNvPr>
          <p:cNvSpPr txBox="1"/>
          <p:nvPr/>
        </p:nvSpPr>
        <p:spPr>
          <a:xfrm>
            <a:off x="8276851" y="5213561"/>
            <a:ext cx="266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C" dirty="0"/>
              <a:t>LIGAS SIN UBICACIÓN GRÁFICA O EN PREDIOS QUE NO SON MUNICIPALES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B7AB42-0732-0DEB-4A09-8A5CA4DAC777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</a:t>
            </a:r>
          </a:p>
          <a:p>
            <a:pPr algn="r"/>
            <a:r>
              <a:rPr lang="es-EC" sz="1050" dirty="0"/>
              <a:t>*FUENTE: DMDR</a:t>
            </a:r>
            <a:endParaRPr lang="es-EC" sz="8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C45647-A65A-3FCC-A346-C9C9A8EDC5C2}"/>
              </a:ext>
            </a:extLst>
          </p:cNvPr>
          <p:cNvSpPr txBox="1">
            <a:spLocks/>
          </p:cNvSpPr>
          <p:nvPr/>
        </p:nvSpPr>
        <p:spPr>
          <a:xfrm>
            <a:off x="329100" y="1083195"/>
            <a:ext cx="6585375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D</a:t>
            </a:r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entro del DMQ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54231C61-898C-F01E-CA67-8919F0F58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061111"/>
              </p:ext>
            </p:extLst>
          </p:nvPr>
        </p:nvGraphicFramePr>
        <p:xfrm>
          <a:off x="369355" y="4836668"/>
          <a:ext cx="3588145" cy="187627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31607">
                  <a:extLst>
                    <a:ext uri="{9D8B030D-6E8A-4147-A177-3AD203B41FA5}">
                      <a16:colId xmlns:a16="http://schemas.microsoft.com/office/drawing/2014/main" val="663915517"/>
                    </a:ext>
                  </a:extLst>
                </a:gridCol>
                <a:gridCol w="1456538">
                  <a:extLst>
                    <a:ext uri="{9D8B030D-6E8A-4147-A177-3AD203B41FA5}">
                      <a16:colId xmlns:a16="http://schemas.microsoft.com/office/drawing/2014/main" val="1405003538"/>
                    </a:ext>
                  </a:extLst>
                </a:gridCol>
              </a:tblGrid>
              <a:tr h="8041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Montserrat" panose="00000500000000000000" pitchFamily="2" charset="0"/>
                        </a:rPr>
                        <a:t>LIGAS DEPORTIVAS POR ZONAL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C</a:t>
                      </a:r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ANTIDAD</a:t>
                      </a: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210000732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CALDERON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15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546548576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ELOY ALFARO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72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068637383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EUGENIO ESPEJO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35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376975100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LA DELICIA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36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446789954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81854C9B-9F73-FE9B-1589-CBF435F8E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775709"/>
              </p:ext>
            </p:extLst>
          </p:nvPr>
        </p:nvGraphicFramePr>
        <p:xfrm>
          <a:off x="4085079" y="4836668"/>
          <a:ext cx="3754356" cy="187627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30346">
                  <a:extLst>
                    <a:ext uri="{9D8B030D-6E8A-4147-A177-3AD203B41FA5}">
                      <a16:colId xmlns:a16="http://schemas.microsoft.com/office/drawing/2014/main" val="663915517"/>
                    </a:ext>
                  </a:extLst>
                </a:gridCol>
                <a:gridCol w="1524010">
                  <a:extLst>
                    <a:ext uri="{9D8B030D-6E8A-4147-A177-3AD203B41FA5}">
                      <a16:colId xmlns:a16="http://schemas.microsoft.com/office/drawing/2014/main" val="1405003538"/>
                    </a:ext>
                  </a:extLst>
                </a:gridCol>
              </a:tblGrid>
              <a:tr h="8041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Montserrat" panose="00000500000000000000" pitchFamily="2" charset="0"/>
                        </a:rPr>
                        <a:t>LIGAS DEPORTIVAS POR ZONAL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  <a:latin typeface="Montserrat" panose="00000500000000000000" pitchFamily="2" charset="0"/>
                        </a:rPr>
                        <a:t>CANTIDAD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210000732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LOS CHILLOS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17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158071849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MANUELA SAENZ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25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536130213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  <a:latin typeface="Montserrat" panose="00000500000000000000" pitchFamily="2" charset="0"/>
                        </a:rPr>
                        <a:t>QUITUMBE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66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357737808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TUMBACO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  <a:latin typeface="Montserrat" panose="00000500000000000000" pitchFamily="2" charset="0"/>
                        </a:rPr>
                        <a:t>11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3801456197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F52320B4-F818-C5D1-7CD6-5B2095A4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835" y="333561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2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A169751F-D1A7-9DCD-30FB-500B9A93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9" y="378427"/>
            <a:ext cx="48347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203.261</a:t>
            </a:r>
          </a:p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Beneficiarios Directos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292205"/>
            <a:ext cx="4077437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Ligas Deportivas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6DA44AE-6C04-8557-7115-3209A3BEBE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178791"/>
              </p:ext>
            </p:extLst>
          </p:nvPr>
        </p:nvGraphicFramePr>
        <p:xfrm>
          <a:off x="-1" y="2184470"/>
          <a:ext cx="6780585" cy="428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86CE9A48-6AFA-53DD-31EB-038EB8572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614532"/>
              </p:ext>
            </p:extLst>
          </p:nvPr>
        </p:nvGraphicFramePr>
        <p:xfrm>
          <a:off x="7262949" y="2376253"/>
          <a:ext cx="3483428" cy="294843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65293">
                  <a:extLst>
                    <a:ext uri="{9D8B030D-6E8A-4147-A177-3AD203B41FA5}">
                      <a16:colId xmlns:a16="http://schemas.microsoft.com/office/drawing/2014/main" val="663915517"/>
                    </a:ext>
                  </a:extLst>
                </a:gridCol>
                <a:gridCol w="1418135">
                  <a:extLst>
                    <a:ext uri="{9D8B030D-6E8A-4147-A177-3AD203B41FA5}">
                      <a16:colId xmlns:a16="http://schemas.microsoft.com/office/drawing/2014/main" val="1405003538"/>
                    </a:ext>
                  </a:extLst>
                </a:gridCol>
              </a:tblGrid>
              <a:tr h="8041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  <a:latin typeface="Montserrat" panose="00000500000000000000" pitchFamily="2" charset="0"/>
                        </a:rPr>
                        <a:t>LIGAS DEPORTIVAS POR ZONAL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effectLst/>
                          <a:latin typeface="Montserrat" panose="00000500000000000000" pitchFamily="2" charset="0"/>
                        </a:rPr>
                        <a:t>BENEFICIARIOS DIRECTOS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210000732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CALDERON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12.975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546548576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ELOY ALFARO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52.806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068637383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EUGENIO ESPEJO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25.170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376975100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LA DELICIA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34.150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446789954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LOS CHILLOS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9.000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158071849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MANUELA SAENZ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21.425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2536130213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QUITUMBE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39.963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1357737808"/>
                  </a:ext>
                </a:extLst>
              </a:tr>
              <a:tr h="26803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ontserrat" panose="00000500000000000000" pitchFamily="2" charset="0"/>
                        </a:rPr>
                        <a:t>TUMBACO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ontserrat" panose="00000500000000000000" pitchFamily="2" charset="0"/>
                        </a:rPr>
                        <a:t>7.772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402" marR="13402" marT="13402" marB="0" anchor="ctr"/>
                </a:tc>
                <a:extLst>
                  <a:ext uri="{0D108BD9-81ED-4DB2-BD59-A6C34878D82A}">
                    <a16:rowId xmlns:a16="http://schemas.microsoft.com/office/drawing/2014/main" val="3801456197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5B2685B-FE41-7DB8-BE11-ECAEF9099DD6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</a:t>
            </a:r>
          </a:p>
          <a:p>
            <a:pPr algn="r"/>
            <a:r>
              <a:rPr lang="es-EC" sz="1050" dirty="0"/>
              <a:t>*FUENTE: DMDR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1939132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E7AE2C-3276-4010-B146-DB17AA0E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87" y="2991061"/>
            <a:ext cx="4356025" cy="8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9E5E25F3-8216-249C-CEAA-502C7F4C2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4"/>
          <a:stretch/>
        </p:blipFill>
        <p:spPr bwMode="auto">
          <a:xfrm>
            <a:off x="4701589" y="896307"/>
            <a:ext cx="7489649" cy="44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C18266-9087-F955-46DA-D7DF69E5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D31D54-3070-3F61-2795-566033823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480021" y="2091258"/>
            <a:ext cx="2155371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A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REAS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0FE8816-9835-9BD1-88D4-A0422522EA6E}"/>
              </a:ext>
            </a:extLst>
          </p:cNvPr>
          <p:cNvSpPr txBox="1">
            <a:spLocks/>
          </p:cNvSpPr>
          <p:nvPr/>
        </p:nvSpPr>
        <p:spPr>
          <a:xfrm>
            <a:off x="480021" y="3854191"/>
            <a:ext cx="3084748" cy="501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EN EL DMQ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177968-823C-9DB8-AEB4-B5942BAAF7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23" y="2596258"/>
            <a:ext cx="4253472" cy="12322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D51BE51-7A1B-2C35-9D5C-65F10CE7EFDD}"/>
              </a:ext>
            </a:extLst>
          </p:cNvPr>
          <p:cNvSpPr txBox="1">
            <a:spLocks/>
          </p:cNvSpPr>
          <p:nvPr/>
        </p:nvSpPr>
        <p:spPr>
          <a:xfrm>
            <a:off x="659918" y="2582379"/>
            <a:ext cx="39509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DEPORTIVAS Y RECREATIVAS</a:t>
            </a:r>
            <a:endParaRPr lang="es-EC" sz="40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C9AB4C-D06B-CC35-3B26-CC448EF65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93" y="606240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D62418-B761-7EC5-DA15-B48D509B1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"/>
            <a:ext cx="5910106" cy="59101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5225A0-FA87-8020-B981-23E9705E3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7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6CEF1DB-78BF-1A4E-3CEF-467BDECBCD56}"/>
              </a:ext>
            </a:extLst>
          </p:cNvPr>
          <p:cNvSpPr txBox="1">
            <a:spLocks/>
          </p:cNvSpPr>
          <p:nvPr/>
        </p:nvSpPr>
        <p:spPr>
          <a:xfrm>
            <a:off x="6122127" y="185323"/>
            <a:ext cx="3737986" cy="1243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Base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4D145E8-30DD-523F-D84E-96446133F34D}"/>
              </a:ext>
            </a:extLst>
          </p:cNvPr>
          <p:cNvSpPr txBox="1">
            <a:spLocks/>
          </p:cNvSpPr>
          <p:nvPr/>
        </p:nvSpPr>
        <p:spPr>
          <a:xfrm>
            <a:off x="6284513" y="1033043"/>
            <a:ext cx="2951702" cy="792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Legal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5952D46-78AB-B053-8606-6A8B94FC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497" y="6015440"/>
            <a:ext cx="2637829" cy="5303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3783D37-54EE-A030-438A-B40F0F69247B}"/>
              </a:ext>
            </a:extLst>
          </p:cNvPr>
          <p:cNvSpPr txBox="1"/>
          <p:nvPr/>
        </p:nvSpPr>
        <p:spPr>
          <a:xfrm>
            <a:off x="6165668" y="2179837"/>
            <a:ext cx="591010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>
                <a:solidFill>
                  <a:srgbClr val="222222"/>
                </a:solidFill>
                <a:latin typeface="Montserrat" panose="00000500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Constitución de la República del Ecuador.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/>
          </a:p>
          <a:p>
            <a:r>
              <a:rPr lang="es-ES" sz="1400" i="1" dirty="0"/>
              <a:t>Art. 24.- Las personas tienen derecho a la recreación y al esparcimiento, a la práctica del deporte y al tiempo libre. </a:t>
            </a:r>
            <a:endParaRPr lang="en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>
                    <a:lumMod val="50000"/>
                  </a:schemeClr>
                </a:solidFill>
              </a:rPr>
              <a:t>Código Orgánico de Organización Territorial Autonomía y Descentralización.</a:t>
            </a:r>
          </a:p>
          <a:p>
            <a:endParaRPr lang="en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>
                    <a:lumMod val="50000"/>
                  </a:schemeClr>
                </a:solidFill>
              </a:rPr>
              <a:t>Ley del Deporte, Educación Física y Recreación.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/>
          </a:p>
          <a:p>
            <a:r>
              <a:rPr lang="es-ES" sz="1400" i="1" dirty="0"/>
              <a:t>Art. 3.- De la práctica del deporte, educación física y recreación.- La práctica del deporte, educación física y recreación debe ser libre y voluntaria y constituye un derecho fundamental y parte de la formación integral de las personas. Serán protegidas por todas las Funciones del Estado.</a:t>
            </a:r>
            <a:endParaRPr lang="es-EC" sz="1400" i="1" dirty="0"/>
          </a:p>
          <a:p>
            <a:endParaRPr lang="es-EC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bg1">
                    <a:lumMod val="50000"/>
                  </a:schemeClr>
                </a:solidFill>
              </a:rPr>
              <a:t>Código Municipal.</a:t>
            </a:r>
          </a:p>
        </p:txBody>
      </p:sp>
    </p:spTree>
    <p:extLst>
      <p:ext uri="{BB962C8B-B14F-4D97-AF65-F5344CB8AC3E}">
        <p14:creationId xmlns:p14="http://schemas.microsoft.com/office/powerpoint/2010/main" val="386191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77143D2-62AB-0B3D-4051-DB9AD23D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10" y="1686120"/>
            <a:ext cx="6274368" cy="34857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FD0664-403B-41A3-A9FE-7A24D819A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710FB0-F37C-F6EC-0053-550F1B4F8343}"/>
              </a:ext>
            </a:extLst>
          </p:cNvPr>
          <p:cNvSpPr txBox="1">
            <a:spLocks/>
          </p:cNvSpPr>
          <p:nvPr/>
        </p:nvSpPr>
        <p:spPr>
          <a:xfrm>
            <a:off x="218807" y="0"/>
            <a:ext cx="50672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Categorización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C1CF1C-5345-2E42-584D-F961277C24DA}"/>
              </a:ext>
            </a:extLst>
          </p:cNvPr>
          <p:cNvSpPr txBox="1"/>
          <p:nvPr/>
        </p:nvSpPr>
        <p:spPr>
          <a:xfrm>
            <a:off x="296092" y="1176060"/>
            <a:ext cx="635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r>
              <a:rPr lang="es-EC" sz="1800" dirty="0"/>
              <a:t>Los espacios verdes </a:t>
            </a:r>
            <a:r>
              <a:rPr lang="es-EC" sz="1800" b="1" dirty="0"/>
              <a:t>DEPORTIVOS Y RECREATIVOS </a:t>
            </a:r>
            <a:r>
              <a:rPr lang="es-EC" sz="1800" dirty="0"/>
              <a:t>se encuentran categorizados: </a:t>
            </a:r>
            <a:endParaRPr lang="es-EC" sz="1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49B47B0-835A-D542-C840-1F3DE6CF1885}"/>
              </a:ext>
            </a:extLst>
          </p:cNvPr>
          <p:cNvSpPr txBox="1"/>
          <p:nvPr/>
        </p:nvSpPr>
        <p:spPr>
          <a:xfrm>
            <a:off x="8161274" y="2284815"/>
            <a:ext cx="263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 sz="3600" b="1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s-ES" sz="1800" dirty="0"/>
              <a:t>24 PARQUES</a:t>
            </a:r>
          </a:p>
          <a:p>
            <a:r>
              <a:rPr lang="es-ES" sz="1800" dirty="0"/>
              <a:t>METROPOLITANOS</a:t>
            </a:r>
            <a:endParaRPr lang="es-EC" sz="1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92C8EF-9E25-E6F3-7863-A401529E1AC9}"/>
              </a:ext>
            </a:extLst>
          </p:cNvPr>
          <p:cNvSpPr txBox="1"/>
          <p:nvPr/>
        </p:nvSpPr>
        <p:spPr>
          <a:xfrm>
            <a:off x="8135870" y="2985905"/>
            <a:ext cx="30159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C" sz="1000" dirty="0"/>
              <a:t>ORDENANZA METROPOLITANA Nro. 3457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5E17A6-CB25-5133-5E8A-02E7DF477E48}"/>
              </a:ext>
            </a:extLst>
          </p:cNvPr>
          <p:cNvSpPr txBox="1"/>
          <p:nvPr/>
        </p:nvSpPr>
        <p:spPr>
          <a:xfrm>
            <a:off x="8161274" y="3504224"/>
            <a:ext cx="140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chemeClr val="bg1"/>
                </a:solidFill>
                <a:latin typeface="Montserrat ExtraBold" pitchFamily="2" charset="77"/>
              </a:rPr>
              <a:t>PARQUES ZONALES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DC2399-9E55-7EA7-66C8-FA52E0F39AB3}"/>
              </a:ext>
            </a:extLst>
          </p:cNvPr>
          <p:cNvSpPr txBox="1"/>
          <p:nvPr/>
        </p:nvSpPr>
        <p:spPr>
          <a:xfrm>
            <a:off x="8161275" y="4073489"/>
            <a:ext cx="14548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50" dirty="0">
                <a:solidFill>
                  <a:schemeClr val="bg1"/>
                </a:solidFill>
                <a:latin typeface="Montserrat" pitchFamily="2" charset="77"/>
              </a:rPr>
              <a:t>Mínimo 10.000m2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1A256F2-74D6-4521-BB05-E502A0976B03}"/>
              </a:ext>
            </a:extLst>
          </p:cNvPr>
          <p:cNvSpPr txBox="1"/>
          <p:nvPr/>
        </p:nvSpPr>
        <p:spPr>
          <a:xfrm>
            <a:off x="8194063" y="5213178"/>
            <a:ext cx="2840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50" dirty="0">
                <a:solidFill>
                  <a:schemeClr val="bg1"/>
                </a:solidFill>
                <a:latin typeface="Montserrat" pitchFamily="2" charset="77"/>
              </a:rPr>
              <a:t>Mínimo </a:t>
            </a:r>
            <a:r>
              <a:rPr lang="es-EC" sz="1050" dirty="0">
                <a:solidFill>
                  <a:schemeClr val="bg1"/>
                </a:solidFill>
                <a:latin typeface="Montserrat" pitchFamily="2" charset="77"/>
              </a:rPr>
              <a:t>300m2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C49D591-5AEC-4B5B-9E21-2247310D8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923" y="240367"/>
            <a:ext cx="2637829" cy="53039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174CC04-92FD-5BE5-4749-2D183485E1C4}"/>
              </a:ext>
            </a:extLst>
          </p:cNvPr>
          <p:cNvSpPr txBox="1"/>
          <p:nvPr/>
        </p:nvSpPr>
        <p:spPr>
          <a:xfrm>
            <a:off x="9616082" y="5213178"/>
            <a:ext cx="2840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50" dirty="0">
                <a:solidFill>
                  <a:schemeClr val="bg1"/>
                </a:solidFill>
                <a:latin typeface="Montserrat" pitchFamily="2" charset="77"/>
              </a:rPr>
              <a:t>Menores a 300m2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B4BB32-6DE0-230A-C43C-063BCF9F0489}"/>
              </a:ext>
            </a:extLst>
          </p:cNvPr>
          <p:cNvSpPr txBox="1"/>
          <p:nvPr/>
        </p:nvSpPr>
        <p:spPr>
          <a:xfrm>
            <a:off x="9616082" y="3504224"/>
            <a:ext cx="1535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chemeClr val="bg1"/>
                </a:solidFill>
                <a:latin typeface="Montserrat ExtraBold" pitchFamily="2" charset="77"/>
              </a:rPr>
              <a:t>PARQUES SECTORIALES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DB688D9-20C8-A4E0-D687-6215DB7E274A}"/>
              </a:ext>
            </a:extLst>
          </p:cNvPr>
          <p:cNvSpPr txBox="1"/>
          <p:nvPr/>
        </p:nvSpPr>
        <p:spPr>
          <a:xfrm>
            <a:off x="9656557" y="4073489"/>
            <a:ext cx="14548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50" dirty="0">
                <a:solidFill>
                  <a:schemeClr val="bg1"/>
                </a:solidFill>
                <a:latin typeface="Montserrat" pitchFamily="2" charset="77"/>
              </a:rPr>
              <a:t>Mínimo 5.000m2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5E46827-6A49-684B-89A0-FD645F32656D}"/>
              </a:ext>
            </a:extLst>
          </p:cNvPr>
          <p:cNvSpPr txBox="1"/>
          <p:nvPr/>
        </p:nvSpPr>
        <p:spPr>
          <a:xfrm>
            <a:off x="8168863" y="4706162"/>
            <a:ext cx="140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 sz="1400" b="1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s-ES" dirty="0"/>
              <a:t>PARQUES</a:t>
            </a:r>
          </a:p>
          <a:p>
            <a:r>
              <a:rPr lang="es-ES" dirty="0"/>
              <a:t>BARRIALES</a:t>
            </a:r>
            <a:endParaRPr lang="es-EC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DCC7471-F015-844F-04A6-3F156A6DDA79}"/>
              </a:ext>
            </a:extLst>
          </p:cNvPr>
          <p:cNvSpPr txBox="1"/>
          <p:nvPr/>
        </p:nvSpPr>
        <p:spPr>
          <a:xfrm>
            <a:off x="9634531" y="4706162"/>
            <a:ext cx="140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 sz="1400" b="1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s-ES" dirty="0"/>
              <a:t>PARQUES</a:t>
            </a:r>
          </a:p>
          <a:p>
            <a:r>
              <a:rPr lang="es-ES" dirty="0"/>
              <a:t>MENORES</a:t>
            </a:r>
            <a:endParaRPr lang="es-EC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4D79FD1-024C-C37B-4FA8-AEFD70EA8A17}"/>
              </a:ext>
            </a:extLst>
          </p:cNvPr>
          <p:cNvSpPr txBox="1"/>
          <p:nvPr/>
        </p:nvSpPr>
        <p:spPr>
          <a:xfrm>
            <a:off x="218807" y="4960786"/>
            <a:ext cx="7641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r>
              <a:rPr lang="es-EC" sz="2800" b="1" dirty="0"/>
              <a:t>195 </a:t>
            </a:r>
            <a:r>
              <a:rPr lang="es-EC" sz="2000" b="1" dirty="0"/>
              <a:t> 	</a:t>
            </a:r>
            <a:r>
              <a:rPr lang="es-EC" sz="2000" dirty="0"/>
              <a:t>Plazas – Plazoletas y Tramos de Bulevares</a:t>
            </a:r>
          </a:p>
          <a:p>
            <a:r>
              <a:rPr lang="es-EC" sz="2800" b="1" dirty="0"/>
              <a:t>703 	</a:t>
            </a:r>
            <a:r>
              <a:rPr lang="es-EC" sz="2000" dirty="0"/>
              <a:t>Áreas de Recreación Activa - Sin equipamiento-</a:t>
            </a:r>
          </a:p>
          <a:p>
            <a:r>
              <a:rPr lang="es-EC" sz="2800" b="1" dirty="0"/>
              <a:t>1.855 </a:t>
            </a:r>
            <a:r>
              <a:rPr lang="es-EC" sz="2000" dirty="0"/>
              <a:t>Parterres y Redondeles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5EF0A7F-1562-ED45-B381-EC5137531F82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 EPMMOP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269515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12F63BA-1930-7FAC-E88B-F50FA4CA3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5"/>
          <a:stretch/>
        </p:blipFill>
        <p:spPr bwMode="auto">
          <a:xfrm>
            <a:off x="4889863" y="837781"/>
            <a:ext cx="7302137" cy="456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BE59587-09C0-F400-44DC-16CBA175C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415801" y="1900996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PARQUES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0FE8816-9835-9BD1-88D4-A0422522EA6E}"/>
              </a:ext>
            </a:extLst>
          </p:cNvPr>
          <p:cNvSpPr txBox="1">
            <a:spLocks/>
          </p:cNvSpPr>
          <p:nvPr/>
        </p:nvSpPr>
        <p:spPr>
          <a:xfrm>
            <a:off x="415801" y="3666986"/>
            <a:ext cx="1760523" cy="298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DMQ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37F59B-9757-DDC6-D03D-E2B81162C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01" y="2395103"/>
            <a:ext cx="4253472" cy="12322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D51BE51-7A1B-2C35-9D5C-65F10CE7EFDD}"/>
              </a:ext>
            </a:extLst>
          </p:cNvPr>
          <p:cNvSpPr txBox="1">
            <a:spLocks/>
          </p:cNvSpPr>
          <p:nvPr/>
        </p:nvSpPr>
        <p:spPr>
          <a:xfrm>
            <a:off x="929690" y="2762432"/>
            <a:ext cx="3546931" cy="49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MENORES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BARRIALES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SECTORIALES</a:t>
            </a:r>
            <a:endParaRPr lang="es-EC" sz="32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FD0B30-A4A5-5624-B246-2E774FC28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93" y="606240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D741D4F3-4D4D-E307-923E-CE843D379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07" y="1828495"/>
            <a:ext cx="6433217" cy="429006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736620A-5E7B-4D90-9D60-7D72B322E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9" y="378427"/>
            <a:ext cx="6454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549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</a:t>
            </a:r>
          </a:p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Áreas Deportivas - Recreativas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294568" y="1298100"/>
            <a:ext cx="514324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C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  <a:cs typeface="+mj-cs"/>
              </a:defRPr>
            </a:lvl1pPr>
          </a:lstStyle>
          <a:p>
            <a:r>
              <a:rPr lang="es-EC" dirty="0"/>
              <a:t>Administraciones Zonales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B0EF3AF-F48D-6B9F-1721-3B5F2CC7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318" y="378427"/>
            <a:ext cx="2637829" cy="530395"/>
          </a:xfrm>
          <a:prstGeom prst="rect">
            <a:avLst/>
          </a:prstGeom>
        </p:spPr>
      </p:pic>
      <p:graphicFrame>
        <p:nvGraphicFramePr>
          <p:cNvPr id="29" name="Tabla 28">
            <a:extLst>
              <a:ext uri="{FF2B5EF4-FFF2-40B4-BE49-F238E27FC236}">
                <a16:creationId xmlns:a16="http://schemas.microsoft.com/office/drawing/2014/main" id="{1231BAD7-F57E-F18B-C7AF-6535626F7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902839"/>
              </p:ext>
            </p:extLst>
          </p:nvPr>
        </p:nvGraphicFramePr>
        <p:xfrm>
          <a:off x="1601590" y="2623663"/>
          <a:ext cx="3840531" cy="332200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2054237">
                  <a:extLst>
                    <a:ext uri="{9D8B030D-6E8A-4147-A177-3AD203B41FA5}">
                      <a16:colId xmlns:a16="http://schemas.microsoft.com/office/drawing/2014/main" val="1296190479"/>
                    </a:ext>
                  </a:extLst>
                </a:gridCol>
                <a:gridCol w="1786294">
                  <a:extLst>
                    <a:ext uri="{9D8B030D-6E8A-4147-A177-3AD203B41FA5}">
                      <a16:colId xmlns:a16="http://schemas.microsoft.com/office/drawing/2014/main" val="2854898415"/>
                    </a:ext>
                  </a:extLst>
                </a:gridCol>
              </a:tblGrid>
              <a:tr h="3322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>
                          <a:effectLst/>
                        </a:rPr>
                        <a:t>AD. ZONALES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AREAS VERDES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7278595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u="none" strike="noStrike" dirty="0">
                          <a:effectLst/>
                        </a:rPr>
                        <a:t>CALDERÓN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35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5658610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ELOY ALFARO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225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7380499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EUGENIO ESPEJO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41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346443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LOS CHILLOS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13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4926592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 DELICIA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31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8693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 MARISCAL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6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883799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MANUELA SAENZ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112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591736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QUITUMBE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63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1745894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TUMBACO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</a:rPr>
                        <a:t>23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2399058"/>
                  </a:ext>
                </a:extLst>
              </a:tr>
            </a:tbl>
          </a:graphicData>
        </a:graphic>
      </p:graphicFrame>
      <p:sp>
        <p:nvSpPr>
          <p:cNvPr id="36" name="CuadroTexto 35">
            <a:extLst>
              <a:ext uri="{FF2B5EF4-FFF2-40B4-BE49-F238E27FC236}">
                <a16:creationId xmlns:a16="http://schemas.microsoft.com/office/drawing/2014/main" id="{021A25CB-4479-96AE-4C3C-A655C2A4E5D7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62932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132EFA9-C631-B05B-404C-39984FBE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29100" y="333600"/>
            <a:ext cx="49654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626.098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Beneficiarios Directos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29100" y="1205115"/>
            <a:ext cx="5226969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Administraciones Zonales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C8F80CF-2B72-E965-57B0-F2AE1CAEA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477780"/>
              </p:ext>
            </p:extLst>
          </p:nvPr>
        </p:nvGraphicFramePr>
        <p:xfrm>
          <a:off x="7047197" y="2323352"/>
          <a:ext cx="3672135" cy="328542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64165">
                  <a:extLst>
                    <a:ext uri="{9D8B030D-6E8A-4147-A177-3AD203B41FA5}">
                      <a16:colId xmlns:a16="http://schemas.microsoft.com/office/drawing/2014/main" val="1296190479"/>
                    </a:ext>
                  </a:extLst>
                </a:gridCol>
                <a:gridCol w="1707970">
                  <a:extLst>
                    <a:ext uri="{9D8B030D-6E8A-4147-A177-3AD203B41FA5}">
                      <a16:colId xmlns:a16="http://schemas.microsoft.com/office/drawing/2014/main" val="2854898415"/>
                    </a:ext>
                  </a:extLst>
                </a:gridCol>
              </a:tblGrid>
              <a:tr h="31763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  <a:latin typeface="Montserrat" panose="00000500000000000000" pitchFamily="2" charset="0"/>
                        </a:rPr>
                        <a:t>AD. ZONALES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  <a:latin typeface="Montserrat" panose="00000500000000000000" pitchFamily="2" charset="0"/>
                        </a:rPr>
                        <a:t>BENEFICIARIOS DIRECTOS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727859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CALDERÓN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191.000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5658610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ELOY ALFARO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88.370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7380499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EUGENIO ESPEJO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19.000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3464436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LOS CHILLOS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9.300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4926592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LA DELICIA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36.300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8693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LA MARISCAL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67.056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8837996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MANUELA SAENZ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64.030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5917366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QUITUMBE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88.542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1745894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TUMBACO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  <a:latin typeface="Montserrat" panose="00000500000000000000" pitchFamily="2" charset="0"/>
                        </a:rPr>
                        <a:t>120.500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2399058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E382DF9-303B-4772-12A5-C2ABD283C4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525354"/>
              </p:ext>
            </p:extLst>
          </p:nvPr>
        </p:nvGraphicFramePr>
        <p:xfrm>
          <a:off x="329100" y="2026121"/>
          <a:ext cx="6384521" cy="4651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7F76024-3D40-F901-2C74-BB47C8840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318" y="378427"/>
            <a:ext cx="2637829" cy="53039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5C718E7-6E78-D221-A2AA-794678FB2523}"/>
              </a:ext>
            </a:extLst>
          </p:cNvPr>
          <p:cNvSpPr txBox="1"/>
          <p:nvPr/>
        </p:nvSpPr>
        <p:spPr>
          <a:xfrm>
            <a:off x="4663014" y="6453412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SCTYPC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980517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 MEJORES parques y atracciones naturales de Quito">
            <a:extLst>
              <a:ext uri="{FF2B5EF4-FFF2-40B4-BE49-F238E27FC236}">
                <a16:creationId xmlns:a16="http://schemas.microsoft.com/office/drawing/2014/main" id="{77EF0EDF-BB95-E05E-9BA6-2755F130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91" y="850743"/>
            <a:ext cx="7328994" cy="54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B465565-DBA7-4ACA-D51E-85241ED5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1630138" y="2493040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1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F31E45-6C33-DD57-4A61-5472A7EC77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6" y="2493040"/>
            <a:ext cx="4253472" cy="123221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E069506-BEDE-F16A-6B58-BC80AEA3A0DE}"/>
              </a:ext>
            </a:extLst>
          </p:cNvPr>
          <p:cNvSpPr txBox="1">
            <a:spLocks/>
          </p:cNvSpPr>
          <p:nvPr/>
        </p:nvSpPr>
        <p:spPr>
          <a:xfrm>
            <a:off x="415801" y="1979377"/>
            <a:ext cx="2691678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PARQUES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C73984-8F57-599D-6498-4AD92F958288}"/>
              </a:ext>
            </a:extLst>
          </p:cNvPr>
          <p:cNvSpPr txBox="1">
            <a:spLocks/>
          </p:cNvSpPr>
          <p:nvPr/>
        </p:nvSpPr>
        <p:spPr>
          <a:xfrm>
            <a:off x="415801" y="3745367"/>
            <a:ext cx="1760523" cy="298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DMQ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6EE8A94-CB6F-6A54-8E47-52C3FBF82CC3}"/>
              </a:ext>
            </a:extLst>
          </p:cNvPr>
          <p:cNvSpPr txBox="1">
            <a:spLocks/>
          </p:cNvSpPr>
          <p:nvPr/>
        </p:nvSpPr>
        <p:spPr>
          <a:xfrm>
            <a:off x="660580" y="2860369"/>
            <a:ext cx="3546931" cy="49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SECTORIALES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ZONALES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METROPOLITANOS</a:t>
            </a:r>
            <a:endParaRPr lang="es-EC" sz="32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50F343D-AD3D-7FDF-C6D1-0746CFECD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33" y="6072465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3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201D1FF-5991-B609-6A1C-C59CC8D70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3"/>
          <a:stretch/>
        </p:blipFill>
        <p:spPr bwMode="auto">
          <a:xfrm>
            <a:off x="5320720" y="1735639"/>
            <a:ext cx="6843780" cy="43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79FB8C8-EEE9-447D-4730-692F5A83B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06125" y="242331"/>
            <a:ext cx="4704022" cy="1316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51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3816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</a:t>
            </a:r>
          </a:p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Espacios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294939" y="1530069"/>
            <a:ext cx="4704022" cy="459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Deportivos y Recreativos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AD8851B-479A-1D5C-636E-D0E26D6E22C0}"/>
              </a:ext>
            </a:extLst>
          </p:cNvPr>
          <p:cNvSpPr txBox="1">
            <a:spLocks/>
          </p:cNvSpPr>
          <p:nvPr/>
        </p:nvSpPr>
        <p:spPr>
          <a:xfrm>
            <a:off x="1576488" y="3037620"/>
            <a:ext cx="1465287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C00000"/>
                </a:solidFill>
                <a:latin typeface="Montserrat ExtraBold" pitchFamily="2" charset="77"/>
                <a:ea typeface="HGSMinchoE" panose="02020900000000000000" pitchFamily="18" charset="-128"/>
              </a:rPr>
              <a:t>1696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9A02B4-708B-3349-D49F-D9AD7465FC1E}"/>
              </a:ext>
            </a:extLst>
          </p:cNvPr>
          <p:cNvSpPr txBox="1"/>
          <p:nvPr/>
        </p:nvSpPr>
        <p:spPr>
          <a:xfrm>
            <a:off x="3299786" y="2964761"/>
            <a:ext cx="2184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77"/>
              </a:rPr>
              <a:t>Espacios Recreativos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4A7B548-A175-BCC8-DEB5-61819B70F036}"/>
              </a:ext>
            </a:extLst>
          </p:cNvPr>
          <p:cNvSpPr txBox="1">
            <a:spLocks/>
          </p:cNvSpPr>
          <p:nvPr/>
        </p:nvSpPr>
        <p:spPr>
          <a:xfrm>
            <a:off x="1576488" y="4414353"/>
            <a:ext cx="1621608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C00000"/>
                </a:solidFill>
                <a:latin typeface="Montserrat ExtraBold" pitchFamily="2" charset="77"/>
                <a:ea typeface="HGSMinchoE" panose="02020900000000000000" pitchFamily="18" charset="-128"/>
              </a:rPr>
              <a:t>2120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2C64882-AFF8-B90F-EE11-DACBC12F5DF2}"/>
              </a:ext>
            </a:extLst>
          </p:cNvPr>
          <p:cNvSpPr txBox="1"/>
          <p:nvPr/>
        </p:nvSpPr>
        <p:spPr>
          <a:xfrm>
            <a:off x="3299786" y="4381292"/>
            <a:ext cx="2284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77"/>
              </a:defRPr>
            </a:lvl1pPr>
          </a:lstStyle>
          <a:p>
            <a:r>
              <a:rPr lang="es-EC" dirty="0"/>
              <a:t>Espacios Deportivos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169023-DB2F-7FEE-C1B0-C9B5886BD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921" y="3128807"/>
            <a:ext cx="45719" cy="5029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9EAC1D-4C2A-308F-70DC-871FDE347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921" y="4545338"/>
            <a:ext cx="45719" cy="5029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F07FE86-3B7A-5D10-51E5-A4D78785A1E2}"/>
              </a:ext>
            </a:extLst>
          </p:cNvPr>
          <p:cNvSpPr txBox="1"/>
          <p:nvPr/>
        </p:nvSpPr>
        <p:spPr>
          <a:xfrm>
            <a:off x="4663014" y="6409867"/>
            <a:ext cx="7363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50" dirty="0"/>
              <a:t>*INFORMACIÓN EN CONSTANTE ACTUALIZACIÓN POR LA DINÁMICA DE CAMBIO DE USO DE SUELO</a:t>
            </a:r>
          </a:p>
          <a:p>
            <a:pPr algn="r"/>
            <a:r>
              <a:rPr lang="es-EC" sz="1050" dirty="0"/>
              <a:t>*FUENTE: EPMMOP</a:t>
            </a:r>
            <a:endParaRPr lang="es-EC" sz="8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71132AC-CE0E-9893-9BF4-FB39995B5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318" y="37842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784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518</Words>
  <Application>Microsoft Office PowerPoint</Application>
  <PresentationFormat>Panorámica</PresentationFormat>
  <Paragraphs>193</Paragraphs>
  <Slides>14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Montserrat ExtraBold</vt:lpstr>
      <vt:lpstr>Montserrat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Vanessa</dc:creator>
  <cp:lastModifiedBy>Eli Jara Muñoz</cp:lastModifiedBy>
  <cp:revision>10</cp:revision>
  <dcterms:created xsi:type="dcterms:W3CDTF">2023-07-08T22:46:00Z</dcterms:created>
  <dcterms:modified xsi:type="dcterms:W3CDTF">2023-07-10T17:06:41Z</dcterms:modified>
</cp:coreProperties>
</file>