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6" r:id="rId2"/>
    <p:sldId id="265" r:id="rId3"/>
    <p:sldId id="264" r:id="rId4"/>
    <p:sldId id="268" r:id="rId5"/>
    <p:sldId id="270" r:id="rId6"/>
    <p:sldId id="271" r:id="rId7"/>
    <p:sldId id="274" r:id="rId8"/>
    <p:sldId id="277" r:id="rId9"/>
    <p:sldId id="276" r:id="rId10"/>
    <p:sldId id="275" r:id="rId1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F86"/>
    <a:srgbClr val="75BBE9"/>
    <a:srgbClr val="5B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/>
    <p:restoredTop sz="94674"/>
  </p:normalViewPr>
  <p:slideViewPr>
    <p:cSldViewPr snapToGrid="0">
      <p:cViewPr varScale="1">
        <p:scale>
          <a:sx n="74" d="100"/>
          <a:sy n="74" d="100"/>
        </p:scale>
        <p:origin x="81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DB2959-C3B8-AFE1-FE88-357ED3CEAE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8AFC65-4BDC-1D09-C684-612ED25D51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7EADA-9D25-324F-A962-C13B1DFBBFEB}" type="datetimeFigureOut">
              <a:rPr lang="es-EC" smtClean="0"/>
              <a:t>26/6/2023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C8C6D-04A0-E8C7-B4C1-0905342E7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CC6170-BB4B-E2AB-CCED-B7FFA868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3A257-73CE-BD4D-A507-1552FDC084B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9654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DFC9A-F8E9-E044-AC34-ED696DDAB2E6}" type="datetimeFigureOut">
              <a:rPr lang="es-EC" smtClean="0"/>
              <a:t>26/6/2023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49DFF-B7D3-834E-A2F0-6F28154502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21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49DFF-B7D3-834E-A2F0-6F28154502F4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136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6EF428-D365-C4FA-A640-ADB9E0E9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B33F4-2CBB-956F-B502-CDC148C6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1D323-4F40-8B0F-6D71-53D82FB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26/6/2023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C0505-4B74-B6EE-4E67-C487330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B2D27-DC25-1970-B80A-85F7F308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449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E1582-B6A7-3E26-A7F6-AEDF0DC4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B194BD-C305-B12F-FE2F-8EE353257C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2199" y="5829700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982A6-5EA3-A546-5CD8-CE66C7EA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25AD31-5028-D17D-3E5B-8BFAE50E1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300" y="5829700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79EAB8-383F-33BD-D69C-A32AB86C6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47BFED1-C576-6C21-EED3-F42F667C2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16A9144-5DE7-C599-3812-009F80D66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54D28D-DE85-FF39-72CA-72805EC5C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72" y="2224216"/>
            <a:ext cx="6004798" cy="32746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027697-6BC9-123D-023F-2665E2D812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3E0E2-FD70-0B87-F973-8FC07F0A78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9997" y="2569028"/>
            <a:ext cx="1697063" cy="16219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69335F-8EB7-EE36-E915-46ED10D2EAB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2571" y="4501643"/>
            <a:ext cx="3771486" cy="66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776F4FF-F7CB-F299-A93F-7648445D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923A17-01F1-BE1E-6EF0-AD37A9F53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7446" y="253315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19D45AA-D978-47F1-7EAB-589E15D6D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F4C055-0011-334E-8B9A-E8F9AA84B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75" y="0"/>
            <a:ext cx="4190649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836A73-EC0E-04AD-A1E2-DA0E652ABC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2199" y="5834584"/>
            <a:ext cx="2092401" cy="7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9A391-C469-527C-A2E1-1DA50985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9D5E9-8FE7-0C63-0587-150112D95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D005A4-BEE2-3264-04E2-B0DF8A8E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89F4-4C16-EFD6-622E-6BB9272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26/6/2023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74AD8-34C0-7EAB-6EF0-3F730CEA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33DD0-4C5C-FD4C-E05B-90B7164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02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1B03-CCA1-B107-01A1-50DC372E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44AF8-7EC3-6CAC-607C-49F5E8E4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E2885-272F-3C70-2A0E-A941E21E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26/6/2023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BA2CB-1069-446E-E8CD-10380FE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036E7-5579-75BF-42CE-2582B834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103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D660D2-19F9-A31E-8D94-09531B5B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93ED8-CC7B-F812-2B9E-B30C8CD5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B410E-EC45-FF99-C312-F6B0869DF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26/6/2023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FA94-3FAD-98D2-97C5-E0761D1D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39342-B372-DB1D-5AE2-DA97080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46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2779369"/>
            <a:ext cx="3530600" cy="129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9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E7AE2C-3276-4010-B146-DB17AA0E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87" y="2991061"/>
            <a:ext cx="4356025" cy="8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6DFE26-E8AA-4516-847F-E1E2D4BD5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2"/>
          <a:stretch/>
        </p:blipFill>
        <p:spPr>
          <a:xfrm>
            <a:off x="4997003" y="914400"/>
            <a:ext cx="7194998" cy="44432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7566357-0EAC-4F72-B9F8-E158D09FE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D4CC7F3-DE7C-7A46-5631-720209D6F3DC}"/>
              </a:ext>
            </a:extLst>
          </p:cNvPr>
          <p:cNvSpPr txBox="1">
            <a:spLocks/>
          </p:cNvSpPr>
          <p:nvPr/>
        </p:nvSpPr>
        <p:spPr>
          <a:xfrm>
            <a:off x="281321" y="3619371"/>
            <a:ext cx="49611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chemeClr val="bg2">
                    <a:lumMod val="75000"/>
                  </a:schemeClr>
                </a:solidFill>
                <a:latin typeface="Montserrat ExtraBold" pitchFamily="2" charset="77"/>
                <a:ea typeface="HGSMinchoE" panose="02020900000000000000" pitchFamily="18" charset="-128"/>
              </a:rPr>
              <a:t>En espacio público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C7AD623-E137-7243-53FE-D2F281A745B7}"/>
              </a:ext>
            </a:extLst>
          </p:cNvPr>
          <p:cNvSpPr txBox="1">
            <a:spLocks/>
          </p:cNvSpPr>
          <p:nvPr/>
        </p:nvSpPr>
        <p:spPr>
          <a:xfrm>
            <a:off x="412122" y="1674048"/>
            <a:ext cx="48048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Autorizaciones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1FEAFA-4434-F0D0-3985-9A8C4BDC2C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21" y="2421228"/>
            <a:ext cx="5158376" cy="149436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4F51EF7-AB04-F91E-0BCA-BFB272232060}"/>
              </a:ext>
            </a:extLst>
          </p:cNvPr>
          <p:cNvSpPr txBox="1">
            <a:spLocks/>
          </p:cNvSpPr>
          <p:nvPr/>
        </p:nvSpPr>
        <p:spPr>
          <a:xfrm>
            <a:off x="437881" y="2590025"/>
            <a:ext cx="50018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</a:rPr>
              <a:t>Eventos deportivos masivos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DAC788-66B6-47A0-9717-C82693288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80" y="5770742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18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E579633-5467-4E12-96B1-9820BBF3D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4"/>
          <a:stretch/>
        </p:blipFill>
        <p:spPr>
          <a:xfrm>
            <a:off x="-1" y="0"/>
            <a:ext cx="7450847" cy="55636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B5A29BA-5878-4BC6-9FE7-0195E7A5C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0CB1174-B8B7-99DB-0B20-AF0D4B8D4395}"/>
              </a:ext>
            </a:extLst>
          </p:cNvPr>
          <p:cNvSpPr txBox="1"/>
          <p:nvPr/>
        </p:nvSpPr>
        <p:spPr>
          <a:xfrm>
            <a:off x="7194461" y="2930280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800" dirty="0">
                <a:solidFill>
                  <a:srgbClr val="223F86"/>
                </a:solidFill>
                <a:latin typeface="CenturyGothic"/>
              </a:rPr>
              <a:t>La autorización de EVENTOS DEPORTIVOS MASIVOS EN ESPACIO PÚBLICO le permite a la ciudad </a:t>
            </a:r>
            <a:r>
              <a:rPr lang="es-EC" sz="1800" b="1" dirty="0">
                <a:solidFill>
                  <a:srgbClr val="223F86"/>
                </a:solidFill>
                <a:latin typeface="CenturyGothic"/>
              </a:rPr>
              <a:t>contar con una planificación adecuada</a:t>
            </a:r>
            <a:r>
              <a:rPr lang="es-EC" sz="1800" dirty="0">
                <a:solidFill>
                  <a:srgbClr val="223F86"/>
                </a:solidFill>
                <a:latin typeface="CenturyGothic"/>
              </a:rPr>
              <a:t> del desarrollo de las diferentes </a:t>
            </a:r>
            <a:r>
              <a:rPr lang="es-EC" dirty="0">
                <a:solidFill>
                  <a:srgbClr val="223F86"/>
                </a:solidFill>
                <a:latin typeface="CenturyGothic"/>
              </a:rPr>
              <a:t>actividades masivas de uso de espacio público, además de contar con una herramienta de enfoque en </a:t>
            </a:r>
            <a:r>
              <a:rPr lang="es-EC" sz="1800" dirty="0">
                <a:solidFill>
                  <a:srgbClr val="223F86"/>
                </a:solidFill>
                <a:latin typeface="CenturyGothic"/>
              </a:rPr>
              <a:t>la reactivación económica de la ciudad.</a:t>
            </a:r>
            <a:endParaRPr lang="es-EC" dirty="0">
              <a:solidFill>
                <a:srgbClr val="223F86"/>
              </a:solidFill>
              <a:latin typeface="Montserrat" pitchFamily="2" charset="77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5FD3073-511C-AD1E-78A3-D76D66F29E07}"/>
              </a:ext>
            </a:extLst>
          </p:cNvPr>
          <p:cNvSpPr txBox="1">
            <a:spLocks/>
          </p:cNvSpPr>
          <p:nvPr/>
        </p:nvSpPr>
        <p:spPr>
          <a:xfrm>
            <a:off x="6683829" y="452387"/>
            <a:ext cx="2910932" cy="1243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AGENDA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5B75E49-EA20-2190-8F04-CC07FA1A78FA}"/>
              </a:ext>
            </a:extLst>
          </p:cNvPr>
          <p:cNvSpPr txBox="1">
            <a:spLocks/>
          </p:cNvSpPr>
          <p:nvPr/>
        </p:nvSpPr>
        <p:spPr>
          <a:xfrm>
            <a:off x="6683829" y="1072045"/>
            <a:ext cx="46753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DE EVENTOS DEPORTIVOS MASIVOS EN EL DMQ</a:t>
            </a:r>
          </a:p>
        </p:txBody>
      </p:sp>
      <p:pic>
        <p:nvPicPr>
          <p:cNvPr id="9" name="Imagen 25" descr="Imagen que contiene firmar, exterior, parada, calle&#10;&#10;Descripción generada automáticamente">
            <a:extLst>
              <a:ext uri="{FF2B5EF4-FFF2-40B4-BE49-F238E27FC236}">
                <a16:creationId xmlns:a16="http://schemas.microsoft.com/office/drawing/2014/main" id="{896C51DA-4785-466B-84EB-2FA81C6FB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140" y="2638603"/>
            <a:ext cx="541337" cy="6953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AB16A5-A015-496C-BB46-B5A8CC85E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497" y="6015440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rmativa">
            <a:extLst>
              <a:ext uri="{FF2B5EF4-FFF2-40B4-BE49-F238E27FC236}">
                <a16:creationId xmlns:a16="http://schemas.microsoft.com/office/drawing/2014/main" id="{25753EEC-FD39-45D7-809D-2A7BE2E9A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r="14206"/>
          <a:stretch/>
        </p:blipFill>
        <p:spPr bwMode="auto">
          <a:xfrm>
            <a:off x="6448025" y="1777099"/>
            <a:ext cx="5307119" cy="43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476BB20-CD76-437F-B362-0C337C33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CBE6F-2F2E-D003-CEE4-68160904D84F}"/>
              </a:ext>
            </a:extLst>
          </p:cNvPr>
          <p:cNvSpPr txBox="1">
            <a:spLocks/>
          </p:cNvSpPr>
          <p:nvPr/>
        </p:nvSpPr>
        <p:spPr>
          <a:xfrm>
            <a:off x="619019" y="525249"/>
            <a:ext cx="5124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Normativa legal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F827D17-FE70-5B9F-E723-B71A16D5536F}"/>
              </a:ext>
            </a:extLst>
          </p:cNvPr>
          <p:cNvSpPr txBox="1">
            <a:spLocks/>
          </p:cNvSpPr>
          <p:nvPr/>
        </p:nvSpPr>
        <p:spPr>
          <a:xfrm>
            <a:off x="619019" y="1058648"/>
            <a:ext cx="25363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vigente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3963F3-3F5E-25D7-4C2F-83572678E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74136" y="2411945"/>
            <a:ext cx="66508" cy="73158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EFA71D6-400B-22C0-E880-388DE8DEAE2C}"/>
              </a:ext>
            </a:extLst>
          </p:cNvPr>
          <p:cNvSpPr txBox="1">
            <a:spLocks/>
          </p:cNvSpPr>
          <p:nvPr/>
        </p:nvSpPr>
        <p:spPr>
          <a:xfrm>
            <a:off x="1420134" y="2385295"/>
            <a:ext cx="853989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01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7AAA7F-0B6E-B9DC-C1D8-C4A0BFA78CF3}"/>
              </a:ext>
            </a:extLst>
          </p:cNvPr>
          <p:cNvSpPr txBox="1"/>
          <p:nvPr/>
        </p:nvSpPr>
        <p:spPr>
          <a:xfrm>
            <a:off x="2383972" y="2668637"/>
            <a:ext cx="3917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Resolución de alcaldía que menciona: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095CB6-21A1-9840-39D6-75B3EFBD9E5A}"/>
              </a:ext>
            </a:extLst>
          </p:cNvPr>
          <p:cNvSpPr txBox="1"/>
          <p:nvPr/>
        </p:nvSpPr>
        <p:spPr>
          <a:xfrm>
            <a:off x="2383972" y="2350106"/>
            <a:ext cx="407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RESOLUCIÓN A022 / 30 sep. 2019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1CC900-4B41-390F-1270-CF7DDA6C9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74130" y="2411945"/>
            <a:ext cx="66507" cy="189186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6E2FB55-8336-20AB-749B-EE871B22735A}"/>
              </a:ext>
            </a:extLst>
          </p:cNvPr>
          <p:cNvSpPr txBox="1">
            <a:spLocks/>
          </p:cNvSpPr>
          <p:nvPr/>
        </p:nvSpPr>
        <p:spPr>
          <a:xfrm>
            <a:off x="1295597" y="4655058"/>
            <a:ext cx="1045040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02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F0798FE-ACF1-6067-96C1-FE699B06319C}"/>
              </a:ext>
            </a:extLst>
          </p:cNvPr>
          <p:cNvSpPr txBox="1"/>
          <p:nvPr/>
        </p:nvSpPr>
        <p:spPr>
          <a:xfrm>
            <a:off x="2463482" y="3077614"/>
            <a:ext cx="3917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solidFill>
                  <a:srgbClr val="5B5B5B"/>
                </a:solidFill>
                <a:latin typeface="Montserrat" pitchFamily="2" charset="77"/>
              </a:rPr>
              <a:t>(…) Que, el Concejo Metropolitano, mediante Resolución Nro. C149, de 20 de marzo de 2006, expide el Reglamento para la Realización de Actividades Deportivas Masivas en Espacios Públicos; (…)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A2992C9-B07E-1152-8A59-BFE952D18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74129" y="4681708"/>
            <a:ext cx="66514" cy="152253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6E08C7-A11C-4306-5A71-67C0CC9AAFEF}"/>
              </a:ext>
            </a:extLst>
          </p:cNvPr>
          <p:cNvSpPr txBox="1"/>
          <p:nvPr/>
        </p:nvSpPr>
        <p:spPr>
          <a:xfrm>
            <a:off x="2383972" y="4938400"/>
            <a:ext cx="3917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Resolución de Concejo Metropolitano que contiene el Reglamento para la realización de Actividades Deportivas Masivas en Espacios Públicos dentro del DMQ.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DA0636-BCD3-A257-01D4-2B0E3FF4C507}"/>
              </a:ext>
            </a:extLst>
          </p:cNvPr>
          <p:cNvSpPr txBox="1"/>
          <p:nvPr/>
        </p:nvSpPr>
        <p:spPr>
          <a:xfrm>
            <a:off x="2383972" y="4619869"/>
            <a:ext cx="432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RESOLUCIÓN C149 / 20 mar. 2006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74130E1-06A8-4BC6-89E8-BBCA16F48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152" y="484851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8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6F69975-5D7D-43F0-C7F9-30BB9704F23D}"/>
              </a:ext>
            </a:extLst>
          </p:cNvPr>
          <p:cNvSpPr txBox="1"/>
          <p:nvPr/>
        </p:nvSpPr>
        <p:spPr>
          <a:xfrm>
            <a:off x="7556862" y="2894525"/>
            <a:ext cx="374527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r>
              <a:rPr lang="es-EC" sz="1300" dirty="0"/>
              <a:t>Para realizar una carrera pedestre o cualquier otro tipo de actividad deportiva masiva, los organizadores presentarán una solicitud de permiso a la </a:t>
            </a:r>
            <a:r>
              <a:rPr lang="es-EC" sz="1300" b="1" dirty="0"/>
              <a:t>Dirección de Deportes</a:t>
            </a:r>
            <a:r>
              <a:rPr lang="es-EC" sz="1300" dirty="0"/>
              <a:t>, la misma que coordinará con las Administraciones Zonales y Empresas del Distrito Metropolitano.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328014A-B1A1-1CC5-A145-0E322424AEA6}"/>
              </a:ext>
            </a:extLst>
          </p:cNvPr>
          <p:cNvSpPr txBox="1"/>
          <p:nvPr/>
        </p:nvSpPr>
        <p:spPr>
          <a:xfrm>
            <a:off x="6816161" y="2288184"/>
            <a:ext cx="3810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75BBE9"/>
                </a:solidFill>
                <a:latin typeface="Montserrat SemiBold" pitchFamily="2" charset="77"/>
              </a:rPr>
              <a:t>Art.6: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078B66-251A-1EA0-E689-E3BD5796A7BD}"/>
              </a:ext>
            </a:extLst>
          </p:cNvPr>
          <p:cNvSpPr txBox="1"/>
          <p:nvPr/>
        </p:nvSpPr>
        <p:spPr>
          <a:xfrm>
            <a:off x="7556862" y="4647815"/>
            <a:ext cx="381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chemeClr val="bg1"/>
                </a:solidFill>
                <a:latin typeface="Montserrat SemiBold" pitchFamily="2" charset="77"/>
              </a:rPr>
              <a:t>AMBITO DE COMPETENCIAS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B07208-7443-4FEF-3CAB-2A493B184516}"/>
              </a:ext>
            </a:extLst>
          </p:cNvPr>
          <p:cNvSpPr txBox="1"/>
          <p:nvPr/>
        </p:nvSpPr>
        <p:spPr>
          <a:xfrm>
            <a:off x="690503" y="3739171"/>
            <a:ext cx="48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3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r>
              <a:rPr lang="es-EC" sz="2000" b="1" dirty="0"/>
              <a:t>Art.1: </a:t>
            </a:r>
          </a:p>
          <a:p>
            <a:endParaRPr lang="es-EC" sz="1600" dirty="0"/>
          </a:p>
          <a:p>
            <a:r>
              <a:rPr lang="es-EC" sz="1600" dirty="0"/>
              <a:t>Están sujetas a las normas del presente Reglamento todas las actividades deportivas masivas que se realicen en el Distrito Metropolitano de Quito.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B467B12-4A54-384F-65C5-1C483FB772F6}"/>
              </a:ext>
            </a:extLst>
          </p:cNvPr>
          <p:cNvSpPr txBox="1">
            <a:spLocks/>
          </p:cNvSpPr>
          <p:nvPr/>
        </p:nvSpPr>
        <p:spPr>
          <a:xfrm>
            <a:off x="690504" y="1424286"/>
            <a:ext cx="4800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RESOLUCIÓN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5514514-1AAD-BA59-C47F-D9A12FF0C3B9}"/>
              </a:ext>
            </a:extLst>
          </p:cNvPr>
          <p:cNvSpPr txBox="1">
            <a:spLocks/>
          </p:cNvSpPr>
          <p:nvPr/>
        </p:nvSpPr>
        <p:spPr>
          <a:xfrm>
            <a:off x="780657" y="2009591"/>
            <a:ext cx="43708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C. Nro.149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B79A6FC-09B0-4FD2-8DA5-BF81AC15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69" y="399230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3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1ED2E93-1787-4918-B1C4-F9E769CF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90" y="2070075"/>
            <a:ext cx="6182237" cy="46373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FD0664-403B-41A3-A9FE-7A24D819A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101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710FB0-F37C-F6EC-0053-550F1B4F8343}"/>
              </a:ext>
            </a:extLst>
          </p:cNvPr>
          <p:cNvSpPr txBox="1">
            <a:spLocks/>
          </p:cNvSpPr>
          <p:nvPr/>
        </p:nvSpPr>
        <p:spPr>
          <a:xfrm>
            <a:off x="1725390" y="99933"/>
            <a:ext cx="39151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Requisitos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C1CF1C-5345-2E42-584D-F961277C24DA}"/>
              </a:ext>
            </a:extLst>
          </p:cNvPr>
          <p:cNvSpPr txBox="1"/>
          <p:nvPr/>
        </p:nvSpPr>
        <p:spPr>
          <a:xfrm>
            <a:off x="1725390" y="1036723"/>
            <a:ext cx="59692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4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r>
              <a:rPr lang="es-EC" sz="1800" b="1" dirty="0"/>
              <a:t>Art. 7: </a:t>
            </a:r>
            <a:r>
              <a:rPr lang="es-EC" sz="1200" dirty="0"/>
              <a:t>La solicitud que deberán presentar los organizadores para la realización de una carrera pedestre o cualquier otra actividad deportiva, deberá detallar lo siguiente: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49B47B0-835A-D542-C840-1F3DE6CF1885}"/>
              </a:ext>
            </a:extLst>
          </p:cNvPr>
          <p:cNvSpPr txBox="1"/>
          <p:nvPr/>
        </p:nvSpPr>
        <p:spPr>
          <a:xfrm>
            <a:off x="8357424" y="2218486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>
              <a:defRPr sz="3600" b="1">
                <a:solidFill>
                  <a:schemeClr val="bg1"/>
                </a:solidFill>
                <a:latin typeface="Montserrat ExtraBold" pitchFamily="2" charset="77"/>
              </a:defRPr>
            </a:lvl1pPr>
          </a:lstStyle>
          <a:p>
            <a:r>
              <a:rPr lang="es-EC" dirty="0"/>
              <a:t>7.01.-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92C8EF-9E25-E6F3-7863-A401529E1AC9}"/>
              </a:ext>
            </a:extLst>
          </p:cNvPr>
          <p:cNvSpPr txBox="1"/>
          <p:nvPr/>
        </p:nvSpPr>
        <p:spPr>
          <a:xfrm>
            <a:off x="8334331" y="2867678"/>
            <a:ext cx="2840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C" sz="1050" dirty="0"/>
              <a:t>Información básica del organizador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5E17A6-CB25-5133-5E8A-02E7DF477E48}"/>
              </a:ext>
            </a:extLst>
          </p:cNvPr>
          <p:cNvSpPr txBox="1"/>
          <p:nvPr/>
        </p:nvSpPr>
        <p:spPr>
          <a:xfrm>
            <a:off x="8334331" y="3331899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7.02.-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DC2399-9E55-7EA7-66C8-FA52E0F39AB3}"/>
              </a:ext>
            </a:extLst>
          </p:cNvPr>
          <p:cNvSpPr txBox="1"/>
          <p:nvPr/>
        </p:nvSpPr>
        <p:spPr>
          <a:xfrm>
            <a:off x="8311238" y="3995750"/>
            <a:ext cx="2840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50" dirty="0">
                <a:solidFill>
                  <a:schemeClr val="bg1"/>
                </a:solidFill>
                <a:latin typeface="Montserrat" pitchFamily="2" charset="77"/>
              </a:rPr>
              <a:t>Resumen técnico de la prueba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3F3797-7091-B3B7-2BED-BF8D131A8DCA}"/>
              </a:ext>
            </a:extLst>
          </p:cNvPr>
          <p:cNvSpPr txBox="1"/>
          <p:nvPr/>
        </p:nvSpPr>
        <p:spPr>
          <a:xfrm>
            <a:off x="8311238" y="4498748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  <a:latin typeface="Montserrat ExtraBold" pitchFamily="2" charset="77"/>
              </a:rPr>
              <a:t>7.03.-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1A256F2-74D6-4521-BB05-E502A0976B03}"/>
              </a:ext>
            </a:extLst>
          </p:cNvPr>
          <p:cNvSpPr txBox="1"/>
          <p:nvPr/>
        </p:nvSpPr>
        <p:spPr>
          <a:xfrm>
            <a:off x="8334331" y="5180654"/>
            <a:ext cx="2840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050" dirty="0">
                <a:solidFill>
                  <a:schemeClr val="bg1"/>
                </a:solidFill>
                <a:latin typeface="Montserrat" pitchFamily="2" charset="77"/>
              </a:rPr>
              <a:t>Hoja con las debidas autorizaciones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C49D591-5AEC-4B5B-9E21-2247310D8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111" y="5307612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5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A6147C37-4D73-3727-A8E2-51ADA722249C}"/>
              </a:ext>
            </a:extLst>
          </p:cNvPr>
          <p:cNvSpPr txBox="1">
            <a:spLocks/>
          </p:cNvSpPr>
          <p:nvPr/>
        </p:nvSpPr>
        <p:spPr>
          <a:xfrm>
            <a:off x="463908" y="61569"/>
            <a:ext cx="21553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7.01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13ACF8F-1EE4-9868-478C-8FA15D6A34B0}"/>
              </a:ext>
            </a:extLst>
          </p:cNvPr>
          <p:cNvSpPr txBox="1">
            <a:spLocks/>
          </p:cNvSpPr>
          <p:nvPr/>
        </p:nvSpPr>
        <p:spPr>
          <a:xfrm>
            <a:off x="463908" y="651367"/>
            <a:ext cx="30596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Información básica del organizador</a:t>
            </a:r>
          </a:p>
        </p:txBody>
      </p:sp>
      <p:pic>
        <p:nvPicPr>
          <p:cNvPr id="22" name="Google Shape;600;p51">
            <a:extLst>
              <a:ext uri="{FF2B5EF4-FFF2-40B4-BE49-F238E27FC236}">
                <a16:creationId xmlns:a16="http://schemas.microsoft.com/office/drawing/2014/main" id="{1C2479D8-3008-4A30-9697-D58D3E1599D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3908" y="2036097"/>
            <a:ext cx="212450" cy="2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25DEF2C9-F5DB-4622-A26F-6B3D526E41A0}"/>
              </a:ext>
            </a:extLst>
          </p:cNvPr>
          <p:cNvSpPr txBox="1"/>
          <p:nvPr/>
        </p:nvSpPr>
        <p:spPr>
          <a:xfrm>
            <a:off x="740096" y="1976930"/>
            <a:ext cx="295365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6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r>
              <a:rPr lang="es-EC" sz="1400" dirty="0"/>
              <a:t>Razón social (debe ser una persona jurídica) </a:t>
            </a:r>
          </a:p>
          <a:p>
            <a:endParaRPr lang="es-EC" sz="1400" dirty="0"/>
          </a:p>
          <a:p>
            <a:r>
              <a:rPr lang="es-EC" sz="1400" dirty="0"/>
              <a:t>Número de RUC.</a:t>
            </a:r>
          </a:p>
          <a:p>
            <a:endParaRPr lang="es-EC" sz="1400" dirty="0"/>
          </a:p>
          <a:p>
            <a:r>
              <a:rPr lang="es-EC" sz="1400" dirty="0"/>
              <a:t>Dirección completa </a:t>
            </a:r>
          </a:p>
          <a:p>
            <a:endParaRPr lang="es-EC" sz="1400" dirty="0"/>
          </a:p>
          <a:p>
            <a:r>
              <a:rPr lang="es-EC" sz="1400" dirty="0"/>
              <a:t>Número de teléfono </a:t>
            </a:r>
          </a:p>
          <a:p>
            <a:endParaRPr lang="es-EC" sz="1400" dirty="0"/>
          </a:p>
          <a:p>
            <a:r>
              <a:rPr lang="es-EC" sz="1400" dirty="0"/>
              <a:t>Nombre, dirección y teléfonos del responsable general de la carrera o actividad. </a:t>
            </a:r>
          </a:p>
          <a:p>
            <a:endParaRPr lang="es-EC" sz="1400" dirty="0"/>
          </a:p>
          <a:p>
            <a:r>
              <a:rPr lang="es-EC" sz="1400" dirty="0"/>
              <a:t>Nombre, dirección y teléfonos del responsable técnico de la carrera.</a:t>
            </a:r>
          </a:p>
        </p:txBody>
      </p:sp>
      <p:pic>
        <p:nvPicPr>
          <p:cNvPr id="24" name="Google Shape;600;p51">
            <a:extLst>
              <a:ext uri="{FF2B5EF4-FFF2-40B4-BE49-F238E27FC236}">
                <a16:creationId xmlns:a16="http://schemas.microsoft.com/office/drawing/2014/main" id="{9E956E63-7FEE-4BD9-810A-3E97A34B833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291" y="2643053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00;p51">
            <a:extLst>
              <a:ext uri="{FF2B5EF4-FFF2-40B4-BE49-F238E27FC236}">
                <a16:creationId xmlns:a16="http://schemas.microsoft.com/office/drawing/2014/main" id="{BF703A3C-43B5-4613-AE82-B1682FBB1CE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7442" y="3097359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00;p51">
            <a:extLst>
              <a:ext uri="{FF2B5EF4-FFF2-40B4-BE49-F238E27FC236}">
                <a16:creationId xmlns:a16="http://schemas.microsoft.com/office/drawing/2014/main" id="{DFA1B2A1-868F-42E5-B26E-8117750E714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291" y="3524998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00;p51">
            <a:extLst>
              <a:ext uri="{FF2B5EF4-FFF2-40B4-BE49-F238E27FC236}">
                <a16:creationId xmlns:a16="http://schemas.microsoft.com/office/drawing/2014/main" id="{D2018831-1142-4629-AA34-FDBC0002CAA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291" y="3952637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00;p51">
            <a:extLst>
              <a:ext uri="{FF2B5EF4-FFF2-40B4-BE49-F238E27FC236}">
                <a16:creationId xmlns:a16="http://schemas.microsoft.com/office/drawing/2014/main" id="{D7633393-D0C9-42E2-B30F-E570D78A4A0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2291" y="4786923"/>
            <a:ext cx="212450" cy="2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414E4D94-B503-491C-9244-CB312B157430}"/>
              </a:ext>
            </a:extLst>
          </p:cNvPr>
          <p:cNvSpPr txBox="1">
            <a:spLocks/>
          </p:cNvSpPr>
          <p:nvPr/>
        </p:nvSpPr>
        <p:spPr>
          <a:xfrm>
            <a:off x="4382201" y="61569"/>
            <a:ext cx="21553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chemeClr val="bg2"/>
                </a:solidFill>
                <a:latin typeface="Montserrat ExtraBold" pitchFamily="2" charset="77"/>
                <a:ea typeface="HGSMinchoE" panose="02020900000000000000" pitchFamily="18" charset="-128"/>
              </a:rPr>
              <a:t>7.02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FB7A3FA1-A63B-4A12-8F6E-8D2C290203A5}"/>
              </a:ext>
            </a:extLst>
          </p:cNvPr>
          <p:cNvSpPr txBox="1">
            <a:spLocks/>
          </p:cNvSpPr>
          <p:nvPr/>
        </p:nvSpPr>
        <p:spPr>
          <a:xfrm>
            <a:off x="4382201" y="651367"/>
            <a:ext cx="30596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Resumen técnico de la prueba</a:t>
            </a:r>
          </a:p>
        </p:txBody>
      </p:sp>
      <p:pic>
        <p:nvPicPr>
          <p:cNvPr id="31" name="Google Shape;600;p51">
            <a:extLst>
              <a:ext uri="{FF2B5EF4-FFF2-40B4-BE49-F238E27FC236}">
                <a16:creationId xmlns:a16="http://schemas.microsoft.com/office/drawing/2014/main" id="{6B3DFFB5-0201-479E-9DB0-EDDD8B8AD38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2008583"/>
            <a:ext cx="212450" cy="2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2897C5BD-B369-4BB8-A277-8B2A6D04BB7C}"/>
              </a:ext>
            </a:extLst>
          </p:cNvPr>
          <p:cNvSpPr txBox="1"/>
          <p:nvPr/>
        </p:nvSpPr>
        <p:spPr>
          <a:xfrm>
            <a:off x="4746357" y="1982713"/>
            <a:ext cx="29612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C" dirty="0"/>
              <a:t>Fecha </a:t>
            </a:r>
          </a:p>
          <a:p>
            <a:endParaRPr lang="es-EC" dirty="0"/>
          </a:p>
          <a:p>
            <a:r>
              <a:rPr lang="es-EC" dirty="0"/>
              <a:t>Hora </a:t>
            </a:r>
          </a:p>
          <a:p>
            <a:endParaRPr lang="es-EC" dirty="0"/>
          </a:p>
          <a:p>
            <a:r>
              <a:rPr lang="es-EC" dirty="0"/>
              <a:t>Distancia </a:t>
            </a:r>
          </a:p>
          <a:p>
            <a:endParaRPr lang="es-EC" dirty="0"/>
          </a:p>
          <a:p>
            <a:r>
              <a:rPr lang="es-EC" dirty="0"/>
              <a:t>Recorrido (adjuntar croquis) </a:t>
            </a:r>
          </a:p>
          <a:p>
            <a:endParaRPr lang="es-EC" dirty="0"/>
          </a:p>
          <a:p>
            <a:r>
              <a:rPr lang="es-EC" dirty="0"/>
              <a:t>Categorías </a:t>
            </a:r>
          </a:p>
          <a:p>
            <a:endParaRPr lang="es-EC" dirty="0"/>
          </a:p>
          <a:p>
            <a:r>
              <a:rPr lang="es-EC" dirty="0"/>
              <a:t>Número de participantes esperado </a:t>
            </a:r>
          </a:p>
          <a:p>
            <a:endParaRPr lang="es-EC" dirty="0"/>
          </a:p>
          <a:p>
            <a:r>
              <a:rPr lang="es-EC" dirty="0"/>
              <a:t>Puestos de abastecimiento de y auxilio (especificar en el texto y señalar en el croquis) </a:t>
            </a:r>
          </a:p>
          <a:p>
            <a:endParaRPr lang="es-EC" dirty="0"/>
          </a:p>
          <a:p>
            <a:r>
              <a:rPr lang="es-EC" dirty="0"/>
              <a:t>Condiciones para la inscripción </a:t>
            </a:r>
          </a:p>
          <a:p>
            <a:endParaRPr lang="es-EC" dirty="0"/>
          </a:p>
          <a:p>
            <a:r>
              <a:rPr lang="es-EC" dirty="0"/>
              <a:t>Premios (de haberlos)</a:t>
            </a:r>
          </a:p>
        </p:txBody>
      </p:sp>
      <p:pic>
        <p:nvPicPr>
          <p:cNvPr id="33" name="Google Shape;600;p51">
            <a:extLst>
              <a:ext uri="{FF2B5EF4-FFF2-40B4-BE49-F238E27FC236}">
                <a16:creationId xmlns:a16="http://schemas.microsoft.com/office/drawing/2014/main" id="{4F56D5B1-FD51-4975-B9CF-A277C3250CD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2379303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00;p51">
            <a:extLst>
              <a:ext uri="{FF2B5EF4-FFF2-40B4-BE49-F238E27FC236}">
                <a16:creationId xmlns:a16="http://schemas.microsoft.com/office/drawing/2014/main" id="{9906D0DF-C784-4C17-B123-EDC70E78E7B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2764835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600;p51">
            <a:extLst>
              <a:ext uri="{FF2B5EF4-FFF2-40B4-BE49-F238E27FC236}">
                <a16:creationId xmlns:a16="http://schemas.microsoft.com/office/drawing/2014/main" id="{1DA4B0C3-A4B0-491F-822C-264D66F658D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3089647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00;p51">
            <a:extLst>
              <a:ext uri="{FF2B5EF4-FFF2-40B4-BE49-F238E27FC236}">
                <a16:creationId xmlns:a16="http://schemas.microsoft.com/office/drawing/2014/main" id="{C524411A-AB4E-4814-A466-C818DA1E001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3486237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600;p51">
            <a:extLst>
              <a:ext uri="{FF2B5EF4-FFF2-40B4-BE49-F238E27FC236}">
                <a16:creationId xmlns:a16="http://schemas.microsoft.com/office/drawing/2014/main" id="{EB2B1F47-BAB6-4B42-BD41-0CE5FEC7CE1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3810269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00;p51">
            <a:extLst>
              <a:ext uri="{FF2B5EF4-FFF2-40B4-BE49-F238E27FC236}">
                <a16:creationId xmlns:a16="http://schemas.microsoft.com/office/drawing/2014/main" id="{E949245F-0A23-47CD-9E8C-417DF121D4D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4237908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600;p51">
            <a:extLst>
              <a:ext uri="{FF2B5EF4-FFF2-40B4-BE49-F238E27FC236}">
                <a16:creationId xmlns:a16="http://schemas.microsoft.com/office/drawing/2014/main" id="{C291DA38-6558-4ABC-A1F3-4D0FFC82592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4922161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600;p51">
            <a:extLst>
              <a:ext uri="{FF2B5EF4-FFF2-40B4-BE49-F238E27FC236}">
                <a16:creationId xmlns:a16="http://schemas.microsoft.com/office/drawing/2014/main" id="{90CC3357-4854-4569-AD13-23FBA01C66F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84304" y="5318751"/>
            <a:ext cx="212450" cy="2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ítulo 1">
            <a:extLst>
              <a:ext uri="{FF2B5EF4-FFF2-40B4-BE49-F238E27FC236}">
                <a16:creationId xmlns:a16="http://schemas.microsoft.com/office/drawing/2014/main" id="{6D6569DB-2555-48DD-B7A9-45B9630A87CB}"/>
              </a:ext>
            </a:extLst>
          </p:cNvPr>
          <p:cNvSpPr txBox="1">
            <a:spLocks/>
          </p:cNvSpPr>
          <p:nvPr/>
        </p:nvSpPr>
        <p:spPr>
          <a:xfrm>
            <a:off x="8648947" y="651367"/>
            <a:ext cx="30596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Hoja con las debidas autorizaciones</a:t>
            </a:r>
          </a:p>
        </p:txBody>
      </p:sp>
      <p:pic>
        <p:nvPicPr>
          <p:cNvPr id="42" name="Google Shape;600;p51">
            <a:extLst>
              <a:ext uri="{FF2B5EF4-FFF2-40B4-BE49-F238E27FC236}">
                <a16:creationId xmlns:a16="http://schemas.microsoft.com/office/drawing/2014/main" id="{359CDD1F-3F97-4524-8EE7-31331CA62B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8947" y="1976930"/>
            <a:ext cx="212450" cy="2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28D8F292-BBCA-4B70-AE99-EF67B9C77B9C}"/>
              </a:ext>
            </a:extLst>
          </p:cNvPr>
          <p:cNvSpPr txBox="1"/>
          <p:nvPr/>
        </p:nvSpPr>
        <p:spPr>
          <a:xfrm>
            <a:off x="8925135" y="1917763"/>
            <a:ext cx="29536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C"/>
            </a:defPPr>
            <a:lvl1pPr algn="just">
              <a:defRPr sz="1600">
                <a:solidFill>
                  <a:srgbClr val="5B5B5B"/>
                </a:solidFill>
                <a:latin typeface="Montserrat" pitchFamily="2" charset="77"/>
              </a:defRPr>
            </a:lvl1pPr>
          </a:lstStyle>
          <a:p>
            <a:r>
              <a:rPr lang="es-EC" sz="1400" dirty="0"/>
              <a:t>Dirección de Deporte  </a:t>
            </a:r>
          </a:p>
          <a:p>
            <a:endParaRPr lang="es-EC" sz="1400" dirty="0"/>
          </a:p>
          <a:p>
            <a:r>
              <a:rPr lang="es-EC" sz="1400" dirty="0"/>
              <a:t>Administración Zonal </a:t>
            </a:r>
          </a:p>
          <a:p>
            <a:endParaRPr lang="es-EC" sz="1400" dirty="0"/>
          </a:p>
          <a:p>
            <a:r>
              <a:rPr lang="es-EC" sz="1400" dirty="0"/>
              <a:t>Uso de los espacios públicos </a:t>
            </a:r>
          </a:p>
          <a:p>
            <a:endParaRPr lang="es-EC" sz="1400" dirty="0"/>
          </a:p>
          <a:p>
            <a:r>
              <a:rPr lang="es-EC" sz="1400" dirty="0"/>
              <a:t>Ubicación de la publicidad </a:t>
            </a:r>
          </a:p>
          <a:p>
            <a:endParaRPr lang="es-EC" sz="1400" dirty="0"/>
          </a:p>
          <a:p>
            <a:r>
              <a:rPr lang="es-EC" sz="1400" dirty="0"/>
              <a:t>Uso de las vías EMSAT  </a:t>
            </a:r>
          </a:p>
          <a:p>
            <a:endParaRPr lang="es-EC" sz="1400" dirty="0"/>
          </a:p>
          <a:p>
            <a:r>
              <a:rPr lang="es-EC" sz="1400" dirty="0"/>
              <a:t>Uso de las vías Policía Nacional </a:t>
            </a:r>
          </a:p>
          <a:p>
            <a:endParaRPr lang="es-EC" sz="1400" dirty="0"/>
          </a:p>
          <a:p>
            <a:r>
              <a:rPr lang="es-EC" sz="1400" dirty="0"/>
              <a:t>EMASEO </a:t>
            </a:r>
          </a:p>
          <a:p>
            <a:endParaRPr lang="es-EC" sz="1400" dirty="0"/>
          </a:p>
          <a:p>
            <a:r>
              <a:rPr lang="es-EC" sz="1400" dirty="0"/>
              <a:t>911 o Cruz Roja</a:t>
            </a:r>
            <a:endParaRPr lang="es-EC" sz="1200" dirty="0"/>
          </a:p>
        </p:txBody>
      </p:sp>
      <p:pic>
        <p:nvPicPr>
          <p:cNvPr id="44" name="Google Shape;600;p51">
            <a:extLst>
              <a:ext uri="{FF2B5EF4-FFF2-40B4-BE49-F238E27FC236}">
                <a16:creationId xmlns:a16="http://schemas.microsoft.com/office/drawing/2014/main" id="{CB6058F3-D0D8-49C3-B649-C62C7762146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7330" y="2405324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600;p51">
            <a:extLst>
              <a:ext uri="{FF2B5EF4-FFF2-40B4-BE49-F238E27FC236}">
                <a16:creationId xmlns:a16="http://schemas.microsoft.com/office/drawing/2014/main" id="{0FCF2935-8F14-4405-B24F-43E901CE6B4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2481" y="2830627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00;p51">
            <a:extLst>
              <a:ext uri="{FF2B5EF4-FFF2-40B4-BE49-F238E27FC236}">
                <a16:creationId xmlns:a16="http://schemas.microsoft.com/office/drawing/2014/main" id="{15C9A47D-3F75-4E40-BDC4-A6571FED6DA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7330" y="3230445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600;p51">
            <a:extLst>
              <a:ext uri="{FF2B5EF4-FFF2-40B4-BE49-F238E27FC236}">
                <a16:creationId xmlns:a16="http://schemas.microsoft.com/office/drawing/2014/main" id="{627E3D68-068B-4437-AA46-B25AC79938F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7330" y="3653455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600;p51">
            <a:extLst>
              <a:ext uri="{FF2B5EF4-FFF2-40B4-BE49-F238E27FC236}">
                <a16:creationId xmlns:a16="http://schemas.microsoft.com/office/drawing/2014/main" id="{983DDA53-604D-4E43-9571-5CA48477443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47330" y="4113326"/>
            <a:ext cx="212450" cy="2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ítulo 1">
            <a:extLst>
              <a:ext uri="{FF2B5EF4-FFF2-40B4-BE49-F238E27FC236}">
                <a16:creationId xmlns:a16="http://schemas.microsoft.com/office/drawing/2014/main" id="{5D63CD02-76F7-4B58-AA34-7666D9A05E6B}"/>
              </a:ext>
            </a:extLst>
          </p:cNvPr>
          <p:cNvSpPr txBox="1">
            <a:spLocks/>
          </p:cNvSpPr>
          <p:nvPr/>
        </p:nvSpPr>
        <p:spPr>
          <a:xfrm>
            <a:off x="8606532" y="61569"/>
            <a:ext cx="21553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7.03</a:t>
            </a:r>
          </a:p>
        </p:txBody>
      </p:sp>
      <p:pic>
        <p:nvPicPr>
          <p:cNvPr id="52" name="Google Shape;600;p51">
            <a:extLst>
              <a:ext uri="{FF2B5EF4-FFF2-40B4-BE49-F238E27FC236}">
                <a16:creationId xmlns:a16="http://schemas.microsoft.com/office/drawing/2014/main" id="{C0069335-ABE4-4DB5-A9FE-DAEC6765B7F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5134" y="4522207"/>
            <a:ext cx="212450" cy="20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600;p51">
            <a:extLst>
              <a:ext uri="{FF2B5EF4-FFF2-40B4-BE49-F238E27FC236}">
                <a16:creationId xmlns:a16="http://schemas.microsoft.com/office/drawing/2014/main" id="{5515A188-83CB-4C1C-9395-1FAA295AF1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5134" y="4945217"/>
            <a:ext cx="212450" cy="207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23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CD46562-0FCF-4290-AB1F-B888C2FF6187}"/>
              </a:ext>
            </a:extLst>
          </p:cNvPr>
          <p:cNvSpPr txBox="1">
            <a:spLocks/>
          </p:cNvSpPr>
          <p:nvPr/>
        </p:nvSpPr>
        <p:spPr>
          <a:xfrm>
            <a:off x="616020" y="128657"/>
            <a:ext cx="3595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Flujograma de autorizaciones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4D8E6200-6838-4E2E-BB86-EFB175A8D69E}"/>
              </a:ext>
            </a:extLst>
          </p:cNvPr>
          <p:cNvSpPr txBox="1">
            <a:spLocks/>
          </p:cNvSpPr>
          <p:nvPr/>
        </p:nvSpPr>
        <p:spPr>
          <a:xfrm>
            <a:off x="616020" y="791439"/>
            <a:ext cx="48703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800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Entidades intervinientes</a:t>
            </a:r>
          </a:p>
        </p:txBody>
      </p:sp>
      <p:pic>
        <p:nvPicPr>
          <p:cNvPr id="6" name="Google Shape;616;p52">
            <a:extLst>
              <a:ext uri="{FF2B5EF4-FFF2-40B4-BE49-F238E27FC236}">
                <a16:creationId xmlns:a16="http://schemas.microsoft.com/office/drawing/2014/main" id="{FDA18636-0F3D-4A27-AF0B-E6D6DD280E3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9764" y="2590772"/>
            <a:ext cx="8251177" cy="22118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38;p53">
            <a:extLst>
              <a:ext uri="{FF2B5EF4-FFF2-40B4-BE49-F238E27FC236}">
                <a16:creationId xmlns:a16="http://schemas.microsoft.com/office/drawing/2014/main" id="{0136E2A2-CC53-4988-B6E7-FD717E5F1300}"/>
              </a:ext>
            </a:extLst>
          </p:cNvPr>
          <p:cNvSpPr txBox="1"/>
          <p:nvPr/>
        </p:nvSpPr>
        <p:spPr>
          <a:xfrm>
            <a:off x="618514" y="3467637"/>
            <a:ext cx="1698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ingreso</a:t>
            </a:r>
            <a:endParaRPr sz="1600" b="1" dirty="0">
              <a:solidFill>
                <a:srgbClr val="2C78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643;p53">
            <a:extLst>
              <a:ext uri="{FF2B5EF4-FFF2-40B4-BE49-F238E27FC236}">
                <a16:creationId xmlns:a16="http://schemas.microsoft.com/office/drawing/2014/main" id="{8667C9C1-DCA2-461B-AF57-3A3DE1663FA2}"/>
              </a:ext>
            </a:extLst>
          </p:cNvPr>
          <p:cNvSpPr txBox="1"/>
          <p:nvPr/>
        </p:nvSpPr>
        <p:spPr>
          <a:xfrm>
            <a:off x="2129922" y="2005014"/>
            <a:ext cx="1698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s-EC"/>
            </a:defPPr>
            <a:lvl1pPr lvl="0" indent="0" algn="ctr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2C78BB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-EC" dirty="0">
                <a:sym typeface="Montserrat"/>
              </a:rPr>
              <a:t>Mesas Técnicas</a:t>
            </a:r>
            <a:endParaRPr dirty="0">
              <a:sym typeface="Montserrat"/>
            </a:endParaRPr>
          </a:p>
        </p:txBody>
      </p:sp>
      <p:sp>
        <p:nvSpPr>
          <p:cNvPr id="9" name="Google Shape;644;p53">
            <a:extLst>
              <a:ext uri="{FF2B5EF4-FFF2-40B4-BE49-F238E27FC236}">
                <a16:creationId xmlns:a16="http://schemas.microsoft.com/office/drawing/2014/main" id="{AABA929C-6162-4BB3-8FCB-1ACF7E22B2CD}"/>
              </a:ext>
            </a:extLst>
          </p:cNvPr>
          <p:cNvSpPr txBox="1"/>
          <p:nvPr/>
        </p:nvSpPr>
        <p:spPr>
          <a:xfrm>
            <a:off x="2253540" y="4798529"/>
            <a:ext cx="13263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>
                <a:solidFill>
                  <a:srgbClr val="5B5B5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Ingreso de proyecto integral del evento deportivo con los documentos adjuntos de soporte.</a:t>
            </a:r>
            <a:endParaRPr sz="1500" dirty="0">
              <a:solidFill>
                <a:srgbClr val="5B5B5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" name="Google Shape;638;p53">
            <a:extLst>
              <a:ext uri="{FF2B5EF4-FFF2-40B4-BE49-F238E27FC236}">
                <a16:creationId xmlns:a16="http://schemas.microsoft.com/office/drawing/2014/main" id="{6077B90A-DC28-476C-8EA7-B043D58F9C66}"/>
              </a:ext>
            </a:extLst>
          </p:cNvPr>
          <p:cNvSpPr txBox="1"/>
          <p:nvPr/>
        </p:nvSpPr>
        <p:spPr>
          <a:xfrm>
            <a:off x="3554425" y="2663011"/>
            <a:ext cx="1698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Uso de espacio público</a:t>
            </a:r>
            <a:endParaRPr sz="1400" b="1" dirty="0">
              <a:solidFill>
                <a:srgbClr val="2C78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43;p53">
            <a:extLst>
              <a:ext uri="{FF2B5EF4-FFF2-40B4-BE49-F238E27FC236}">
                <a16:creationId xmlns:a16="http://schemas.microsoft.com/office/drawing/2014/main" id="{CD0843C2-FA8E-4898-B5C3-DBEC3576A368}"/>
              </a:ext>
            </a:extLst>
          </p:cNvPr>
          <p:cNvSpPr txBox="1"/>
          <p:nvPr/>
        </p:nvSpPr>
        <p:spPr>
          <a:xfrm>
            <a:off x="3574668" y="4718082"/>
            <a:ext cx="1698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AMT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 err="1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Adm</a:t>
            </a: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. Zonales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Parques Metropolitanos</a:t>
            </a:r>
            <a:endParaRPr sz="1200" b="1" dirty="0">
              <a:solidFill>
                <a:srgbClr val="333E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44;p53">
            <a:extLst>
              <a:ext uri="{FF2B5EF4-FFF2-40B4-BE49-F238E27FC236}">
                <a16:creationId xmlns:a16="http://schemas.microsoft.com/office/drawing/2014/main" id="{618DD26F-EE01-46B5-88B0-7BBA09E8D27A}"/>
              </a:ext>
            </a:extLst>
          </p:cNvPr>
          <p:cNvSpPr txBox="1"/>
          <p:nvPr/>
        </p:nvSpPr>
        <p:spPr>
          <a:xfrm>
            <a:off x="3696423" y="5641381"/>
            <a:ext cx="13263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>
                <a:solidFill>
                  <a:srgbClr val="5B5B5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Autorizaciones de uso de espacio público y cobro de tazas y regalías.</a:t>
            </a:r>
            <a:endParaRPr sz="1500" dirty="0">
              <a:solidFill>
                <a:srgbClr val="5B5B5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" name="Google Shape;643;p53">
            <a:extLst>
              <a:ext uri="{FF2B5EF4-FFF2-40B4-BE49-F238E27FC236}">
                <a16:creationId xmlns:a16="http://schemas.microsoft.com/office/drawing/2014/main" id="{86575F41-9EA1-4F8F-A8CA-8BED00255118}"/>
              </a:ext>
            </a:extLst>
          </p:cNvPr>
          <p:cNvSpPr txBox="1"/>
          <p:nvPr/>
        </p:nvSpPr>
        <p:spPr>
          <a:xfrm>
            <a:off x="2104164" y="4135441"/>
            <a:ext cx="1698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Dirección de Deporte y Recreación</a:t>
            </a:r>
            <a:endParaRPr sz="1200" b="1" dirty="0">
              <a:solidFill>
                <a:srgbClr val="333E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638;p53">
            <a:extLst>
              <a:ext uri="{FF2B5EF4-FFF2-40B4-BE49-F238E27FC236}">
                <a16:creationId xmlns:a16="http://schemas.microsoft.com/office/drawing/2014/main" id="{77995D16-69A6-4696-A46F-8AD5B6B9AFD9}"/>
              </a:ext>
            </a:extLst>
          </p:cNvPr>
          <p:cNvSpPr txBox="1"/>
          <p:nvPr/>
        </p:nvSpPr>
        <p:spPr>
          <a:xfrm>
            <a:off x="5011809" y="2251235"/>
            <a:ext cx="16986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Seguridad</a:t>
            </a:r>
            <a:endParaRPr sz="1600" b="1" dirty="0">
              <a:solidFill>
                <a:srgbClr val="2C78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638;p53">
            <a:extLst>
              <a:ext uri="{FF2B5EF4-FFF2-40B4-BE49-F238E27FC236}">
                <a16:creationId xmlns:a16="http://schemas.microsoft.com/office/drawing/2014/main" id="{A3A9E136-9BCB-46E8-840F-BEC15EC5CD91}"/>
              </a:ext>
            </a:extLst>
          </p:cNvPr>
          <p:cNvSpPr txBox="1"/>
          <p:nvPr/>
        </p:nvSpPr>
        <p:spPr>
          <a:xfrm>
            <a:off x="6514892" y="2663011"/>
            <a:ext cx="1698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4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s" sz="14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ermisos especiales</a:t>
            </a:r>
            <a:endParaRPr sz="1400" b="1" dirty="0">
              <a:solidFill>
                <a:srgbClr val="2C78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638;p53">
            <a:extLst>
              <a:ext uri="{FF2B5EF4-FFF2-40B4-BE49-F238E27FC236}">
                <a16:creationId xmlns:a16="http://schemas.microsoft.com/office/drawing/2014/main" id="{EFAF7CC0-B21C-4517-8FC3-153FB1531A04}"/>
              </a:ext>
            </a:extLst>
          </p:cNvPr>
          <p:cNvSpPr txBox="1"/>
          <p:nvPr/>
        </p:nvSpPr>
        <p:spPr>
          <a:xfrm>
            <a:off x="7966598" y="2251235"/>
            <a:ext cx="16986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Expediente</a:t>
            </a:r>
            <a:endParaRPr sz="1600" b="1" dirty="0">
              <a:solidFill>
                <a:srgbClr val="2C78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643;p53">
            <a:extLst>
              <a:ext uri="{FF2B5EF4-FFF2-40B4-BE49-F238E27FC236}">
                <a16:creationId xmlns:a16="http://schemas.microsoft.com/office/drawing/2014/main" id="{C6413355-99B9-4AC8-82E1-BDA4F0DDDF40}"/>
              </a:ext>
            </a:extLst>
          </p:cNvPr>
          <p:cNvSpPr txBox="1"/>
          <p:nvPr/>
        </p:nvSpPr>
        <p:spPr>
          <a:xfrm>
            <a:off x="5046052" y="4135441"/>
            <a:ext cx="1698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Sec. Seguridad y Gobernabilidad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Bomberos</a:t>
            </a:r>
            <a:endParaRPr sz="1200" b="1" dirty="0">
              <a:solidFill>
                <a:srgbClr val="333E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643;p53">
            <a:extLst>
              <a:ext uri="{FF2B5EF4-FFF2-40B4-BE49-F238E27FC236}">
                <a16:creationId xmlns:a16="http://schemas.microsoft.com/office/drawing/2014/main" id="{E5A3A24C-E922-4B2A-B5E0-9DBAD5A3B808}"/>
              </a:ext>
            </a:extLst>
          </p:cNvPr>
          <p:cNvSpPr txBox="1"/>
          <p:nvPr/>
        </p:nvSpPr>
        <p:spPr>
          <a:xfrm>
            <a:off x="6525952" y="4718082"/>
            <a:ext cx="16986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Entidades municipales y no municipales</a:t>
            </a:r>
            <a:endParaRPr sz="1200" b="1" dirty="0">
              <a:solidFill>
                <a:srgbClr val="333E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643;p53">
            <a:extLst>
              <a:ext uri="{FF2B5EF4-FFF2-40B4-BE49-F238E27FC236}">
                <a16:creationId xmlns:a16="http://schemas.microsoft.com/office/drawing/2014/main" id="{10BCF03A-A8F1-4814-BD62-7D984581BFCD}"/>
              </a:ext>
            </a:extLst>
          </p:cNvPr>
          <p:cNvSpPr txBox="1"/>
          <p:nvPr/>
        </p:nvSpPr>
        <p:spPr>
          <a:xfrm>
            <a:off x="8043872" y="4135441"/>
            <a:ext cx="16986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b="1" dirty="0">
                <a:solidFill>
                  <a:srgbClr val="333E7E"/>
                </a:solidFill>
                <a:latin typeface="Montserrat"/>
                <a:ea typeface="Montserrat"/>
                <a:cs typeface="Montserrat"/>
                <a:sym typeface="Montserrat"/>
              </a:rPr>
              <a:t>Intendencia</a:t>
            </a:r>
            <a:endParaRPr sz="1200" b="1" dirty="0">
              <a:solidFill>
                <a:srgbClr val="333E7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638;p53">
            <a:extLst>
              <a:ext uri="{FF2B5EF4-FFF2-40B4-BE49-F238E27FC236}">
                <a16:creationId xmlns:a16="http://schemas.microsoft.com/office/drawing/2014/main" id="{407F3B01-65D2-4658-8172-E5D98F93B430}"/>
              </a:ext>
            </a:extLst>
          </p:cNvPr>
          <p:cNvSpPr txBox="1"/>
          <p:nvPr/>
        </p:nvSpPr>
        <p:spPr>
          <a:xfrm>
            <a:off x="9542892" y="3488014"/>
            <a:ext cx="1698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6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s" sz="1600" b="1" dirty="0">
                <a:solidFill>
                  <a:srgbClr val="2C78BB"/>
                </a:solidFill>
                <a:latin typeface="Montserrat"/>
                <a:ea typeface="Montserrat"/>
                <a:cs typeface="Montserrat"/>
                <a:sym typeface="Montserrat"/>
              </a:rPr>
              <a:t>jecución del evento</a:t>
            </a:r>
            <a:endParaRPr sz="1600" b="1" dirty="0">
              <a:solidFill>
                <a:srgbClr val="2C78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644;p53">
            <a:extLst>
              <a:ext uri="{FF2B5EF4-FFF2-40B4-BE49-F238E27FC236}">
                <a16:creationId xmlns:a16="http://schemas.microsoft.com/office/drawing/2014/main" id="{502AF168-5A3A-4BDB-A30A-FC87CBAEF58E}"/>
              </a:ext>
            </a:extLst>
          </p:cNvPr>
          <p:cNvSpPr txBox="1"/>
          <p:nvPr/>
        </p:nvSpPr>
        <p:spPr>
          <a:xfrm>
            <a:off x="5199652" y="4798529"/>
            <a:ext cx="13263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>
                <a:solidFill>
                  <a:srgbClr val="5B5B5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Autorización de aforo, planes de contigencia y todos los requerimientos de seguridad.</a:t>
            </a:r>
            <a:endParaRPr sz="1500" dirty="0">
              <a:solidFill>
                <a:srgbClr val="5B5B5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" name="Google Shape;644;p53">
            <a:extLst>
              <a:ext uri="{FF2B5EF4-FFF2-40B4-BE49-F238E27FC236}">
                <a16:creationId xmlns:a16="http://schemas.microsoft.com/office/drawing/2014/main" id="{FA6EBE42-612F-44B6-9C7A-151BCCEF5713}"/>
              </a:ext>
            </a:extLst>
          </p:cNvPr>
          <p:cNvSpPr txBox="1"/>
          <p:nvPr/>
        </p:nvSpPr>
        <p:spPr>
          <a:xfrm>
            <a:off x="6717572" y="5435317"/>
            <a:ext cx="13263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>
                <a:solidFill>
                  <a:srgbClr val="5B5B5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Autorización de entidades propias a la disciplina o ruta del evento.</a:t>
            </a:r>
            <a:endParaRPr sz="1500" dirty="0">
              <a:solidFill>
                <a:srgbClr val="5B5B5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" name="Google Shape;644;p53">
            <a:extLst>
              <a:ext uri="{FF2B5EF4-FFF2-40B4-BE49-F238E27FC236}">
                <a16:creationId xmlns:a16="http://schemas.microsoft.com/office/drawing/2014/main" id="{3E220E91-5EE1-4896-9C6B-ADF2A4059EFC}"/>
              </a:ext>
            </a:extLst>
          </p:cNvPr>
          <p:cNvSpPr txBox="1"/>
          <p:nvPr/>
        </p:nvSpPr>
        <p:spPr>
          <a:xfrm>
            <a:off x="8257765" y="4592465"/>
            <a:ext cx="13263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>
                <a:solidFill>
                  <a:srgbClr val="5B5B5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Aprobación del evento deportivo masivo en espacio público.</a:t>
            </a:r>
            <a:endParaRPr sz="1500" dirty="0">
              <a:solidFill>
                <a:srgbClr val="5B5B5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7CA1855C-6466-4D62-BAFD-3027751D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353" y="426010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FD6D6472-08C9-4E34-8808-ED009AEB7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817" y="1283682"/>
            <a:ext cx="4199775" cy="492056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476BB20-CD76-437F-B362-0C337C33B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CBE6F-2F2E-D003-CEE4-68160904D84F}"/>
              </a:ext>
            </a:extLst>
          </p:cNvPr>
          <p:cNvSpPr txBox="1">
            <a:spLocks/>
          </p:cNvSpPr>
          <p:nvPr/>
        </p:nvSpPr>
        <p:spPr>
          <a:xfrm>
            <a:off x="619019" y="96637"/>
            <a:ext cx="5124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Consideraciones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F827D17-FE70-5B9F-E723-B71A16D5536F}"/>
              </a:ext>
            </a:extLst>
          </p:cNvPr>
          <p:cNvSpPr txBox="1">
            <a:spLocks/>
          </p:cNvSpPr>
          <p:nvPr/>
        </p:nvSpPr>
        <p:spPr>
          <a:xfrm>
            <a:off x="619019" y="630036"/>
            <a:ext cx="32038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b="1" dirty="0">
                <a:solidFill>
                  <a:srgbClr val="75BBE9"/>
                </a:solidFill>
                <a:latin typeface="Montserrat" pitchFamily="2" charset="77"/>
                <a:ea typeface="HGSMinchoE" panose="02020900000000000000" pitchFamily="18" charset="-128"/>
              </a:rPr>
              <a:t>generales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3963F3-3F5E-25D7-4C2F-83572678E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60243" y="2115811"/>
            <a:ext cx="66508" cy="73158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EFA71D6-400B-22C0-E880-388DE8DEAE2C}"/>
              </a:ext>
            </a:extLst>
          </p:cNvPr>
          <p:cNvSpPr txBox="1">
            <a:spLocks/>
          </p:cNvSpPr>
          <p:nvPr/>
        </p:nvSpPr>
        <p:spPr>
          <a:xfrm>
            <a:off x="806241" y="2089161"/>
            <a:ext cx="853989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01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7AAA7F-0B6E-B9DC-C1D8-C4A0BFA78CF3}"/>
              </a:ext>
            </a:extLst>
          </p:cNvPr>
          <p:cNvSpPr txBox="1"/>
          <p:nvPr/>
        </p:nvSpPr>
        <p:spPr>
          <a:xfrm>
            <a:off x="1770079" y="2372503"/>
            <a:ext cx="3917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El </a:t>
            </a:r>
            <a:r>
              <a:rPr lang="es-EC" sz="1400" b="1" dirty="0">
                <a:solidFill>
                  <a:srgbClr val="5B5B5B"/>
                </a:solidFill>
                <a:latin typeface="Montserrat" pitchFamily="2" charset="77"/>
              </a:rPr>
              <a:t>Representante Legal</a:t>
            </a: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 de la organización deportiva tiene la responsabilidad civil y penal antes, durante y después del evento deportivo.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095CB6-21A1-9840-39D6-75B3EFBD9E5A}"/>
              </a:ext>
            </a:extLst>
          </p:cNvPr>
          <p:cNvSpPr txBox="1"/>
          <p:nvPr/>
        </p:nvSpPr>
        <p:spPr>
          <a:xfrm>
            <a:off x="1770079" y="2053972"/>
            <a:ext cx="407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Responsabilidad del evento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1CC900-4B41-390F-1270-CF7DDA6C9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60229" y="2115811"/>
            <a:ext cx="66513" cy="13005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6E2FB55-8336-20AB-749B-EE871B22735A}"/>
              </a:ext>
            </a:extLst>
          </p:cNvPr>
          <p:cNvSpPr txBox="1">
            <a:spLocks/>
          </p:cNvSpPr>
          <p:nvPr/>
        </p:nvSpPr>
        <p:spPr>
          <a:xfrm>
            <a:off x="681704" y="3536867"/>
            <a:ext cx="1045040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02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A2992C9-B07E-1152-8A59-BFE952D18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60236" y="3563517"/>
            <a:ext cx="66514" cy="152253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6E08C7-A11C-4306-5A71-67C0CC9AAFEF}"/>
              </a:ext>
            </a:extLst>
          </p:cNvPr>
          <p:cNvSpPr txBox="1"/>
          <p:nvPr/>
        </p:nvSpPr>
        <p:spPr>
          <a:xfrm>
            <a:off x="1770079" y="3820209"/>
            <a:ext cx="3917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El agendamiento del </a:t>
            </a:r>
            <a:r>
              <a:rPr lang="es-EC" sz="1400" b="1" dirty="0">
                <a:solidFill>
                  <a:srgbClr val="5B5B5B"/>
                </a:solidFill>
                <a:latin typeface="Montserrat" pitchFamily="2" charset="77"/>
              </a:rPr>
              <a:t>evento NO corresponde a una Autorización</a:t>
            </a: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, la misma se emitirá una vez cumpla con todos los requisitos establecidos en la norma.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DA0636-BCD3-A257-01D4-2B0E3FF4C507}"/>
              </a:ext>
            </a:extLst>
          </p:cNvPr>
          <p:cNvSpPr txBox="1"/>
          <p:nvPr/>
        </p:nvSpPr>
        <p:spPr>
          <a:xfrm>
            <a:off x="1770079" y="3506831"/>
            <a:ext cx="432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Agendamiento</a:t>
            </a:r>
          </a:p>
        </p:txBody>
      </p:sp>
      <p:pic>
        <p:nvPicPr>
          <p:cNvPr id="20" name="Google Shape;667;p54">
            <a:extLst>
              <a:ext uri="{FF2B5EF4-FFF2-40B4-BE49-F238E27FC236}">
                <a16:creationId xmlns:a16="http://schemas.microsoft.com/office/drawing/2014/main" id="{FFA1C33C-0E0D-472E-A319-13EAC9F7A71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6817" y="1119297"/>
            <a:ext cx="1021739" cy="9966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6F3E285-9CD3-4793-ACDD-D4479BBD1753}"/>
              </a:ext>
            </a:extLst>
          </p:cNvPr>
          <p:cNvSpPr txBox="1">
            <a:spLocks/>
          </p:cNvSpPr>
          <p:nvPr/>
        </p:nvSpPr>
        <p:spPr>
          <a:xfrm>
            <a:off x="681704" y="5194851"/>
            <a:ext cx="1045040" cy="731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03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1E2E76F-6789-4278-B46B-8BD7236D0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60236" y="5221501"/>
            <a:ext cx="66514" cy="152253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D848053-AF43-49A1-A742-317EF5A6829E}"/>
              </a:ext>
            </a:extLst>
          </p:cNvPr>
          <p:cNvSpPr txBox="1"/>
          <p:nvPr/>
        </p:nvSpPr>
        <p:spPr>
          <a:xfrm>
            <a:off x="1770079" y="5478193"/>
            <a:ext cx="39179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La Intendencia de Pichincha es la entidad encargada de </a:t>
            </a:r>
            <a:r>
              <a:rPr lang="es-EC" sz="1400" b="1" dirty="0">
                <a:solidFill>
                  <a:srgbClr val="5B5B5B"/>
                </a:solidFill>
                <a:latin typeface="Montserrat" pitchFamily="2" charset="77"/>
              </a:rPr>
              <a:t>cumplir y hacer cumplir </a:t>
            </a: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el desenvolvimiento del evento conforme a los requisitos solicitados por las entidades municipales.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034383F-9C4B-4454-B979-19CC6B2C651A}"/>
              </a:ext>
            </a:extLst>
          </p:cNvPr>
          <p:cNvSpPr txBox="1"/>
          <p:nvPr/>
        </p:nvSpPr>
        <p:spPr>
          <a:xfrm>
            <a:off x="1770079" y="5164815"/>
            <a:ext cx="432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75BBE9"/>
                </a:solidFill>
                <a:latin typeface="Montserrat SemiBold" pitchFamily="2" charset="77"/>
              </a:rPr>
              <a:t>Cumplimiento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658681B-81B4-4F32-8128-2873E4609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465" y="405897"/>
            <a:ext cx="2637829" cy="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728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598</Words>
  <Application>Microsoft Office PowerPoint</Application>
  <PresentationFormat>Panorámica</PresentationFormat>
  <Paragraphs>114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CenturyGothic</vt:lpstr>
      <vt:lpstr>Corbel</vt:lpstr>
      <vt:lpstr>Montserrat</vt:lpstr>
      <vt:lpstr>Montserrat ExtraBold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Jara Elizabeth</cp:lastModifiedBy>
  <cp:revision>24</cp:revision>
  <dcterms:created xsi:type="dcterms:W3CDTF">2023-05-16T16:09:21Z</dcterms:created>
  <dcterms:modified xsi:type="dcterms:W3CDTF">2023-06-26T05:04:24Z</dcterms:modified>
</cp:coreProperties>
</file>