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ntserra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Light" panose="020B0604020202020204" charset="0"/>
      <p:regular r:id="rId18"/>
    </p:embeddedFont>
    <p:embeddedFont>
      <p:font typeface="Montserrat Ultra-Bold" panose="020B0604020202020204" charset="0"/>
      <p:regular r:id="rId19"/>
    </p:embeddedFont>
    <p:embeddedFont>
      <p:font typeface="Montserrat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5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85.sv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21" Type="http://schemas.openxmlformats.org/officeDocument/2006/relationships/image" Target="../media/image30.svg"/><Relationship Id="rId7" Type="http://schemas.openxmlformats.org/officeDocument/2006/relationships/image" Target="../media/image12.png"/><Relationship Id="rId12" Type="http://schemas.openxmlformats.org/officeDocument/2006/relationships/image" Target="../media/image22.sv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20.svg"/><Relationship Id="rId19" Type="http://schemas.openxmlformats.org/officeDocument/2006/relationships/image" Target="../media/image28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Relationship Id="rId14" Type="http://schemas.openxmlformats.org/officeDocument/2006/relationships/image" Target="../media/image24.sv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6.png"/><Relationship Id="rId18" Type="http://schemas.openxmlformats.org/officeDocument/2006/relationships/image" Target="../media/image48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42.sv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46.sv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40.svg"/><Relationship Id="rId19" Type="http://schemas.openxmlformats.org/officeDocument/2006/relationships/image" Target="../media/image6.png"/><Relationship Id="rId4" Type="http://schemas.openxmlformats.org/officeDocument/2006/relationships/image" Target="../media/image34.svg"/><Relationship Id="rId9" Type="http://schemas.openxmlformats.org/officeDocument/2006/relationships/image" Target="../media/image24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56.sv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43.png"/><Relationship Id="rId4" Type="http://schemas.openxmlformats.org/officeDocument/2006/relationships/image" Target="../media/image64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6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69.svg"/><Relationship Id="rId9" Type="http://schemas.openxmlformats.org/officeDocument/2006/relationships/image" Target="../media/image48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53.png"/><Relationship Id="rId4" Type="http://schemas.openxmlformats.org/officeDocument/2006/relationships/image" Target="../media/image79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03847" y="8367985"/>
            <a:ext cx="18753936" cy="2151983"/>
            <a:chOff x="0" y="0"/>
            <a:chExt cx="4939308" cy="566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9308" cy="566777"/>
            </a:xfrm>
            <a:custGeom>
              <a:avLst/>
              <a:gdLst/>
              <a:ahLst/>
              <a:cxnLst/>
              <a:rect l="l" t="t" r="r" b="b"/>
              <a:pathLst>
                <a:path w="4939308" h="566777">
                  <a:moveTo>
                    <a:pt x="0" y="0"/>
                  </a:moveTo>
                  <a:lnTo>
                    <a:pt x="4939308" y="0"/>
                  </a:lnTo>
                  <a:lnTo>
                    <a:pt x="4939308" y="566777"/>
                  </a:lnTo>
                  <a:lnTo>
                    <a:pt x="0" y="566777"/>
                  </a:lnTo>
                  <a:close/>
                </a:path>
              </a:pathLst>
            </a:custGeom>
            <a:solidFill>
              <a:srgbClr val="D9D9D9"/>
            </a:solidFill>
            <a:ln w="38100" cap="sq">
              <a:solidFill>
                <a:srgbClr val="0070C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9308" cy="604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160068" y="2712826"/>
            <a:ext cx="7083207" cy="7807142"/>
          </a:xfrm>
          <a:custGeom>
            <a:avLst/>
            <a:gdLst/>
            <a:ahLst/>
            <a:cxnLst/>
            <a:rect l="l" t="t" r="r" b="b"/>
            <a:pathLst>
              <a:path w="7083207" h="7807142">
                <a:moveTo>
                  <a:pt x="0" y="0"/>
                </a:moveTo>
                <a:lnTo>
                  <a:pt x="7083207" y="0"/>
                </a:lnTo>
                <a:lnTo>
                  <a:pt x="7083207" y="7807142"/>
                </a:lnTo>
                <a:lnTo>
                  <a:pt x="0" y="780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08408" y="2894324"/>
            <a:ext cx="5209123" cy="7004933"/>
          </a:xfrm>
          <a:custGeom>
            <a:avLst/>
            <a:gdLst/>
            <a:ahLst/>
            <a:cxnLst/>
            <a:rect l="l" t="t" r="r" b="b"/>
            <a:pathLst>
              <a:path w="5209123" h="7004933">
                <a:moveTo>
                  <a:pt x="0" y="0"/>
                </a:moveTo>
                <a:lnTo>
                  <a:pt x="5209122" y="0"/>
                </a:lnTo>
                <a:lnTo>
                  <a:pt x="5209122" y="7004932"/>
                </a:lnTo>
                <a:lnTo>
                  <a:pt x="0" y="700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69659" y="5143500"/>
            <a:ext cx="2354667" cy="4796543"/>
          </a:xfrm>
          <a:custGeom>
            <a:avLst/>
            <a:gdLst/>
            <a:ahLst/>
            <a:cxnLst/>
            <a:rect l="l" t="t" r="r" b="b"/>
            <a:pathLst>
              <a:path w="2354667" h="4796543">
                <a:moveTo>
                  <a:pt x="0" y="0"/>
                </a:moveTo>
                <a:lnTo>
                  <a:pt x="2354667" y="0"/>
                </a:lnTo>
                <a:lnTo>
                  <a:pt x="2354667" y="4796543"/>
                </a:lnTo>
                <a:lnTo>
                  <a:pt x="0" y="4796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4630" y="4957221"/>
            <a:ext cx="2537559" cy="5169102"/>
          </a:xfrm>
          <a:custGeom>
            <a:avLst/>
            <a:gdLst/>
            <a:ahLst/>
            <a:cxnLst/>
            <a:rect l="l" t="t" r="r" b="b"/>
            <a:pathLst>
              <a:path w="2537559" h="5169102">
                <a:moveTo>
                  <a:pt x="0" y="0"/>
                </a:moveTo>
                <a:lnTo>
                  <a:pt x="2537559" y="0"/>
                </a:lnTo>
                <a:lnTo>
                  <a:pt x="2537559" y="5169102"/>
                </a:lnTo>
                <a:lnTo>
                  <a:pt x="0" y="5169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102029" y="9075894"/>
            <a:ext cx="4083942" cy="1211106"/>
          </a:xfrm>
          <a:custGeom>
            <a:avLst/>
            <a:gdLst/>
            <a:ahLst/>
            <a:cxnLst/>
            <a:rect l="l" t="t" r="r" b="b"/>
            <a:pathLst>
              <a:path w="4083942" h="1211106">
                <a:moveTo>
                  <a:pt x="0" y="0"/>
                </a:moveTo>
                <a:lnTo>
                  <a:pt x="4083942" y="0"/>
                </a:lnTo>
                <a:lnTo>
                  <a:pt x="4083942" y="1211106"/>
                </a:lnTo>
                <a:lnTo>
                  <a:pt x="0" y="12111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33" t="-7488" b="-35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86699" y="164026"/>
            <a:ext cx="1738708" cy="2318277"/>
          </a:xfrm>
          <a:custGeom>
            <a:avLst/>
            <a:gdLst/>
            <a:ahLst/>
            <a:cxnLst/>
            <a:rect l="l" t="t" r="r" b="b"/>
            <a:pathLst>
              <a:path w="1738708" h="2318277">
                <a:moveTo>
                  <a:pt x="0" y="0"/>
                </a:moveTo>
                <a:lnTo>
                  <a:pt x="1738708" y="0"/>
                </a:lnTo>
                <a:lnTo>
                  <a:pt x="1738708" y="2318277"/>
                </a:lnTo>
                <a:lnTo>
                  <a:pt x="0" y="23182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556243" y="3294386"/>
            <a:ext cx="11603825" cy="314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5"/>
              </a:lnSpc>
            </a:pPr>
            <a:r>
              <a:rPr lang="en-US" sz="5473" spc="147">
                <a:solidFill>
                  <a:srgbClr val="004AAD"/>
                </a:solidFill>
                <a:latin typeface="Montserrat Bold"/>
              </a:rPr>
              <a:t> ORDENANZA SUSTITUTIVA, DE LOS MERCADOS MINORISTAS Y FERIAS MUNICIPALES</a:t>
            </a:r>
          </a:p>
        </p:txBody>
      </p:sp>
      <p:sp>
        <p:nvSpPr>
          <p:cNvPr id="13" name="Freeform 13"/>
          <p:cNvSpPr/>
          <p:nvPr/>
        </p:nvSpPr>
        <p:spPr>
          <a:xfrm>
            <a:off x="7410282" y="8905968"/>
            <a:ext cx="4274965" cy="704664"/>
          </a:xfrm>
          <a:custGeom>
            <a:avLst/>
            <a:gdLst/>
            <a:ahLst/>
            <a:cxnLst/>
            <a:rect l="l" t="t" r="r" b="b"/>
            <a:pathLst>
              <a:path w="4274965" h="704664">
                <a:moveTo>
                  <a:pt x="0" y="0"/>
                </a:moveTo>
                <a:lnTo>
                  <a:pt x="4274965" y="0"/>
                </a:lnTo>
                <a:lnTo>
                  <a:pt x="4274965" y="704664"/>
                </a:lnTo>
                <a:lnTo>
                  <a:pt x="0" y="704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27735" y="2420572"/>
            <a:ext cx="1873901" cy="8131393"/>
          </a:xfrm>
          <a:custGeom>
            <a:avLst/>
            <a:gdLst/>
            <a:ahLst/>
            <a:cxnLst/>
            <a:rect l="l" t="t" r="r" b="b"/>
            <a:pathLst>
              <a:path w="1873901" h="8131393">
                <a:moveTo>
                  <a:pt x="0" y="0"/>
                </a:moveTo>
                <a:lnTo>
                  <a:pt x="1873901" y="0"/>
                </a:lnTo>
                <a:lnTo>
                  <a:pt x="1873901" y="8131393"/>
                </a:lnTo>
                <a:lnTo>
                  <a:pt x="0" y="8131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10620" y="4191754"/>
            <a:ext cx="4438805" cy="3228222"/>
          </a:xfrm>
          <a:custGeom>
            <a:avLst/>
            <a:gdLst/>
            <a:ahLst/>
            <a:cxnLst/>
            <a:rect l="l" t="t" r="r" b="b"/>
            <a:pathLst>
              <a:path w="4438805" h="3228222">
                <a:moveTo>
                  <a:pt x="0" y="0"/>
                </a:moveTo>
                <a:lnTo>
                  <a:pt x="4438805" y="0"/>
                </a:lnTo>
                <a:lnTo>
                  <a:pt x="4438805" y="3228221"/>
                </a:lnTo>
                <a:lnTo>
                  <a:pt x="0" y="3228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90760" y="2420572"/>
            <a:ext cx="2378372" cy="7520797"/>
          </a:xfrm>
          <a:custGeom>
            <a:avLst/>
            <a:gdLst/>
            <a:ahLst/>
            <a:cxnLst/>
            <a:rect l="l" t="t" r="r" b="b"/>
            <a:pathLst>
              <a:path w="2378372" h="7520797">
                <a:moveTo>
                  <a:pt x="0" y="0"/>
                </a:moveTo>
                <a:lnTo>
                  <a:pt x="2378372" y="0"/>
                </a:lnTo>
                <a:lnTo>
                  <a:pt x="2378372" y="7520797"/>
                </a:lnTo>
                <a:lnTo>
                  <a:pt x="0" y="7520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10736" y="152400"/>
            <a:ext cx="14550533" cy="168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1"/>
              </a:lnSpc>
              <a:spcBef>
                <a:spcPct val="0"/>
              </a:spcBef>
            </a:pPr>
            <a:r>
              <a:rPr lang="en-US" sz="5542">
                <a:solidFill>
                  <a:srgbClr val="D80C0C"/>
                </a:solidFill>
                <a:latin typeface="Montserrat Ultra-Bold"/>
              </a:rPr>
              <a:t>RESUMEN CONSTRUCCIÓN DE ORDENANZA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14258" y="2972766"/>
            <a:ext cx="5745042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Jornadas de socialización con comerciantes en mercados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83199" y="4865619"/>
            <a:ext cx="533423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Mesas de trabajo con directorio de Frente de Comerciantes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83199" y="6867444"/>
            <a:ext cx="533423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Mesas de trabajo con directorio Federación de Mercados de Quito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55137" y="8702219"/>
            <a:ext cx="6762292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Socializaciones ampliadas con los 52 presidentes de mercados ( San Marcos y EPMMOP)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9148" y="2753478"/>
            <a:ext cx="6352247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Mesas de trabajo para procesamiento de observaciones y unificación de ordenanzas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657725"/>
            <a:ext cx="522905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Informes técnicos y legales (184 observaciones)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7837" y="6467475"/>
            <a:ext cx="5079917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Mesas de trabajo con los 3 ejes de comercialización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216444"/>
            <a:ext cx="6533142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Procesos de difusión masiva(Gobierno abierto, paginas municipales, whastapp, redes sociales)</a:t>
            </a:r>
          </a:p>
        </p:txBody>
      </p:sp>
      <p:sp>
        <p:nvSpPr>
          <p:cNvPr id="15" name="Freeform 15"/>
          <p:cNvSpPr/>
          <p:nvPr/>
        </p:nvSpPr>
        <p:spPr>
          <a:xfrm>
            <a:off x="7868121" y="9430846"/>
            <a:ext cx="2887016" cy="856154"/>
          </a:xfrm>
          <a:custGeom>
            <a:avLst/>
            <a:gdLst/>
            <a:ahLst/>
            <a:cxnLst/>
            <a:rect l="l" t="t" r="r" b="b"/>
            <a:pathLst>
              <a:path w="2887016" h="856154">
                <a:moveTo>
                  <a:pt x="0" y="0"/>
                </a:moveTo>
                <a:lnTo>
                  <a:pt x="2887016" y="0"/>
                </a:lnTo>
                <a:lnTo>
                  <a:pt x="2887016" y="856154"/>
                </a:lnTo>
                <a:lnTo>
                  <a:pt x="0" y="8561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33" t="-7488" b="-356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167340" y="9371070"/>
            <a:ext cx="2959645" cy="487854"/>
          </a:xfrm>
          <a:custGeom>
            <a:avLst/>
            <a:gdLst/>
            <a:ahLst/>
            <a:cxnLst/>
            <a:rect l="l" t="t" r="r" b="b"/>
            <a:pathLst>
              <a:path w="2959645" h="487854">
                <a:moveTo>
                  <a:pt x="0" y="0"/>
                </a:moveTo>
                <a:lnTo>
                  <a:pt x="2959645" y="0"/>
                </a:lnTo>
                <a:lnTo>
                  <a:pt x="2959645" y="487853"/>
                </a:lnTo>
                <a:lnTo>
                  <a:pt x="0" y="4878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03847" y="8367985"/>
            <a:ext cx="18753936" cy="2151983"/>
            <a:chOff x="0" y="0"/>
            <a:chExt cx="4939308" cy="566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9308" cy="566777"/>
            </a:xfrm>
            <a:custGeom>
              <a:avLst/>
              <a:gdLst/>
              <a:ahLst/>
              <a:cxnLst/>
              <a:rect l="l" t="t" r="r" b="b"/>
              <a:pathLst>
                <a:path w="4939308" h="566777">
                  <a:moveTo>
                    <a:pt x="0" y="0"/>
                  </a:moveTo>
                  <a:lnTo>
                    <a:pt x="4939308" y="0"/>
                  </a:lnTo>
                  <a:lnTo>
                    <a:pt x="4939308" y="566777"/>
                  </a:lnTo>
                  <a:lnTo>
                    <a:pt x="0" y="566777"/>
                  </a:lnTo>
                  <a:close/>
                </a:path>
              </a:pathLst>
            </a:custGeom>
            <a:solidFill>
              <a:srgbClr val="D9D9D9"/>
            </a:solidFill>
            <a:ln w="38100" cap="sq">
              <a:solidFill>
                <a:srgbClr val="0070C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9308" cy="604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160068" y="2712826"/>
            <a:ext cx="7083207" cy="7807142"/>
          </a:xfrm>
          <a:custGeom>
            <a:avLst/>
            <a:gdLst/>
            <a:ahLst/>
            <a:cxnLst/>
            <a:rect l="l" t="t" r="r" b="b"/>
            <a:pathLst>
              <a:path w="7083207" h="7807142">
                <a:moveTo>
                  <a:pt x="0" y="0"/>
                </a:moveTo>
                <a:lnTo>
                  <a:pt x="7083207" y="0"/>
                </a:lnTo>
                <a:lnTo>
                  <a:pt x="7083207" y="7807142"/>
                </a:lnTo>
                <a:lnTo>
                  <a:pt x="0" y="780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08408" y="2894324"/>
            <a:ext cx="5209123" cy="7004933"/>
          </a:xfrm>
          <a:custGeom>
            <a:avLst/>
            <a:gdLst/>
            <a:ahLst/>
            <a:cxnLst/>
            <a:rect l="l" t="t" r="r" b="b"/>
            <a:pathLst>
              <a:path w="5209123" h="7004933">
                <a:moveTo>
                  <a:pt x="0" y="0"/>
                </a:moveTo>
                <a:lnTo>
                  <a:pt x="5209122" y="0"/>
                </a:lnTo>
                <a:lnTo>
                  <a:pt x="5209122" y="7004932"/>
                </a:lnTo>
                <a:lnTo>
                  <a:pt x="0" y="700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69659" y="5143500"/>
            <a:ext cx="2354667" cy="4796543"/>
          </a:xfrm>
          <a:custGeom>
            <a:avLst/>
            <a:gdLst/>
            <a:ahLst/>
            <a:cxnLst/>
            <a:rect l="l" t="t" r="r" b="b"/>
            <a:pathLst>
              <a:path w="2354667" h="4796543">
                <a:moveTo>
                  <a:pt x="0" y="0"/>
                </a:moveTo>
                <a:lnTo>
                  <a:pt x="2354667" y="0"/>
                </a:lnTo>
                <a:lnTo>
                  <a:pt x="2354667" y="4796543"/>
                </a:lnTo>
                <a:lnTo>
                  <a:pt x="0" y="4796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4630" y="4957221"/>
            <a:ext cx="2537559" cy="5169102"/>
          </a:xfrm>
          <a:custGeom>
            <a:avLst/>
            <a:gdLst/>
            <a:ahLst/>
            <a:cxnLst/>
            <a:rect l="l" t="t" r="r" b="b"/>
            <a:pathLst>
              <a:path w="2537559" h="5169102">
                <a:moveTo>
                  <a:pt x="0" y="0"/>
                </a:moveTo>
                <a:lnTo>
                  <a:pt x="2537559" y="0"/>
                </a:lnTo>
                <a:lnTo>
                  <a:pt x="2537559" y="5169102"/>
                </a:lnTo>
                <a:lnTo>
                  <a:pt x="0" y="5169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104976" y="8688150"/>
            <a:ext cx="4083942" cy="1211106"/>
          </a:xfrm>
          <a:custGeom>
            <a:avLst/>
            <a:gdLst/>
            <a:ahLst/>
            <a:cxnLst/>
            <a:rect l="l" t="t" r="r" b="b"/>
            <a:pathLst>
              <a:path w="4083942" h="1211106">
                <a:moveTo>
                  <a:pt x="0" y="0"/>
                </a:moveTo>
                <a:lnTo>
                  <a:pt x="4083943" y="0"/>
                </a:lnTo>
                <a:lnTo>
                  <a:pt x="4083943" y="1211106"/>
                </a:lnTo>
                <a:lnTo>
                  <a:pt x="0" y="12111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33" t="-7488" b="-35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86699" y="164026"/>
            <a:ext cx="1738708" cy="2318277"/>
          </a:xfrm>
          <a:custGeom>
            <a:avLst/>
            <a:gdLst/>
            <a:ahLst/>
            <a:cxnLst/>
            <a:rect l="l" t="t" r="r" b="b"/>
            <a:pathLst>
              <a:path w="1738708" h="2318277">
                <a:moveTo>
                  <a:pt x="0" y="0"/>
                </a:moveTo>
                <a:lnTo>
                  <a:pt x="1738708" y="0"/>
                </a:lnTo>
                <a:lnTo>
                  <a:pt x="1738708" y="2318277"/>
                </a:lnTo>
                <a:lnTo>
                  <a:pt x="0" y="23182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54787" y="3987322"/>
            <a:ext cx="13802531" cy="115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9"/>
              </a:lnSpc>
            </a:pPr>
            <a:r>
              <a:rPr lang="en-US" sz="7910" spc="213">
                <a:solidFill>
                  <a:srgbClr val="004AAD"/>
                </a:solidFill>
                <a:latin typeface="Montserrat Bold"/>
              </a:rPr>
              <a:t> MUCHAS GRACIAS</a:t>
            </a:r>
          </a:p>
        </p:txBody>
      </p:sp>
      <p:sp>
        <p:nvSpPr>
          <p:cNvPr id="13" name="Freeform 13"/>
          <p:cNvSpPr/>
          <p:nvPr/>
        </p:nvSpPr>
        <p:spPr>
          <a:xfrm>
            <a:off x="7519719" y="8585172"/>
            <a:ext cx="4083642" cy="673128"/>
          </a:xfrm>
          <a:custGeom>
            <a:avLst/>
            <a:gdLst/>
            <a:ahLst/>
            <a:cxnLst/>
            <a:rect l="l" t="t" r="r" b="b"/>
            <a:pathLst>
              <a:path w="4083642" h="673128">
                <a:moveTo>
                  <a:pt x="0" y="0"/>
                </a:moveTo>
                <a:lnTo>
                  <a:pt x="4083642" y="0"/>
                </a:lnTo>
                <a:lnTo>
                  <a:pt x="4083642" y="673128"/>
                </a:lnTo>
                <a:lnTo>
                  <a:pt x="0" y="6731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21932" y="79093"/>
            <a:ext cx="1985869" cy="1899213"/>
          </a:xfrm>
          <a:custGeom>
            <a:avLst/>
            <a:gdLst/>
            <a:ahLst/>
            <a:cxnLst/>
            <a:rect l="l" t="t" r="r" b="b"/>
            <a:pathLst>
              <a:path w="1985869" h="1899213">
                <a:moveTo>
                  <a:pt x="0" y="0"/>
                </a:moveTo>
                <a:lnTo>
                  <a:pt x="1985869" y="0"/>
                </a:lnTo>
                <a:lnTo>
                  <a:pt x="1985869" y="1899214"/>
                </a:lnTo>
                <a:lnTo>
                  <a:pt x="0" y="1899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65168" y="2460927"/>
            <a:ext cx="4957665" cy="6435049"/>
          </a:xfrm>
          <a:custGeom>
            <a:avLst/>
            <a:gdLst/>
            <a:ahLst/>
            <a:cxnLst/>
            <a:rect l="l" t="t" r="r" b="b"/>
            <a:pathLst>
              <a:path w="4957665" h="6435049">
                <a:moveTo>
                  <a:pt x="0" y="0"/>
                </a:moveTo>
                <a:lnTo>
                  <a:pt x="4957664" y="0"/>
                </a:lnTo>
                <a:lnTo>
                  <a:pt x="4957664" y="6435049"/>
                </a:lnTo>
                <a:lnTo>
                  <a:pt x="0" y="64350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99" b="-1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31995" y="2842859"/>
            <a:ext cx="8664989" cy="5671186"/>
          </a:xfrm>
          <a:custGeom>
            <a:avLst/>
            <a:gdLst/>
            <a:ahLst/>
            <a:cxnLst/>
            <a:rect l="l" t="t" r="r" b="b"/>
            <a:pathLst>
              <a:path w="8664989" h="5671186">
                <a:moveTo>
                  <a:pt x="0" y="0"/>
                </a:moveTo>
                <a:lnTo>
                  <a:pt x="8664988" y="0"/>
                </a:lnTo>
                <a:lnTo>
                  <a:pt x="8664988" y="5671186"/>
                </a:lnTo>
                <a:lnTo>
                  <a:pt x="0" y="567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15161" y="2684461"/>
            <a:ext cx="1008739" cy="982874"/>
          </a:xfrm>
          <a:custGeom>
            <a:avLst/>
            <a:gdLst/>
            <a:ahLst/>
            <a:cxnLst/>
            <a:rect l="l" t="t" r="r" b="b"/>
            <a:pathLst>
              <a:path w="1008739" h="982874">
                <a:moveTo>
                  <a:pt x="0" y="0"/>
                </a:moveTo>
                <a:lnTo>
                  <a:pt x="1008739" y="0"/>
                </a:lnTo>
                <a:lnTo>
                  <a:pt x="1008739" y="982874"/>
                </a:lnTo>
                <a:lnTo>
                  <a:pt x="0" y="9828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71488" y="7345644"/>
            <a:ext cx="952412" cy="952412"/>
          </a:xfrm>
          <a:custGeom>
            <a:avLst/>
            <a:gdLst/>
            <a:ahLst/>
            <a:cxnLst/>
            <a:rect l="l" t="t" r="r" b="b"/>
            <a:pathLst>
              <a:path w="952412" h="952412">
                <a:moveTo>
                  <a:pt x="0" y="0"/>
                </a:moveTo>
                <a:lnTo>
                  <a:pt x="952412" y="0"/>
                </a:lnTo>
                <a:lnTo>
                  <a:pt x="952412" y="952412"/>
                </a:lnTo>
                <a:lnTo>
                  <a:pt x="0" y="9524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51530" y="2864589"/>
            <a:ext cx="479675" cy="622618"/>
          </a:xfrm>
          <a:custGeom>
            <a:avLst/>
            <a:gdLst/>
            <a:ahLst/>
            <a:cxnLst/>
            <a:rect l="l" t="t" r="r" b="b"/>
            <a:pathLst>
              <a:path w="479675" h="622618">
                <a:moveTo>
                  <a:pt x="0" y="0"/>
                </a:moveTo>
                <a:lnTo>
                  <a:pt x="479674" y="0"/>
                </a:lnTo>
                <a:lnTo>
                  <a:pt x="479674" y="622618"/>
                </a:lnTo>
                <a:lnTo>
                  <a:pt x="0" y="6226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634357" y="5280367"/>
            <a:ext cx="717173" cy="717173"/>
          </a:xfrm>
          <a:custGeom>
            <a:avLst/>
            <a:gdLst/>
            <a:ahLst/>
            <a:cxnLst/>
            <a:rect l="l" t="t" r="r" b="b"/>
            <a:pathLst>
              <a:path w="717173" h="717173">
                <a:moveTo>
                  <a:pt x="0" y="0"/>
                </a:moveTo>
                <a:lnTo>
                  <a:pt x="717173" y="0"/>
                </a:lnTo>
                <a:lnTo>
                  <a:pt x="717173" y="717172"/>
                </a:lnTo>
                <a:lnTo>
                  <a:pt x="0" y="717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61032" y="3046493"/>
            <a:ext cx="601797" cy="540523"/>
          </a:xfrm>
          <a:custGeom>
            <a:avLst/>
            <a:gdLst/>
            <a:ahLst/>
            <a:cxnLst/>
            <a:rect l="l" t="t" r="r" b="b"/>
            <a:pathLst>
              <a:path w="601797" h="540523">
                <a:moveTo>
                  <a:pt x="0" y="0"/>
                </a:moveTo>
                <a:lnTo>
                  <a:pt x="601797" y="0"/>
                </a:lnTo>
                <a:lnTo>
                  <a:pt x="601797" y="540523"/>
                </a:lnTo>
                <a:lnTo>
                  <a:pt x="0" y="5405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62957" y="5250371"/>
            <a:ext cx="797947" cy="747169"/>
          </a:xfrm>
          <a:custGeom>
            <a:avLst/>
            <a:gdLst/>
            <a:ahLst/>
            <a:cxnLst/>
            <a:rect l="l" t="t" r="r" b="b"/>
            <a:pathLst>
              <a:path w="797947" h="747169">
                <a:moveTo>
                  <a:pt x="0" y="0"/>
                </a:moveTo>
                <a:lnTo>
                  <a:pt x="797947" y="0"/>
                </a:lnTo>
                <a:lnTo>
                  <a:pt x="797947" y="747168"/>
                </a:lnTo>
                <a:lnTo>
                  <a:pt x="0" y="7471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542588" y="9258300"/>
            <a:ext cx="3202824" cy="949808"/>
          </a:xfrm>
          <a:custGeom>
            <a:avLst/>
            <a:gdLst/>
            <a:ahLst/>
            <a:cxnLst/>
            <a:rect l="l" t="t" r="r" b="b"/>
            <a:pathLst>
              <a:path w="3202824" h="949808">
                <a:moveTo>
                  <a:pt x="0" y="0"/>
                </a:moveTo>
                <a:lnTo>
                  <a:pt x="3202824" y="0"/>
                </a:lnTo>
                <a:lnTo>
                  <a:pt x="3202824" y="949808"/>
                </a:lnTo>
                <a:lnTo>
                  <a:pt x="0" y="94980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633" t="-7488" b="-3569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511165" y="7760709"/>
            <a:ext cx="501531" cy="655289"/>
          </a:xfrm>
          <a:custGeom>
            <a:avLst/>
            <a:gdLst/>
            <a:ahLst/>
            <a:cxnLst/>
            <a:rect l="l" t="t" r="r" b="b"/>
            <a:pathLst>
              <a:path w="501531" h="655289">
                <a:moveTo>
                  <a:pt x="0" y="0"/>
                </a:moveTo>
                <a:lnTo>
                  <a:pt x="501531" y="0"/>
                </a:lnTo>
                <a:lnTo>
                  <a:pt x="501531" y="655289"/>
                </a:lnTo>
                <a:lnTo>
                  <a:pt x="0" y="6552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147790" y="7267167"/>
            <a:ext cx="999808" cy="987083"/>
          </a:xfrm>
          <a:custGeom>
            <a:avLst/>
            <a:gdLst/>
            <a:ahLst/>
            <a:cxnLst/>
            <a:rect l="l" t="t" r="r" b="b"/>
            <a:pathLst>
              <a:path w="999808" h="987083">
                <a:moveTo>
                  <a:pt x="0" y="0"/>
                </a:moveTo>
                <a:lnTo>
                  <a:pt x="999808" y="0"/>
                </a:lnTo>
                <a:lnTo>
                  <a:pt x="999808" y="987083"/>
                </a:lnTo>
                <a:lnTo>
                  <a:pt x="0" y="987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864489" y="595312"/>
            <a:ext cx="1032825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87"/>
              </a:lnSpc>
              <a:spcBef>
                <a:spcPct val="0"/>
              </a:spcBef>
            </a:pPr>
            <a:r>
              <a:rPr lang="en-US" sz="5739">
                <a:solidFill>
                  <a:srgbClr val="D80C0C"/>
                </a:solidFill>
                <a:latin typeface="Montserrat Ultra-Bold"/>
              </a:rPr>
              <a:t>PROBLEMÁTICAS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21825" y="7248117"/>
            <a:ext cx="5373355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Municipio sin control de la administración, y comerciantes cumpliendo roles institucionales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21825" y="2515657"/>
            <a:ext cx="5373355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Normativa desactualizada desde el 2008 </a:t>
            </a:r>
          </a:p>
          <a:p>
            <a:pPr algn="ctr">
              <a:lnSpc>
                <a:spcPts val="3899"/>
              </a:lnSpc>
            </a:pPr>
            <a:endParaRPr lang="en-US" sz="2999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062829" y="2758544"/>
            <a:ext cx="537335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60% de comerciantes sin regularización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37282" y="5261317"/>
            <a:ext cx="537335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Disputa de directivas y conflictos internos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62829" y="7569394"/>
            <a:ext cx="5373355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Institución y funcionarios sin responsabilidades </a:t>
            </a:r>
          </a:p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claras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0" y="4775542"/>
            <a:ext cx="4836224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Falta de planificación y </a:t>
            </a:r>
          </a:p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políticas públicas sociales e inclusivas</a:t>
            </a:r>
          </a:p>
        </p:txBody>
      </p:sp>
      <p:sp>
        <p:nvSpPr>
          <p:cNvPr id="22" name="Freeform 22"/>
          <p:cNvSpPr/>
          <p:nvPr/>
        </p:nvSpPr>
        <p:spPr>
          <a:xfrm>
            <a:off x="7862235" y="9172167"/>
            <a:ext cx="3287575" cy="541908"/>
          </a:xfrm>
          <a:custGeom>
            <a:avLst/>
            <a:gdLst/>
            <a:ahLst/>
            <a:cxnLst/>
            <a:rect l="l" t="t" r="r" b="b"/>
            <a:pathLst>
              <a:path w="3287575" h="541908">
                <a:moveTo>
                  <a:pt x="0" y="0"/>
                </a:moveTo>
                <a:lnTo>
                  <a:pt x="3287575" y="0"/>
                </a:lnTo>
                <a:lnTo>
                  <a:pt x="3287575" y="541908"/>
                </a:lnTo>
                <a:lnTo>
                  <a:pt x="0" y="54190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09149" y="4486275"/>
            <a:ext cx="6817497" cy="5751489"/>
          </a:xfrm>
          <a:custGeom>
            <a:avLst/>
            <a:gdLst/>
            <a:ahLst/>
            <a:cxnLst/>
            <a:rect l="l" t="t" r="r" b="b"/>
            <a:pathLst>
              <a:path w="6817497" h="5751489">
                <a:moveTo>
                  <a:pt x="0" y="0"/>
                </a:moveTo>
                <a:lnTo>
                  <a:pt x="6817497" y="0"/>
                </a:lnTo>
                <a:lnTo>
                  <a:pt x="6817497" y="5751489"/>
                </a:lnTo>
                <a:lnTo>
                  <a:pt x="0" y="5751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-595502" y="345881"/>
            <a:ext cx="1032825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87"/>
              </a:lnSpc>
              <a:spcBef>
                <a:spcPct val="0"/>
              </a:spcBef>
            </a:pPr>
            <a:r>
              <a:rPr lang="en-US" sz="5739">
                <a:solidFill>
                  <a:srgbClr val="D80C0C"/>
                </a:solidFill>
                <a:latin typeface="Montserrat Ultra-Bold"/>
              </a:rPr>
              <a:t>OBJETIVO GENERAL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2917" y="1269806"/>
            <a:ext cx="7169451" cy="285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49"/>
              </a:lnSpc>
            </a:pPr>
            <a:r>
              <a:rPr lang="en-US" sz="3499">
                <a:solidFill>
                  <a:srgbClr val="0070C0"/>
                </a:solidFill>
                <a:latin typeface="Montserrat"/>
              </a:rPr>
              <a:t>Devolver la institucionalidad y recuperar la administración de los mercados y ferias a cargo del Municipio del Distrito Metropolitano de Quito.</a:t>
            </a:r>
          </a:p>
        </p:txBody>
      </p:sp>
      <p:sp>
        <p:nvSpPr>
          <p:cNvPr id="6" name="Freeform 6"/>
          <p:cNvSpPr/>
          <p:nvPr/>
        </p:nvSpPr>
        <p:spPr>
          <a:xfrm>
            <a:off x="5758885" y="4842562"/>
            <a:ext cx="718025" cy="957366"/>
          </a:xfrm>
          <a:custGeom>
            <a:avLst/>
            <a:gdLst/>
            <a:ahLst/>
            <a:cxnLst/>
            <a:rect l="l" t="t" r="r" b="b"/>
            <a:pathLst>
              <a:path w="718025" h="957366">
                <a:moveTo>
                  <a:pt x="0" y="0"/>
                </a:moveTo>
                <a:lnTo>
                  <a:pt x="718024" y="0"/>
                </a:lnTo>
                <a:lnTo>
                  <a:pt x="718024" y="957366"/>
                </a:lnTo>
                <a:lnTo>
                  <a:pt x="0" y="9573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815223" y="3669660"/>
            <a:ext cx="5687135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07"/>
              </a:lnSpc>
              <a:spcBef>
                <a:spcPct val="0"/>
              </a:spcBef>
            </a:pPr>
            <a:r>
              <a:rPr lang="en-US" sz="4339">
                <a:solidFill>
                  <a:srgbClr val="0070C0"/>
                </a:solidFill>
                <a:latin typeface="Montserrat Ultra-Bold"/>
              </a:rPr>
              <a:t>OBJETIVOS ESPECÍFICOS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26646" y="5124450"/>
            <a:ext cx="8761354" cy="583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Simplificar, agilitar, modernizar y transparentar los procesos de concesión.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00000"/>
              </a:solidFill>
              <a:latin typeface="Montserrat"/>
            </a:endParaRP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Regular el uso, funcionamiento y las prestaciones de servicio de los comerciantes.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00000"/>
              </a:solidFill>
              <a:latin typeface="Montserrat"/>
            </a:endParaRP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Fomentar la legalización de directivas y asociaciones establecidas en los mercados.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00000"/>
              </a:solidFill>
              <a:latin typeface="Montserrat"/>
            </a:endParaRP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endParaRPr lang="en-US" sz="2999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69774" y="176351"/>
            <a:ext cx="2874185" cy="852349"/>
          </a:xfrm>
          <a:custGeom>
            <a:avLst/>
            <a:gdLst/>
            <a:ahLst/>
            <a:cxnLst/>
            <a:rect l="l" t="t" r="r" b="b"/>
            <a:pathLst>
              <a:path w="2874185" h="852349">
                <a:moveTo>
                  <a:pt x="0" y="0"/>
                </a:moveTo>
                <a:lnTo>
                  <a:pt x="2874185" y="0"/>
                </a:lnTo>
                <a:lnTo>
                  <a:pt x="2874185" y="852349"/>
                </a:lnTo>
                <a:lnTo>
                  <a:pt x="0" y="8523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33" t="-7488" b="-35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43108" y="0"/>
            <a:ext cx="3038838" cy="500907"/>
          </a:xfrm>
          <a:custGeom>
            <a:avLst/>
            <a:gdLst/>
            <a:ahLst/>
            <a:cxnLst/>
            <a:rect l="l" t="t" r="r" b="b"/>
            <a:pathLst>
              <a:path w="3038838" h="500907">
                <a:moveTo>
                  <a:pt x="0" y="0"/>
                </a:moveTo>
                <a:lnTo>
                  <a:pt x="3038838" y="0"/>
                </a:lnTo>
                <a:lnTo>
                  <a:pt x="3038838" y="500907"/>
                </a:lnTo>
                <a:lnTo>
                  <a:pt x="0" y="5009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5150" y="4858653"/>
            <a:ext cx="1885029" cy="3180264"/>
          </a:xfrm>
          <a:custGeom>
            <a:avLst/>
            <a:gdLst/>
            <a:ahLst/>
            <a:cxnLst/>
            <a:rect l="l" t="t" r="r" b="b"/>
            <a:pathLst>
              <a:path w="1885029" h="3180264">
                <a:moveTo>
                  <a:pt x="0" y="0"/>
                </a:moveTo>
                <a:lnTo>
                  <a:pt x="1885029" y="0"/>
                </a:lnTo>
                <a:lnTo>
                  <a:pt x="1885029" y="3180264"/>
                </a:lnTo>
                <a:lnTo>
                  <a:pt x="0" y="3180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3069159" y="6448785"/>
            <a:ext cx="2336048" cy="3180264"/>
          </a:xfrm>
          <a:custGeom>
            <a:avLst/>
            <a:gdLst/>
            <a:ahLst/>
            <a:cxnLst/>
            <a:rect l="l" t="t" r="r" b="b"/>
            <a:pathLst>
              <a:path w="2336048" h="3180264">
                <a:moveTo>
                  <a:pt x="0" y="0"/>
                </a:moveTo>
                <a:lnTo>
                  <a:pt x="2336048" y="0"/>
                </a:lnTo>
                <a:lnTo>
                  <a:pt x="2336048" y="3180264"/>
                </a:lnTo>
                <a:lnTo>
                  <a:pt x="0" y="31802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6214187" y="6789262"/>
            <a:ext cx="1543874" cy="3180264"/>
          </a:xfrm>
          <a:custGeom>
            <a:avLst/>
            <a:gdLst/>
            <a:ahLst/>
            <a:cxnLst/>
            <a:rect l="l" t="t" r="r" b="b"/>
            <a:pathLst>
              <a:path w="1543874" h="3180264">
                <a:moveTo>
                  <a:pt x="1543874" y="0"/>
                </a:moveTo>
                <a:lnTo>
                  <a:pt x="0" y="0"/>
                </a:lnTo>
                <a:lnTo>
                  <a:pt x="0" y="3180264"/>
                </a:lnTo>
                <a:lnTo>
                  <a:pt x="1543874" y="3180264"/>
                </a:lnTo>
                <a:lnTo>
                  <a:pt x="15438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11436" y="6789262"/>
            <a:ext cx="1567003" cy="3180264"/>
          </a:xfrm>
          <a:custGeom>
            <a:avLst/>
            <a:gdLst/>
            <a:ahLst/>
            <a:cxnLst/>
            <a:rect l="l" t="t" r="r" b="b"/>
            <a:pathLst>
              <a:path w="1567003" h="3180264">
                <a:moveTo>
                  <a:pt x="0" y="0"/>
                </a:moveTo>
                <a:lnTo>
                  <a:pt x="1567003" y="0"/>
                </a:lnTo>
                <a:lnTo>
                  <a:pt x="1567003" y="3180264"/>
                </a:lnTo>
                <a:lnTo>
                  <a:pt x="0" y="318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18008" y="6935103"/>
            <a:ext cx="1257906" cy="3034423"/>
          </a:xfrm>
          <a:custGeom>
            <a:avLst/>
            <a:gdLst/>
            <a:ahLst/>
            <a:cxnLst/>
            <a:rect l="l" t="t" r="r" b="b"/>
            <a:pathLst>
              <a:path w="1257906" h="3034423">
                <a:moveTo>
                  <a:pt x="0" y="0"/>
                </a:moveTo>
                <a:lnTo>
                  <a:pt x="1257906" y="0"/>
                </a:lnTo>
                <a:lnTo>
                  <a:pt x="1257906" y="3034423"/>
                </a:lnTo>
                <a:lnTo>
                  <a:pt x="0" y="30344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40431" y="4630053"/>
            <a:ext cx="1114461" cy="3034423"/>
          </a:xfrm>
          <a:custGeom>
            <a:avLst/>
            <a:gdLst/>
            <a:ahLst/>
            <a:cxnLst/>
            <a:rect l="l" t="t" r="r" b="b"/>
            <a:pathLst>
              <a:path w="1114461" h="3034423">
                <a:moveTo>
                  <a:pt x="0" y="0"/>
                </a:moveTo>
                <a:lnTo>
                  <a:pt x="1114461" y="0"/>
                </a:lnTo>
                <a:lnTo>
                  <a:pt x="1114461" y="3034423"/>
                </a:lnTo>
                <a:lnTo>
                  <a:pt x="0" y="30344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86715" y="6789262"/>
            <a:ext cx="1667521" cy="3180264"/>
          </a:xfrm>
          <a:custGeom>
            <a:avLst/>
            <a:gdLst/>
            <a:ahLst/>
            <a:cxnLst/>
            <a:rect l="l" t="t" r="r" b="b"/>
            <a:pathLst>
              <a:path w="1667521" h="3180264">
                <a:moveTo>
                  <a:pt x="0" y="0"/>
                </a:moveTo>
                <a:lnTo>
                  <a:pt x="1667521" y="0"/>
                </a:lnTo>
                <a:lnTo>
                  <a:pt x="1667521" y="3180264"/>
                </a:lnTo>
                <a:lnTo>
                  <a:pt x="0" y="31802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09314" y="6375864"/>
            <a:ext cx="1709851" cy="3034423"/>
          </a:xfrm>
          <a:custGeom>
            <a:avLst/>
            <a:gdLst/>
            <a:ahLst/>
            <a:cxnLst/>
            <a:rect l="l" t="t" r="r" b="b"/>
            <a:pathLst>
              <a:path w="1709851" h="3034423">
                <a:moveTo>
                  <a:pt x="0" y="0"/>
                </a:moveTo>
                <a:lnTo>
                  <a:pt x="1709851" y="0"/>
                </a:lnTo>
                <a:lnTo>
                  <a:pt x="1709851" y="3034423"/>
                </a:lnTo>
                <a:lnTo>
                  <a:pt x="0" y="30344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260179" y="1426079"/>
            <a:ext cx="13372790" cy="5149759"/>
            <a:chOff x="0" y="0"/>
            <a:chExt cx="1491080" cy="5742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06269" cy="578442"/>
            </a:xfrm>
            <a:custGeom>
              <a:avLst/>
              <a:gdLst/>
              <a:ahLst/>
              <a:cxnLst/>
              <a:rect l="l" t="t" r="r" b="b"/>
              <a:pathLst>
                <a:path w="1506269" h="578442">
                  <a:moveTo>
                    <a:pt x="846603" y="0"/>
                  </a:moveTo>
                  <a:cubicBezTo>
                    <a:pt x="862958" y="0"/>
                    <a:pt x="879411" y="0"/>
                    <a:pt x="895734" y="0"/>
                  </a:cubicBezTo>
                  <a:cubicBezTo>
                    <a:pt x="1025870" y="9590"/>
                    <a:pt x="1107199" y="41514"/>
                    <a:pt x="1144243" y="93752"/>
                  </a:cubicBezTo>
                  <a:cubicBezTo>
                    <a:pt x="1361202" y="86786"/>
                    <a:pt x="1506269" y="185559"/>
                    <a:pt x="1422812" y="282501"/>
                  </a:cubicBezTo>
                  <a:cubicBezTo>
                    <a:pt x="1454779" y="302872"/>
                    <a:pt x="1481449" y="325658"/>
                    <a:pt x="1491080" y="356241"/>
                  </a:cubicBezTo>
                  <a:cubicBezTo>
                    <a:pt x="1491080" y="365002"/>
                    <a:pt x="1491080" y="373742"/>
                    <a:pt x="1491080" y="382502"/>
                  </a:cubicBezTo>
                  <a:cubicBezTo>
                    <a:pt x="1462377" y="460339"/>
                    <a:pt x="1338867" y="512936"/>
                    <a:pt x="1136096" y="498776"/>
                  </a:cubicBezTo>
                  <a:cubicBezTo>
                    <a:pt x="1083924" y="538742"/>
                    <a:pt x="991091" y="578442"/>
                    <a:pt x="846633" y="573781"/>
                  </a:cubicBezTo>
                  <a:cubicBezTo>
                    <a:pt x="771965" y="571158"/>
                    <a:pt x="720019" y="555960"/>
                    <a:pt x="674539" y="537497"/>
                  </a:cubicBezTo>
                  <a:cubicBezTo>
                    <a:pt x="626636" y="552845"/>
                    <a:pt x="574755" y="564889"/>
                    <a:pt x="499796" y="565022"/>
                  </a:cubicBezTo>
                  <a:cubicBezTo>
                    <a:pt x="326376" y="565249"/>
                    <a:pt x="210366" y="506121"/>
                    <a:pt x="207553" y="425017"/>
                  </a:cubicBezTo>
                  <a:cubicBezTo>
                    <a:pt x="96067" y="406044"/>
                    <a:pt x="20558" y="370628"/>
                    <a:pt x="0" y="310026"/>
                  </a:cubicBezTo>
                  <a:cubicBezTo>
                    <a:pt x="0" y="301267"/>
                    <a:pt x="0" y="292488"/>
                    <a:pt x="0" y="283766"/>
                  </a:cubicBezTo>
                  <a:cubicBezTo>
                    <a:pt x="22692" y="223714"/>
                    <a:pt x="94096" y="185993"/>
                    <a:pt x="212984" y="170003"/>
                  </a:cubicBezTo>
                  <a:cubicBezTo>
                    <a:pt x="205840" y="68700"/>
                    <a:pt x="443650" y="5399"/>
                    <a:pt x="639016" y="50029"/>
                  </a:cubicBezTo>
                  <a:cubicBezTo>
                    <a:pt x="685531" y="27959"/>
                    <a:pt x="751341" y="3889"/>
                    <a:pt x="846603" y="0"/>
                  </a:cubicBezTo>
                  <a:close/>
                </a:path>
              </a:pathLst>
            </a:custGeom>
            <a:solidFill>
              <a:srgbClr val="0070C0"/>
            </a:solidFill>
            <a:ln w="38100" cap="sq">
              <a:solidFill>
                <a:srgbClr val="CE8D7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69894" y="57601"/>
              <a:ext cx="1351291" cy="434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-926946" y="349754"/>
            <a:ext cx="1032825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87"/>
              </a:lnSpc>
              <a:spcBef>
                <a:spcPct val="0"/>
              </a:spcBef>
            </a:pPr>
            <a:r>
              <a:rPr lang="en-US" sz="5739">
                <a:solidFill>
                  <a:srgbClr val="D80C0C"/>
                </a:solidFill>
                <a:latin typeface="Montserrat Ultra-Bold"/>
              </a:rPr>
              <a:t>GRUPO OBJETIVO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24313" y="2466584"/>
            <a:ext cx="10351601" cy="317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938">
                <a:solidFill>
                  <a:srgbClr val="FFFFFF"/>
                </a:solidFill>
                <a:latin typeface="Montserrat"/>
              </a:rPr>
              <a:t>Esta ordenanza esta dirigida a los comerciantes, funcionarios municipales y consumidores de los mercados y ferias administrados por el Municipio del Distrito Metropolitano de Quito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400984" y="9430846"/>
            <a:ext cx="2887016" cy="856154"/>
          </a:xfrm>
          <a:custGeom>
            <a:avLst/>
            <a:gdLst/>
            <a:ahLst/>
            <a:cxnLst/>
            <a:rect l="l" t="t" r="r" b="b"/>
            <a:pathLst>
              <a:path w="2887016" h="856154">
                <a:moveTo>
                  <a:pt x="0" y="0"/>
                </a:moveTo>
                <a:lnTo>
                  <a:pt x="2887016" y="0"/>
                </a:lnTo>
                <a:lnTo>
                  <a:pt x="2887016" y="856154"/>
                </a:lnTo>
                <a:lnTo>
                  <a:pt x="0" y="85615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633" t="-7488" b="-35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902233" y="9405357"/>
            <a:ext cx="2714133" cy="447385"/>
          </a:xfrm>
          <a:custGeom>
            <a:avLst/>
            <a:gdLst/>
            <a:ahLst/>
            <a:cxnLst/>
            <a:rect l="l" t="t" r="r" b="b"/>
            <a:pathLst>
              <a:path w="2714133" h="447385">
                <a:moveTo>
                  <a:pt x="0" y="0"/>
                </a:moveTo>
                <a:lnTo>
                  <a:pt x="2714134" y="0"/>
                </a:lnTo>
                <a:lnTo>
                  <a:pt x="2714134" y="447384"/>
                </a:lnTo>
                <a:lnTo>
                  <a:pt x="0" y="4473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79738" y="3279181"/>
            <a:ext cx="3436195" cy="3728637"/>
          </a:xfrm>
          <a:custGeom>
            <a:avLst/>
            <a:gdLst/>
            <a:ahLst/>
            <a:cxnLst/>
            <a:rect l="l" t="t" r="r" b="b"/>
            <a:pathLst>
              <a:path w="3436195" h="3728637">
                <a:moveTo>
                  <a:pt x="0" y="0"/>
                </a:moveTo>
                <a:lnTo>
                  <a:pt x="3436195" y="0"/>
                </a:lnTo>
                <a:lnTo>
                  <a:pt x="3436195" y="3728638"/>
                </a:lnTo>
                <a:lnTo>
                  <a:pt x="0" y="372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444145"/>
            <a:ext cx="7346296" cy="5474267"/>
          </a:xfrm>
          <a:custGeom>
            <a:avLst/>
            <a:gdLst/>
            <a:ahLst/>
            <a:cxnLst/>
            <a:rect l="l" t="t" r="r" b="b"/>
            <a:pathLst>
              <a:path w="7346296" h="5474267">
                <a:moveTo>
                  <a:pt x="0" y="0"/>
                </a:moveTo>
                <a:lnTo>
                  <a:pt x="7346296" y="0"/>
                </a:lnTo>
                <a:lnTo>
                  <a:pt x="7346296" y="5474267"/>
                </a:lnTo>
                <a:lnTo>
                  <a:pt x="0" y="5474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40232" y="8116831"/>
            <a:ext cx="11160236" cy="1978137"/>
          </a:xfrm>
          <a:custGeom>
            <a:avLst/>
            <a:gdLst/>
            <a:ahLst/>
            <a:cxnLst/>
            <a:rect l="l" t="t" r="r" b="b"/>
            <a:pathLst>
              <a:path w="11160236" h="1978137">
                <a:moveTo>
                  <a:pt x="0" y="0"/>
                </a:moveTo>
                <a:lnTo>
                  <a:pt x="11160236" y="0"/>
                </a:lnTo>
                <a:lnTo>
                  <a:pt x="11160236" y="1978138"/>
                </a:lnTo>
                <a:lnTo>
                  <a:pt x="0" y="1978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30993" y="2368588"/>
            <a:ext cx="6457007" cy="5549825"/>
          </a:xfrm>
          <a:custGeom>
            <a:avLst/>
            <a:gdLst/>
            <a:ahLst/>
            <a:cxnLst/>
            <a:rect l="l" t="t" r="r" b="b"/>
            <a:pathLst>
              <a:path w="6457007" h="5549825">
                <a:moveTo>
                  <a:pt x="0" y="0"/>
                </a:moveTo>
                <a:lnTo>
                  <a:pt x="6457007" y="0"/>
                </a:lnTo>
                <a:lnTo>
                  <a:pt x="6457007" y="5549824"/>
                </a:lnTo>
                <a:lnTo>
                  <a:pt x="0" y="5549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11977" y="80053"/>
            <a:ext cx="1500495" cy="1500495"/>
          </a:xfrm>
          <a:custGeom>
            <a:avLst/>
            <a:gdLst/>
            <a:ahLst/>
            <a:cxnLst/>
            <a:rect l="l" t="t" r="r" b="b"/>
            <a:pathLst>
              <a:path w="1500495" h="1500495">
                <a:moveTo>
                  <a:pt x="0" y="0"/>
                </a:moveTo>
                <a:lnTo>
                  <a:pt x="1500496" y="0"/>
                </a:lnTo>
                <a:lnTo>
                  <a:pt x="1500496" y="1500495"/>
                </a:lnTo>
                <a:lnTo>
                  <a:pt x="0" y="15004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28906" y="396913"/>
            <a:ext cx="1093785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87"/>
              </a:lnSpc>
              <a:spcBef>
                <a:spcPct val="0"/>
              </a:spcBef>
            </a:pPr>
            <a:r>
              <a:rPr lang="en-US" sz="5739">
                <a:solidFill>
                  <a:srgbClr val="D80C0C"/>
                </a:solidFill>
                <a:latin typeface="Montserrat Ultra-Bold"/>
              </a:rPr>
              <a:t>PROYECTO DE ORDENANZA </a:t>
            </a:r>
          </a:p>
        </p:txBody>
      </p:sp>
      <p:sp>
        <p:nvSpPr>
          <p:cNvPr id="9" name="Freeform 9"/>
          <p:cNvSpPr/>
          <p:nvPr/>
        </p:nvSpPr>
        <p:spPr>
          <a:xfrm>
            <a:off x="15400984" y="9430846"/>
            <a:ext cx="2887016" cy="856154"/>
          </a:xfrm>
          <a:custGeom>
            <a:avLst/>
            <a:gdLst/>
            <a:ahLst/>
            <a:cxnLst/>
            <a:rect l="l" t="t" r="r" b="b"/>
            <a:pathLst>
              <a:path w="2887016" h="856154">
                <a:moveTo>
                  <a:pt x="0" y="0"/>
                </a:moveTo>
                <a:lnTo>
                  <a:pt x="2887016" y="0"/>
                </a:lnTo>
                <a:lnTo>
                  <a:pt x="2887016" y="856154"/>
                </a:lnTo>
                <a:lnTo>
                  <a:pt x="0" y="8561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33" t="-7488" b="-35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20156" y="9371070"/>
            <a:ext cx="2959645" cy="487854"/>
          </a:xfrm>
          <a:custGeom>
            <a:avLst/>
            <a:gdLst/>
            <a:ahLst/>
            <a:cxnLst/>
            <a:rect l="l" t="t" r="r" b="b"/>
            <a:pathLst>
              <a:path w="2959645" h="487854">
                <a:moveTo>
                  <a:pt x="0" y="0"/>
                </a:moveTo>
                <a:lnTo>
                  <a:pt x="2959645" y="0"/>
                </a:lnTo>
                <a:lnTo>
                  <a:pt x="2959645" y="487853"/>
                </a:lnTo>
                <a:lnTo>
                  <a:pt x="0" y="4878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8458" y="2724672"/>
            <a:ext cx="6358971" cy="6334324"/>
          </a:xfrm>
          <a:custGeom>
            <a:avLst/>
            <a:gdLst/>
            <a:ahLst/>
            <a:cxnLst/>
            <a:rect l="l" t="t" r="r" b="b"/>
            <a:pathLst>
              <a:path w="6358971" h="6334324">
                <a:moveTo>
                  <a:pt x="0" y="0"/>
                </a:moveTo>
                <a:lnTo>
                  <a:pt x="6358971" y="0"/>
                </a:lnTo>
                <a:lnTo>
                  <a:pt x="6358971" y="6334324"/>
                </a:lnTo>
                <a:lnTo>
                  <a:pt x="0" y="6334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12672">
            <a:off x="8226971" y="4752420"/>
            <a:ext cx="2121945" cy="2218764"/>
          </a:xfrm>
          <a:custGeom>
            <a:avLst/>
            <a:gdLst/>
            <a:ahLst/>
            <a:cxnLst/>
            <a:rect l="l" t="t" r="r" b="b"/>
            <a:pathLst>
              <a:path w="2121945" h="2218764">
                <a:moveTo>
                  <a:pt x="0" y="0"/>
                </a:moveTo>
                <a:lnTo>
                  <a:pt x="2121945" y="0"/>
                </a:lnTo>
                <a:lnTo>
                  <a:pt x="2121945" y="2218764"/>
                </a:lnTo>
                <a:lnTo>
                  <a:pt x="0" y="2218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4049" y="1521773"/>
            <a:ext cx="4627783" cy="744329"/>
          </a:xfrm>
          <a:custGeom>
            <a:avLst/>
            <a:gdLst/>
            <a:ahLst/>
            <a:cxnLst/>
            <a:rect l="l" t="t" r="r" b="b"/>
            <a:pathLst>
              <a:path w="4627783" h="744329">
                <a:moveTo>
                  <a:pt x="0" y="0"/>
                </a:moveTo>
                <a:lnTo>
                  <a:pt x="4627783" y="0"/>
                </a:lnTo>
                <a:lnTo>
                  <a:pt x="4627783" y="744328"/>
                </a:lnTo>
                <a:lnTo>
                  <a:pt x="0" y="7443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17277" y="8970954"/>
            <a:ext cx="5470723" cy="670743"/>
          </a:xfrm>
          <a:custGeom>
            <a:avLst/>
            <a:gdLst/>
            <a:ahLst/>
            <a:cxnLst/>
            <a:rect l="l" t="t" r="r" b="b"/>
            <a:pathLst>
              <a:path w="5470723" h="670743">
                <a:moveTo>
                  <a:pt x="0" y="0"/>
                </a:moveTo>
                <a:lnTo>
                  <a:pt x="5470723" y="0"/>
                </a:lnTo>
                <a:lnTo>
                  <a:pt x="5470723" y="670742"/>
                </a:lnTo>
                <a:lnTo>
                  <a:pt x="0" y="6707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740" b="-127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4373" y="3124884"/>
            <a:ext cx="1136715" cy="5552561"/>
          </a:xfrm>
          <a:custGeom>
            <a:avLst/>
            <a:gdLst/>
            <a:ahLst/>
            <a:cxnLst/>
            <a:rect l="l" t="t" r="r" b="b"/>
            <a:pathLst>
              <a:path w="1136715" h="5552561">
                <a:moveTo>
                  <a:pt x="0" y="0"/>
                </a:moveTo>
                <a:lnTo>
                  <a:pt x="1136715" y="0"/>
                </a:lnTo>
                <a:lnTo>
                  <a:pt x="1136715" y="5552561"/>
                </a:lnTo>
                <a:lnTo>
                  <a:pt x="0" y="55525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868" t="-3773" r="-1488" b="-2398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66903" y="2864506"/>
            <a:ext cx="816849" cy="816849"/>
          </a:xfrm>
          <a:custGeom>
            <a:avLst/>
            <a:gdLst/>
            <a:ahLst/>
            <a:cxnLst/>
            <a:rect l="l" t="t" r="r" b="b"/>
            <a:pathLst>
              <a:path w="816849" h="816849">
                <a:moveTo>
                  <a:pt x="0" y="0"/>
                </a:moveTo>
                <a:lnTo>
                  <a:pt x="816849" y="0"/>
                </a:lnTo>
                <a:lnTo>
                  <a:pt x="816849" y="816849"/>
                </a:lnTo>
                <a:lnTo>
                  <a:pt x="0" y="8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9300" y="4392930"/>
            <a:ext cx="824452" cy="824452"/>
          </a:xfrm>
          <a:custGeom>
            <a:avLst/>
            <a:gdLst/>
            <a:ahLst/>
            <a:cxnLst/>
            <a:rect l="l" t="t" r="r" b="b"/>
            <a:pathLst>
              <a:path w="824452" h="824452">
                <a:moveTo>
                  <a:pt x="0" y="0"/>
                </a:moveTo>
                <a:lnTo>
                  <a:pt x="824452" y="0"/>
                </a:lnTo>
                <a:lnTo>
                  <a:pt x="824452" y="824452"/>
                </a:lnTo>
                <a:lnTo>
                  <a:pt x="0" y="824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59300" y="5832382"/>
            <a:ext cx="809410" cy="809410"/>
          </a:xfrm>
          <a:custGeom>
            <a:avLst/>
            <a:gdLst/>
            <a:ahLst/>
            <a:cxnLst/>
            <a:rect l="l" t="t" r="r" b="b"/>
            <a:pathLst>
              <a:path w="809410" h="809410">
                <a:moveTo>
                  <a:pt x="0" y="0"/>
                </a:moveTo>
                <a:lnTo>
                  <a:pt x="809410" y="0"/>
                </a:lnTo>
                <a:lnTo>
                  <a:pt x="809410" y="809410"/>
                </a:lnTo>
                <a:lnTo>
                  <a:pt x="0" y="8094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53148" y="161925"/>
            <a:ext cx="1032825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87"/>
              </a:lnSpc>
              <a:spcBef>
                <a:spcPct val="0"/>
              </a:spcBef>
            </a:pPr>
            <a:r>
              <a:rPr lang="en-US" sz="5739">
                <a:solidFill>
                  <a:srgbClr val="D80C0C"/>
                </a:solidFill>
                <a:latin typeface="Montserrat Ultra-Bold"/>
              </a:rPr>
              <a:t>CAMBIOS RELEVANTES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80613" y="5585336"/>
            <a:ext cx="4014662" cy="62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9"/>
              </a:lnSpc>
            </a:pPr>
            <a:r>
              <a:rPr lang="en-US" sz="2074">
                <a:solidFill>
                  <a:srgbClr val="FFFFFF"/>
                </a:solidFill>
                <a:latin typeface="Montserrat Ultra-Bold"/>
              </a:rPr>
              <a:t>COOTAD</a:t>
            </a:r>
          </a:p>
          <a:p>
            <a:pPr marL="0" lvl="0" indent="0" algn="ctr">
              <a:lnSpc>
                <a:spcPts val="2489"/>
              </a:lnSpc>
              <a:spcBef>
                <a:spcPct val="0"/>
              </a:spcBef>
            </a:pPr>
            <a:r>
              <a:rPr lang="en-US" sz="2074">
                <a:solidFill>
                  <a:srgbClr val="FFFFFF"/>
                </a:solidFill>
                <a:latin typeface="Montserrat Ultra-Bold"/>
              </a:rPr>
              <a:t>ART. 417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4373" y="1521773"/>
            <a:ext cx="5687135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07"/>
              </a:lnSpc>
              <a:spcBef>
                <a:spcPct val="0"/>
              </a:spcBef>
            </a:pPr>
            <a:r>
              <a:rPr lang="en-US" sz="4339">
                <a:solidFill>
                  <a:srgbClr val="FFFFFF"/>
                </a:solidFill>
                <a:latin typeface="Montserrat Ultra-Bold"/>
              </a:rPr>
              <a:t>QUÉ PERMITE?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09071" y="8929688"/>
            <a:ext cx="5687135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07"/>
              </a:lnSpc>
              <a:spcBef>
                <a:spcPct val="0"/>
              </a:spcBef>
            </a:pPr>
            <a:r>
              <a:rPr lang="en-US" sz="4339">
                <a:solidFill>
                  <a:srgbClr val="FFFFFF"/>
                </a:solidFill>
                <a:latin typeface="Montserrat Ultra-Bold"/>
              </a:rPr>
              <a:t>QUÉ NO PERMITE?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33543" y="3027262"/>
            <a:ext cx="5825757" cy="39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1"/>
              </a:lnSpc>
            </a:pPr>
            <a:r>
              <a:rPr lang="en-US" sz="2493">
                <a:solidFill>
                  <a:srgbClr val="000000"/>
                </a:solidFill>
                <a:latin typeface="Montserrat Bold"/>
              </a:rPr>
              <a:t>NO</a:t>
            </a:r>
            <a:r>
              <a:rPr lang="en-US" sz="2493">
                <a:solidFill>
                  <a:srgbClr val="000000"/>
                </a:solidFill>
                <a:latin typeface="Montserrat"/>
              </a:rPr>
              <a:t> USO DEL ESPACIO INDEFINIDO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85945" y="4373880"/>
            <a:ext cx="5373355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NO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TRANSFERENCIA DE DOMINIO</a:t>
            </a:r>
          </a:p>
          <a:p>
            <a:pPr algn="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NO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PROPIEDAD HORIZONTAL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022851" y="5842752"/>
            <a:ext cx="5373355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NO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CONTRATO DE ARRENDAMIENTO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0942" y="6395519"/>
            <a:ext cx="5373355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Montserrat"/>
              </a:rPr>
              <a:t>PAGO DE TARIFAS-REGALIAS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7906" y="7552166"/>
            <a:ext cx="5373355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Montserrat"/>
              </a:rPr>
              <a:t>CONVENIOS DE ADMNISTRACIÓN Y USO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7906" y="4802727"/>
            <a:ext cx="5373355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Montserrat"/>
              </a:rPr>
              <a:t>USO EXCLUSIVO Y TEMPORAL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731" y="3253881"/>
            <a:ext cx="5373355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Montserrat"/>
              </a:rPr>
              <a:t>MERCADOS SON BIENES</a:t>
            </a:r>
          </a:p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Montserrat"/>
              </a:rPr>
              <a:t>DE USO PÚBLICO</a:t>
            </a:r>
          </a:p>
        </p:txBody>
      </p:sp>
      <p:sp>
        <p:nvSpPr>
          <p:cNvPr id="22" name="Freeform 22"/>
          <p:cNvSpPr/>
          <p:nvPr/>
        </p:nvSpPr>
        <p:spPr>
          <a:xfrm>
            <a:off x="204373" y="9258300"/>
            <a:ext cx="3020120" cy="497822"/>
          </a:xfrm>
          <a:custGeom>
            <a:avLst/>
            <a:gdLst/>
            <a:ahLst/>
            <a:cxnLst/>
            <a:rect l="l" t="t" r="r" b="b"/>
            <a:pathLst>
              <a:path w="3020120" h="497822">
                <a:moveTo>
                  <a:pt x="0" y="0"/>
                </a:moveTo>
                <a:lnTo>
                  <a:pt x="3020120" y="0"/>
                </a:lnTo>
                <a:lnTo>
                  <a:pt x="3020120" y="497822"/>
                </a:lnTo>
                <a:lnTo>
                  <a:pt x="0" y="4978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0" y="9344195"/>
            <a:ext cx="2887016" cy="856154"/>
          </a:xfrm>
          <a:custGeom>
            <a:avLst/>
            <a:gdLst/>
            <a:ahLst/>
            <a:cxnLst/>
            <a:rect l="l" t="t" r="r" b="b"/>
            <a:pathLst>
              <a:path w="2887016" h="856154">
                <a:moveTo>
                  <a:pt x="0" y="0"/>
                </a:moveTo>
                <a:lnTo>
                  <a:pt x="2887016" y="0"/>
                </a:lnTo>
                <a:lnTo>
                  <a:pt x="2887016" y="856153"/>
                </a:lnTo>
                <a:lnTo>
                  <a:pt x="0" y="8561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33" t="-7488" b="-3569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32227" y="5453680"/>
            <a:ext cx="3880629" cy="4570589"/>
            <a:chOff x="0" y="0"/>
            <a:chExt cx="1022059" cy="1203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9ACAEB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Montserrat Light"/>
                </a:rPr>
                <a:t>Manuales de operación, planificaciones y roles claros para los funcionarios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45063" y="1474660"/>
            <a:ext cx="3880629" cy="4570589"/>
            <a:chOff x="0" y="0"/>
            <a:chExt cx="1022059" cy="1203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DF896D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75388" y="5453680"/>
            <a:ext cx="3880629" cy="4570589"/>
            <a:chOff x="0" y="0"/>
            <a:chExt cx="1022059" cy="12037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47A275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037362" y="6296986"/>
            <a:ext cx="3465738" cy="2709577"/>
          </a:xfrm>
          <a:custGeom>
            <a:avLst/>
            <a:gdLst/>
            <a:ahLst/>
            <a:cxnLst/>
            <a:rect l="l" t="t" r="r" b="b"/>
            <a:pathLst>
              <a:path w="3465738" h="2709577">
                <a:moveTo>
                  <a:pt x="0" y="0"/>
                </a:moveTo>
                <a:lnTo>
                  <a:pt x="3465738" y="0"/>
                </a:lnTo>
                <a:lnTo>
                  <a:pt x="3465738" y="2709577"/>
                </a:lnTo>
                <a:lnTo>
                  <a:pt x="0" y="2709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400138" y="1922310"/>
            <a:ext cx="2530815" cy="3185236"/>
          </a:xfrm>
          <a:custGeom>
            <a:avLst/>
            <a:gdLst/>
            <a:ahLst/>
            <a:cxnLst/>
            <a:rect l="l" t="t" r="r" b="b"/>
            <a:pathLst>
              <a:path w="2530815" h="3185236">
                <a:moveTo>
                  <a:pt x="0" y="0"/>
                </a:moveTo>
                <a:lnTo>
                  <a:pt x="2530815" y="0"/>
                </a:lnTo>
                <a:lnTo>
                  <a:pt x="2530815" y="3185236"/>
                </a:lnTo>
                <a:lnTo>
                  <a:pt x="0" y="3185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6657" y="2297642"/>
            <a:ext cx="2891771" cy="2891771"/>
          </a:xfrm>
          <a:custGeom>
            <a:avLst/>
            <a:gdLst/>
            <a:ahLst/>
            <a:cxnLst/>
            <a:rect l="l" t="t" r="r" b="b"/>
            <a:pathLst>
              <a:path w="2891771" h="2891771">
                <a:moveTo>
                  <a:pt x="0" y="0"/>
                </a:moveTo>
                <a:lnTo>
                  <a:pt x="2891771" y="0"/>
                </a:lnTo>
                <a:lnTo>
                  <a:pt x="2891771" y="2891771"/>
                </a:lnTo>
                <a:lnTo>
                  <a:pt x="0" y="289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9050" cap="rnd">
            <a:solidFill>
              <a:srgbClr val="000000"/>
            </a:solidFill>
            <a:prstDash val="solid"/>
            <a:round/>
          </a:ln>
        </p:spPr>
      </p:sp>
      <p:grpSp>
        <p:nvGrpSpPr>
          <p:cNvPr id="15" name="Group 15"/>
          <p:cNvGrpSpPr/>
          <p:nvPr/>
        </p:nvGrpSpPr>
        <p:grpSpPr>
          <a:xfrm>
            <a:off x="980632" y="5620156"/>
            <a:ext cx="3583820" cy="1812876"/>
            <a:chOff x="0" y="0"/>
            <a:chExt cx="4778427" cy="241716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8100"/>
              <a:ext cx="4778427" cy="169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44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Bold"/>
                </a:rPr>
                <a:t>DERECHOS Y OBLIGACIONES PARA LOS FUNCIONARIOS DE LOS MERCADOS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94258"/>
              <a:ext cx="4778427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037362" y="2335742"/>
            <a:ext cx="3296032" cy="65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57"/>
              </a:lnSpc>
              <a:spcBef>
                <a:spcPct val="0"/>
              </a:spcBef>
            </a:pPr>
            <a:r>
              <a:rPr lang="en-US" sz="2413">
                <a:solidFill>
                  <a:srgbClr val="000000"/>
                </a:solidFill>
                <a:latin typeface="Montserrat Bold"/>
              </a:rPr>
              <a:t>PARÁMETROS DE INFRAESTRUCTURA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400138" y="6248806"/>
            <a:ext cx="2631130" cy="1224104"/>
            <a:chOff x="0" y="0"/>
            <a:chExt cx="3508173" cy="163213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38100"/>
              <a:ext cx="3508173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4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Montserrat Bold"/>
                </a:rPr>
                <a:t>LEGALIZACIÓN DE DIRECTIVAS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09228"/>
              <a:ext cx="3508173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060180" y="247650"/>
            <a:ext cx="1613741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7"/>
              </a:lnSpc>
              <a:spcBef>
                <a:spcPct val="0"/>
              </a:spcBef>
            </a:pPr>
            <a:r>
              <a:rPr lang="en-US" sz="5139">
                <a:solidFill>
                  <a:srgbClr val="D80C0C"/>
                </a:solidFill>
                <a:latin typeface="Montserrat Ultra-Bold"/>
              </a:rPr>
              <a:t>BENEFICIOS DEL PROYECTO DE ORDENANZA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45063" y="3345130"/>
            <a:ext cx="3880629" cy="162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Se establecen parámetros minimos para los locales e instalaciones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51864" y="7524750"/>
            <a:ext cx="3027362" cy="162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Asesoría jurídica y</a:t>
            </a:r>
          </a:p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motivación para la </a:t>
            </a:r>
          </a:p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legalización de </a:t>
            </a:r>
          </a:p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directivas </a:t>
            </a:r>
          </a:p>
        </p:txBody>
      </p:sp>
      <p:sp>
        <p:nvSpPr>
          <p:cNvPr id="25" name="Freeform 25"/>
          <p:cNvSpPr/>
          <p:nvPr/>
        </p:nvSpPr>
        <p:spPr>
          <a:xfrm>
            <a:off x="7241870" y="9430846"/>
            <a:ext cx="2887016" cy="856154"/>
          </a:xfrm>
          <a:custGeom>
            <a:avLst/>
            <a:gdLst/>
            <a:ahLst/>
            <a:cxnLst/>
            <a:rect l="l" t="t" r="r" b="b"/>
            <a:pathLst>
              <a:path w="2887016" h="856154">
                <a:moveTo>
                  <a:pt x="0" y="0"/>
                </a:moveTo>
                <a:lnTo>
                  <a:pt x="2887016" y="0"/>
                </a:lnTo>
                <a:lnTo>
                  <a:pt x="2887016" y="856154"/>
                </a:lnTo>
                <a:lnTo>
                  <a:pt x="0" y="8561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33" t="-7488" b="-3569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621766" y="9378038"/>
            <a:ext cx="2711628" cy="446972"/>
          </a:xfrm>
          <a:custGeom>
            <a:avLst/>
            <a:gdLst/>
            <a:ahLst/>
            <a:cxnLst/>
            <a:rect l="l" t="t" r="r" b="b"/>
            <a:pathLst>
              <a:path w="2711628" h="446972">
                <a:moveTo>
                  <a:pt x="0" y="0"/>
                </a:moveTo>
                <a:lnTo>
                  <a:pt x="2711628" y="0"/>
                </a:lnTo>
                <a:lnTo>
                  <a:pt x="2711628" y="446972"/>
                </a:lnTo>
                <a:lnTo>
                  <a:pt x="0" y="4469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45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08996" y="1028700"/>
            <a:ext cx="3880629" cy="4570589"/>
            <a:chOff x="0" y="0"/>
            <a:chExt cx="1022059" cy="1203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FEC655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03685" y="5399221"/>
            <a:ext cx="3880629" cy="4570589"/>
            <a:chOff x="0" y="0"/>
            <a:chExt cx="1022059" cy="1203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211506" y="1028700"/>
            <a:ext cx="3880629" cy="4570589"/>
            <a:chOff x="0" y="0"/>
            <a:chExt cx="1022059" cy="12037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ADA3D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144093" y="6719672"/>
            <a:ext cx="948970" cy="1562675"/>
          </a:xfrm>
          <a:custGeom>
            <a:avLst/>
            <a:gdLst/>
            <a:ahLst/>
            <a:cxnLst/>
            <a:rect l="l" t="t" r="r" b="b"/>
            <a:pathLst>
              <a:path w="948970" h="1562675">
                <a:moveTo>
                  <a:pt x="0" y="0"/>
                </a:moveTo>
                <a:lnTo>
                  <a:pt x="948969" y="0"/>
                </a:lnTo>
                <a:lnTo>
                  <a:pt x="948969" y="1562674"/>
                </a:lnTo>
                <a:lnTo>
                  <a:pt x="0" y="1562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2915317" y="5983765"/>
            <a:ext cx="1437658" cy="2298581"/>
          </a:xfrm>
          <a:custGeom>
            <a:avLst/>
            <a:gdLst/>
            <a:ahLst/>
            <a:cxnLst/>
            <a:rect l="l" t="t" r="r" b="b"/>
            <a:pathLst>
              <a:path w="1437658" h="2298581">
                <a:moveTo>
                  <a:pt x="1437658" y="0"/>
                </a:moveTo>
                <a:lnTo>
                  <a:pt x="0" y="0"/>
                </a:lnTo>
                <a:lnTo>
                  <a:pt x="0" y="2298581"/>
                </a:lnTo>
                <a:lnTo>
                  <a:pt x="1437658" y="2298581"/>
                </a:lnTo>
                <a:lnTo>
                  <a:pt x="143765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84090" y="3037826"/>
            <a:ext cx="920109" cy="2117406"/>
          </a:xfrm>
          <a:custGeom>
            <a:avLst/>
            <a:gdLst/>
            <a:ahLst/>
            <a:cxnLst/>
            <a:rect l="l" t="t" r="r" b="b"/>
            <a:pathLst>
              <a:path w="920109" h="2117406">
                <a:moveTo>
                  <a:pt x="0" y="0"/>
                </a:moveTo>
                <a:lnTo>
                  <a:pt x="920109" y="0"/>
                </a:lnTo>
                <a:lnTo>
                  <a:pt x="920109" y="2117406"/>
                </a:lnTo>
                <a:lnTo>
                  <a:pt x="0" y="21174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961833" y="3018256"/>
            <a:ext cx="1182167" cy="2125244"/>
          </a:xfrm>
          <a:custGeom>
            <a:avLst/>
            <a:gdLst/>
            <a:ahLst/>
            <a:cxnLst/>
            <a:rect l="l" t="t" r="r" b="b"/>
            <a:pathLst>
              <a:path w="1182167" h="2125244">
                <a:moveTo>
                  <a:pt x="0" y="0"/>
                </a:moveTo>
                <a:lnTo>
                  <a:pt x="1182167" y="0"/>
                </a:lnTo>
                <a:lnTo>
                  <a:pt x="1182167" y="2125244"/>
                </a:lnTo>
                <a:lnTo>
                  <a:pt x="0" y="21252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93374" y="3018256"/>
            <a:ext cx="2087147" cy="2466348"/>
          </a:xfrm>
          <a:custGeom>
            <a:avLst/>
            <a:gdLst/>
            <a:ahLst/>
            <a:cxnLst/>
            <a:rect l="l" t="t" r="r" b="b"/>
            <a:pathLst>
              <a:path w="2087147" h="2466348">
                <a:moveTo>
                  <a:pt x="0" y="0"/>
                </a:moveTo>
                <a:lnTo>
                  <a:pt x="2087146" y="0"/>
                </a:lnTo>
                <a:lnTo>
                  <a:pt x="2087146" y="2466347"/>
                </a:lnTo>
                <a:lnTo>
                  <a:pt x="0" y="2466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599262" y="6142214"/>
            <a:ext cx="3184115" cy="2201097"/>
          </a:xfrm>
          <a:custGeom>
            <a:avLst/>
            <a:gdLst/>
            <a:ahLst/>
            <a:cxnLst/>
            <a:rect l="l" t="t" r="r" b="b"/>
            <a:pathLst>
              <a:path w="3184115" h="2201097">
                <a:moveTo>
                  <a:pt x="0" y="0"/>
                </a:moveTo>
                <a:lnTo>
                  <a:pt x="3184115" y="0"/>
                </a:lnTo>
                <a:lnTo>
                  <a:pt x="3184115" y="2201097"/>
                </a:lnTo>
                <a:lnTo>
                  <a:pt x="0" y="2201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635" b="-363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484865" y="6135288"/>
            <a:ext cx="997768" cy="997768"/>
          </a:xfrm>
          <a:custGeom>
            <a:avLst/>
            <a:gdLst/>
            <a:ahLst/>
            <a:cxnLst/>
            <a:rect l="l" t="t" r="r" b="b"/>
            <a:pathLst>
              <a:path w="997768" h="997768">
                <a:moveTo>
                  <a:pt x="0" y="0"/>
                </a:moveTo>
                <a:lnTo>
                  <a:pt x="997767" y="0"/>
                </a:lnTo>
                <a:lnTo>
                  <a:pt x="997767" y="997768"/>
                </a:lnTo>
                <a:lnTo>
                  <a:pt x="0" y="9977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19" name="TextBox 19"/>
          <p:cNvSpPr txBox="1"/>
          <p:nvPr/>
        </p:nvSpPr>
        <p:spPr>
          <a:xfrm>
            <a:off x="1682546" y="1326451"/>
            <a:ext cx="3333530" cy="94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44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REUBICACIÓN DEL COMERCIO AUTÓNOMO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495984" y="5751877"/>
            <a:ext cx="3394779" cy="1976493"/>
            <a:chOff x="0" y="0"/>
            <a:chExt cx="4526372" cy="263532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38100"/>
              <a:ext cx="4526372" cy="1852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9"/>
                </a:lnSpc>
                <a:spcBef>
                  <a:spcPct val="0"/>
                </a:spcBef>
              </a:pPr>
              <a:r>
                <a:rPr lang="en-US" sz="2613">
                  <a:solidFill>
                    <a:srgbClr val="000000"/>
                  </a:solidFill>
                  <a:latin typeface="Montserrat Bold"/>
                </a:rPr>
                <a:t>SERVICIO SEGURIDAD  MANTENIMIENTO, ASEO 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179946"/>
              <a:ext cx="4526372" cy="455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599262" y="1326424"/>
            <a:ext cx="3184115" cy="1557479"/>
            <a:chOff x="0" y="0"/>
            <a:chExt cx="4245486" cy="2076638"/>
          </a:xfrm>
        </p:grpSpPr>
        <p:sp>
          <p:nvSpPr>
            <p:cNvPr id="24" name="TextBox 24"/>
            <p:cNvSpPr txBox="1"/>
            <p:nvPr/>
          </p:nvSpPr>
          <p:spPr>
            <a:xfrm>
              <a:off x="0" y="38100"/>
              <a:ext cx="4245486" cy="1354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4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Montserrat Bold"/>
                </a:rPr>
                <a:t>PROCESO ADMINISTRATIVO SANCIONADOR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653728"/>
              <a:ext cx="4245486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76290" y="2748932"/>
            <a:ext cx="3746041" cy="20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Priorización a las solicitudes de  asignación ante el Comité de Asignaciones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03685" y="7364400"/>
            <a:ext cx="3880629" cy="20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La administración municipal, mediante el cobro de una regalía garantizará varios servicos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211506" y="2612500"/>
            <a:ext cx="3880629" cy="20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Mejoras en la convivencia entre  comerciantes con el</a:t>
            </a:r>
          </a:p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cumplimiento de</a:t>
            </a:r>
          </a:p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sanciones</a:t>
            </a:r>
          </a:p>
        </p:txBody>
      </p:sp>
      <p:sp>
        <p:nvSpPr>
          <p:cNvPr id="29" name="Freeform 29"/>
          <p:cNvSpPr/>
          <p:nvPr/>
        </p:nvSpPr>
        <p:spPr>
          <a:xfrm>
            <a:off x="32782" y="9406296"/>
            <a:ext cx="2887016" cy="856154"/>
          </a:xfrm>
          <a:custGeom>
            <a:avLst/>
            <a:gdLst/>
            <a:ahLst/>
            <a:cxnLst/>
            <a:rect l="l" t="t" r="r" b="b"/>
            <a:pathLst>
              <a:path w="2887016" h="856154">
                <a:moveTo>
                  <a:pt x="0" y="0"/>
                </a:moveTo>
                <a:lnTo>
                  <a:pt x="2887016" y="0"/>
                </a:lnTo>
                <a:lnTo>
                  <a:pt x="2887016" y="856154"/>
                </a:lnTo>
                <a:lnTo>
                  <a:pt x="0" y="856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33" t="-7488" b="-3569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02723" y="9258300"/>
            <a:ext cx="2959645" cy="487854"/>
          </a:xfrm>
          <a:custGeom>
            <a:avLst/>
            <a:gdLst/>
            <a:ahLst/>
            <a:cxnLst/>
            <a:rect l="l" t="t" r="r" b="b"/>
            <a:pathLst>
              <a:path w="2959645" h="487854">
                <a:moveTo>
                  <a:pt x="0" y="0"/>
                </a:moveTo>
                <a:lnTo>
                  <a:pt x="2959646" y="0"/>
                </a:lnTo>
                <a:lnTo>
                  <a:pt x="2959646" y="487854"/>
                </a:lnTo>
                <a:lnTo>
                  <a:pt x="0" y="4878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302707" y="95250"/>
            <a:ext cx="1613741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7"/>
              </a:lnSpc>
              <a:spcBef>
                <a:spcPct val="0"/>
              </a:spcBef>
            </a:pPr>
            <a:r>
              <a:rPr lang="en-US" sz="5139">
                <a:solidFill>
                  <a:srgbClr val="D80C0C"/>
                </a:solidFill>
                <a:latin typeface="Montserrat Ultra-Bold"/>
              </a:rPr>
              <a:t>BENEFICIOS DEL PROYECTO DE ORDENANZA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32227" y="5453680"/>
            <a:ext cx="3880629" cy="4570589"/>
            <a:chOff x="0" y="0"/>
            <a:chExt cx="1022059" cy="1203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9ACAEB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Montserrat Light"/>
                </a:rPr>
                <a:t>Se reconoce la sucesión de derechos por fallecimiento o enfermedad grave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45063" y="1474660"/>
            <a:ext cx="3880629" cy="4570589"/>
            <a:chOff x="0" y="0"/>
            <a:chExt cx="1022059" cy="1203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DF896D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75388" y="5453680"/>
            <a:ext cx="3880629" cy="4570589"/>
            <a:chOff x="0" y="0"/>
            <a:chExt cx="1022059" cy="12037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2059" cy="1203777"/>
            </a:xfrm>
            <a:custGeom>
              <a:avLst/>
              <a:gdLst/>
              <a:ahLst/>
              <a:cxnLst/>
              <a:rect l="l" t="t" r="r" b="b"/>
              <a:pathLst>
                <a:path w="1022059" h="1203777">
                  <a:moveTo>
                    <a:pt x="101746" y="0"/>
                  </a:moveTo>
                  <a:lnTo>
                    <a:pt x="920313" y="0"/>
                  </a:lnTo>
                  <a:cubicBezTo>
                    <a:pt x="976506" y="0"/>
                    <a:pt x="1022059" y="45553"/>
                    <a:pt x="1022059" y="101746"/>
                  </a:cubicBezTo>
                  <a:lnTo>
                    <a:pt x="1022059" y="1102031"/>
                  </a:lnTo>
                  <a:cubicBezTo>
                    <a:pt x="1022059" y="1158223"/>
                    <a:pt x="976506" y="1203777"/>
                    <a:pt x="920313" y="1203777"/>
                  </a:cubicBezTo>
                  <a:lnTo>
                    <a:pt x="101746" y="1203777"/>
                  </a:lnTo>
                  <a:cubicBezTo>
                    <a:pt x="45553" y="1203777"/>
                    <a:pt x="0" y="1158223"/>
                    <a:pt x="0" y="1102031"/>
                  </a:cubicBezTo>
                  <a:lnTo>
                    <a:pt x="0" y="101746"/>
                  </a:lnTo>
                  <a:cubicBezTo>
                    <a:pt x="0" y="45553"/>
                    <a:pt x="45553" y="0"/>
                    <a:pt x="101746" y="0"/>
                  </a:cubicBezTo>
                  <a:close/>
                </a:path>
              </a:pathLst>
            </a:custGeom>
            <a:solidFill>
              <a:srgbClr val="47A275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22059" cy="1241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29373" y="2513088"/>
            <a:ext cx="2630412" cy="2630412"/>
          </a:xfrm>
          <a:custGeom>
            <a:avLst/>
            <a:gdLst/>
            <a:ahLst/>
            <a:cxnLst/>
            <a:rect l="l" t="t" r="r" b="b"/>
            <a:pathLst>
              <a:path w="2630412" h="2630412">
                <a:moveTo>
                  <a:pt x="0" y="0"/>
                </a:moveTo>
                <a:lnTo>
                  <a:pt x="2630412" y="0"/>
                </a:lnTo>
                <a:lnTo>
                  <a:pt x="2630412" y="2630412"/>
                </a:lnTo>
                <a:lnTo>
                  <a:pt x="0" y="2630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463817" y="6242622"/>
            <a:ext cx="2258064" cy="2258064"/>
          </a:xfrm>
          <a:custGeom>
            <a:avLst/>
            <a:gdLst/>
            <a:ahLst/>
            <a:cxnLst/>
            <a:rect l="l" t="t" r="r" b="b"/>
            <a:pathLst>
              <a:path w="2258064" h="2258064">
                <a:moveTo>
                  <a:pt x="0" y="0"/>
                </a:moveTo>
                <a:lnTo>
                  <a:pt x="2258063" y="0"/>
                </a:lnTo>
                <a:lnTo>
                  <a:pt x="2258063" y="2258063"/>
                </a:lnTo>
                <a:lnTo>
                  <a:pt x="0" y="22580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63817" y="9460686"/>
            <a:ext cx="2887016" cy="856154"/>
          </a:xfrm>
          <a:custGeom>
            <a:avLst/>
            <a:gdLst/>
            <a:ahLst/>
            <a:cxnLst/>
            <a:rect l="l" t="t" r="r" b="b"/>
            <a:pathLst>
              <a:path w="2887016" h="856154">
                <a:moveTo>
                  <a:pt x="0" y="0"/>
                </a:moveTo>
                <a:lnTo>
                  <a:pt x="2887015" y="0"/>
                </a:lnTo>
                <a:lnTo>
                  <a:pt x="2887015" y="856154"/>
                </a:lnTo>
                <a:lnTo>
                  <a:pt x="0" y="8561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33" t="-7488" b="-356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85182" y="2998488"/>
            <a:ext cx="2960727" cy="1972241"/>
          </a:xfrm>
          <a:custGeom>
            <a:avLst/>
            <a:gdLst/>
            <a:ahLst/>
            <a:cxnLst/>
            <a:rect l="l" t="t" r="r" b="b"/>
            <a:pathLst>
              <a:path w="2960727" h="1972241">
                <a:moveTo>
                  <a:pt x="0" y="0"/>
                </a:moveTo>
                <a:lnTo>
                  <a:pt x="2960727" y="0"/>
                </a:lnTo>
                <a:lnTo>
                  <a:pt x="2960727" y="1972242"/>
                </a:lnTo>
                <a:lnTo>
                  <a:pt x="0" y="19722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19050" cap="rnd">
            <a:solidFill>
              <a:srgbClr val="000000"/>
            </a:solidFill>
            <a:prstDash val="solid"/>
            <a:round/>
          </a:ln>
        </p:spPr>
      </p:sp>
      <p:grpSp>
        <p:nvGrpSpPr>
          <p:cNvPr id="16" name="Group 16"/>
          <p:cNvGrpSpPr/>
          <p:nvPr/>
        </p:nvGrpSpPr>
        <p:grpSpPr>
          <a:xfrm>
            <a:off x="980632" y="5620156"/>
            <a:ext cx="3583820" cy="1244932"/>
            <a:chOff x="0" y="0"/>
            <a:chExt cx="4778427" cy="165990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38100"/>
              <a:ext cx="4778427" cy="937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5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Montserrat Bold"/>
                </a:rPr>
                <a:t>CESIÓN DE DERECHOS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236999"/>
              <a:ext cx="4778427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037362" y="2335742"/>
            <a:ext cx="3296032" cy="69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9"/>
              </a:lnSpc>
              <a:spcBef>
                <a:spcPct val="0"/>
              </a:spcBef>
            </a:pPr>
            <a:r>
              <a:rPr lang="en-US" sz="2613">
                <a:solidFill>
                  <a:srgbClr val="000000"/>
                </a:solidFill>
                <a:latin typeface="Montserrat Bold"/>
              </a:rPr>
              <a:t>CONVENIOS DE USO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276001" y="5811394"/>
            <a:ext cx="2879403" cy="1498551"/>
            <a:chOff x="0" y="0"/>
            <a:chExt cx="3839205" cy="199806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38100"/>
              <a:ext cx="3839205" cy="1276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44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Bold"/>
                </a:rPr>
                <a:t>SISTEMA INFORMÁTICO METROPOLITANO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575158"/>
              <a:ext cx="3839205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745063" y="3345130"/>
            <a:ext cx="3880629" cy="162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Parqueaderos, baterias sanitarias sujetos a convenio de uso, para mejoras del mercado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944695" y="7223125"/>
            <a:ext cx="3441700" cy="20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Infomarción real y </a:t>
            </a:r>
          </a:p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verificable en tiempo </a:t>
            </a:r>
          </a:p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real de los </a:t>
            </a:r>
          </a:p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comerciantes y sus </a:t>
            </a:r>
          </a:p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"/>
              </a:rPr>
              <a:t>ayudantes</a:t>
            </a:r>
          </a:p>
        </p:txBody>
      </p:sp>
      <p:sp>
        <p:nvSpPr>
          <p:cNvPr id="25" name="Freeform 25"/>
          <p:cNvSpPr/>
          <p:nvPr/>
        </p:nvSpPr>
        <p:spPr>
          <a:xfrm>
            <a:off x="7764300" y="9400909"/>
            <a:ext cx="2959645" cy="487854"/>
          </a:xfrm>
          <a:custGeom>
            <a:avLst/>
            <a:gdLst/>
            <a:ahLst/>
            <a:cxnLst/>
            <a:rect l="l" t="t" r="r" b="b"/>
            <a:pathLst>
              <a:path w="2959645" h="487854">
                <a:moveTo>
                  <a:pt x="0" y="0"/>
                </a:moveTo>
                <a:lnTo>
                  <a:pt x="2959645" y="0"/>
                </a:lnTo>
                <a:lnTo>
                  <a:pt x="2959645" y="487854"/>
                </a:lnTo>
                <a:lnTo>
                  <a:pt x="0" y="4878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150590" y="45910"/>
            <a:ext cx="1613741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7"/>
              </a:lnSpc>
              <a:spcBef>
                <a:spcPct val="0"/>
              </a:spcBef>
            </a:pPr>
            <a:r>
              <a:rPr lang="en-US" sz="5139">
                <a:solidFill>
                  <a:srgbClr val="D80C0C"/>
                </a:solidFill>
                <a:latin typeface="Montserrat Ultra-Bold"/>
              </a:rPr>
              <a:t>BENEFICIOS DEL PROYECTO DE ORDENANZA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440</Words>
  <Application>Microsoft Office PowerPoint</Application>
  <PresentationFormat>Personalizado</PresentationFormat>
  <Paragraphs>78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Montserrat</vt:lpstr>
      <vt:lpstr>Calibri</vt:lpstr>
      <vt:lpstr>Montserrat Light</vt:lpstr>
      <vt:lpstr>Montserrat Ultra-Bold</vt:lpstr>
      <vt:lpstr>Montserrat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ORDENANZA SUSTITUTIVA, DE LOS MERCADOS MINORISTAS Y FERIAS MUNICIPALES</dc:title>
  <dc:creator>Veronica Elizabeth Segura Torres</dc:creator>
  <cp:lastModifiedBy>Veronica Elizabeth Segura Torres</cp:lastModifiedBy>
  <cp:revision>2</cp:revision>
  <dcterms:created xsi:type="dcterms:W3CDTF">2006-08-16T00:00:00Z</dcterms:created>
  <dcterms:modified xsi:type="dcterms:W3CDTF">2024-06-13T17:32:06Z</dcterms:modified>
  <dc:identifier>DAGEDC1cRhI</dc:identifier>
</cp:coreProperties>
</file>