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ontserrat"/>
      <p:regular r:id="rId20"/>
      <p:bold r:id="rId21"/>
      <p:italic r:id="rId22"/>
      <p:boldItalic r:id="rId23"/>
    </p:embeddedFont>
    <p:embeddedFont>
      <p:font typeface="Montserrat Black"/>
      <p:bold r:id="rId24"/>
      <p:boldItalic r:id="rId25"/>
    </p:embeddedFont>
    <p:embeddedFont>
      <p:font typeface="Montserrat Medium"/>
      <p:regular r:id="rId26"/>
      <p:bold r:id="rId27"/>
      <p:italic r:id="rId28"/>
      <p:boldItalic r:id="rId29"/>
    </p:embeddedFont>
    <p:embeddedFont>
      <p:font typeface="Dancing Script SemiBold"/>
      <p:regular r:id="rId30"/>
      <p:bold r:id="rId31"/>
    </p:embeddedFont>
    <p:embeddedFont>
      <p:font typeface="Palatino Linotype"/>
      <p:regular r:id="rId32"/>
      <p:bold r:id="rId33"/>
      <p:italic r:id="rId34"/>
      <p:boldItalic r:id="rId35"/>
    </p:embeddedFont>
    <p:embeddedFont>
      <p:font typeface="Montserrat ExtraBold"/>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orient="horz" pos="2828">
          <p15:clr>
            <a:srgbClr val="747775"/>
          </p15:clr>
        </p15:guide>
        <p15:guide id="4" pos="396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6788E4-4449-40CC-9A3F-04D855DDD05C}">
  <a:tblStyle styleId="{296788E4-4449-40CC-9A3F-04D855DDD0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28" orient="horz"/>
        <p:guide pos="396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Black-bold.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lack-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DancingScriptSemiBold-bold.fntdata"/><Relationship Id="rId30" Type="http://schemas.openxmlformats.org/officeDocument/2006/relationships/font" Target="fonts/DancingScriptSemiBold-regular.fntdata"/><Relationship Id="rId11" Type="http://schemas.openxmlformats.org/officeDocument/2006/relationships/slide" Target="slides/slide5.xml"/><Relationship Id="rId33" Type="http://schemas.openxmlformats.org/officeDocument/2006/relationships/font" Target="fonts/PalatinoLinotype-bold.fntdata"/><Relationship Id="rId10" Type="http://schemas.openxmlformats.org/officeDocument/2006/relationships/slide" Target="slides/slide4.xml"/><Relationship Id="rId32" Type="http://schemas.openxmlformats.org/officeDocument/2006/relationships/font" Target="fonts/PalatinoLinotype-regular.fntdata"/><Relationship Id="rId13" Type="http://schemas.openxmlformats.org/officeDocument/2006/relationships/slide" Target="slides/slide7.xml"/><Relationship Id="rId35" Type="http://schemas.openxmlformats.org/officeDocument/2006/relationships/font" Target="fonts/PalatinoLinotype-boldItalic.fntdata"/><Relationship Id="rId12" Type="http://schemas.openxmlformats.org/officeDocument/2006/relationships/slide" Target="slides/slide6.xml"/><Relationship Id="rId34" Type="http://schemas.openxmlformats.org/officeDocument/2006/relationships/font" Target="fonts/PalatinoLinotype-italic.fntdata"/><Relationship Id="rId15" Type="http://schemas.openxmlformats.org/officeDocument/2006/relationships/slide" Target="slides/slide9.xml"/><Relationship Id="rId37" Type="http://schemas.openxmlformats.org/officeDocument/2006/relationships/font" Target="fonts/MontserratExtraBold-boldItalic.fntdata"/><Relationship Id="rId14" Type="http://schemas.openxmlformats.org/officeDocument/2006/relationships/slide" Target="slides/slide8.xml"/><Relationship Id="rId36" Type="http://schemas.openxmlformats.org/officeDocument/2006/relationships/font" Target="fonts/MontserratExtra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4a1991e5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4a1991e5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5437fbd67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d5437fbd67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5437fbd6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d5437fbd6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d5437fbd67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d5437fbd67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cambiar t</a:t>
            </a:r>
            <a:r>
              <a:rPr lang="es"/>
              <a:t>érmino “priorizado”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cuántas personas se van a movilizar: concejales, equipos…</a:t>
            </a:r>
            <a:endParaRPr/>
          </a:p>
          <a:p>
            <a:pPr indent="0" lvl="0" marL="0" rtl="0" algn="l">
              <a:spcBef>
                <a:spcPts val="0"/>
              </a:spcBef>
              <a:spcAft>
                <a:spcPts val="0"/>
              </a:spcAft>
              <a:buNone/>
            </a:pPr>
            <a:r>
              <a:rPr lang="es"/>
              <a:t>logística vs. técnica: poner el control en el municipio</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53d6f73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d53d6f73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4a1991e5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4a1991e5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proyecto de ordenanza modificatoria del cap…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d4a1991e5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d4a1991e5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20180E"/>
                </a:solidFill>
                <a:latin typeface="Montserrat"/>
                <a:ea typeface="Montserrat"/>
                <a:cs typeface="Montserrat"/>
                <a:sym typeface="Montserrat"/>
              </a:rPr>
              <a:t>Fomentar la participación activa para fortalecer la institucionalidad asegurando que las decisiones se tomen de manera conjunta y consensuada. </a:t>
            </a:r>
            <a:endParaRPr sz="1000">
              <a:solidFill>
                <a:srgbClr val="20180E"/>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sz="1000">
              <a:solidFill>
                <a:srgbClr val="20180E"/>
              </a:solidFill>
              <a:latin typeface="Montserrat"/>
              <a:ea typeface="Montserrat"/>
              <a:cs typeface="Montserrat"/>
              <a:sym typeface="Montserrat"/>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None/>
            </a:pPr>
            <a:r>
              <a:rPr lang="es">
                <a:solidFill>
                  <a:schemeClr val="dk1"/>
                </a:solidFill>
                <a:highlight>
                  <a:srgbClr val="FFFFFF"/>
                </a:highlight>
              </a:rPr>
              <a:t>consolidar un proceso participativo, plural, diverso y transparente que sirva para comprender el ejercicio del comercio con sus múltiples particularidades, además de lograr aportes y acuerdos con los actores involucrados para la elaboración de la Ordenanza </a:t>
            </a:r>
            <a:endParaRPr>
              <a:solidFill>
                <a:schemeClr val="dk1"/>
              </a:solidFill>
              <a:highlight>
                <a:srgbClr val="FFFFFF"/>
              </a:highlight>
            </a:endParaRPr>
          </a:p>
          <a:p>
            <a:pPr indent="0" lvl="0" marL="0" rtl="0" algn="l">
              <a:lnSpc>
                <a:spcPct val="115000"/>
              </a:lnSpc>
              <a:spcBef>
                <a:spcPts val="120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t/>
            </a:r>
            <a:endParaRPr sz="1000">
              <a:solidFill>
                <a:srgbClr val="20180E"/>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d53d6f738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d53d6f738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20180E"/>
                </a:solidFill>
                <a:latin typeface="Montserrat"/>
                <a:ea typeface="Montserrat"/>
                <a:cs typeface="Montserrat"/>
                <a:sym typeface="Montserrat"/>
              </a:rPr>
              <a:t>Fomentar la participación activa para fortalecer la institucionalidad asegurando que las decisiones se tomen de manera conjunta y consensuada. </a:t>
            </a:r>
            <a:endParaRPr sz="1000">
              <a:solidFill>
                <a:srgbClr val="20180E"/>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sz="1000">
              <a:solidFill>
                <a:srgbClr val="20180E"/>
              </a:solidFill>
              <a:latin typeface="Montserrat"/>
              <a:ea typeface="Montserrat"/>
              <a:cs typeface="Montserrat"/>
              <a:sym typeface="Montserrat"/>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None/>
            </a:pPr>
            <a:r>
              <a:rPr lang="es">
                <a:solidFill>
                  <a:schemeClr val="dk1"/>
                </a:solidFill>
                <a:highlight>
                  <a:srgbClr val="FFFFFF"/>
                </a:highlight>
              </a:rPr>
              <a:t>consolidar un proceso participativo, plural, diverso y transparente que sirva para comprender el ejercicio del comercio con sus múltiples particularidades, además de lograr aportes y acuerdos con los actores involucrados para la elaboración de la Ordenanza </a:t>
            </a:r>
            <a:endParaRPr>
              <a:solidFill>
                <a:schemeClr val="dk1"/>
              </a:solidFill>
              <a:highlight>
                <a:srgbClr val="FFFFFF"/>
              </a:highlight>
            </a:endParaRPr>
          </a:p>
          <a:p>
            <a:pPr indent="0" lvl="0" marL="0" rtl="0" algn="l">
              <a:lnSpc>
                <a:spcPct val="115000"/>
              </a:lnSpc>
              <a:spcBef>
                <a:spcPts val="120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t/>
            </a:r>
            <a:endParaRPr sz="1000">
              <a:solidFill>
                <a:srgbClr val="20180E"/>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5437fbd67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5437fbd67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Organizar una sesión final con todos los grupos de interés para presentar la versión revisada de la modificatoria, indicando los cambios realizados en función de los comentarios recibidos.</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highlight>
                  <a:srgbClr val="FFFFFF"/>
                </a:highlight>
              </a:rPr>
              <a:t>Involucrar activamente a trabajadores y</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highlight>
                  <a:srgbClr val="FFFFFF"/>
                </a:highlight>
              </a:rPr>
              <a:t>fase final de informe de socialización: entrega de informe final. AMCC entrega a comisión informe de socialización. </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highlight>
                  <a:srgbClr val="FFFFFF"/>
                </a:highlight>
              </a:rPr>
              <a:t>comerciantes</a:t>
            </a:r>
            <a:br>
              <a:rPr lang="es" sz="1200">
                <a:solidFill>
                  <a:schemeClr val="dk1"/>
                </a:solidFill>
                <a:highlight>
                  <a:srgbClr val="FFFFFF"/>
                </a:highlight>
              </a:rPr>
            </a:br>
            <a:r>
              <a:rPr lang="es" sz="1200">
                <a:solidFill>
                  <a:schemeClr val="dk1"/>
                </a:solidFill>
                <a:highlight>
                  <a:srgbClr val="FFFFFF"/>
                </a:highlight>
              </a:rPr>
              <a:t> mercados </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d53d6f738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d53d6f738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rPr>
              <a:t>Organizar una sesión final con todos los grupos de interés para presentar la versión revisada de la modificatoria, indicando los cambios realizados en función de los comentarios recibidos.</a:t>
            </a:r>
            <a:endParaRPr>
              <a:solidFill>
                <a:schemeClr val="dk1"/>
              </a:solidFill>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highlight>
                  <a:srgbClr val="FFFFFF"/>
                </a:highlight>
              </a:rPr>
              <a:t>Involucrar activamente a trabajadores y</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highlight>
                  <a:srgbClr val="FFFFFF"/>
                </a:highlight>
              </a:rPr>
              <a:t>fase final de informe de socializaci</a:t>
            </a:r>
            <a:r>
              <a:rPr lang="es" sz="1200">
                <a:solidFill>
                  <a:schemeClr val="dk1"/>
                </a:solidFill>
                <a:highlight>
                  <a:srgbClr val="FFFFFF"/>
                </a:highlight>
              </a:rPr>
              <a:t>ón: entrega de informe final. AMCC entrega a comisión informe de socialización. </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sz="1200">
                <a:solidFill>
                  <a:schemeClr val="dk1"/>
                </a:solidFill>
                <a:highlight>
                  <a:srgbClr val="FFFFFF"/>
                </a:highlight>
              </a:rPr>
              <a:t>comerciantes</a:t>
            </a:r>
            <a:br>
              <a:rPr lang="es" sz="1200">
                <a:solidFill>
                  <a:schemeClr val="dk1"/>
                </a:solidFill>
                <a:highlight>
                  <a:srgbClr val="FFFFFF"/>
                </a:highlight>
              </a:rPr>
            </a:br>
            <a:r>
              <a:rPr lang="es" sz="1200">
                <a:solidFill>
                  <a:schemeClr val="dk1"/>
                </a:solidFill>
                <a:highlight>
                  <a:srgbClr val="FFFFFF"/>
                </a:highlight>
              </a:rPr>
              <a:t> mercados </a:t>
            </a:r>
            <a:endParaRPr sz="1200">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highlight>
                  <a:srgbClr val="FFFFFF"/>
                </a:highlight>
              </a:rPr>
              <a:t>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s">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4a1991e56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d4a1991e56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chemeClr val="dk1"/>
                </a:solidFill>
                <a:latin typeface="Palatino Linotype"/>
                <a:ea typeface="Palatino Linotype"/>
                <a:cs typeface="Palatino Linotype"/>
                <a:sym typeface="Palatino Linotype"/>
              </a:rPr>
              <a:t>acto administrativo, con la finalidad de garantizar la seguridad jurídica respecto de las características de inalienables, inembargables e imprescriptibles de los bienes de dominio público.</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None/>
            </a:pPr>
            <a:r>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None/>
            </a:pPr>
            <a:r>
              <a:rPr lang="es">
                <a:solidFill>
                  <a:schemeClr val="dk1"/>
                </a:solidFill>
                <a:latin typeface="Palatino Linotype"/>
                <a:ea typeface="Palatino Linotype"/>
                <a:cs typeface="Palatino Linotype"/>
                <a:sym typeface="Palatino Linotype"/>
              </a:rPr>
              <a:t>Incluir Sanciones: capacidad sancionador a través de AMC. Control-sanciones fuera de los mercados.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None/>
            </a:pPr>
            <a:r>
              <a:rPr lang="es">
                <a:solidFill>
                  <a:schemeClr val="dk1"/>
                </a:solidFill>
                <a:latin typeface="Palatino Linotype"/>
                <a:ea typeface="Palatino Linotype"/>
                <a:cs typeface="Palatino Linotype"/>
                <a:sym typeface="Palatino Linotype"/>
              </a:rPr>
              <a:t>Capacidad sancionadora? </a:t>
            </a:r>
            <a:r>
              <a:rPr lang="es">
                <a:solidFill>
                  <a:schemeClr val="dk1"/>
                </a:solidFill>
                <a:latin typeface="Palatino Linotype"/>
                <a:ea typeface="Palatino Linotype"/>
                <a:cs typeface="Palatino Linotype"/>
                <a:sym typeface="Palatino Linotype"/>
              </a:rPr>
              <a:t>procedimiento</a:t>
            </a:r>
            <a:r>
              <a:rPr lang="es">
                <a:solidFill>
                  <a:schemeClr val="dk1"/>
                </a:solidFill>
                <a:latin typeface="Palatino Linotype"/>
                <a:ea typeface="Palatino Linotype"/>
                <a:cs typeface="Palatino Linotype"/>
                <a:sym typeface="Palatino Linotype"/>
              </a:rPr>
              <a:t> administrativo sancionador</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None/>
            </a:pPr>
            <a:r>
              <a:rPr lang="es">
                <a:solidFill>
                  <a:schemeClr val="dk1"/>
                </a:solidFill>
                <a:latin typeface="Palatino Linotype"/>
                <a:ea typeface="Palatino Linotype"/>
                <a:cs typeface="Palatino Linotype"/>
                <a:sym typeface="Palatino Linotype"/>
              </a:rPr>
              <a:t>AMC: procedimiento administrativo ordinario, no sancionador.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rPr lang="es">
                <a:solidFill>
                  <a:schemeClr val="dk1"/>
                </a:solidFill>
                <a:latin typeface="Palatino Linotype"/>
                <a:ea typeface="Palatino Linotype"/>
                <a:cs typeface="Palatino Linotype"/>
                <a:sym typeface="Palatino Linotype"/>
              </a:rPr>
              <a:t>Parqueaderos: EPMMOP, MERCADOS O PRIVADOS</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rPr lang="es">
                <a:solidFill>
                  <a:schemeClr val="dk1"/>
                </a:solidFill>
                <a:latin typeface="Palatino Linotype"/>
                <a:ea typeface="Palatino Linotype"/>
                <a:cs typeface="Palatino Linotype"/>
                <a:sym typeface="Palatino Linotype"/>
              </a:rPr>
              <a:t>Tasa: iniciativa alcalde</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t/>
            </a:r>
            <a:endParaRPr>
              <a:solidFill>
                <a:schemeClr val="dk1"/>
              </a:solidFill>
              <a:latin typeface="Palatino Linotype"/>
              <a:ea typeface="Palatino Linotype"/>
              <a:cs typeface="Palatino Linotype"/>
              <a:sym typeface="Palatino Linotype"/>
            </a:endParaRPr>
          </a:p>
          <a:p>
            <a:pPr indent="0" lvl="0" marL="0" rtl="0" algn="just">
              <a:spcBef>
                <a:spcPts val="0"/>
              </a:spcBef>
              <a:spcAft>
                <a:spcPts val="0"/>
              </a:spcAft>
              <a:buClr>
                <a:schemeClr val="dk1"/>
              </a:buClr>
              <a:buSzPts val="1100"/>
              <a:buFont typeface="Arial"/>
              <a:buNone/>
            </a:pPr>
            <a:r>
              <a:t/>
            </a:r>
            <a:endParaRPr>
              <a:solidFill>
                <a:schemeClr val="dk1"/>
              </a:solidFill>
              <a:latin typeface="Palatino Linotype"/>
              <a:ea typeface="Palatino Linotype"/>
              <a:cs typeface="Palatino Linotype"/>
              <a:sym typeface="Palatino Linotyp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4ae2ea1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4ae2ea1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sz="1000">
              <a:solidFill>
                <a:srgbClr val="20180E"/>
              </a:solidFill>
              <a:latin typeface="Montserrat"/>
              <a:ea typeface="Montserrat"/>
              <a:cs typeface="Montserrat"/>
              <a:sym typeface="Montserrat"/>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15000"/>
              </a:lnSpc>
              <a:spcBef>
                <a:spcPts val="1200"/>
              </a:spcBef>
              <a:spcAft>
                <a:spcPts val="0"/>
              </a:spcAft>
              <a:buNone/>
            </a:pPr>
            <a:r>
              <a:rPr lang="es">
                <a:solidFill>
                  <a:schemeClr val="dk1"/>
                </a:solidFill>
                <a:highlight>
                  <a:srgbClr val="FFFFFF"/>
                </a:highlight>
              </a:rPr>
              <a:t>consolidar un proceso participativo, plural, diverso y transparente que sirva para comprender el ejercicio del comercio con sus múltiples particularidades, además de lograr aportes y acuerdos con los actores involucrados para la elaboración de la Ordenanza </a:t>
            </a:r>
            <a:endParaRPr>
              <a:solidFill>
                <a:schemeClr val="dk1"/>
              </a:solidFill>
              <a:highlight>
                <a:srgbClr val="FFFFFF"/>
              </a:highlight>
            </a:endParaRPr>
          </a:p>
          <a:p>
            <a:pPr indent="0" lvl="0" marL="0" rtl="0" algn="l">
              <a:lnSpc>
                <a:spcPct val="115000"/>
              </a:lnSpc>
              <a:spcBef>
                <a:spcPts val="120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highlight>
                  <a:srgbClr val="FFFFFF"/>
                </a:highlight>
              </a:rPr>
              <a:t>			</a:t>
            </a:r>
            <a:endParaRPr>
              <a:solidFill>
                <a:schemeClr val="dk1"/>
              </a:solidFill>
              <a:highlight>
                <a:srgbClr val="FFFFFF"/>
              </a:highlight>
            </a:endParaRPr>
          </a:p>
          <a:p>
            <a:pPr indent="0" lvl="0" marL="0" rtl="0" algn="l">
              <a:lnSpc>
                <a:spcPct val="120000"/>
              </a:lnSpc>
              <a:spcBef>
                <a:spcPts val="0"/>
              </a:spcBef>
              <a:spcAft>
                <a:spcPts val="0"/>
              </a:spcAft>
              <a:buNone/>
            </a:pPr>
            <a:r>
              <a:rPr lang="es">
                <a:solidFill>
                  <a:schemeClr val="dk1"/>
                </a:solidFill>
              </a:rPr>
              <a:t>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t/>
            </a:r>
            <a:endParaRPr sz="1000">
              <a:solidFill>
                <a:srgbClr val="20180E"/>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d5437fbd67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d5437fbd67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cronograma: definir fecha. </a:t>
            </a:r>
            <a:endParaRPr/>
          </a:p>
          <a:p>
            <a:pPr indent="0" lvl="0" marL="0" rtl="0" algn="l">
              <a:spcBef>
                <a:spcPts val="0"/>
              </a:spcBef>
              <a:spcAft>
                <a:spcPts val="0"/>
              </a:spcAft>
              <a:buNone/>
            </a:pPr>
            <a:r>
              <a:rPr lang="es"/>
              <a:t>Diciembre y enero. </a:t>
            </a:r>
            <a:endParaRPr/>
          </a:p>
          <a:p>
            <a:pPr indent="0" lvl="0" marL="0" rtl="0" algn="l">
              <a:spcBef>
                <a:spcPts val="0"/>
              </a:spcBef>
              <a:spcAft>
                <a:spcPts val="0"/>
              </a:spcAft>
              <a:buNone/>
            </a:pPr>
            <a:r>
              <a:rPr lang="es"/>
              <a:t>Averiguar d</a:t>
            </a:r>
            <a:r>
              <a:rPr lang="es"/>
              <a:t>ías de ferias.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Explicar cómo va a ser la socialización: explicar cada fase por fechas: calendarizar. </a:t>
            </a:r>
            <a:endParaRPr/>
          </a:p>
          <a:p>
            <a:pPr indent="0" lvl="0" marL="0" rtl="0" algn="l">
              <a:spcBef>
                <a:spcPts val="0"/>
              </a:spcBef>
              <a:spcAft>
                <a:spcPts val="0"/>
              </a:spcAft>
              <a:buNone/>
            </a:pPr>
            <a:r>
              <a:rPr lang="es"/>
              <a:t>cuántos grupos/cuántas personas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Fase previa: convocatoria: difusión, medios…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Fase 1: socialización de participantes. </a:t>
            </a:r>
            <a:endParaRPr/>
          </a:p>
          <a:p>
            <a:pPr indent="0" lvl="0" marL="0" rtl="0" algn="l">
              <a:spcBef>
                <a:spcPts val="0"/>
              </a:spcBef>
              <a:spcAft>
                <a:spcPts val="0"/>
              </a:spcAft>
              <a:buNone/>
            </a:pPr>
            <a:r>
              <a:rPr lang="es"/>
              <a:t>10 mesas en total: mercados priorizados: logística/tiempo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presentar propuesta/formalizar por escrito en siguiente sesión ordinaria.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28" cy="5143501"/>
          </a:xfrm>
          <a:prstGeom prst="rect">
            <a:avLst/>
          </a:prstGeom>
          <a:noFill/>
          <a:ln>
            <a:noFill/>
          </a:ln>
        </p:spPr>
      </p:pic>
      <p:sp>
        <p:nvSpPr>
          <p:cNvPr id="55" name="Google Shape;55;p13"/>
          <p:cNvSpPr txBox="1"/>
          <p:nvPr>
            <p:ph type="ctrTitle"/>
          </p:nvPr>
        </p:nvSpPr>
        <p:spPr>
          <a:xfrm>
            <a:off x="1076750" y="1224375"/>
            <a:ext cx="6834600" cy="1896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680"/>
              <a:buNone/>
            </a:pPr>
            <a:r>
              <a:rPr lang="es" sz="2180">
                <a:solidFill>
                  <a:schemeClr val="lt1"/>
                </a:solidFill>
                <a:latin typeface="Montserrat"/>
                <a:ea typeface="Montserrat"/>
                <a:cs typeface="Montserrat"/>
                <a:sym typeface="Montserrat"/>
              </a:rPr>
              <a:t>Metodología</a:t>
            </a:r>
            <a:endParaRPr sz="2180">
              <a:solidFill>
                <a:schemeClr val="lt1"/>
              </a:solidFill>
              <a:latin typeface="Montserrat"/>
              <a:ea typeface="Montserrat"/>
              <a:cs typeface="Montserrat"/>
              <a:sym typeface="Montserrat"/>
            </a:endParaRPr>
          </a:p>
          <a:p>
            <a:pPr indent="0" lvl="0" marL="0" rtl="0" algn="ctr">
              <a:lnSpc>
                <a:spcPct val="100000"/>
              </a:lnSpc>
              <a:spcBef>
                <a:spcPts val="0"/>
              </a:spcBef>
              <a:spcAft>
                <a:spcPts val="0"/>
              </a:spcAft>
              <a:buSzPts val="4680"/>
              <a:buNone/>
            </a:pPr>
            <a:r>
              <a:t/>
            </a:r>
            <a:endParaRPr b="1" sz="3280">
              <a:solidFill>
                <a:schemeClr val="lt1"/>
              </a:solidFill>
              <a:latin typeface="Montserrat"/>
              <a:ea typeface="Montserrat"/>
              <a:cs typeface="Montserrat"/>
              <a:sym typeface="Montserrat"/>
            </a:endParaRPr>
          </a:p>
          <a:p>
            <a:pPr indent="0" lvl="0" marL="0" rtl="0" algn="ctr">
              <a:lnSpc>
                <a:spcPct val="100000"/>
              </a:lnSpc>
              <a:spcBef>
                <a:spcPts val="0"/>
              </a:spcBef>
              <a:spcAft>
                <a:spcPts val="0"/>
              </a:spcAft>
              <a:buSzPts val="4680"/>
              <a:buNone/>
            </a:pPr>
            <a:r>
              <a:rPr lang="es" sz="3580">
                <a:solidFill>
                  <a:schemeClr val="lt1"/>
                </a:solidFill>
                <a:latin typeface="Montserrat ExtraBold"/>
                <a:ea typeface="Montserrat ExtraBold"/>
                <a:cs typeface="Montserrat ExtraBold"/>
                <a:sym typeface="Montserrat ExtraBold"/>
              </a:rPr>
              <a:t>Socialización Ordenanza</a:t>
            </a:r>
            <a:endParaRPr sz="3280">
              <a:solidFill>
                <a:schemeClr val="lt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SzPts val="4680"/>
              <a:buNone/>
            </a:pPr>
            <a:r>
              <a:rPr lang="es" sz="1779">
                <a:solidFill>
                  <a:schemeClr val="lt1"/>
                </a:solidFill>
                <a:latin typeface="Montserrat"/>
                <a:ea typeface="Montserrat"/>
                <a:cs typeface="Montserrat"/>
                <a:sym typeface="Montserrat"/>
              </a:rPr>
              <a:t>Comisión de Comercialización</a:t>
            </a:r>
            <a:endParaRPr sz="1779">
              <a:solidFill>
                <a:schemeClr val="lt1"/>
              </a:solidFill>
              <a:latin typeface="Montserrat"/>
              <a:ea typeface="Montserrat"/>
              <a:cs typeface="Montserrat"/>
              <a:sym typeface="Montserrat"/>
            </a:endParaRPr>
          </a:p>
        </p:txBody>
      </p:sp>
      <p:pic>
        <p:nvPicPr>
          <p:cNvPr id="56" name="Google Shape;56;p13"/>
          <p:cNvPicPr preferRelativeResize="0"/>
          <p:nvPr/>
        </p:nvPicPr>
        <p:blipFill>
          <a:blip r:embed="rId4">
            <a:alphaModFix/>
          </a:blip>
          <a:stretch>
            <a:fillRect/>
          </a:stretch>
        </p:blipFill>
        <p:spPr>
          <a:xfrm>
            <a:off x="2664175" y="4288899"/>
            <a:ext cx="3815625" cy="60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aphicFrame>
        <p:nvGraphicFramePr>
          <p:cNvPr id="181" name="Google Shape;181;p22"/>
          <p:cNvGraphicFramePr/>
          <p:nvPr/>
        </p:nvGraphicFramePr>
        <p:xfrm>
          <a:off x="-87" y="353988"/>
          <a:ext cx="3000000" cy="3000000"/>
        </p:xfrm>
        <a:graphic>
          <a:graphicData uri="http://schemas.openxmlformats.org/drawingml/2006/table">
            <a:tbl>
              <a:tblPr>
                <a:noFill/>
                <a:tableStyleId>{296788E4-4449-40CC-9A3F-04D855DDD05C}</a:tableStyleId>
              </a:tblPr>
              <a:tblGrid>
                <a:gridCol w="1291875"/>
                <a:gridCol w="1291875"/>
                <a:gridCol w="1291875"/>
                <a:gridCol w="1392775"/>
                <a:gridCol w="1291875"/>
                <a:gridCol w="1291875"/>
                <a:gridCol w="1291875"/>
              </a:tblGrid>
              <a:tr h="282950">
                <a:tc gridSpan="7">
                  <a:txBody>
                    <a:bodyPr/>
                    <a:lstStyle/>
                    <a:p>
                      <a:pPr indent="0" lvl="0" marL="0" rtl="0" algn="ctr">
                        <a:lnSpc>
                          <a:spcPct val="115000"/>
                        </a:lnSpc>
                        <a:spcBef>
                          <a:spcPts val="0"/>
                        </a:spcBef>
                        <a:spcAft>
                          <a:spcPts val="0"/>
                        </a:spcAft>
                        <a:buNone/>
                      </a:pPr>
                      <a:r>
                        <a:rPr b="1" lang="es" sz="1300">
                          <a:solidFill>
                            <a:srgbClr val="FFFFFF"/>
                          </a:solidFill>
                          <a:latin typeface="Montserrat"/>
                          <a:ea typeface="Montserrat"/>
                          <a:cs typeface="Montserrat"/>
                          <a:sym typeface="Montserrat"/>
                        </a:rPr>
                        <a:t>NOVIEMBRE</a:t>
                      </a:r>
                      <a:endParaRPr b="1" sz="1300">
                        <a:solidFill>
                          <a:srgbClr val="FFFFFF"/>
                        </a:solidFill>
                        <a:latin typeface="Montserrat"/>
                        <a:ea typeface="Montserrat"/>
                        <a:cs typeface="Montserrat"/>
                        <a:sym typeface="Montserrat"/>
                      </a:endParaRPr>
                    </a:p>
                  </a:txBody>
                  <a:tcPr marT="19050" marB="19050" marR="28575" marL="28575" anchor="b">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20180E"/>
                    </a:solidFill>
                  </a:tcPr>
                </a:tc>
                <a:tc hMerge="1"/>
                <a:tc hMerge="1"/>
                <a:tc hMerge="1"/>
                <a:tc hMerge="1"/>
                <a:tc hMerge="1"/>
                <a:tc hMerge="1"/>
              </a:tr>
              <a:tr h="212200">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LUNES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MARTES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MIÉRCOLES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JUEVES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VIERNES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SÁBADO</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DOMINGO</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r>
              <a:tr h="780975">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1</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rPr lang="es" sz="1000">
                          <a:latin typeface="Montserrat"/>
                          <a:ea typeface="Montserrat"/>
                          <a:cs typeface="Montserrat"/>
                          <a:sym typeface="Montserrat"/>
                        </a:rPr>
                        <a:t> </a:t>
                      </a:r>
                      <a:endParaRPr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3</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90325">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4</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5</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6</a:t>
                      </a:r>
                      <a:endParaRPr sz="11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100">
                          <a:latin typeface="Montserrat"/>
                          <a:ea typeface="Montserrat"/>
                          <a:cs typeface="Montserrat"/>
                          <a:sym typeface="Montserrat"/>
                        </a:rPr>
                        <a:t>7</a:t>
                      </a:r>
                      <a:endParaRPr b="1" sz="11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1000">
                          <a:solidFill>
                            <a:schemeClr val="dk1"/>
                          </a:solidFill>
                          <a:latin typeface="Montserrat"/>
                          <a:ea typeface="Montserrat"/>
                          <a:cs typeface="Montserrat"/>
                          <a:sym typeface="Montserrat"/>
                        </a:rPr>
                        <a:t>Presentación metodología en Comisión</a:t>
                      </a:r>
                      <a:endParaRPr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BD7CC3"/>
                    </a:solidFill>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8</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9</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10</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843075">
                <a:tc>
                  <a:txBody>
                    <a:bodyPr/>
                    <a:lstStyle/>
                    <a:p>
                      <a:pPr indent="0" lvl="0" marL="0" rtl="0" algn="r">
                        <a:lnSpc>
                          <a:spcPct val="115000"/>
                        </a:lnSpc>
                        <a:spcBef>
                          <a:spcPts val="0"/>
                        </a:spcBef>
                        <a:spcAft>
                          <a:spcPts val="0"/>
                        </a:spcAft>
                        <a:buNone/>
                      </a:pPr>
                      <a:r>
                        <a:rPr b="1" lang="es" sz="1000">
                          <a:solidFill>
                            <a:schemeClr val="dk1"/>
                          </a:solidFill>
                          <a:latin typeface="Montserrat"/>
                          <a:ea typeface="Montserrat"/>
                          <a:cs typeface="Montserrat"/>
                          <a:sym typeface="Montserrat"/>
                        </a:rPr>
                        <a:t>11</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12</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solidFill>
                            <a:schemeClr val="dk1"/>
                          </a:solidFill>
                          <a:latin typeface="Montserrat"/>
                          <a:ea typeface="Montserrat"/>
                          <a:cs typeface="Montserrat"/>
                          <a:sym typeface="Montserrat"/>
                        </a:rPr>
                        <a:t>13</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14</a:t>
                      </a:r>
                      <a:endParaRPr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15</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16</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17</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98225">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18</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19</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20</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Clr>
                          <a:schemeClr val="dk1"/>
                        </a:buClr>
                        <a:buSzPts val="1100"/>
                        <a:buFont typeface="Arial"/>
                        <a:buNone/>
                      </a:pPr>
                      <a:r>
                        <a:rPr b="1" lang="es" sz="1000">
                          <a:solidFill>
                            <a:schemeClr val="dk1"/>
                          </a:solidFill>
                          <a:latin typeface="Montserrat"/>
                          <a:ea typeface="Montserrat"/>
                          <a:cs typeface="Montserrat"/>
                          <a:sym typeface="Montserrat"/>
                        </a:rPr>
                        <a:t>21</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s" sz="1000">
                          <a:latin typeface="Montserrat Medium"/>
                          <a:ea typeface="Montserrat Medium"/>
                          <a:cs typeface="Montserrat Medium"/>
                          <a:sym typeface="Montserrat Medium"/>
                        </a:rPr>
                        <a:t>Formalización de propuesta para la socialización</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BD7CC3"/>
                    </a:solidFill>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22</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23</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24</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47725">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25</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6EC1ED"/>
                    </a:solidFill>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26</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6EC1ED"/>
                    </a:solidFill>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27</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6EC1ED"/>
                    </a:solidFill>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28</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6EC1ED"/>
                    </a:solidFill>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29</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6EC1ED"/>
                    </a:solidFill>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30</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bl>
          </a:graphicData>
        </a:graphic>
      </p:graphicFrame>
      <p:sp>
        <p:nvSpPr>
          <p:cNvPr id="182" name="Google Shape;182;p22"/>
          <p:cNvSpPr txBox="1"/>
          <p:nvPr/>
        </p:nvSpPr>
        <p:spPr>
          <a:xfrm>
            <a:off x="1544150" y="4489625"/>
            <a:ext cx="3724200" cy="42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500">
                <a:solidFill>
                  <a:schemeClr val="lt1"/>
                </a:solidFill>
                <a:latin typeface="Montserrat"/>
                <a:ea typeface="Montserrat"/>
                <a:cs typeface="Montserrat"/>
                <a:sym typeface="Montserrat"/>
              </a:rPr>
              <a:t>FASE 1 y 2: previa y preparación </a:t>
            </a:r>
            <a:endParaRPr b="1" sz="1500">
              <a:solidFill>
                <a:schemeClr val="lt1"/>
              </a:solidFill>
              <a:latin typeface="Montserrat"/>
              <a:ea typeface="Montserrat"/>
              <a:cs typeface="Montserrat"/>
              <a:sym typeface="Montserrat"/>
            </a:endParaRPr>
          </a:p>
        </p:txBody>
      </p:sp>
      <p:sp>
        <p:nvSpPr>
          <p:cNvPr id="183" name="Google Shape;183;p22"/>
          <p:cNvSpPr txBox="1"/>
          <p:nvPr/>
        </p:nvSpPr>
        <p:spPr>
          <a:xfrm>
            <a:off x="0" y="0"/>
            <a:ext cx="3632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rgbClr val="B02B20"/>
                </a:solidFill>
                <a:latin typeface="Montserrat Black"/>
                <a:ea typeface="Montserrat Black"/>
                <a:cs typeface="Montserrat Black"/>
                <a:sym typeface="Montserrat Black"/>
              </a:rPr>
              <a:t>CALENDARIO SUJETO A VALIDACIÓN</a:t>
            </a:r>
            <a:endParaRPr sz="1200">
              <a:solidFill>
                <a:srgbClr val="B02B20"/>
              </a:solidFill>
              <a:latin typeface="Montserrat Black"/>
              <a:ea typeface="Montserrat Black"/>
              <a:cs typeface="Montserrat Black"/>
              <a:sym typeface="Montserrat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aphicFrame>
        <p:nvGraphicFramePr>
          <p:cNvPr id="188" name="Google Shape;188;p23"/>
          <p:cNvGraphicFramePr/>
          <p:nvPr/>
        </p:nvGraphicFramePr>
        <p:xfrm>
          <a:off x="-87" y="369288"/>
          <a:ext cx="3000000" cy="3000000"/>
        </p:xfrm>
        <a:graphic>
          <a:graphicData uri="http://schemas.openxmlformats.org/drawingml/2006/table">
            <a:tbl>
              <a:tblPr>
                <a:noFill/>
                <a:tableStyleId>{296788E4-4449-40CC-9A3F-04D855DDD05C}</a:tableStyleId>
              </a:tblPr>
              <a:tblGrid>
                <a:gridCol w="1291875"/>
                <a:gridCol w="1291875"/>
                <a:gridCol w="1291875"/>
                <a:gridCol w="1392775"/>
                <a:gridCol w="1291875"/>
                <a:gridCol w="1291875"/>
                <a:gridCol w="1291875"/>
              </a:tblGrid>
              <a:tr h="299125">
                <a:tc gridSpan="7">
                  <a:txBody>
                    <a:bodyPr/>
                    <a:lstStyle/>
                    <a:p>
                      <a:pPr indent="0" lvl="0" marL="0" rtl="0" algn="ctr">
                        <a:lnSpc>
                          <a:spcPct val="115000"/>
                        </a:lnSpc>
                        <a:spcBef>
                          <a:spcPts val="0"/>
                        </a:spcBef>
                        <a:spcAft>
                          <a:spcPts val="0"/>
                        </a:spcAft>
                        <a:buNone/>
                      </a:pPr>
                      <a:r>
                        <a:rPr b="1" lang="es" sz="1300">
                          <a:solidFill>
                            <a:srgbClr val="FFFFFF"/>
                          </a:solidFill>
                          <a:latin typeface="Montserrat"/>
                          <a:ea typeface="Montserrat"/>
                          <a:cs typeface="Montserrat"/>
                          <a:sym typeface="Montserrat"/>
                        </a:rPr>
                        <a:t>DICIEMBRE</a:t>
                      </a:r>
                      <a:endParaRPr b="1" sz="1300">
                        <a:solidFill>
                          <a:srgbClr val="FFFFFF"/>
                        </a:solidFill>
                        <a:latin typeface="Montserrat"/>
                        <a:ea typeface="Montserrat"/>
                        <a:cs typeface="Montserrat"/>
                        <a:sym typeface="Montserrat"/>
                      </a:endParaRPr>
                    </a:p>
                  </a:txBody>
                  <a:tcPr marT="19050" marB="19050" marR="28575" marL="28575" anchor="b">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20180E"/>
                    </a:solidFill>
                  </a:tcPr>
                </a:tc>
                <a:tc hMerge="1"/>
                <a:tc hMerge="1"/>
                <a:tc hMerge="1"/>
                <a:tc hMerge="1"/>
                <a:tc hMerge="1"/>
                <a:tc hMerge="1"/>
              </a:tr>
              <a:tr h="224350">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LUNES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MARTES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MIÉRCOLES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JUEVES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VIERNES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SÁBADO</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DOMINGO</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r>
              <a:tr h="777975">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824975">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3</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4</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5</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6</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7</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8</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73775">
                <a:tc>
                  <a:txBody>
                    <a:bodyPr/>
                    <a:lstStyle/>
                    <a:p>
                      <a:pPr indent="0" lvl="0" marL="0" rtl="0" algn="r">
                        <a:lnSpc>
                          <a:spcPct val="115000"/>
                        </a:lnSpc>
                        <a:spcBef>
                          <a:spcPts val="0"/>
                        </a:spcBef>
                        <a:spcAft>
                          <a:spcPts val="0"/>
                        </a:spcAft>
                        <a:buNone/>
                      </a:pPr>
                      <a:r>
                        <a:rPr b="1" lang="es" sz="1000">
                          <a:solidFill>
                            <a:schemeClr val="dk1"/>
                          </a:solidFill>
                          <a:latin typeface="Montserrat"/>
                          <a:ea typeface="Montserrat"/>
                          <a:cs typeface="Montserrat"/>
                          <a:sym typeface="Montserrat"/>
                        </a:rPr>
                        <a:t>9</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s" sz="900">
                          <a:solidFill>
                            <a:schemeClr val="dk1"/>
                          </a:solidFill>
                          <a:latin typeface="Montserrat"/>
                          <a:ea typeface="Montserrat"/>
                          <a:cs typeface="Montserrat"/>
                          <a:sym typeface="Montserrat"/>
                        </a:rPr>
                        <a:t>INICIO MESAS DE SOCIALIZACIÓN</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s" sz="900">
                          <a:solidFill>
                            <a:schemeClr val="dk1"/>
                          </a:solidFill>
                          <a:latin typeface="Montserrat"/>
                          <a:ea typeface="Montserrat"/>
                          <a:cs typeface="Montserrat"/>
                          <a:sym typeface="Montserrat"/>
                        </a:rPr>
                        <a:t>1r mercado</a:t>
                      </a:r>
                      <a:endParaRPr sz="900">
                        <a:solidFill>
                          <a:schemeClr val="dk1"/>
                        </a:solidFill>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10</a:t>
                      </a:r>
                      <a:endParaRPr sz="1100">
                        <a:latin typeface="Montserrat"/>
                        <a:ea typeface="Montserrat"/>
                        <a:cs typeface="Montserrat"/>
                        <a:sym typeface="Montserrat"/>
                      </a:endParaRPr>
                    </a:p>
                    <a:p>
                      <a:pPr indent="0" lvl="0" marL="0" rtl="0" algn="r">
                        <a:lnSpc>
                          <a:spcPct val="115000"/>
                        </a:lnSpc>
                        <a:spcBef>
                          <a:spcPts val="0"/>
                        </a:spcBef>
                        <a:spcAft>
                          <a:spcPts val="0"/>
                        </a:spcAft>
                        <a:buNone/>
                      </a:pPr>
                      <a:r>
                        <a:t/>
                      </a:r>
                      <a:endParaRPr sz="11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 </a:t>
                      </a:r>
                      <a:r>
                        <a:rPr lang="es" sz="900">
                          <a:solidFill>
                            <a:schemeClr val="dk1"/>
                          </a:solidFill>
                          <a:latin typeface="Montserrat"/>
                          <a:ea typeface="Montserrat"/>
                          <a:cs typeface="Montserrat"/>
                          <a:sym typeface="Montserrat"/>
                        </a:rPr>
                        <a:t>2do mercado</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solidFill>
                            <a:schemeClr val="dk1"/>
                          </a:solidFill>
                          <a:latin typeface="Montserrat"/>
                          <a:ea typeface="Montserrat"/>
                          <a:cs typeface="Montserrat"/>
                          <a:sym typeface="Montserrat"/>
                        </a:rPr>
                        <a:t>11</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12</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13</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14</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15</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73775">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16</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17</a:t>
                      </a:r>
                      <a:endParaRPr sz="1100">
                        <a:latin typeface="Montserrat"/>
                        <a:ea typeface="Montserrat"/>
                        <a:cs typeface="Montserrat"/>
                        <a:sym typeface="Montserrat"/>
                      </a:endParaRPr>
                    </a:p>
                    <a:p>
                      <a:pPr indent="0" lvl="0" marL="0" rtl="0" algn="r">
                        <a:lnSpc>
                          <a:spcPct val="115000"/>
                        </a:lnSpc>
                        <a:spcBef>
                          <a:spcPts val="0"/>
                        </a:spcBef>
                        <a:spcAft>
                          <a:spcPts val="0"/>
                        </a:spcAft>
                        <a:buNone/>
                      </a:pPr>
                      <a:r>
                        <a:t/>
                      </a:r>
                      <a:endParaRPr sz="11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900">
                          <a:solidFill>
                            <a:schemeClr val="dk1"/>
                          </a:solidFill>
                          <a:latin typeface="Montserrat"/>
                          <a:ea typeface="Montserrat"/>
                          <a:cs typeface="Montserrat"/>
                          <a:sym typeface="Montserrat"/>
                        </a:rPr>
                        <a:t>3r mercado</a:t>
                      </a:r>
                      <a:r>
                        <a:rPr lang="es" sz="900">
                          <a:solidFill>
                            <a:schemeClr val="dk1"/>
                          </a:solidFill>
                          <a:latin typeface="Montserrat Medium"/>
                          <a:ea typeface="Montserrat Medium"/>
                          <a:cs typeface="Montserrat Medium"/>
                          <a:sym typeface="Montserrat Medium"/>
                        </a:rPr>
                        <a:t>'</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18</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p>
                      <a:pPr indent="0" lvl="0" marL="0" rtl="0" algn="r">
                        <a:lnSpc>
                          <a:spcPct val="115000"/>
                        </a:lnSpc>
                        <a:spcBef>
                          <a:spcPts val="0"/>
                        </a:spcBef>
                        <a:spcAft>
                          <a:spcPts val="0"/>
                        </a:spcAft>
                        <a:buNone/>
                      </a:pPr>
                      <a:r>
                        <a:rPr b="1" lang="es" sz="900">
                          <a:latin typeface="Montserrat"/>
                          <a:ea typeface="Montserrat"/>
                          <a:cs typeface="Montserrat"/>
                          <a:sym typeface="Montserrat"/>
                        </a:rPr>
                        <a:t>MESA DE TRABAJO</a:t>
                      </a:r>
                      <a:endParaRPr b="1" sz="900">
                        <a:latin typeface="Montserrat"/>
                        <a:ea typeface="Montserrat"/>
                        <a:cs typeface="Montserrat"/>
                        <a:sym typeface="Montserrat"/>
                      </a:endParaRPr>
                    </a:p>
                    <a:p>
                      <a:pPr indent="0" lvl="0" marL="0" rtl="0" algn="r">
                        <a:lnSpc>
                          <a:spcPct val="115000"/>
                        </a:lnSpc>
                        <a:spcBef>
                          <a:spcPts val="0"/>
                        </a:spcBef>
                        <a:spcAft>
                          <a:spcPts val="0"/>
                        </a:spcAft>
                        <a:buNone/>
                      </a:pPr>
                      <a:r>
                        <a:rPr lang="es" sz="900">
                          <a:latin typeface="Montserrat Medium"/>
                          <a:ea typeface="Montserrat Medium"/>
                          <a:cs typeface="Montserrat Medium"/>
                          <a:sym typeface="Montserrat Medium"/>
                        </a:rPr>
                        <a:t>4to mercado</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Clr>
                          <a:schemeClr val="dk1"/>
                        </a:buClr>
                        <a:buSzPts val="1100"/>
                        <a:buFont typeface="Arial"/>
                        <a:buNone/>
                      </a:pPr>
                      <a:r>
                        <a:rPr b="1" lang="es" sz="1000">
                          <a:solidFill>
                            <a:schemeClr val="dk1"/>
                          </a:solidFill>
                          <a:latin typeface="Montserrat"/>
                          <a:ea typeface="Montserrat"/>
                          <a:cs typeface="Montserrat"/>
                          <a:sym typeface="Montserrat"/>
                        </a:rPr>
                        <a:t>19</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20</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b="1" sz="1000">
                        <a:latin typeface="Montserrat"/>
                        <a:ea typeface="Montserrat"/>
                        <a:cs typeface="Montserrat"/>
                        <a:sym typeface="Montserrat"/>
                      </a:endParaRPr>
                    </a:p>
                    <a:p>
                      <a:pPr indent="0" lvl="0" marL="0" rtl="0" algn="ct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21</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22</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820500">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23</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24</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25</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9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26</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27</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100">
                          <a:latin typeface="Montserrat"/>
                          <a:ea typeface="Montserrat"/>
                          <a:cs typeface="Montserrat"/>
                          <a:sym typeface="Montserrat"/>
                        </a:rPr>
                        <a:t>28</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spcBef>
                          <a:spcPts val="0"/>
                        </a:spcBef>
                        <a:spcAft>
                          <a:spcPts val="0"/>
                        </a:spcAft>
                        <a:buNone/>
                      </a:pPr>
                      <a:r>
                        <a:rPr lang="es" sz="1100">
                          <a:latin typeface="Montserrat"/>
                          <a:ea typeface="Montserrat"/>
                          <a:cs typeface="Montserrat"/>
                          <a:sym typeface="Montserrat"/>
                        </a:rPr>
                        <a:t>29</a:t>
                      </a:r>
                      <a:endParaRPr sz="11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bl>
          </a:graphicData>
        </a:graphic>
      </p:graphicFrame>
      <p:sp>
        <p:nvSpPr>
          <p:cNvPr id="189" name="Google Shape;189;p23"/>
          <p:cNvSpPr/>
          <p:nvPr/>
        </p:nvSpPr>
        <p:spPr>
          <a:xfrm>
            <a:off x="-75" y="2343875"/>
            <a:ext cx="6560152" cy="2099392"/>
          </a:xfrm>
          <a:custGeom>
            <a:rect b="b" l="l" r="r" t="t"/>
            <a:pathLst>
              <a:path extrusionOk="0" h="34705" w="209623">
                <a:moveTo>
                  <a:pt x="209623" y="0"/>
                </a:moveTo>
                <a:lnTo>
                  <a:pt x="193" y="468"/>
                </a:lnTo>
                <a:lnTo>
                  <a:pt x="0" y="34705"/>
                </a:lnTo>
                <a:lnTo>
                  <a:pt x="209584" y="34590"/>
                </a:lnTo>
              </a:path>
            </a:pathLst>
          </a:custGeom>
          <a:noFill/>
          <a:ln cap="flat" cmpd="sng" w="38100">
            <a:solidFill>
              <a:srgbClr val="FBB831"/>
            </a:solidFill>
            <a:prstDash val="solid"/>
            <a:round/>
            <a:headEnd len="sm" w="sm" type="none"/>
            <a:tailEnd len="sm" w="sm" type="none"/>
          </a:ln>
        </p:spPr>
      </p:sp>
      <p:sp>
        <p:nvSpPr>
          <p:cNvPr id="190" name="Google Shape;190;p23"/>
          <p:cNvSpPr txBox="1"/>
          <p:nvPr/>
        </p:nvSpPr>
        <p:spPr>
          <a:xfrm>
            <a:off x="1417900" y="2075125"/>
            <a:ext cx="37242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100">
                <a:solidFill>
                  <a:srgbClr val="E9C924"/>
                </a:solidFill>
                <a:latin typeface="Montserrat"/>
                <a:ea typeface="Montserrat"/>
                <a:cs typeface="Montserrat"/>
                <a:sym typeface="Montserrat"/>
              </a:rPr>
              <a:t>FASE 3: SOCIALIZACIÓN</a:t>
            </a:r>
            <a:endParaRPr b="1" sz="1100">
              <a:solidFill>
                <a:srgbClr val="E9C924"/>
              </a:solidFill>
              <a:latin typeface="Montserrat"/>
              <a:ea typeface="Montserrat"/>
              <a:cs typeface="Montserrat"/>
              <a:sym typeface="Montserrat"/>
            </a:endParaRPr>
          </a:p>
        </p:txBody>
      </p:sp>
      <p:sp>
        <p:nvSpPr>
          <p:cNvPr id="191" name="Google Shape;191;p23"/>
          <p:cNvSpPr txBox="1"/>
          <p:nvPr/>
        </p:nvSpPr>
        <p:spPr>
          <a:xfrm>
            <a:off x="0" y="0"/>
            <a:ext cx="3632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rgbClr val="B02B20"/>
                </a:solidFill>
                <a:latin typeface="Montserrat Black"/>
                <a:ea typeface="Montserrat Black"/>
                <a:cs typeface="Montserrat Black"/>
                <a:sym typeface="Montserrat Black"/>
              </a:rPr>
              <a:t>CALENDARIO SUJETO A VALIDACIÓN</a:t>
            </a:r>
            <a:endParaRPr sz="1200">
              <a:solidFill>
                <a:srgbClr val="B02B20"/>
              </a:solidFill>
              <a:latin typeface="Montserrat Black"/>
              <a:ea typeface="Montserrat Black"/>
              <a:cs typeface="Montserrat Black"/>
              <a:sym typeface="Montserrat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aphicFrame>
        <p:nvGraphicFramePr>
          <p:cNvPr id="196" name="Google Shape;196;p24"/>
          <p:cNvGraphicFramePr/>
          <p:nvPr/>
        </p:nvGraphicFramePr>
        <p:xfrm>
          <a:off x="-25" y="369288"/>
          <a:ext cx="3000000" cy="3000000"/>
        </p:xfrm>
        <a:graphic>
          <a:graphicData uri="http://schemas.openxmlformats.org/drawingml/2006/table">
            <a:tbl>
              <a:tblPr>
                <a:noFill/>
                <a:tableStyleId>{296788E4-4449-40CC-9A3F-04D855DDD05C}</a:tableStyleId>
              </a:tblPr>
              <a:tblGrid>
                <a:gridCol w="1291875"/>
                <a:gridCol w="1291875"/>
                <a:gridCol w="1291875"/>
                <a:gridCol w="1392775"/>
                <a:gridCol w="1291875"/>
                <a:gridCol w="1291875"/>
                <a:gridCol w="1291875"/>
              </a:tblGrid>
              <a:tr h="324575">
                <a:tc gridSpan="7">
                  <a:txBody>
                    <a:bodyPr/>
                    <a:lstStyle/>
                    <a:p>
                      <a:pPr indent="0" lvl="0" marL="0" rtl="0" algn="ctr">
                        <a:lnSpc>
                          <a:spcPct val="115000"/>
                        </a:lnSpc>
                        <a:spcBef>
                          <a:spcPts val="0"/>
                        </a:spcBef>
                        <a:spcAft>
                          <a:spcPts val="0"/>
                        </a:spcAft>
                        <a:buNone/>
                      </a:pPr>
                      <a:r>
                        <a:rPr b="1" lang="es" sz="1300">
                          <a:solidFill>
                            <a:srgbClr val="FFFFFF"/>
                          </a:solidFill>
                          <a:latin typeface="Montserrat"/>
                          <a:ea typeface="Montserrat"/>
                          <a:cs typeface="Montserrat"/>
                          <a:sym typeface="Montserrat"/>
                        </a:rPr>
                        <a:t>ENERO</a:t>
                      </a:r>
                      <a:endParaRPr b="1" sz="1300">
                        <a:solidFill>
                          <a:srgbClr val="FFFFFF"/>
                        </a:solidFill>
                        <a:latin typeface="Montserrat"/>
                        <a:ea typeface="Montserrat"/>
                        <a:cs typeface="Montserrat"/>
                        <a:sym typeface="Montserrat"/>
                      </a:endParaRPr>
                    </a:p>
                  </a:txBody>
                  <a:tcPr marT="19050" marB="19050" marR="28575" marL="28575" anchor="b">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666666"/>
                      </a:solidFill>
                      <a:prstDash val="solid"/>
                      <a:round/>
                      <a:headEnd len="sm" w="sm" type="none"/>
                      <a:tailEnd len="sm" w="sm" type="none"/>
                    </a:lnB>
                    <a:solidFill>
                      <a:srgbClr val="20180E"/>
                    </a:solidFill>
                  </a:tcPr>
                </a:tc>
                <a:tc hMerge="1"/>
                <a:tc hMerge="1"/>
                <a:tc hMerge="1"/>
                <a:tc hMerge="1"/>
                <a:tc hMerge="1"/>
                <a:tc hMerge="1"/>
              </a:tr>
              <a:tr h="243425">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LUNES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MARTES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MIÉRCOLES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JUEVES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VIERNES</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SÁBADO</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c>
                  <a:txBody>
                    <a:bodyPr/>
                    <a:lstStyle/>
                    <a:p>
                      <a:pPr indent="0" lvl="0" marL="0" rtl="0" algn="ctr">
                        <a:lnSpc>
                          <a:spcPct val="115000"/>
                        </a:lnSpc>
                        <a:spcBef>
                          <a:spcPts val="0"/>
                        </a:spcBef>
                        <a:spcAft>
                          <a:spcPts val="0"/>
                        </a:spcAft>
                        <a:buNone/>
                      </a:pPr>
                      <a:r>
                        <a:rPr b="1" lang="es" sz="900">
                          <a:solidFill>
                            <a:srgbClr val="FFFFFF"/>
                          </a:solidFill>
                          <a:latin typeface="Montserrat"/>
                          <a:ea typeface="Montserrat"/>
                          <a:cs typeface="Montserrat"/>
                          <a:sym typeface="Montserrat"/>
                        </a:rPr>
                        <a:t>DOMINGO</a:t>
                      </a:r>
                      <a:endParaRPr b="1" sz="900">
                        <a:solidFill>
                          <a:srgbClr val="FFFFFF"/>
                        </a:solidFill>
                        <a:latin typeface="Montserrat"/>
                        <a:ea typeface="Montserrat"/>
                        <a:cs typeface="Montserrat"/>
                        <a:sym typeface="Montserrat"/>
                      </a:endParaRPr>
                    </a:p>
                  </a:txBody>
                  <a:tcPr marT="19050" marB="19050" marR="28575" marL="28575" anchor="ctr">
                    <a:lnL cap="flat" cmpd="sng" w="9525">
                      <a:solidFill>
                        <a:srgbClr val="666666"/>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666666"/>
                      </a:solidFill>
                      <a:prstDash val="solid"/>
                      <a:round/>
                      <a:headEnd len="sm" w="sm" type="none"/>
                      <a:tailEnd len="sm" w="sm" type="none"/>
                    </a:lnT>
                    <a:lnB cap="flat" cmpd="sng" w="9525">
                      <a:solidFill>
                        <a:srgbClr val="CFD5EA"/>
                      </a:solidFill>
                      <a:prstDash val="solid"/>
                      <a:round/>
                      <a:headEnd len="sm" w="sm" type="none"/>
                      <a:tailEnd len="sm" w="sm" type="none"/>
                    </a:lnB>
                    <a:solidFill>
                      <a:srgbClr val="666666"/>
                    </a:solidFill>
                  </a:tcPr>
                </a:tc>
              </a:tr>
              <a:tr h="782375">
                <a:tc>
                  <a:txBody>
                    <a:bodyPr/>
                    <a:lstStyle/>
                    <a:p>
                      <a:pPr indent="0" lvl="0" marL="0" rtl="0" algn="r">
                        <a:spcBef>
                          <a:spcPts val="0"/>
                        </a:spcBef>
                        <a:spcAft>
                          <a:spcPts val="0"/>
                        </a:spcAft>
                        <a:buNone/>
                      </a:pPr>
                      <a:r>
                        <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spcBef>
                          <a:spcPts val="0"/>
                        </a:spcBef>
                        <a:spcAft>
                          <a:spcPts val="0"/>
                        </a:spcAft>
                        <a:buNone/>
                      </a:pPr>
                      <a:r>
                        <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spcBef>
                          <a:spcPts val="0"/>
                        </a:spcBef>
                        <a:spcAft>
                          <a:spcPts val="0"/>
                        </a:spcAft>
                        <a:buNone/>
                      </a:pPr>
                      <a:r>
                        <a:rPr lang="es" sz="1000">
                          <a:latin typeface="Montserrat"/>
                          <a:ea typeface="Montserrat"/>
                          <a:cs typeface="Montserrat"/>
                          <a:sym typeface="Montserrat"/>
                        </a:rPr>
                        <a:t>1</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spcBef>
                          <a:spcPts val="0"/>
                        </a:spcBef>
                        <a:spcAft>
                          <a:spcPts val="0"/>
                        </a:spcAft>
                        <a:buNone/>
                      </a:pPr>
                      <a:r>
                        <a:rPr lang="es" sz="1000">
                          <a:latin typeface="Montserrat"/>
                          <a:ea typeface="Montserrat"/>
                          <a:cs typeface="Montserrat"/>
                          <a:sym typeface="Montserrat"/>
                        </a:rPr>
                        <a:t>2</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3</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Medium"/>
                          <a:ea typeface="Montserrat Medium"/>
                          <a:cs typeface="Montserrat Medium"/>
                          <a:sym typeface="Montserrat Medium"/>
                        </a:rPr>
                        <a:t>4</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5</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829675">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6</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7</a:t>
                      </a:r>
                      <a:endParaRPr sz="1000">
                        <a:latin typeface="Montserrat"/>
                        <a:ea typeface="Montserrat"/>
                        <a:cs typeface="Montserrat"/>
                        <a:sym typeface="Montserrat"/>
                      </a:endParaRPr>
                    </a:p>
                    <a:p>
                      <a:pPr indent="0" lvl="0" marL="0" rtl="0" algn="r">
                        <a:lnSpc>
                          <a:spcPct val="115000"/>
                        </a:lnSpc>
                        <a:spcBef>
                          <a:spcPts val="0"/>
                        </a:spcBef>
                        <a:spcAft>
                          <a:spcPts val="0"/>
                        </a:spcAft>
                        <a:buNone/>
                      </a:pPr>
                      <a:r>
                        <a:rPr b="1" lang="es" sz="900">
                          <a:latin typeface="Montserrat"/>
                          <a:ea typeface="Montserrat"/>
                          <a:cs typeface="Montserrat"/>
                          <a:sym typeface="Montserrat"/>
                        </a:rPr>
                        <a:t>MESA DE TRABAJO</a:t>
                      </a:r>
                      <a:endParaRPr b="1" sz="900">
                        <a:latin typeface="Montserrat"/>
                        <a:ea typeface="Montserrat"/>
                        <a:cs typeface="Montserrat"/>
                        <a:sym typeface="Montserrat"/>
                      </a:endParaRPr>
                    </a:p>
                    <a:p>
                      <a:pPr indent="0" lvl="0" marL="0" rtl="0" algn="r">
                        <a:lnSpc>
                          <a:spcPct val="115000"/>
                        </a:lnSpc>
                        <a:spcBef>
                          <a:spcPts val="0"/>
                        </a:spcBef>
                        <a:spcAft>
                          <a:spcPts val="0"/>
                        </a:spcAft>
                        <a:buNone/>
                      </a:pPr>
                      <a:r>
                        <a:rPr lang="es" sz="900">
                          <a:latin typeface="Montserrat"/>
                          <a:ea typeface="Montserrat"/>
                          <a:cs typeface="Montserrat"/>
                          <a:sym typeface="Montserrat"/>
                        </a:rPr>
                        <a:t>5to mercado</a:t>
                      </a:r>
                      <a:endParaRPr sz="9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8</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9</a:t>
                      </a:r>
                      <a:endParaRPr sz="10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900">
                          <a:solidFill>
                            <a:schemeClr val="dk1"/>
                          </a:solidFill>
                          <a:latin typeface="Montserrat"/>
                          <a:ea typeface="Montserrat"/>
                          <a:cs typeface="Montserrat"/>
                          <a:sym typeface="Montserrat"/>
                        </a:rPr>
                        <a:t>6to mercado</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10</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11</a:t>
                      </a:r>
                      <a:endParaRPr sz="10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900">
                          <a:solidFill>
                            <a:schemeClr val="dk1"/>
                          </a:solidFill>
                          <a:latin typeface="Montserrat"/>
                          <a:ea typeface="Montserrat"/>
                          <a:cs typeface="Montserrat"/>
                          <a:sym typeface="Montserrat"/>
                        </a:rPr>
                        <a:t>7mo mercado</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12</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79325">
                <a:tc>
                  <a:txBody>
                    <a:bodyPr/>
                    <a:lstStyle/>
                    <a:p>
                      <a:pPr indent="0" lvl="0" marL="0" rtl="0" algn="r">
                        <a:lnSpc>
                          <a:spcPct val="115000"/>
                        </a:lnSpc>
                        <a:spcBef>
                          <a:spcPts val="0"/>
                        </a:spcBef>
                        <a:spcAft>
                          <a:spcPts val="0"/>
                        </a:spcAft>
                        <a:buNone/>
                      </a:pPr>
                      <a:r>
                        <a:rPr b="1" lang="es" sz="1000">
                          <a:solidFill>
                            <a:schemeClr val="dk1"/>
                          </a:solidFill>
                          <a:latin typeface="Montserrat"/>
                          <a:ea typeface="Montserrat"/>
                          <a:cs typeface="Montserrat"/>
                          <a:sym typeface="Montserrat"/>
                        </a:rPr>
                        <a:t>13</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b="1" sz="1000">
                        <a:solidFill>
                          <a:schemeClr val="dk1"/>
                        </a:solidFill>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14</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solidFill>
                            <a:schemeClr val="dk1"/>
                          </a:solidFill>
                          <a:latin typeface="Montserrat"/>
                          <a:ea typeface="Montserrat"/>
                          <a:cs typeface="Montserrat"/>
                          <a:sym typeface="Montserrat"/>
                        </a:rPr>
                        <a:t>15</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900">
                          <a:solidFill>
                            <a:schemeClr val="dk1"/>
                          </a:solidFill>
                          <a:latin typeface="Montserrat"/>
                          <a:ea typeface="Montserrat"/>
                          <a:cs typeface="Montserrat"/>
                          <a:sym typeface="Montserrat"/>
                        </a:rPr>
                        <a:t>8vo mercado</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16</a:t>
                      </a:r>
                      <a:endParaRPr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17</a:t>
                      </a:r>
                      <a:endParaRPr b="1" sz="10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900">
                          <a:solidFill>
                            <a:schemeClr val="dk1"/>
                          </a:solidFill>
                          <a:latin typeface="Montserrat"/>
                          <a:ea typeface="Montserrat"/>
                          <a:cs typeface="Montserrat"/>
                          <a:sym typeface="Montserrat"/>
                        </a:rPr>
                        <a:t>9no mercado</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18</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19</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979325">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20</a:t>
                      </a:r>
                      <a:endParaRPr sz="1000">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b="1" lang="es" sz="900">
                          <a:solidFill>
                            <a:schemeClr val="dk1"/>
                          </a:solidFill>
                          <a:latin typeface="Montserrat"/>
                          <a:ea typeface="Montserrat"/>
                          <a:cs typeface="Montserrat"/>
                          <a:sym typeface="Montserrat"/>
                        </a:rPr>
                        <a:t>MESA DE TRABAJO</a:t>
                      </a:r>
                      <a:endParaRPr b="1" sz="9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SzPts val="1100"/>
                        <a:buFont typeface="Arial"/>
                        <a:buNone/>
                      </a:pPr>
                      <a:r>
                        <a:rPr lang="es" sz="900">
                          <a:solidFill>
                            <a:schemeClr val="dk1"/>
                          </a:solidFill>
                          <a:latin typeface="Montserrat"/>
                          <a:ea typeface="Montserrat"/>
                          <a:cs typeface="Montserrat"/>
                          <a:sym typeface="Montserrat"/>
                        </a:rPr>
                        <a:t>10mo mercado</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21</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BD7CC3"/>
                    </a:solidFill>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22</a:t>
                      </a:r>
                      <a:endParaRPr b="1" sz="1000">
                        <a:latin typeface="Montserrat"/>
                        <a:ea typeface="Montserrat"/>
                        <a:cs typeface="Montserrat"/>
                        <a:sym typeface="Montserrat"/>
                      </a:endParaRPr>
                    </a:p>
                    <a:p>
                      <a:pPr indent="0" lvl="0" marL="0" rtl="0" algn="ctr">
                        <a:spcBef>
                          <a:spcPts val="0"/>
                        </a:spcBef>
                        <a:spcAft>
                          <a:spcPts val="0"/>
                        </a:spcAft>
                        <a:buNone/>
                      </a:pPr>
                      <a:r>
                        <a:t/>
                      </a:r>
                      <a:endParaRPr b="1" sz="1100">
                        <a:solidFill>
                          <a:srgbClr val="E9C924"/>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BD7CC3"/>
                    </a:solidFill>
                  </a:tcPr>
                </a:tc>
                <a:tc>
                  <a:txBody>
                    <a:bodyPr/>
                    <a:lstStyle/>
                    <a:p>
                      <a:pPr indent="0" lvl="0" marL="0" rtl="0" algn="r">
                        <a:lnSpc>
                          <a:spcPct val="115000"/>
                        </a:lnSpc>
                        <a:spcBef>
                          <a:spcPts val="0"/>
                        </a:spcBef>
                        <a:spcAft>
                          <a:spcPts val="0"/>
                        </a:spcAft>
                        <a:buClr>
                          <a:schemeClr val="dk1"/>
                        </a:buClr>
                        <a:buSzPts val="1100"/>
                        <a:buFont typeface="Arial"/>
                        <a:buNone/>
                      </a:pPr>
                      <a:r>
                        <a:rPr b="1" lang="es" sz="1000">
                          <a:solidFill>
                            <a:schemeClr val="dk1"/>
                          </a:solidFill>
                          <a:latin typeface="Montserrat"/>
                          <a:ea typeface="Montserrat"/>
                          <a:cs typeface="Montserrat"/>
                          <a:sym typeface="Montserrat"/>
                        </a:rPr>
                        <a:t>23</a:t>
                      </a:r>
                      <a:endParaRPr b="1" sz="10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solidFill>
                      <a:srgbClr val="BD7CC3"/>
                    </a:solidFill>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24</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25</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26</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r h="892575">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27</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rPr b="1" lang="es" sz="1100">
                          <a:solidFill>
                            <a:srgbClr val="6EC1ED"/>
                          </a:solidFill>
                          <a:latin typeface="Montserrat"/>
                          <a:ea typeface="Montserrat"/>
                          <a:cs typeface="Montserrat"/>
                          <a:sym typeface="Montserrat"/>
                        </a:rPr>
                        <a:t>FASE 5</a:t>
                      </a:r>
                      <a:r>
                        <a:rPr lang="es" sz="1100">
                          <a:solidFill>
                            <a:srgbClr val="6EC1ED"/>
                          </a:solidFill>
                          <a:latin typeface="Montserrat Medium"/>
                          <a:ea typeface="Montserrat Medium"/>
                          <a:cs typeface="Montserrat Medium"/>
                          <a:sym typeface="Montserrat Medium"/>
                        </a:rPr>
                        <a:t>: </a:t>
                      </a:r>
                      <a:endParaRPr sz="1100">
                        <a:solidFill>
                          <a:srgbClr val="6EC1ED"/>
                        </a:solidFill>
                        <a:latin typeface="Montserrat Medium"/>
                        <a:ea typeface="Montserrat Medium"/>
                        <a:cs typeface="Montserrat Medium"/>
                        <a:sym typeface="Montserrat Medium"/>
                      </a:endParaRPr>
                    </a:p>
                    <a:p>
                      <a:pPr indent="0" lvl="0" marL="0" rtl="0" algn="r">
                        <a:lnSpc>
                          <a:spcPct val="115000"/>
                        </a:lnSpc>
                        <a:spcBef>
                          <a:spcPts val="0"/>
                        </a:spcBef>
                        <a:spcAft>
                          <a:spcPts val="0"/>
                        </a:spcAft>
                        <a:buNone/>
                      </a:pPr>
                      <a:r>
                        <a:rPr lang="es" sz="900">
                          <a:solidFill>
                            <a:srgbClr val="6EC1ED"/>
                          </a:solidFill>
                          <a:latin typeface="Montserrat Medium"/>
                          <a:ea typeface="Montserrat Medium"/>
                          <a:cs typeface="Montserrat Medium"/>
                          <a:sym typeface="Montserrat Medium"/>
                        </a:rPr>
                        <a:t>INFORME AMCC</a:t>
                      </a:r>
                      <a:endParaRPr sz="900">
                        <a:solidFill>
                          <a:srgbClr val="6EC1ED"/>
                        </a:solidFill>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28</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s" sz="1000">
                          <a:latin typeface="Montserrat"/>
                          <a:ea typeface="Montserrat"/>
                          <a:cs typeface="Montserrat"/>
                          <a:sym typeface="Montserrat"/>
                        </a:rPr>
                        <a:t>29</a:t>
                      </a:r>
                      <a:endParaRPr b="1" sz="1000">
                        <a:latin typeface="Montserrat"/>
                        <a:ea typeface="Montserrat"/>
                        <a:cs typeface="Montserrat"/>
                        <a:sym typeface="Montserrat"/>
                      </a:endParaRPr>
                    </a:p>
                    <a:p>
                      <a:pPr indent="0" lvl="0" marL="0" rtl="0" algn="r">
                        <a:lnSpc>
                          <a:spcPct val="115000"/>
                        </a:lnSpc>
                        <a:spcBef>
                          <a:spcPts val="0"/>
                        </a:spcBef>
                        <a:spcAft>
                          <a:spcPts val="0"/>
                        </a:spcAft>
                        <a:buNone/>
                      </a:pPr>
                      <a:r>
                        <a:t/>
                      </a:r>
                      <a:endParaRPr sz="1000">
                        <a:latin typeface="Montserrat Medium"/>
                        <a:ea typeface="Montserrat Medium"/>
                        <a:cs typeface="Montserrat Medium"/>
                        <a:sym typeface="Montserrat Medium"/>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30</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 sz="1000">
                          <a:latin typeface="Montserrat"/>
                          <a:ea typeface="Montserrat"/>
                          <a:cs typeface="Montserrat"/>
                          <a:sym typeface="Montserrat"/>
                        </a:rPr>
                        <a:t>31</a:t>
                      </a:r>
                      <a:endParaRPr sz="1000">
                        <a:latin typeface="Montserrat"/>
                        <a:ea typeface="Montserrat"/>
                        <a:cs typeface="Montserrat"/>
                        <a:sym typeface="Montserrat"/>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lnL cap="flat" cmpd="sng" w="9525">
                      <a:solidFill>
                        <a:srgbClr val="CFD5EA"/>
                      </a:solidFill>
                      <a:prstDash val="solid"/>
                      <a:round/>
                      <a:headEnd len="sm" w="sm" type="none"/>
                      <a:tailEnd len="sm" w="sm" type="none"/>
                    </a:lnL>
                    <a:lnR cap="flat" cmpd="sng" w="9525">
                      <a:solidFill>
                        <a:srgbClr val="CFD5EA"/>
                      </a:solidFill>
                      <a:prstDash val="solid"/>
                      <a:round/>
                      <a:headEnd len="sm" w="sm" type="none"/>
                      <a:tailEnd len="sm" w="sm" type="none"/>
                    </a:lnR>
                    <a:lnT cap="flat" cmpd="sng" w="9525">
                      <a:solidFill>
                        <a:srgbClr val="CFD5EA"/>
                      </a:solidFill>
                      <a:prstDash val="solid"/>
                      <a:round/>
                      <a:headEnd len="sm" w="sm" type="none"/>
                      <a:tailEnd len="sm" w="sm" type="none"/>
                    </a:lnT>
                    <a:lnB cap="flat" cmpd="sng" w="9525">
                      <a:solidFill>
                        <a:srgbClr val="CFD5EA"/>
                      </a:solidFill>
                      <a:prstDash val="solid"/>
                      <a:round/>
                      <a:headEnd len="sm" w="sm" type="none"/>
                      <a:tailEnd len="sm" w="sm" type="none"/>
                    </a:lnB>
                  </a:tcPr>
                </a:tc>
              </a:tr>
            </a:tbl>
          </a:graphicData>
        </a:graphic>
      </p:graphicFrame>
      <p:cxnSp>
        <p:nvCxnSpPr>
          <p:cNvPr id="197" name="Google Shape;197;p24"/>
          <p:cNvCxnSpPr/>
          <p:nvPr/>
        </p:nvCxnSpPr>
        <p:spPr>
          <a:xfrm>
            <a:off x="0" y="1429950"/>
            <a:ext cx="7898400" cy="12600"/>
          </a:xfrm>
          <a:prstGeom prst="straightConnector1">
            <a:avLst/>
          </a:prstGeom>
          <a:noFill/>
          <a:ln cap="flat" cmpd="sng" w="38100">
            <a:solidFill>
              <a:srgbClr val="FBB831"/>
            </a:solidFill>
            <a:prstDash val="solid"/>
            <a:round/>
            <a:headEnd len="med" w="med" type="none"/>
            <a:tailEnd len="med" w="med" type="none"/>
          </a:ln>
        </p:spPr>
      </p:cxnSp>
      <p:cxnSp>
        <p:nvCxnSpPr>
          <p:cNvPr id="198" name="Google Shape;198;p24"/>
          <p:cNvCxnSpPr/>
          <p:nvPr/>
        </p:nvCxnSpPr>
        <p:spPr>
          <a:xfrm>
            <a:off x="1311025" y="3462875"/>
            <a:ext cx="6598800" cy="0"/>
          </a:xfrm>
          <a:prstGeom prst="straightConnector1">
            <a:avLst/>
          </a:prstGeom>
          <a:noFill/>
          <a:ln cap="flat" cmpd="sng" w="28575">
            <a:solidFill>
              <a:srgbClr val="FBB831"/>
            </a:solidFill>
            <a:prstDash val="solid"/>
            <a:round/>
            <a:headEnd len="med" w="med" type="none"/>
            <a:tailEnd len="med" w="med" type="none"/>
          </a:ln>
        </p:spPr>
      </p:cxnSp>
      <p:cxnSp>
        <p:nvCxnSpPr>
          <p:cNvPr id="199" name="Google Shape;199;p24"/>
          <p:cNvCxnSpPr/>
          <p:nvPr/>
        </p:nvCxnSpPr>
        <p:spPr>
          <a:xfrm>
            <a:off x="33325" y="1429950"/>
            <a:ext cx="11100" cy="3102600"/>
          </a:xfrm>
          <a:prstGeom prst="straightConnector1">
            <a:avLst/>
          </a:prstGeom>
          <a:noFill/>
          <a:ln cap="flat" cmpd="sng" w="28575">
            <a:solidFill>
              <a:srgbClr val="FBB831"/>
            </a:solidFill>
            <a:prstDash val="solid"/>
            <a:round/>
            <a:headEnd len="med" w="med" type="none"/>
            <a:tailEnd len="med" w="med" type="none"/>
          </a:ln>
        </p:spPr>
      </p:cxnSp>
      <p:cxnSp>
        <p:nvCxnSpPr>
          <p:cNvPr id="200" name="Google Shape;200;p24"/>
          <p:cNvCxnSpPr/>
          <p:nvPr/>
        </p:nvCxnSpPr>
        <p:spPr>
          <a:xfrm>
            <a:off x="22225" y="4518275"/>
            <a:ext cx="1288800" cy="0"/>
          </a:xfrm>
          <a:prstGeom prst="straightConnector1">
            <a:avLst/>
          </a:prstGeom>
          <a:noFill/>
          <a:ln cap="flat" cmpd="sng" w="28575">
            <a:solidFill>
              <a:srgbClr val="FBB831"/>
            </a:solidFill>
            <a:prstDash val="solid"/>
            <a:round/>
            <a:headEnd len="med" w="med" type="none"/>
            <a:tailEnd len="med" w="med" type="none"/>
          </a:ln>
        </p:spPr>
      </p:cxnSp>
      <p:cxnSp>
        <p:nvCxnSpPr>
          <p:cNvPr id="201" name="Google Shape;201;p24"/>
          <p:cNvCxnSpPr/>
          <p:nvPr/>
        </p:nvCxnSpPr>
        <p:spPr>
          <a:xfrm rot="10800000">
            <a:off x="1310875" y="3462875"/>
            <a:ext cx="0" cy="1077600"/>
          </a:xfrm>
          <a:prstGeom prst="straightConnector1">
            <a:avLst/>
          </a:prstGeom>
          <a:noFill/>
          <a:ln cap="flat" cmpd="sng" w="28575">
            <a:solidFill>
              <a:srgbClr val="FBB831"/>
            </a:solidFill>
            <a:prstDash val="solid"/>
            <a:round/>
            <a:headEnd len="med" w="med" type="none"/>
            <a:tailEnd len="med" w="med" type="none"/>
          </a:ln>
        </p:spPr>
      </p:cxnSp>
      <p:cxnSp>
        <p:nvCxnSpPr>
          <p:cNvPr id="202" name="Google Shape;202;p24"/>
          <p:cNvCxnSpPr/>
          <p:nvPr/>
        </p:nvCxnSpPr>
        <p:spPr>
          <a:xfrm>
            <a:off x="7887450" y="1429950"/>
            <a:ext cx="0" cy="2069400"/>
          </a:xfrm>
          <a:prstGeom prst="straightConnector1">
            <a:avLst/>
          </a:prstGeom>
          <a:noFill/>
          <a:ln cap="flat" cmpd="sng" w="28575">
            <a:solidFill>
              <a:srgbClr val="FBB831"/>
            </a:solidFill>
            <a:prstDash val="solid"/>
            <a:round/>
            <a:headEnd len="med" w="med" type="none"/>
            <a:tailEnd len="med" w="med" type="none"/>
          </a:ln>
        </p:spPr>
      </p:cxnSp>
      <p:sp>
        <p:nvSpPr>
          <p:cNvPr id="203" name="Google Shape;203;p24"/>
          <p:cNvSpPr txBox="1"/>
          <p:nvPr/>
        </p:nvSpPr>
        <p:spPr>
          <a:xfrm>
            <a:off x="1401300" y="3867575"/>
            <a:ext cx="37242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100">
                <a:solidFill>
                  <a:srgbClr val="E9C924"/>
                </a:solidFill>
                <a:latin typeface="Montserrat"/>
                <a:ea typeface="Montserrat"/>
                <a:cs typeface="Montserrat"/>
                <a:sym typeface="Montserrat"/>
              </a:rPr>
              <a:t>FASE 4: EVALUACI</a:t>
            </a:r>
            <a:r>
              <a:rPr b="1" lang="es" sz="1100">
                <a:solidFill>
                  <a:srgbClr val="E9C924"/>
                </a:solidFill>
                <a:latin typeface="Montserrat"/>
                <a:ea typeface="Montserrat"/>
                <a:cs typeface="Montserrat"/>
                <a:sym typeface="Montserrat"/>
              </a:rPr>
              <a:t>ÓN Y AJUSTE</a:t>
            </a:r>
            <a:endParaRPr b="1" sz="1100">
              <a:solidFill>
                <a:srgbClr val="E9C924"/>
              </a:solidFill>
              <a:latin typeface="Montserrat"/>
              <a:ea typeface="Montserrat"/>
              <a:cs typeface="Montserrat"/>
              <a:sym typeface="Montserrat"/>
            </a:endParaRPr>
          </a:p>
        </p:txBody>
      </p:sp>
      <p:cxnSp>
        <p:nvCxnSpPr>
          <p:cNvPr id="204" name="Google Shape;204;p24"/>
          <p:cNvCxnSpPr/>
          <p:nvPr/>
        </p:nvCxnSpPr>
        <p:spPr>
          <a:xfrm flipH="1" rot="10800000">
            <a:off x="1851400" y="4914900"/>
            <a:ext cx="7215300" cy="11100"/>
          </a:xfrm>
          <a:prstGeom prst="straightConnector1">
            <a:avLst/>
          </a:prstGeom>
          <a:noFill/>
          <a:ln cap="flat" cmpd="sng" w="28575">
            <a:solidFill>
              <a:srgbClr val="6EC1ED"/>
            </a:solidFill>
            <a:prstDash val="solid"/>
            <a:round/>
            <a:headEnd len="med" w="med" type="oval"/>
            <a:tailEnd len="med" w="med" type="oval"/>
          </a:ln>
        </p:spPr>
      </p:cxnSp>
      <p:sp>
        <p:nvSpPr>
          <p:cNvPr id="205" name="Google Shape;205;p24"/>
          <p:cNvSpPr txBox="1"/>
          <p:nvPr/>
        </p:nvSpPr>
        <p:spPr>
          <a:xfrm>
            <a:off x="3717600" y="4632475"/>
            <a:ext cx="3724200" cy="42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100">
                <a:solidFill>
                  <a:srgbClr val="6EC1ED"/>
                </a:solidFill>
                <a:latin typeface="Montserrat"/>
                <a:ea typeface="Montserrat"/>
                <a:cs typeface="Montserrat"/>
                <a:sym typeface="Montserrat"/>
              </a:rPr>
              <a:t>FASE 6: DIFUSIÓN</a:t>
            </a:r>
            <a:endParaRPr b="1" sz="1100">
              <a:solidFill>
                <a:srgbClr val="6EC1ED"/>
              </a:solidFill>
              <a:latin typeface="Montserrat"/>
              <a:ea typeface="Montserrat"/>
              <a:cs typeface="Montserrat"/>
              <a:sym typeface="Montserrat"/>
            </a:endParaRPr>
          </a:p>
        </p:txBody>
      </p:sp>
      <p:sp>
        <p:nvSpPr>
          <p:cNvPr id="206" name="Google Shape;206;p24"/>
          <p:cNvSpPr txBox="1"/>
          <p:nvPr/>
        </p:nvSpPr>
        <p:spPr>
          <a:xfrm>
            <a:off x="0" y="0"/>
            <a:ext cx="3632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rgbClr val="B02B20"/>
                </a:solidFill>
                <a:latin typeface="Montserrat Black"/>
                <a:ea typeface="Montserrat Black"/>
                <a:cs typeface="Montserrat Black"/>
                <a:sym typeface="Montserrat Black"/>
              </a:rPr>
              <a:t>CALENDARIO SUJETO A VALIDACIÓN</a:t>
            </a:r>
            <a:endParaRPr sz="1200">
              <a:solidFill>
                <a:srgbClr val="B02B20"/>
              </a:solidFill>
              <a:latin typeface="Montserrat Black"/>
              <a:ea typeface="Montserrat Black"/>
              <a:cs typeface="Montserrat Black"/>
              <a:sym typeface="Montserrat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5"/>
          <p:cNvPicPr preferRelativeResize="0"/>
          <p:nvPr/>
        </p:nvPicPr>
        <p:blipFill>
          <a:blip r:embed="rId3">
            <a:alphaModFix/>
          </a:blip>
          <a:stretch>
            <a:fillRect/>
          </a:stretch>
        </p:blipFill>
        <p:spPr>
          <a:xfrm>
            <a:off x="0" y="0"/>
            <a:ext cx="9144028" cy="5143501"/>
          </a:xfrm>
          <a:prstGeom prst="rect">
            <a:avLst/>
          </a:prstGeom>
          <a:noFill/>
          <a:ln>
            <a:noFill/>
          </a:ln>
        </p:spPr>
      </p:pic>
      <p:pic>
        <p:nvPicPr>
          <p:cNvPr id="212" name="Google Shape;212;p25"/>
          <p:cNvPicPr preferRelativeResize="0"/>
          <p:nvPr/>
        </p:nvPicPr>
        <p:blipFill>
          <a:blip r:embed="rId4">
            <a:alphaModFix/>
          </a:blip>
          <a:stretch>
            <a:fillRect/>
          </a:stretch>
        </p:blipFill>
        <p:spPr>
          <a:xfrm>
            <a:off x="2664175" y="4288899"/>
            <a:ext cx="3815625" cy="605250"/>
          </a:xfrm>
          <a:prstGeom prst="rect">
            <a:avLst/>
          </a:prstGeom>
          <a:noFill/>
          <a:ln>
            <a:noFill/>
          </a:ln>
        </p:spPr>
      </p:pic>
      <p:sp>
        <p:nvSpPr>
          <p:cNvPr id="213" name="Google Shape;213;p25"/>
          <p:cNvSpPr txBox="1"/>
          <p:nvPr/>
        </p:nvSpPr>
        <p:spPr>
          <a:xfrm>
            <a:off x="3139950" y="1884900"/>
            <a:ext cx="2864100" cy="109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322"/>
              <a:buFont typeface="Arial"/>
              <a:buNone/>
            </a:pPr>
            <a:r>
              <a:rPr b="0" i="0" lang="es" sz="7322" u="none" cap="none" strike="noStrike">
                <a:solidFill>
                  <a:schemeClr val="lt1"/>
                </a:solidFill>
                <a:latin typeface="Dancing Script SemiBold"/>
                <a:ea typeface="Dancing Script SemiBold"/>
                <a:cs typeface="Dancing Script SemiBold"/>
                <a:sym typeface="Dancing Script SemiBold"/>
              </a:rPr>
              <a:t>Gracias</a:t>
            </a:r>
            <a:endParaRPr b="0" i="0" sz="7322" u="none" cap="none" strike="noStrike">
              <a:solidFill>
                <a:schemeClr val="lt1"/>
              </a:solidFill>
              <a:latin typeface="Dancing Script SemiBold"/>
              <a:ea typeface="Dancing Script SemiBold"/>
              <a:cs typeface="Dancing Script SemiBold"/>
              <a:sym typeface="Dancing Scrip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525200" y="1173875"/>
            <a:ext cx="3470100" cy="20040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3500">
                <a:solidFill>
                  <a:srgbClr val="20180E"/>
                </a:solidFill>
                <a:latin typeface="Montserrat Black"/>
                <a:ea typeface="Montserrat Black"/>
                <a:cs typeface="Montserrat Black"/>
                <a:sym typeface="Montserrat Black"/>
              </a:rPr>
              <a:t>Mesas de socialización</a:t>
            </a:r>
            <a:endParaRPr sz="3500">
              <a:solidFill>
                <a:srgbClr val="20180E"/>
              </a:solidFill>
              <a:latin typeface="Montserrat Black"/>
              <a:ea typeface="Montserrat Black"/>
              <a:cs typeface="Montserrat Black"/>
              <a:sym typeface="Montserrat Black"/>
            </a:endParaRPr>
          </a:p>
          <a:p>
            <a:pPr indent="0" lvl="0" marL="0" rtl="0" algn="l">
              <a:lnSpc>
                <a:spcPct val="120000"/>
              </a:lnSpc>
              <a:spcBef>
                <a:spcPts val="0"/>
              </a:spcBef>
              <a:spcAft>
                <a:spcPts val="0"/>
              </a:spcAft>
              <a:buNone/>
            </a:pPr>
            <a:r>
              <a:rPr b="1" lang="es" sz="1900">
                <a:solidFill>
                  <a:srgbClr val="20180E"/>
                </a:solidFill>
                <a:latin typeface="Montserrat"/>
                <a:ea typeface="Montserrat"/>
                <a:cs typeface="Montserrat"/>
                <a:sym typeface="Montserrat"/>
              </a:rPr>
              <a:t>Diciembre-Enero </a:t>
            </a:r>
            <a:endParaRPr b="1" sz="1900">
              <a:solidFill>
                <a:srgbClr val="20180E"/>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s" sz="1200">
                <a:solidFill>
                  <a:srgbClr val="20180E"/>
                </a:solidFill>
                <a:latin typeface="Montserrat"/>
                <a:ea typeface="Montserrat"/>
                <a:cs typeface="Montserrat"/>
                <a:sym typeface="Montserrat"/>
              </a:rPr>
              <a:t>(validar fechas)</a:t>
            </a:r>
            <a:endParaRPr b="1" sz="1200">
              <a:solidFill>
                <a:srgbClr val="20180E"/>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27367D"/>
              </a:solidFill>
              <a:latin typeface="Montserrat Black"/>
              <a:ea typeface="Montserrat Black"/>
              <a:cs typeface="Montserrat Black"/>
              <a:sym typeface="Montserrat Black"/>
            </a:endParaRPr>
          </a:p>
        </p:txBody>
      </p:sp>
      <p:sp>
        <p:nvSpPr>
          <p:cNvPr id="62" name="Google Shape;62;p14"/>
          <p:cNvSpPr/>
          <p:nvPr/>
        </p:nvSpPr>
        <p:spPr>
          <a:xfrm>
            <a:off x="4572000" y="0"/>
            <a:ext cx="4572000" cy="5143500"/>
          </a:xfrm>
          <a:prstGeom prst="rect">
            <a:avLst/>
          </a:prstGeom>
          <a:solidFill>
            <a:srgbClr val="20180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nvSpPr>
        <p:spPr>
          <a:xfrm>
            <a:off x="5358000" y="758375"/>
            <a:ext cx="3000000" cy="5694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500">
                <a:solidFill>
                  <a:schemeClr val="lt1"/>
                </a:solidFill>
                <a:latin typeface="Montserrat Black"/>
                <a:ea typeface="Montserrat Black"/>
                <a:cs typeface="Montserrat Black"/>
                <a:sym typeface="Montserrat Black"/>
              </a:rPr>
              <a:t>Objetivo</a:t>
            </a:r>
            <a:endParaRPr sz="2500">
              <a:solidFill>
                <a:schemeClr val="lt1"/>
              </a:solidFill>
              <a:latin typeface="Montserrat Black"/>
              <a:ea typeface="Montserrat Black"/>
              <a:cs typeface="Montserrat Black"/>
              <a:sym typeface="Montserrat Black"/>
            </a:endParaRPr>
          </a:p>
        </p:txBody>
      </p:sp>
      <p:sp>
        <p:nvSpPr>
          <p:cNvPr id="64" name="Google Shape;64;p14"/>
          <p:cNvSpPr txBox="1"/>
          <p:nvPr/>
        </p:nvSpPr>
        <p:spPr>
          <a:xfrm>
            <a:off x="5412350" y="1466550"/>
            <a:ext cx="3000000" cy="15855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s" sz="1300">
                <a:solidFill>
                  <a:schemeClr val="lt1"/>
                </a:solidFill>
                <a:latin typeface="Montserrat"/>
                <a:ea typeface="Montserrat"/>
                <a:cs typeface="Montserrat"/>
                <a:sym typeface="Montserrat"/>
              </a:rPr>
              <a:t>Crear y fomentar espacios de diálogo a través de mesas de trabajo para socializar el proyecto de Ordenanza modificatoria del capítulo I del Título IV del Libro 2do del Código Municipal.</a:t>
            </a:r>
            <a:endParaRPr sz="1300">
              <a:solidFill>
                <a:schemeClr val="lt1"/>
              </a:solidFill>
              <a:latin typeface="Montserrat"/>
              <a:ea typeface="Montserrat"/>
              <a:cs typeface="Montserrat"/>
              <a:sym typeface="Montserrat"/>
            </a:endParaRPr>
          </a:p>
        </p:txBody>
      </p:sp>
      <p:pic>
        <p:nvPicPr>
          <p:cNvPr id="65" name="Google Shape;65;p14"/>
          <p:cNvPicPr preferRelativeResize="0"/>
          <p:nvPr/>
        </p:nvPicPr>
        <p:blipFill>
          <a:blip r:embed="rId3">
            <a:alphaModFix/>
          </a:blip>
          <a:stretch>
            <a:fillRect/>
          </a:stretch>
        </p:blipFill>
        <p:spPr>
          <a:xfrm>
            <a:off x="6545550" y="4598084"/>
            <a:ext cx="2464575" cy="3909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631550" y="645100"/>
            <a:ext cx="3000000" cy="9543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500">
                <a:solidFill>
                  <a:srgbClr val="20180E"/>
                </a:solidFill>
                <a:latin typeface="Montserrat Black"/>
                <a:ea typeface="Montserrat Black"/>
                <a:cs typeface="Montserrat Black"/>
                <a:sym typeface="Montserrat Black"/>
              </a:rPr>
              <a:t>Objetivos espec</a:t>
            </a:r>
            <a:r>
              <a:rPr lang="es" sz="2500">
                <a:solidFill>
                  <a:srgbClr val="20180E"/>
                </a:solidFill>
                <a:latin typeface="Montserrat Black"/>
                <a:ea typeface="Montserrat Black"/>
                <a:cs typeface="Montserrat Black"/>
                <a:sym typeface="Montserrat Black"/>
              </a:rPr>
              <a:t>íficos</a:t>
            </a:r>
            <a:endParaRPr sz="2500">
              <a:solidFill>
                <a:srgbClr val="20180E"/>
              </a:solidFill>
              <a:latin typeface="Montserrat Black"/>
              <a:ea typeface="Montserrat Black"/>
              <a:cs typeface="Montserrat Black"/>
              <a:sym typeface="Montserrat Black"/>
            </a:endParaRPr>
          </a:p>
        </p:txBody>
      </p:sp>
      <p:sp>
        <p:nvSpPr>
          <p:cNvPr id="71" name="Google Shape;71;p15"/>
          <p:cNvSpPr txBox="1"/>
          <p:nvPr/>
        </p:nvSpPr>
        <p:spPr>
          <a:xfrm>
            <a:off x="1393550" y="1862863"/>
            <a:ext cx="5412900" cy="624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s" sz="1300">
                <a:solidFill>
                  <a:srgbClr val="20180E"/>
                </a:solidFill>
                <a:latin typeface="Montserrat"/>
                <a:ea typeface="Montserrat"/>
                <a:cs typeface="Montserrat"/>
                <a:sym typeface="Montserrat"/>
              </a:rPr>
              <a:t>Promover la transparencia en el proceso de construcción de la ordenanza para garantizar los procesos de democratización. </a:t>
            </a:r>
            <a:endParaRPr sz="1300">
              <a:solidFill>
                <a:srgbClr val="20180E"/>
              </a:solidFill>
              <a:latin typeface="Montserrat"/>
              <a:ea typeface="Montserrat"/>
              <a:cs typeface="Montserrat"/>
              <a:sym typeface="Montserrat"/>
            </a:endParaRPr>
          </a:p>
        </p:txBody>
      </p:sp>
      <p:sp>
        <p:nvSpPr>
          <p:cNvPr id="72" name="Google Shape;72;p15"/>
          <p:cNvSpPr txBox="1"/>
          <p:nvPr/>
        </p:nvSpPr>
        <p:spPr>
          <a:xfrm>
            <a:off x="1393550" y="3680713"/>
            <a:ext cx="5412900" cy="624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s" sz="1300">
                <a:solidFill>
                  <a:srgbClr val="20180E"/>
                </a:solidFill>
                <a:latin typeface="Montserrat"/>
                <a:ea typeface="Montserrat"/>
                <a:cs typeface="Montserrat"/>
                <a:sym typeface="Montserrat"/>
              </a:rPr>
              <a:t>Lograr aportes y acuerdos con los actores involucrados para la construcción y consolidación de la Ordenanza.</a:t>
            </a:r>
            <a:endParaRPr sz="1300">
              <a:solidFill>
                <a:srgbClr val="20180E"/>
              </a:solidFill>
              <a:latin typeface="Montserrat"/>
              <a:ea typeface="Montserrat"/>
              <a:cs typeface="Montserrat"/>
              <a:sym typeface="Montserrat"/>
            </a:endParaRPr>
          </a:p>
        </p:txBody>
      </p:sp>
      <p:sp>
        <p:nvSpPr>
          <p:cNvPr id="73" name="Google Shape;73;p15"/>
          <p:cNvSpPr/>
          <p:nvPr/>
        </p:nvSpPr>
        <p:spPr>
          <a:xfrm>
            <a:off x="885550" y="2026075"/>
            <a:ext cx="298500" cy="298500"/>
          </a:xfrm>
          <a:prstGeom prst="ellipse">
            <a:avLst/>
          </a:prstGeom>
          <a:solidFill>
            <a:srgbClr val="20180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chemeClr val="lt1"/>
                </a:solidFill>
                <a:latin typeface="Montserrat Black"/>
                <a:ea typeface="Montserrat Black"/>
                <a:cs typeface="Montserrat Black"/>
                <a:sym typeface="Montserrat Black"/>
              </a:rPr>
              <a:t>1</a:t>
            </a:r>
            <a:endParaRPr>
              <a:solidFill>
                <a:schemeClr val="lt1"/>
              </a:solidFill>
              <a:latin typeface="Montserrat Black"/>
              <a:ea typeface="Montserrat Black"/>
              <a:cs typeface="Montserrat Black"/>
              <a:sym typeface="Montserrat Black"/>
            </a:endParaRPr>
          </a:p>
        </p:txBody>
      </p:sp>
      <p:sp>
        <p:nvSpPr>
          <p:cNvPr id="74" name="Google Shape;74;p15"/>
          <p:cNvSpPr/>
          <p:nvPr/>
        </p:nvSpPr>
        <p:spPr>
          <a:xfrm>
            <a:off x="885550" y="2935000"/>
            <a:ext cx="298500" cy="298500"/>
          </a:xfrm>
          <a:prstGeom prst="ellipse">
            <a:avLst/>
          </a:prstGeom>
          <a:solidFill>
            <a:srgbClr val="2018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latin typeface="Montserrat Black"/>
                <a:ea typeface="Montserrat Black"/>
                <a:cs typeface="Montserrat Black"/>
                <a:sym typeface="Montserrat Black"/>
              </a:rPr>
              <a:t>2</a:t>
            </a:r>
            <a:endParaRPr>
              <a:solidFill>
                <a:schemeClr val="lt1"/>
              </a:solidFill>
              <a:latin typeface="Montserrat Black"/>
              <a:ea typeface="Montserrat Black"/>
              <a:cs typeface="Montserrat Black"/>
              <a:sym typeface="Montserrat Black"/>
            </a:endParaRPr>
          </a:p>
        </p:txBody>
      </p:sp>
      <p:sp>
        <p:nvSpPr>
          <p:cNvPr id="75" name="Google Shape;75;p15"/>
          <p:cNvSpPr/>
          <p:nvPr/>
        </p:nvSpPr>
        <p:spPr>
          <a:xfrm>
            <a:off x="885550" y="3843925"/>
            <a:ext cx="298500" cy="298500"/>
          </a:xfrm>
          <a:prstGeom prst="ellipse">
            <a:avLst/>
          </a:prstGeom>
          <a:solidFill>
            <a:srgbClr val="2018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latin typeface="Montserrat Black"/>
                <a:ea typeface="Montserrat Black"/>
                <a:cs typeface="Montserrat Black"/>
                <a:sym typeface="Montserrat Black"/>
              </a:rPr>
              <a:t>3</a:t>
            </a:r>
            <a:endParaRPr>
              <a:solidFill>
                <a:schemeClr val="lt1"/>
              </a:solidFill>
              <a:latin typeface="Montserrat Black"/>
              <a:ea typeface="Montserrat Black"/>
              <a:cs typeface="Montserrat Black"/>
              <a:sym typeface="Montserrat Black"/>
            </a:endParaRPr>
          </a:p>
        </p:txBody>
      </p:sp>
      <p:sp>
        <p:nvSpPr>
          <p:cNvPr id="76" name="Google Shape;76;p15"/>
          <p:cNvSpPr txBox="1"/>
          <p:nvPr/>
        </p:nvSpPr>
        <p:spPr>
          <a:xfrm>
            <a:off x="1393550" y="2771800"/>
            <a:ext cx="6864900" cy="624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s" sz="1300">
                <a:solidFill>
                  <a:srgbClr val="20180E"/>
                </a:solidFill>
                <a:latin typeface="Montserrat"/>
                <a:ea typeface="Montserrat"/>
                <a:cs typeface="Montserrat"/>
                <a:sym typeface="Montserrat"/>
              </a:rPr>
              <a:t>Consolidar un proceso participativo, plural, diverso y transparente que sirva para comprender el ejercicio del comercio con sus múltiples particularidades.</a:t>
            </a:r>
            <a:endParaRPr sz="1300">
              <a:solidFill>
                <a:srgbClr val="20180E"/>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80E"/>
        </a:solidFill>
      </p:bgPr>
    </p:bg>
    <p:spTree>
      <p:nvGrpSpPr>
        <p:cNvPr id="80" name="Shape 80"/>
        <p:cNvGrpSpPr/>
        <p:nvPr/>
      </p:nvGrpSpPr>
      <p:grpSpPr>
        <a:xfrm>
          <a:off x="0" y="0"/>
          <a:ext cx="0" cy="0"/>
          <a:chOff x="0" y="0"/>
          <a:chExt cx="0" cy="0"/>
        </a:xfrm>
      </p:grpSpPr>
      <p:sp>
        <p:nvSpPr>
          <p:cNvPr id="81" name="Google Shape;81;p16"/>
          <p:cNvSpPr txBox="1"/>
          <p:nvPr/>
        </p:nvSpPr>
        <p:spPr>
          <a:xfrm>
            <a:off x="631550" y="645100"/>
            <a:ext cx="3000000" cy="9543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500">
                <a:solidFill>
                  <a:schemeClr val="lt1"/>
                </a:solidFill>
                <a:latin typeface="Montserrat Black"/>
                <a:ea typeface="Montserrat Black"/>
                <a:cs typeface="Montserrat Black"/>
                <a:sym typeface="Montserrat Black"/>
              </a:rPr>
              <a:t>Estrategia general</a:t>
            </a:r>
            <a:endParaRPr sz="2500">
              <a:solidFill>
                <a:schemeClr val="lt1"/>
              </a:solidFill>
              <a:latin typeface="Montserrat Black"/>
              <a:ea typeface="Montserrat Black"/>
              <a:cs typeface="Montserrat Black"/>
              <a:sym typeface="Montserrat Black"/>
            </a:endParaRPr>
          </a:p>
        </p:txBody>
      </p:sp>
      <p:sp>
        <p:nvSpPr>
          <p:cNvPr id="82" name="Google Shape;82;p16"/>
          <p:cNvSpPr txBox="1"/>
          <p:nvPr/>
        </p:nvSpPr>
        <p:spPr>
          <a:xfrm>
            <a:off x="631550" y="1599400"/>
            <a:ext cx="4812000" cy="20655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1300">
                <a:solidFill>
                  <a:schemeClr val="lt1"/>
                </a:solidFill>
                <a:latin typeface="Montserrat"/>
                <a:ea typeface="Montserrat"/>
                <a:cs typeface="Montserrat"/>
                <a:sym typeface="Montserrat"/>
              </a:rPr>
              <a:t>La socialización se llevará a cabo mediante mesas de trabajo participativas, orientadas a fomentar el diálogo y la comprensión de los puntos críticos de la normativa. Estas mesas se organizarán por grupos de interés clave (comerciantes, autoridades locales, equipos técnicos, dirigentes, entre otros), con el objetivo de obtener retroalimentación específica y lograr un consenso informado.</a:t>
            </a:r>
            <a:endParaRPr sz="1300">
              <a:solidFill>
                <a:schemeClr val="lt1"/>
              </a:solidFill>
              <a:latin typeface="Montserrat"/>
              <a:ea typeface="Montserrat"/>
              <a:cs typeface="Montserrat"/>
              <a:sym typeface="Montserrat"/>
            </a:endParaRPr>
          </a:p>
        </p:txBody>
      </p:sp>
      <p:cxnSp>
        <p:nvCxnSpPr>
          <p:cNvPr id="83" name="Google Shape;83;p16"/>
          <p:cNvCxnSpPr/>
          <p:nvPr/>
        </p:nvCxnSpPr>
        <p:spPr>
          <a:xfrm>
            <a:off x="5912050" y="2571750"/>
            <a:ext cx="665400" cy="0"/>
          </a:xfrm>
          <a:prstGeom prst="straightConnector1">
            <a:avLst/>
          </a:prstGeom>
          <a:noFill/>
          <a:ln cap="flat" cmpd="sng" w="28575">
            <a:solidFill>
              <a:schemeClr val="lt1"/>
            </a:solidFill>
            <a:prstDash val="solid"/>
            <a:round/>
            <a:headEnd len="med" w="med" type="none"/>
            <a:tailEnd len="med" w="med" type="triangle"/>
          </a:ln>
        </p:spPr>
      </p:cxnSp>
      <p:sp>
        <p:nvSpPr>
          <p:cNvPr id="84" name="Google Shape;84;p16"/>
          <p:cNvSpPr txBox="1"/>
          <p:nvPr/>
        </p:nvSpPr>
        <p:spPr>
          <a:xfrm>
            <a:off x="6577450" y="2294700"/>
            <a:ext cx="1676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200">
                <a:solidFill>
                  <a:schemeClr val="lt1"/>
                </a:solidFill>
                <a:latin typeface="Montserrat"/>
                <a:ea typeface="Montserrat"/>
                <a:cs typeface="Montserrat"/>
                <a:sym typeface="Montserrat"/>
              </a:rPr>
              <a:t>Logística vs. Técnica</a:t>
            </a:r>
            <a:endParaRPr sz="12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nvSpPr>
        <p:spPr>
          <a:xfrm>
            <a:off x="268800" y="259775"/>
            <a:ext cx="3470100" cy="11082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800">
                <a:solidFill>
                  <a:schemeClr val="dk1"/>
                </a:solidFill>
                <a:latin typeface="Montserrat Black"/>
                <a:ea typeface="Montserrat Black"/>
                <a:cs typeface="Montserrat Black"/>
                <a:sym typeface="Montserrat Black"/>
              </a:rPr>
              <a:t>Metodología adaptada</a:t>
            </a:r>
            <a:endParaRPr sz="2800">
              <a:solidFill>
                <a:schemeClr val="dk1"/>
              </a:solidFill>
              <a:latin typeface="Montserrat Black"/>
              <a:ea typeface="Montserrat Black"/>
              <a:cs typeface="Montserrat Black"/>
              <a:sym typeface="Montserrat Black"/>
            </a:endParaRPr>
          </a:p>
          <a:p>
            <a:pPr indent="0" lvl="0" marL="0" rtl="0" algn="l">
              <a:lnSpc>
                <a:spcPct val="115000"/>
              </a:lnSpc>
              <a:spcBef>
                <a:spcPts val="0"/>
              </a:spcBef>
              <a:spcAft>
                <a:spcPts val="0"/>
              </a:spcAft>
              <a:buNone/>
            </a:pPr>
            <a:r>
              <a:t/>
            </a:r>
            <a:endParaRPr sz="400">
              <a:solidFill>
                <a:schemeClr val="dk1"/>
              </a:solidFill>
              <a:latin typeface="Montserrat Black"/>
              <a:ea typeface="Montserrat Black"/>
              <a:cs typeface="Montserrat Black"/>
              <a:sym typeface="Montserrat Black"/>
            </a:endParaRPr>
          </a:p>
        </p:txBody>
      </p:sp>
      <p:sp>
        <p:nvSpPr>
          <p:cNvPr id="90" name="Google Shape;90;p17"/>
          <p:cNvSpPr txBox="1"/>
          <p:nvPr/>
        </p:nvSpPr>
        <p:spPr>
          <a:xfrm>
            <a:off x="360750" y="1870175"/>
            <a:ext cx="3286200" cy="431100"/>
          </a:xfrm>
          <a:prstGeom prst="rect">
            <a:avLst/>
          </a:prstGeom>
          <a:noFill/>
          <a:ln>
            <a:noFill/>
          </a:ln>
        </p:spPr>
        <p:txBody>
          <a:bodyPr anchorCtr="0" anchor="t" bIns="91425" lIns="91425" spcFirstLastPara="1" rIns="91425" wrap="square" tIns="91425">
            <a:spAutoFit/>
          </a:bodyPr>
          <a:lstStyle/>
          <a:p>
            <a:pPr indent="0" lvl="0" marL="0" rtl="0" algn="just">
              <a:lnSpc>
                <a:spcPct val="96000"/>
              </a:lnSpc>
              <a:spcBef>
                <a:spcPts val="0"/>
              </a:spcBef>
              <a:spcAft>
                <a:spcPts val="0"/>
              </a:spcAft>
              <a:buNone/>
            </a:pPr>
            <a:r>
              <a:rPr lang="es" sz="1600">
                <a:solidFill>
                  <a:schemeClr val="dk1"/>
                </a:solidFill>
                <a:latin typeface="Montserrat Black"/>
                <a:ea typeface="Montserrat Black"/>
                <a:cs typeface="Montserrat Black"/>
                <a:sym typeface="Montserrat Black"/>
              </a:rPr>
              <a:t>1. </a:t>
            </a:r>
            <a:r>
              <a:rPr lang="es" sz="1600">
                <a:solidFill>
                  <a:schemeClr val="dk1"/>
                </a:solidFill>
                <a:latin typeface="Montserrat Black"/>
                <a:ea typeface="Montserrat Black"/>
                <a:cs typeface="Montserrat Black"/>
                <a:sym typeface="Montserrat Black"/>
              </a:rPr>
              <a:t>Fase previa</a:t>
            </a:r>
            <a:endParaRPr sz="1600">
              <a:solidFill>
                <a:schemeClr val="dk1"/>
              </a:solidFill>
              <a:latin typeface="Montserrat Black"/>
              <a:ea typeface="Montserrat Black"/>
              <a:cs typeface="Montserrat Black"/>
              <a:sym typeface="Montserrat Black"/>
            </a:endParaRPr>
          </a:p>
        </p:txBody>
      </p:sp>
      <p:sp>
        <p:nvSpPr>
          <p:cNvPr id="91" name="Google Shape;91;p17"/>
          <p:cNvSpPr txBox="1"/>
          <p:nvPr/>
        </p:nvSpPr>
        <p:spPr>
          <a:xfrm>
            <a:off x="360750" y="2204154"/>
            <a:ext cx="3286200" cy="3693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b="1" lang="es" sz="1200">
                <a:solidFill>
                  <a:schemeClr val="dk1"/>
                </a:solidFill>
                <a:latin typeface="Montserrat"/>
                <a:ea typeface="Montserrat"/>
                <a:cs typeface="Montserrat"/>
                <a:sym typeface="Montserrat"/>
              </a:rPr>
              <a:t>Convocatoria</a:t>
            </a:r>
            <a:endParaRPr b="1" sz="1200">
              <a:solidFill>
                <a:schemeClr val="dk1"/>
              </a:solidFill>
              <a:latin typeface="Montserrat"/>
              <a:ea typeface="Montserrat"/>
              <a:cs typeface="Montserrat"/>
              <a:sym typeface="Montserrat"/>
            </a:endParaRPr>
          </a:p>
        </p:txBody>
      </p:sp>
      <p:sp>
        <p:nvSpPr>
          <p:cNvPr id="92" name="Google Shape;92;p17"/>
          <p:cNvSpPr txBox="1"/>
          <p:nvPr/>
        </p:nvSpPr>
        <p:spPr>
          <a:xfrm>
            <a:off x="360750" y="2565321"/>
            <a:ext cx="3286200" cy="8928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1000">
                <a:solidFill>
                  <a:schemeClr val="dk1"/>
                </a:solidFill>
                <a:latin typeface="Montserrat"/>
                <a:ea typeface="Montserrat"/>
                <a:cs typeface="Montserrat"/>
                <a:sym typeface="Montserrat"/>
              </a:rPr>
              <a:t>Convocar a través de redes sociales institucionales, vocerías y medios a los comerciantes en las fechas acordadas para que acudan a las mesas de socialización. </a:t>
            </a:r>
            <a:endParaRPr sz="1000">
              <a:solidFill>
                <a:schemeClr val="dk1"/>
              </a:solidFill>
              <a:latin typeface="Montserrat"/>
              <a:ea typeface="Montserrat"/>
              <a:cs typeface="Montserrat"/>
              <a:sym typeface="Montserrat"/>
            </a:endParaRPr>
          </a:p>
        </p:txBody>
      </p:sp>
      <p:sp>
        <p:nvSpPr>
          <p:cNvPr id="93" name="Google Shape;93;p17"/>
          <p:cNvSpPr txBox="1"/>
          <p:nvPr/>
        </p:nvSpPr>
        <p:spPr>
          <a:xfrm>
            <a:off x="4564950" y="1870175"/>
            <a:ext cx="3330000" cy="431100"/>
          </a:xfrm>
          <a:prstGeom prst="rect">
            <a:avLst/>
          </a:prstGeom>
          <a:noFill/>
          <a:ln>
            <a:noFill/>
          </a:ln>
        </p:spPr>
        <p:txBody>
          <a:bodyPr anchorCtr="0" anchor="t" bIns="91425" lIns="91425" spcFirstLastPara="1" rIns="91425" wrap="square" tIns="91425">
            <a:spAutoFit/>
          </a:bodyPr>
          <a:lstStyle/>
          <a:p>
            <a:pPr indent="0" lvl="0" marL="0" rtl="0" algn="just">
              <a:lnSpc>
                <a:spcPct val="96000"/>
              </a:lnSpc>
              <a:spcBef>
                <a:spcPts val="0"/>
              </a:spcBef>
              <a:spcAft>
                <a:spcPts val="0"/>
              </a:spcAft>
              <a:buNone/>
            </a:pPr>
            <a:r>
              <a:rPr lang="es" sz="1600">
                <a:solidFill>
                  <a:schemeClr val="dk1"/>
                </a:solidFill>
                <a:latin typeface="Montserrat Black"/>
                <a:ea typeface="Montserrat Black"/>
                <a:cs typeface="Montserrat Black"/>
                <a:sym typeface="Montserrat Black"/>
              </a:rPr>
              <a:t>2. </a:t>
            </a:r>
            <a:r>
              <a:rPr lang="es" sz="1600">
                <a:solidFill>
                  <a:schemeClr val="dk1"/>
                </a:solidFill>
                <a:latin typeface="Montserrat Black"/>
                <a:ea typeface="Montserrat Black"/>
                <a:cs typeface="Montserrat Black"/>
                <a:sym typeface="Montserrat Black"/>
              </a:rPr>
              <a:t>Fase de preparaci</a:t>
            </a:r>
            <a:r>
              <a:rPr lang="es" sz="1600">
                <a:solidFill>
                  <a:schemeClr val="dk1"/>
                </a:solidFill>
                <a:latin typeface="Montserrat Black"/>
                <a:ea typeface="Montserrat Black"/>
                <a:cs typeface="Montserrat Black"/>
                <a:sym typeface="Montserrat Black"/>
              </a:rPr>
              <a:t>ón</a:t>
            </a:r>
            <a:endParaRPr sz="1600">
              <a:solidFill>
                <a:schemeClr val="dk1"/>
              </a:solidFill>
              <a:latin typeface="Montserrat Black"/>
              <a:ea typeface="Montserrat Black"/>
              <a:cs typeface="Montserrat Black"/>
              <a:sym typeface="Montserrat Black"/>
            </a:endParaRPr>
          </a:p>
        </p:txBody>
      </p:sp>
      <p:sp>
        <p:nvSpPr>
          <p:cNvPr id="94" name="Google Shape;94;p17"/>
          <p:cNvSpPr txBox="1"/>
          <p:nvPr/>
        </p:nvSpPr>
        <p:spPr>
          <a:xfrm>
            <a:off x="4564950" y="2204146"/>
            <a:ext cx="3330000" cy="3693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b="1" lang="es" sz="1200">
                <a:solidFill>
                  <a:schemeClr val="dk1"/>
                </a:solidFill>
                <a:latin typeface="Montserrat"/>
                <a:ea typeface="Montserrat"/>
                <a:cs typeface="Montserrat"/>
                <a:sym typeface="Montserrat"/>
              </a:rPr>
              <a:t>Análisis de contexto</a:t>
            </a:r>
            <a:endParaRPr b="1" sz="1200">
              <a:solidFill>
                <a:schemeClr val="dk1"/>
              </a:solidFill>
              <a:latin typeface="Montserrat"/>
              <a:ea typeface="Montserrat"/>
              <a:cs typeface="Montserrat"/>
              <a:sym typeface="Montserrat"/>
            </a:endParaRPr>
          </a:p>
        </p:txBody>
      </p:sp>
      <p:sp>
        <p:nvSpPr>
          <p:cNvPr id="95" name="Google Shape;95;p17"/>
          <p:cNvSpPr txBox="1"/>
          <p:nvPr/>
        </p:nvSpPr>
        <p:spPr>
          <a:xfrm>
            <a:off x="4564950" y="2545655"/>
            <a:ext cx="3470100" cy="12621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1000">
                <a:solidFill>
                  <a:schemeClr val="dk1"/>
                </a:solidFill>
                <a:latin typeface="Montserrat"/>
                <a:ea typeface="Montserrat"/>
                <a:cs typeface="Montserrat"/>
                <a:sym typeface="Montserrat"/>
              </a:rPr>
              <a:t>Revisión antecedentes de Ordenanza. </a:t>
            </a:r>
            <a:endParaRPr sz="1000">
              <a:solidFill>
                <a:schemeClr val="dk1"/>
              </a:solidFill>
              <a:latin typeface="Montserrat"/>
              <a:ea typeface="Montserrat"/>
              <a:cs typeface="Montserrat"/>
              <a:sym typeface="Montserrat"/>
            </a:endParaRPr>
          </a:p>
          <a:p>
            <a:pPr indent="0" lvl="0" marL="0" rtl="0" algn="just">
              <a:lnSpc>
                <a:spcPct val="120000"/>
              </a:lnSpc>
              <a:spcBef>
                <a:spcPts val="0"/>
              </a:spcBef>
              <a:spcAft>
                <a:spcPts val="0"/>
              </a:spcAft>
              <a:buNone/>
            </a:pPr>
            <a:r>
              <a:rPr b="1" lang="es" sz="1000">
                <a:solidFill>
                  <a:schemeClr val="dk1"/>
                </a:solidFill>
                <a:latin typeface="Montserrat"/>
                <a:ea typeface="Montserrat"/>
                <a:cs typeface="Montserrat"/>
                <a:sym typeface="Montserrat"/>
              </a:rPr>
              <a:t>Definición de grupos de interés:</a:t>
            </a:r>
            <a:r>
              <a:rPr lang="es" sz="1000">
                <a:solidFill>
                  <a:schemeClr val="dk1"/>
                </a:solidFill>
                <a:latin typeface="Montserrat"/>
                <a:ea typeface="Montserrat"/>
                <a:cs typeface="Montserrat"/>
                <a:sym typeface="Montserrat"/>
              </a:rPr>
              <a:t> comerciantes, administración de mercados, representantes de zonas comerciales, autoridades municipales.</a:t>
            </a:r>
            <a:endParaRPr sz="1000">
              <a:solidFill>
                <a:schemeClr val="dk1"/>
              </a:solidFill>
              <a:latin typeface="Montserrat"/>
              <a:ea typeface="Montserrat"/>
              <a:cs typeface="Montserrat"/>
              <a:sym typeface="Montserrat"/>
            </a:endParaRPr>
          </a:p>
          <a:p>
            <a:pPr indent="0" lvl="0" marL="0" rtl="0" algn="just">
              <a:lnSpc>
                <a:spcPct val="120000"/>
              </a:lnSpc>
              <a:spcBef>
                <a:spcPts val="0"/>
              </a:spcBef>
              <a:spcAft>
                <a:spcPts val="0"/>
              </a:spcAft>
              <a:buNone/>
            </a:pPr>
            <a:r>
              <a:rPr b="1" lang="es" sz="1000">
                <a:solidFill>
                  <a:schemeClr val="dk1"/>
                </a:solidFill>
                <a:latin typeface="Montserrat"/>
                <a:ea typeface="Montserrat"/>
                <a:cs typeface="Montserrat"/>
                <a:sym typeface="Montserrat"/>
              </a:rPr>
              <a:t>Material informativo:</a:t>
            </a:r>
            <a:r>
              <a:rPr lang="es" sz="1000">
                <a:solidFill>
                  <a:schemeClr val="dk1"/>
                </a:solidFill>
                <a:latin typeface="Montserrat"/>
                <a:ea typeface="Montserrat"/>
                <a:cs typeface="Montserrat"/>
                <a:sym typeface="Montserrat"/>
              </a:rPr>
              <a:t> Preparar materiales claros y accesibles. </a:t>
            </a:r>
            <a:endParaRPr sz="1000">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268800" y="259775"/>
            <a:ext cx="3470100" cy="11082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800">
                <a:solidFill>
                  <a:schemeClr val="dk1"/>
                </a:solidFill>
                <a:latin typeface="Montserrat Black"/>
                <a:ea typeface="Montserrat Black"/>
                <a:cs typeface="Montserrat Black"/>
                <a:sym typeface="Montserrat Black"/>
              </a:rPr>
              <a:t>Metodología adaptada</a:t>
            </a:r>
            <a:endParaRPr sz="2800">
              <a:solidFill>
                <a:schemeClr val="dk1"/>
              </a:solidFill>
              <a:latin typeface="Montserrat Black"/>
              <a:ea typeface="Montserrat Black"/>
              <a:cs typeface="Montserrat Black"/>
              <a:sym typeface="Montserrat Black"/>
            </a:endParaRPr>
          </a:p>
          <a:p>
            <a:pPr indent="0" lvl="0" marL="0" rtl="0" algn="l">
              <a:lnSpc>
                <a:spcPct val="115000"/>
              </a:lnSpc>
              <a:spcBef>
                <a:spcPts val="0"/>
              </a:spcBef>
              <a:spcAft>
                <a:spcPts val="0"/>
              </a:spcAft>
              <a:buNone/>
            </a:pPr>
            <a:r>
              <a:t/>
            </a:r>
            <a:endParaRPr sz="400">
              <a:solidFill>
                <a:schemeClr val="dk1"/>
              </a:solidFill>
              <a:latin typeface="Montserrat Black"/>
              <a:ea typeface="Montserrat Black"/>
              <a:cs typeface="Montserrat Black"/>
              <a:sym typeface="Montserrat Black"/>
            </a:endParaRPr>
          </a:p>
        </p:txBody>
      </p:sp>
      <p:sp>
        <p:nvSpPr>
          <p:cNvPr id="101" name="Google Shape;101;p18"/>
          <p:cNvSpPr txBox="1"/>
          <p:nvPr/>
        </p:nvSpPr>
        <p:spPr>
          <a:xfrm>
            <a:off x="268803" y="1451225"/>
            <a:ext cx="3041700" cy="4311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1600">
                <a:solidFill>
                  <a:schemeClr val="dk1"/>
                </a:solidFill>
                <a:latin typeface="Montserrat Black"/>
                <a:ea typeface="Montserrat Black"/>
                <a:cs typeface="Montserrat Black"/>
                <a:sym typeface="Montserrat Black"/>
              </a:rPr>
              <a:t>3. Fase de socialización</a:t>
            </a:r>
            <a:endParaRPr sz="1600">
              <a:solidFill>
                <a:schemeClr val="dk1"/>
              </a:solidFill>
              <a:latin typeface="Montserrat Black"/>
              <a:ea typeface="Montserrat Black"/>
              <a:cs typeface="Montserrat Black"/>
              <a:sym typeface="Montserrat Black"/>
            </a:endParaRPr>
          </a:p>
        </p:txBody>
      </p:sp>
      <p:sp>
        <p:nvSpPr>
          <p:cNvPr id="102" name="Google Shape;102;p18"/>
          <p:cNvSpPr txBox="1"/>
          <p:nvPr/>
        </p:nvSpPr>
        <p:spPr>
          <a:xfrm>
            <a:off x="268803" y="1811375"/>
            <a:ext cx="2043600" cy="3693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b="1" lang="es" sz="1200">
                <a:solidFill>
                  <a:schemeClr val="dk1"/>
                </a:solidFill>
                <a:latin typeface="Montserrat"/>
                <a:ea typeface="Montserrat"/>
                <a:cs typeface="Montserrat"/>
                <a:sym typeface="Montserrat"/>
              </a:rPr>
              <a:t>Proceso participativo</a:t>
            </a:r>
            <a:endParaRPr b="1" sz="1200">
              <a:solidFill>
                <a:schemeClr val="dk1"/>
              </a:solidFill>
              <a:latin typeface="Montserrat"/>
              <a:ea typeface="Montserrat"/>
              <a:cs typeface="Montserrat"/>
              <a:sym typeface="Montserrat"/>
            </a:endParaRPr>
          </a:p>
        </p:txBody>
      </p:sp>
      <p:sp>
        <p:nvSpPr>
          <p:cNvPr id="103" name="Google Shape;103;p18"/>
          <p:cNvSpPr txBox="1"/>
          <p:nvPr/>
        </p:nvSpPr>
        <p:spPr>
          <a:xfrm>
            <a:off x="268800" y="2116375"/>
            <a:ext cx="2741700" cy="14868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900">
                <a:solidFill>
                  <a:schemeClr val="dk1"/>
                </a:solidFill>
                <a:latin typeface="Montserrat"/>
                <a:ea typeface="Montserrat"/>
                <a:cs typeface="Montserrat"/>
                <a:sym typeface="Montserrat"/>
              </a:rPr>
              <a:t>Organización de Mesas de Trabajo por Nodos Críticos.</a:t>
            </a:r>
            <a:endParaRPr sz="900">
              <a:solidFill>
                <a:schemeClr val="dk1"/>
              </a:solidFill>
              <a:latin typeface="Montserrat"/>
              <a:ea typeface="Montserrat"/>
              <a:cs typeface="Montserrat"/>
              <a:sym typeface="Montserrat"/>
            </a:endParaRPr>
          </a:p>
          <a:p>
            <a:pPr indent="0" lvl="0" marL="0" rtl="0" algn="just">
              <a:lnSpc>
                <a:spcPct val="120000"/>
              </a:lnSpc>
              <a:spcBef>
                <a:spcPts val="0"/>
              </a:spcBef>
              <a:spcAft>
                <a:spcPts val="0"/>
              </a:spcAft>
              <a:buNone/>
            </a:pPr>
            <a:r>
              <a:rPr b="1" lang="es" sz="900">
                <a:solidFill>
                  <a:schemeClr val="dk1"/>
                </a:solidFill>
                <a:latin typeface="Montserrat"/>
                <a:ea typeface="Montserrat"/>
                <a:cs typeface="Montserrat"/>
                <a:sym typeface="Montserrat"/>
              </a:rPr>
              <a:t>Talleres de Escucha Activa y Feedback: </a:t>
            </a:r>
            <a:r>
              <a:rPr lang="es" sz="900">
                <a:solidFill>
                  <a:schemeClr val="dk1"/>
                </a:solidFill>
                <a:latin typeface="Montserrat"/>
                <a:ea typeface="Montserrat"/>
                <a:cs typeface="Montserrat"/>
                <a:sym typeface="Montserrat"/>
              </a:rPr>
              <a:t>organizar un espacio para recoger observaciones y sugerencias específicas sobre cada nodo crítico, con el fin de integrarlas en la versión final de la modificatoria.</a:t>
            </a:r>
            <a:endParaRPr sz="900">
              <a:solidFill>
                <a:schemeClr val="dk1"/>
              </a:solidFill>
              <a:latin typeface="Montserrat"/>
              <a:ea typeface="Montserrat"/>
              <a:cs typeface="Montserrat"/>
              <a:sym typeface="Montserrat"/>
            </a:endParaRPr>
          </a:p>
        </p:txBody>
      </p:sp>
      <p:sp>
        <p:nvSpPr>
          <p:cNvPr id="104" name="Google Shape;104;p18"/>
          <p:cNvSpPr txBox="1"/>
          <p:nvPr/>
        </p:nvSpPr>
        <p:spPr>
          <a:xfrm>
            <a:off x="3345600" y="1451225"/>
            <a:ext cx="3041700" cy="6771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1600">
                <a:solidFill>
                  <a:schemeClr val="dk1"/>
                </a:solidFill>
                <a:latin typeface="Montserrat Black"/>
                <a:ea typeface="Montserrat Black"/>
                <a:cs typeface="Montserrat Black"/>
                <a:sym typeface="Montserrat Black"/>
              </a:rPr>
              <a:t>4. Fase de evaluación y ajuste</a:t>
            </a:r>
            <a:endParaRPr sz="1600">
              <a:solidFill>
                <a:schemeClr val="dk1"/>
              </a:solidFill>
              <a:latin typeface="Montserrat Black"/>
              <a:ea typeface="Montserrat Black"/>
              <a:cs typeface="Montserrat Black"/>
              <a:sym typeface="Montserrat Black"/>
            </a:endParaRPr>
          </a:p>
        </p:txBody>
      </p:sp>
      <p:sp>
        <p:nvSpPr>
          <p:cNvPr id="105" name="Google Shape;105;p18"/>
          <p:cNvSpPr txBox="1"/>
          <p:nvPr/>
        </p:nvSpPr>
        <p:spPr>
          <a:xfrm>
            <a:off x="3345600" y="2090000"/>
            <a:ext cx="2608800" cy="3693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b="1" lang="es" sz="1200">
                <a:solidFill>
                  <a:schemeClr val="dk1"/>
                </a:solidFill>
                <a:latin typeface="Montserrat"/>
                <a:ea typeface="Montserrat"/>
                <a:cs typeface="Montserrat"/>
                <a:sym typeface="Montserrat"/>
              </a:rPr>
              <a:t>Análisis de retroalimentación</a:t>
            </a:r>
            <a:endParaRPr b="1" sz="1200">
              <a:solidFill>
                <a:schemeClr val="dk1"/>
              </a:solidFill>
              <a:latin typeface="Montserrat"/>
              <a:ea typeface="Montserrat"/>
              <a:cs typeface="Montserrat"/>
              <a:sym typeface="Montserrat"/>
            </a:endParaRPr>
          </a:p>
        </p:txBody>
      </p:sp>
      <p:sp>
        <p:nvSpPr>
          <p:cNvPr id="106" name="Google Shape;106;p18"/>
          <p:cNvSpPr txBox="1"/>
          <p:nvPr/>
        </p:nvSpPr>
        <p:spPr>
          <a:xfrm>
            <a:off x="3345600" y="2361925"/>
            <a:ext cx="2452800" cy="8220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900">
                <a:solidFill>
                  <a:schemeClr val="dk1"/>
                </a:solidFill>
                <a:latin typeface="Montserrat"/>
                <a:ea typeface="Montserrat"/>
                <a:cs typeface="Montserrat"/>
                <a:sym typeface="Montserrat"/>
              </a:rPr>
              <a:t>Compilar y analizar toda la retroalimentación obtenida en las mesas de trabajo y talleres de escucha activa.</a:t>
            </a:r>
            <a:endParaRPr sz="900">
              <a:solidFill>
                <a:schemeClr val="dk1"/>
              </a:solidFill>
              <a:latin typeface="Montserrat"/>
              <a:ea typeface="Montserrat"/>
              <a:cs typeface="Montserrat"/>
              <a:sym typeface="Montserrat"/>
            </a:endParaRPr>
          </a:p>
        </p:txBody>
      </p:sp>
      <p:sp>
        <p:nvSpPr>
          <p:cNvPr id="107" name="Google Shape;107;p18"/>
          <p:cNvSpPr txBox="1"/>
          <p:nvPr/>
        </p:nvSpPr>
        <p:spPr>
          <a:xfrm>
            <a:off x="3423600" y="3265125"/>
            <a:ext cx="2452800" cy="4311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1600">
                <a:solidFill>
                  <a:schemeClr val="dk1"/>
                </a:solidFill>
                <a:latin typeface="Montserrat Black"/>
                <a:ea typeface="Montserrat Black"/>
                <a:cs typeface="Montserrat Black"/>
                <a:sym typeface="Montserrat Black"/>
              </a:rPr>
              <a:t>6. </a:t>
            </a:r>
            <a:r>
              <a:rPr lang="es" sz="1600">
                <a:solidFill>
                  <a:schemeClr val="dk1"/>
                </a:solidFill>
                <a:latin typeface="Montserrat Black"/>
                <a:ea typeface="Montserrat Black"/>
                <a:cs typeface="Montserrat Black"/>
                <a:sym typeface="Montserrat Black"/>
              </a:rPr>
              <a:t>Fase de difusi</a:t>
            </a:r>
            <a:r>
              <a:rPr lang="es" sz="1600">
                <a:solidFill>
                  <a:schemeClr val="dk1"/>
                </a:solidFill>
                <a:latin typeface="Montserrat Black"/>
                <a:ea typeface="Montserrat Black"/>
                <a:cs typeface="Montserrat Black"/>
                <a:sym typeface="Montserrat Black"/>
              </a:rPr>
              <a:t>ón</a:t>
            </a:r>
            <a:endParaRPr sz="1600">
              <a:solidFill>
                <a:schemeClr val="dk1"/>
              </a:solidFill>
              <a:latin typeface="Montserrat Black"/>
              <a:ea typeface="Montserrat Black"/>
              <a:cs typeface="Montserrat Black"/>
              <a:sym typeface="Montserrat Black"/>
            </a:endParaRPr>
          </a:p>
        </p:txBody>
      </p:sp>
      <p:sp>
        <p:nvSpPr>
          <p:cNvPr id="108" name="Google Shape;108;p18"/>
          <p:cNvSpPr txBox="1"/>
          <p:nvPr/>
        </p:nvSpPr>
        <p:spPr>
          <a:xfrm>
            <a:off x="3423600" y="3625263"/>
            <a:ext cx="2256000" cy="369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s" sz="1200">
                <a:solidFill>
                  <a:schemeClr val="dk1"/>
                </a:solidFill>
                <a:latin typeface="Montserrat"/>
                <a:ea typeface="Montserrat"/>
                <a:cs typeface="Montserrat"/>
                <a:sym typeface="Montserrat"/>
              </a:rPr>
              <a:t>Campaña informativa</a:t>
            </a:r>
            <a:endParaRPr b="1" sz="1200">
              <a:solidFill>
                <a:schemeClr val="dk1"/>
              </a:solidFill>
              <a:latin typeface="Montserrat"/>
              <a:ea typeface="Montserrat"/>
              <a:cs typeface="Montserrat"/>
              <a:sym typeface="Montserrat"/>
            </a:endParaRPr>
          </a:p>
        </p:txBody>
      </p:sp>
      <p:sp>
        <p:nvSpPr>
          <p:cNvPr id="109" name="Google Shape;109;p18"/>
          <p:cNvSpPr txBox="1"/>
          <p:nvPr/>
        </p:nvSpPr>
        <p:spPr>
          <a:xfrm>
            <a:off x="3423600" y="3893350"/>
            <a:ext cx="2424000" cy="9882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900">
                <a:solidFill>
                  <a:schemeClr val="dk1"/>
                </a:solidFill>
                <a:latin typeface="Montserrat"/>
                <a:ea typeface="Montserrat"/>
                <a:cs typeface="Montserrat"/>
                <a:sym typeface="Montserrat"/>
              </a:rPr>
              <a:t>Lanzar una campaña informativa sobre la nueva normativa, utilizando tanto medios digitales como físicos, para asegurar que todos los involucrados conozcan los resultados.</a:t>
            </a:r>
            <a:endParaRPr sz="900">
              <a:solidFill>
                <a:schemeClr val="dk1"/>
              </a:solidFill>
              <a:latin typeface="Montserrat"/>
              <a:ea typeface="Montserrat"/>
              <a:cs typeface="Montserrat"/>
              <a:sym typeface="Montserrat"/>
            </a:endParaRPr>
          </a:p>
        </p:txBody>
      </p:sp>
      <p:sp>
        <p:nvSpPr>
          <p:cNvPr id="110" name="Google Shape;110;p18"/>
          <p:cNvSpPr txBox="1"/>
          <p:nvPr/>
        </p:nvSpPr>
        <p:spPr>
          <a:xfrm>
            <a:off x="6314744" y="1451225"/>
            <a:ext cx="2716500" cy="4311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1600">
                <a:solidFill>
                  <a:schemeClr val="dk1"/>
                </a:solidFill>
                <a:latin typeface="Montserrat Black"/>
                <a:ea typeface="Montserrat Black"/>
                <a:cs typeface="Montserrat Black"/>
                <a:sym typeface="Montserrat Black"/>
              </a:rPr>
              <a:t>5. Fase de recopilación</a:t>
            </a:r>
            <a:endParaRPr sz="1600">
              <a:solidFill>
                <a:schemeClr val="dk1"/>
              </a:solidFill>
              <a:latin typeface="Montserrat Black"/>
              <a:ea typeface="Montserrat Black"/>
              <a:cs typeface="Montserrat Black"/>
              <a:sym typeface="Montserrat Black"/>
            </a:endParaRPr>
          </a:p>
        </p:txBody>
      </p:sp>
      <p:sp>
        <p:nvSpPr>
          <p:cNvPr id="111" name="Google Shape;111;p18"/>
          <p:cNvSpPr txBox="1"/>
          <p:nvPr/>
        </p:nvSpPr>
        <p:spPr>
          <a:xfrm>
            <a:off x="6314744" y="1765700"/>
            <a:ext cx="1045500" cy="369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s" sz="1200">
                <a:solidFill>
                  <a:schemeClr val="dk1"/>
                </a:solidFill>
                <a:latin typeface="Montserrat"/>
                <a:ea typeface="Montserrat"/>
                <a:cs typeface="Montserrat"/>
                <a:sym typeface="Montserrat"/>
              </a:rPr>
              <a:t>Informe</a:t>
            </a:r>
            <a:endParaRPr b="1" sz="1200">
              <a:solidFill>
                <a:schemeClr val="dk1"/>
              </a:solidFill>
              <a:latin typeface="Montserrat"/>
              <a:ea typeface="Montserrat"/>
              <a:cs typeface="Montserrat"/>
              <a:sym typeface="Montserrat"/>
            </a:endParaRPr>
          </a:p>
        </p:txBody>
      </p:sp>
      <p:sp>
        <p:nvSpPr>
          <p:cNvPr id="112" name="Google Shape;112;p18"/>
          <p:cNvSpPr txBox="1"/>
          <p:nvPr/>
        </p:nvSpPr>
        <p:spPr>
          <a:xfrm>
            <a:off x="6289500" y="2079450"/>
            <a:ext cx="2212800" cy="11544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es" sz="900">
                <a:solidFill>
                  <a:schemeClr val="dk1"/>
                </a:solidFill>
                <a:latin typeface="Montserrat"/>
                <a:ea typeface="Montserrat"/>
                <a:cs typeface="Montserrat"/>
                <a:sym typeface="Montserrat"/>
              </a:rPr>
              <a:t>Entregar una vez culminado el proceso de socialización un informe final por parte de AMCC a la comisión de Comercialización para su debido tratamiento en comisión.</a:t>
            </a:r>
            <a:endParaRPr sz="9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nvSpPr>
        <p:spPr>
          <a:xfrm>
            <a:off x="307250" y="297000"/>
            <a:ext cx="3028800" cy="8772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800">
                <a:solidFill>
                  <a:srgbClr val="20180E"/>
                </a:solidFill>
                <a:latin typeface="Montserrat Black"/>
                <a:ea typeface="Montserrat Black"/>
                <a:cs typeface="Montserrat Black"/>
                <a:sym typeface="Montserrat Black"/>
              </a:rPr>
              <a:t>Nodos críticos</a:t>
            </a:r>
            <a:endParaRPr sz="2800">
              <a:solidFill>
                <a:srgbClr val="20180E"/>
              </a:solidFill>
              <a:latin typeface="Montserrat Black"/>
              <a:ea typeface="Montserrat Black"/>
              <a:cs typeface="Montserrat Black"/>
              <a:sym typeface="Montserrat Black"/>
            </a:endParaRPr>
          </a:p>
          <a:p>
            <a:pPr indent="0" lvl="0" marL="0" rtl="0" algn="l">
              <a:lnSpc>
                <a:spcPct val="120000"/>
              </a:lnSpc>
              <a:spcBef>
                <a:spcPts val="0"/>
              </a:spcBef>
              <a:spcAft>
                <a:spcPts val="0"/>
              </a:spcAft>
              <a:buNone/>
            </a:pPr>
            <a:r>
              <a:rPr b="1" lang="es" sz="1700">
                <a:solidFill>
                  <a:srgbClr val="20180E"/>
                </a:solidFill>
                <a:latin typeface="Montserrat"/>
                <a:ea typeface="Montserrat"/>
                <a:cs typeface="Montserrat"/>
                <a:sym typeface="Montserrat"/>
              </a:rPr>
              <a:t>N</a:t>
            </a:r>
            <a:r>
              <a:rPr b="1" lang="es" sz="1700">
                <a:solidFill>
                  <a:srgbClr val="20180E"/>
                </a:solidFill>
                <a:latin typeface="Montserrat"/>
                <a:ea typeface="Montserrat"/>
                <a:cs typeface="Montserrat"/>
                <a:sym typeface="Montserrat"/>
              </a:rPr>
              <a:t>ormativa</a:t>
            </a:r>
            <a:endParaRPr sz="900">
              <a:solidFill>
                <a:srgbClr val="27367D"/>
              </a:solidFill>
              <a:latin typeface="Montserrat Black"/>
              <a:ea typeface="Montserrat Black"/>
              <a:cs typeface="Montserrat Black"/>
              <a:sym typeface="Montserrat Black"/>
            </a:endParaRPr>
          </a:p>
        </p:txBody>
      </p:sp>
      <p:grpSp>
        <p:nvGrpSpPr>
          <p:cNvPr id="118" name="Google Shape;118;p19"/>
          <p:cNvGrpSpPr/>
          <p:nvPr/>
        </p:nvGrpSpPr>
        <p:grpSpPr>
          <a:xfrm>
            <a:off x="2909232" y="3418357"/>
            <a:ext cx="3325532" cy="668768"/>
            <a:chOff x="1593000" y="2322568"/>
            <a:chExt cx="2939827" cy="643356"/>
          </a:xfrm>
        </p:grpSpPr>
        <p:sp>
          <p:nvSpPr>
            <p:cNvPr id="119" name="Google Shape;119;p19"/>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0" name="Google Shape;120;p19"/>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1" name="Google Shape;121;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Montserrat"/>
                  <a:ea typeface="Montserrat"/>
                  <a:cs typeface="Montserrat"/>
                  <a:sym typeface="Montserrat"/>
                </a:rPr>
                <a:t>Sanciones</a:t>
              </a:r>
              <a:endParaRPr sz="1000">
                <a:solidFill>
                  <a:srgbClr val="FFFFFF"/>
                </a:solidFill>
                <a:latin typeface="Montserrat"/>
                <a:ea typeface="Montserrat"/>
                <a:cs typeface="Montserrat"/>
                <a:sym typeface="Montserrat"/>
              </a:endParaRPr>
            </a:p>
          </p:txBody>
        </p:sp>
        <p:sp>
          <p:nvSpPr>
            <p:cNvPr id="122" name="Google Shape;122;p19"/>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3" name="Google Shape;123;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Montserrat"/>
                  <a:ea typeface="Montserrat"/>
                  <a:cs typeface="Montserrat"/>
                  <a:sym typeface="Montserrat"/>
                </a:rPr>
                <a:t>04</a:t>
              </a:r>
              <a:endParaRPr sz="2600">
                <a:solidFill>
                  <a:srgbClr val="FFFFFF"/>
                </a:solidFill>
                <a:latin typeface="Montserrat"/>
                <a:ea typeface="Montserrat"/>
                <a:cs typeface="Montserrat"/>
                <a:sym typeface="Montserrat"/>
              </a:endParaRPr>
            </a:p>
          </p:txBody>
        </p:sp>
      </p:grpSp>
      <p:grpSp>
        <p:nvGrpSpPr>
          <p:cNvPr id="124" name="Google Shape;124;p19"/>
          <p:cNvGrpSpPr/>
          <p:nvPr/>
        </p:nvGrpSpPr>
        <p:grpSpPr>
          <a:xfrm>
            <a:off x="2909232" y="2737636"/>
            <a:ext cx="3325532" cy="668768"/>
            <a:chOff x="1593000" y="2322568"/>
            <a:chExt cx="2939827" cy="643356"/>
          </a:xfrm>
        </p:grpSpPr>
        <p:sp>
          <p:nvSpPr>
            <p:cNvPr id="125" name="Google Shape;125;p19"/>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6" name="Google Shape;126;p19"/>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7" name="Google Shape;127;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sz="1000">
                  <a:solidFill>
                    <a:schemeClr val="lt1"/>
                  </a:solidFill>
                  <a:latin typeface="Montserrat"/>
                  <a:ea typeface="Montserrat"/>
                  <a:cs typeface="Montserrat"/>
                  <a:sym typeface="Montserrat"/>
                </a:rPr>
                <a:t>Parqueaderos y baños</a:t>
              </a:r>
              <a:endParaRPr sz="1000">
                <a:solidFill>
                  <a:srgbClr val="FFFFFF"/>
                </a:solidFill>
                <a:latin typeface="Montserrat"/>
                <a:ea typeface="Montserrat"/>
                <a:cs typeface="Montserrat"/>
                <a:sym typeface="Montserrat"/>
              </a:endParaRPr>
            </a:p>
          </p:txBody>
        </p:sp>
        <p:sp>
          <p:nvSpPr>
            <p:cNvPr id="128" name="Google Shape;128;p19"/>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9" name="Google Shape;129;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Montserrat"/>
                  <a:ea typeface="Montserrat"/>
                  <a:cs typeface="Montserrat"/>
                  <a:sym typeface="Montserrat"/>
                </a:rPr>
                <a:t>03</a:t>
              </a:r>
              <a:endParaRPr sz="2600">
                <a:solidFill>
                  <a:srgbClr val="FFFFFF"/>
                </a:solidFill>
                <a:latin typeface="Montserrat"/>
                <a:ea typeface="Montserrat"/>
                <a:cs typeface="Montserrat"/>
                <a:sym typeface="Montserrat"/>
              </a:endParaRPr>
            </a:p>
          </p:txBody>
        </p:sp>
      </p:grpSp>
      <p:grpSp>
        <p:nvGrpSpPr>
          <p:cNvPr id="130" name="Google Shape;130;p19"/>
          <p:cNvGrpSpPr/>
          <p:nvPr/>
        </p:nvGrpSpPr>
        <p:grpSpPr>
          <a:xfrm>
            <a:off x="2909232" y="2056950"/>
            <a:ext cx="3325532" cy="668768"/>
            <a:chOff x="1593000" y="2322568"/>
            <a:chExt cx="2939827" cy="643356"/>
          </a:xfrm>
        </p:grpSpPr>
        <p:sp>
          <p:nvSpPr>
            <p:cNvPr id="131" name="Google Shape;131;p19"/>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2" name="Google Shape;132;p19"/>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3" name="Google Shape;133;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Montserrat"/>
                  <a:ea typeface="Montserrat"/>
                  <a:cs typeface="Montserrat"/>
                  <a:sym typeface="Montserrat"/>
                </a:rPr>
                <a:t>Temporalidad</a:t>
              </a:r>
              <a:endParaRPr sz="1000">
                <a:solidFill>
                  <a:srgbClr val="FFFFFF"/>
                </a:solidFill>
                <a:latin typeface="Montserrat"/>
                <a:ea typeface="Montserrat"/>
                <a:cs typeface="Montserrat"/>
                <a:sym typeface="Montserrat"/>
              </a:endParaRPr>
            </a:p>
          </p:txBody>
        </p:sp>
        <p:sp>
          <p:nvSpPr>
            <p:cNvPr id="134" name="Google Shape;134;p19"/>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5" name="Google Shape;135;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Montserrat"/>
                  <a:ea typeface="Montserrat"/>
                  <a:cs typeface="Montserrat"/>
                  <a:sym typeface="Montserrat"/>
                </a:rPr>
                <a:t>02</a:t>
              </a:r>
              <a:endParaRPr sz="2600">
                <a:solidFill>
                  <a:srgbClr val="FFFFFF"/>
                </a:solidFill>
                <a:latin typeface="Montserrat"/>
                <a:ea typeface="Montserrat"/>
                <a:cs typeface="Montserrat"/>
                <a:sym typeface="Montserrat"/>
              </a:endParaRPr>
            </a:p>
          </p:txBody>
        </p:sp>
      </p:grpSp>
      <p:grpSp>
        <p:nvGrpSpPr>
          <p:cNvPr id="136" name="Google Shape;136;p19"/>
          <p:cNvGrpSpPr/>
          <p:nvPr/>
        </p:nvGrpSpPr>
        <p:grpSpPr>
          <a:xfrm>
            <a:off x="2909232" y="4099029"/>
            <a:ext cx="3325532" cy="668768"/>
            <a:chOff x="1593000" y="2322568"/>
            <a:chExt cx="2939827" cy="643356"/>
          </a:xfrm>
        </p:grpSpPr>
        <p:sp>
          <p:nvSpPr>
            <p:cNvPr id="137" name="Google Shape;137;p19"/>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8" name="Google Shape;138;p19"/>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9" name="Google Shape;139;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Montserrat"/>
                  <a:ea typeface="Montserrat"/>
                  <a:cs typeface="Montserrat"/>
                  <a:sym typeface="Montserrat"/>
                </a:rPr>
                <a:t>Regalías</a:t>
              </a:r>
              <a:endParaRPr sz="1000">
                <a:solidFill>
                  <a:srgbClr val="FFFFFF"/>
                </a:solidFill>
                <a:latin typeface="Montserrat"/>
                <a:ea typeface="Montserrat"/>
                <a:cs typeface="Montserrat"/>
                <a:sym typeface="Montserrat"/>
              </a:endParaRPr>
            </a:p>
          </p:txBody>
        </p:sp>
        <p:sp>
          <p:nvSpPr>
            <p:cNvPr id="140" name="Google Shape;140;p19"/>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1" name="Google Shape;141;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Montserrat"/>
                  <a:ea typeface="Montserrat"/>
                  <a:cs typeface="Montserrat"/>
                  <a:sym typeface="Montserrat"/>
                </a:rPr>
                <a:t>05</a:t>
              </a:r>
              <a:endParaRPr sz="2600">
                <a:solidFill>
                  <a:srgbClr val="FFFFFF"/>
                </a:solidFill>
                <a:latin typeface="Montserrat"/>
                <a:ea typeface="Montserrat"/>
                <a:cs typeface="Montserrat"/>
                <a:sym typeface="Montserrat"/>
              </a:endParaRPr>
            </a:p>
          </p:txBody>
        </p:sp>
      </p:grpSp>
      <p:grpSp>
        <p:nvGrpSpPr>
          <p:cNvPr id="142" name="Google Shape;142;p19"/>
          <p:cNvGrpSpPr/>
          <p:nvPr/>
        </p:nvGrpSpPr>
        <p:grpSpPr>
          <a:xfrm>
            <a:off x="2909232" y="1376248"/>
            <a:ext cx="3325532" cy="668768"/>
            <a:chOff x="1593000" y="2322568"/>
            <a:chExt cx="2939827" cy="643356"/>
          </a:xfrm>
        </p:grpSpPr>
        <p:sp>
          <p:nvSpPr>
            <p:cNvPr id="143" name="Google Shape;143;p19"/>
            <p:cNvSpPr/>
            <p:nvPr/>
          </p:nvSpPr>
          <p:spPr>
            <a:xfrm flipH="1">
              <a:off x="2283025" y="2322575"/>
              <a:ext cx="1844400" cy="642600"/>
            </a:xfrm>
            <a:prstGeom prst="rect">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4" name="Google Shape;144;p19"/>
            <p:cNvSpPr/>
            <p:nvPr/>
          </p:nvSpPr>
          <p:spPr>
            <a:xfrm rot="-5400000">
              <a:off x="3501574" y="1934671"/>
              <a:ext cx="643356" cy="1419149"/>
            </a:xfrm>
            <a:prstGeom prst="flowChartOffpageConnector">
              <a:avLst/>
            </a:prstGeom>
            <a:solidFill>
              <a:srgbClr val="A729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5" name="Google Shape;145;p19"/>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Montserrat"/>
                  <a:ea typeface="Montserrat"/>
                  <a:cs typeface="Montserrat"/>
                  <a:sym typeface="Montserrat"/>
                </a:rPr>
                <a:t>Adjudicación/regularización</a:t>
              </a:r>
              <a:endParaRPr sz="1000">
                <a:solidFill>
                  <a:srgbClr val="FFFFFF"/>
                </a:solidFill>
                <a:latin typeface="Montserrat"/>
                <a:ea typeface="Montserrat"/>
                <a:cs typeface="Montserrat"/>
                <a:sym typeface="Montserrat"/>
              </a:endParaRPr>
            </a:p>
          </p:txBody>
        </p:sp>
        <p:sp>
          <p:nvSpPr>
            <p:cNvPr id="146" name="Google Shape;146;p19"/>
            <p:cNvSpPr/>
            <p:nvPr/>
          </p:nvSpPr>
          <p:spPr>
            <a:xfrm>
              <a:off x="1593000" y="2322568"/>
              <a:ext cx="690000" cy="6423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7" name="Google Shape;147;p19"/>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Montserrat"/>
                  <a:ea typeface="Montserrat"/>
                  <a:cs typeface="Montserrat"/>
                  <a:sym typeface="Montserrat"/>
                </a:rPr>
                <a:t>01</a:t>
              </a:r>
              <a:endParaRPr sz="2600">
                <a:solidFill>
                  <a:srgbClr val="FFFFFF"/>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80E"/>
        </a:solidFill>
      </p:bgPr>
    </p:bg>
    <p:spTree>
      <p:nvGrpSpPr>
        <p:cNvPr id="151" name="Shape 151"/>
        <p:cNvGrpSpPr/>
        <p:nvPr/>
      </p:nvGrpSpPr>
      <p:grpSpPr>
        <a:xfrm>
          <a:off x="0" y="0"/>
          <a:ext cx="0" cy="0"/>
          <a:chOff x="0" y="0"/>
          <a:chExt cx="0" cy="0"/>
        </a:xfrm>
      </p:grpSpPr>
      <p:sp>
        <p:nvSpPr>
          <p:cNvPr id="152" name="Google Shape;152;p20"/>
          <p:cNvSpPr txBox="1"/>
          <p:nvPr/>
        </p:nvSpPr>
        <p:spPr>
          <a:xfrm>
            <a:off x="631550" y="645100"/>
            <a:ext cx="3000000" cy="861900"/>
          </a:xfrm>
          <a:prstGeom prst="rect">
            <a:avLst/>
          </a:prstGeom>
          <a:noFill/>
          <a:ln>
            <a:noFill/>
          </a:ln>
        </p:spPr>
        <p:txBody>
          <a:bodyPr anchorCtr="0" anchor="t" bIns="91425" lIns="91425" spcFirstLastPara="1" rIns="91425" wrap="square" tIns="91425">
            <a:spAutoFit/>
          </a:bodyPr>
          <a:lstStyle/>
          <a:p>
            <a:pPr indent="0" lvl="0" marL="0" rtl="0" algn="l">
              <a:lnSpc>
                <a:spcPct val="96000"/>
              </a:lnSpc>
              <a:spcBef>
                <a:spcPts val="0"/>
              </a:spcBef>
              <a:spcAft>
                <a:spcPts val="0"/>
              </a:spcAft>
              <a:buNone/>
            </a:pPr>
            <a:r>
              <a:rPr lang="es" sz="2500">
                <a:solidFill>
                  <a:schemeClr val="lt1"/>
                </a:solidFill>
                <a:latin typeface="Montserrat Black"/>
                <a:ea typeface="Montserrat Black"/>
                <a:cs typeface="Montserrat Black"/>
                <a:sym typeface="Montserrat Black"/>
              </a:rPr>
              <a:t>Estructura</a:t>
            </a:r>
            <a:endParaRPr sz="2500">
              <a:solidFill>
                <a:schemeClr val="lt1"/>
              </a:solidFill>
              <a:latin typeface="Montserrat Black"/>
              <a:ea typeface="Montserrat Black"/>
              <a:cs typeface="Montserrat Black"/>
              <a:sym typeface="Montserrat Black"/>
            </a:endParaRPr>
          </a:p>
          <a:p>
            <a:pPr indent="0" lvl="0" marL="0" rtl="0" algn="l">
              <a:lnSpc>
                <a:spcPct val="96000"/>
              </a:lnSpc>
              <a:spcBef>
                <a:spcPts val="0"/>
              </a:spcBef>
              <a:spcAft>
                <a:spcPts val="0"/>
              </a:spcAft>
              <a:buNone/>
            </a:pPr>
            <a:r>
              <a:rPr b="1" lang="es" sz="1900">
                <a:solidFill>
                  <a:schemeClr val="lt1"/>
                </a:solidFill>
                <a:latin typeface="Montserrat"/>
                <a:ea typeface="Montserrat"/>
                <a:cs typeface="Montserrat"/>
                <a:sym typeface="Montserrat"/>
              </a:rPr>
              <a:t>Participantes</a:t>
            </a:r>
            <a:endParaRPr b="1" sz="1900">
              <a:solidFill>
                <a:schemeClr val="lt1"/>
              </a:solidFill>
              <a:latin typeface="Montserrat"/>
              <a:ea typeface="Montserrat"/>
              <a:cs typeface="Montserrat"/>
              <a:sym typeface="Montserrat"/>
            </a:endParaRPr>
          </a:p>
        </p:txBody>
      </p:sp>
      <p:sp>
        <p:nvSpPr>
          <p:cNvPr id="153" name="Google Shape;153;p20"/>
          <p:cNvSpPr/>
          <p:nvPr/>
        </p:nvSpPr>
        <p:spPr>
          <a:xfrm>
            <a:off x="1348950" y="1866900"/>
            <a:ext cx="1966800" cy="1257300"/>
          </a:xfrm>
          <a:prstGeom prst="roundRect">
            <a:avLst>
              <a:gd fmla="val 50000" name="adj"/>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200">
                <a:solidFill>
                  <a:schemeClr val="lt1"/>
                </a:solidFill>
                <a:latin typeface="Montserrat"/>
                <a:ea typeface="Montserrat"/>
                <a:cs typeface="Montserrat"/>
                <a:sym typeface="Montserrat"/>
              </a:rPr>
              <a:t>Concejales miembros de la Comisión de Comercialización</a:t>
            </a:r>
            <a:endParaRPr b="1" sz="1200">
              <a:solidFill>
                <a:schemeClr val="lt1"/>
              </a:solidFill>
              <a:latin typeface="Montserrat"/>
              <a:ea typeface="Montserrat"/>
              <a:cs typeface="Montserrat"/>
              <a:sym typeface="Montserrat"/>
            </a:endParaRPr>
          </a:p>
        </p:txBody>
      </p:sp>
      <p:sp>
        <p:nvSpPr>
          <p:cNvPr id="154" name="Google Shape;154;p20"/>
          <p:cNvSpPr/>
          <p:nvPr/>
        </p:nvSpPr>
        <p:spPr>
          <a:xfrm>
            <a:off x="3976350" y="2064600"/>
            <a:ext cx="1191300" cy="861900"/>
          </a:xfrm>
          <a:prstGeom prst="roundRect">
            <a:avLst>
              <a:gd fmla="val 50000" name="adj"/>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200">
                <a:solidFill>
                  <a:schemeClr val="lt1"/>
                </a:solidFill>
                <a:latin typeface="Montserrat"/>
                <a:ea typeface="Montserrat"/>
                <a:cs typeface="Montserrat"/>
                <a:sym typeface="Montserrat"/>
              </a:rPr>
              <a:t>AMCC</a:t>
            </a:r>
            <a:endParaRPr b="1" sz="12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s" sz="1200">
                <a:solidFill>
                  <a:schemeClr val="lt1"/>
                </a:solidFill>
                <a:latin typeface="Montserrat"/>
                <a:ea typeface="Montserrat"/>
                <a:cs typeface="Montserrat"/>
                <a:sym typeface="Montserrat"/>
              </a:rPr>
              <a:t>SDEP</a:t>
            </a:r>
            <a:endParaRPr b="1" sz="1200">
              <a:solidFill>
                <a:schemeClr val="lt1"/>
              </a:solidFill>
              <a:latin typeface="Montserrat"/>
              <a:ea typeface="Montserrat"/>
              <a:cs typeface="Montserrat"/>
              <a:sym typeface="Montserrat"/>
            </a:endParaRPr>
          </a:p>
        </p:txBody>
      </p:sp>
      <p:sp>
        <p:nvSpPr>
          <p:cNvPr id="155" name="Google Shape;155;p20"/>
          <p:cNvSpPr/>
          <p:nvPr/>
        </p:nvSpPr>
        <p:spPr>
          <a:xfrm>
            <a:off x="5828100" y="1866900"/>
            <a:ext cx="1966800" cy="1257300"/>
          </a:xfrm>
          <a:prstGeom prst="roundRect">
            <a:avLst>
              <a:gd fmla="val 50000" name="adj"/>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200">
                <a:solidFill>
                  <a:schemeClr val="lt1"/>
                </a:solidFill>
                <a:latin typeface="Montserrat"/>
                <a:ea typeface="Montserrat"/>
                <a:cs typeface="Montserrat"/>
                <a:sym typeface="Montserrat"/>
              </a:rPr>
              <a:t>Miembros del sistema de comercialización</a:t>
            </a:r>
            <a:endParaRPr b="1" sz="1200">
              <a:solidFill>
                <a:schemeClr val="lt1"/>
              </a:solidFill>
              <a:latin typeface="Montserrat"/>
              <a:ea typeface="Montserrat"/>
              <a:cs typeface="Montserrat"/>
              <a:sym typeface="Montserrat"/>
            </a:endParaRPr>
          </a:p>
        </p:txBody>
      </p:sp>
      <p:cxnSp>
        <p:nvCxnSpPr>
          <p:cNvPr id="156" name="Google Shape;156;p20"/>
          <p:cNvCxnSpPr/>
          <p:nvPr/>
        </p:nvCxnSpPr>
        <p:spPr>
          <a:xfrm flipH="1">
            <a:off x="3665950" y="2119650"/>
            <a:ext cx="1500" cy="1768500"/>
          </a:xfrm>
          <a:prstGeom prst="straightConnector1">
            <a:avLst/>
          </a:prstGeom>
          <a:noFill/>
          <a:ln cap="flat" cmpd="sng" w="9525">
            <a:solidFill>
              <a:schemeClr val="lt1"/>
            </a:solidFill>
            <a:prstDash val="solid"/>
            <a:round/>
            <a:headEnd len="med" w="med" type="none"/>
            <a:tailEnd len="med" w="med" type="none"/>
          </a:ln>
        </p:spPr>
      </p:cxnSp>
      <p:cxnSp>
        <p:nvCxnSpPr>
          <p:cNvPr id="157" name="Google Shape;157;p20"/>
          <p:cNvCxnSpPr/>
          <p:nvPr/>
        </p:nvCxnSpPr>
        <p:spPr>
          <a:xfrm>
            <a:off x="5499000" y="2132950"/>
            <a:ext cx="0" cy="1755300"/>
          </a:xfrm>
          <a:prstGeom prst="straightConnector1">
            <a:avLst/>
          </a:prstGeom>
          <a:noFill/>
          <a:ln cap="flat" cmpd="sng" w="9525">
            <a:solidFill>
              <a:schemeClr val="lt1"/>
            </a:solidFill>
            <a:prstDash val="solid"/>
            <a:round/>
            <a:headEnd len="med" w="med" type="none"/>
            <a:tailEnd len="med" w="med" type="none"/>
          </a:ln>
        </p:spPr>
      </p:cxnSp>
      <p:pic>
        <p:nvPicPr>
          <p:cNvPr id="158" name="Google Shape;158;p20"/>
          <p:cNvPicPr preferRelativeResize="0"/>
          <p:nvPr/>
        </p:nvPicPr>
        <p:blipFill>
          <a:blip r:embed="rId3">
            <a:alphaModFix/>
          </a:blip>
          <a:stretch>
            <a:fillRect/>
          </a:stretch>
        </p:blipFill>
        <p:spPr>
          <a:xfrm>
            <a:off x="6545550" y="4598084"/>
            <a:ext cx="2464575" cy="390941"/>
          </a:xfrm>
          <a:prstGeom prst="rect">
            <a:avLst/>
          </a:prstGeom>
          <a:noFill/>
          <a:ln>
            <a:noFill/>
          </a:ln>
        </p:spPr>
      </p:pic>
      <p:sp>
        <p:nvSpPr>
          <p:cNvPr id="159" name="Google Shape;159;p20"/>
          <p:cNvSpPr/>
          <p:nvPr/>
        </p:nvSpPr>
        <p:spPr>
          <a:xfrm>
            <a:off x="6215850" y="3200400"/>
            <a:ext cx="1191300" cy="660000"/>
          </a:xfrm>
          <a:prstGeom prst="roundRect">
            <a:avLst>
              <a:gd fmla="val 50000" name="adj"/>
            </a:avLst>
          </a:prstGeom>
          <a:solidFill>
            <a:srgbClr val="D80F0F">
              <a:alpha val="550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900">
                <a:solidFill>
                  <a:schemeClr val="lt1"/>
                </a:solidFill>
                <a:latin typeface="Montserrat"/>
                <a:ea typeface="Montserrat"/>
                <a:cs typeface="Montserrat"/>
                <a:sym typeface="Montserrat"/>
              </a:rPr>
              <a:t>Dirigentes, bases, asociaciones</a:t>
            </a:r>
            <a:endParaRPr sz="900">
              <a:solidFill>
                <a:schemeClr val="lt1"/>
              </a:solidFill>
              <a:latin typeface="Montserrat"/>
              <a:ea typeface="Montserrat"/>
              <a:cs typeface="Montserrat"/>
              <a:sym typeface="Montserrat"/>
            </a:endParaRPr>
          </a:p>
        </p:txBody>
      </p:sp>
      <p:sp>
        <p:nvSpPr>
          <p:cNvPr id="160" name="Google Shape;160;p20"/>
          <p:cNvSpPr/>
          <p:nvPr/>
        </p:nvSpPr>
        <p:spPr>
          <a:xfrm>
            <a:off x="1736700" y="3200400"/>
            <a:ext cx="1191300" cy="660000"/>
          </a:xfrm>
          <a:prstGeom prst="roundRect">
            <a:avLst>
              <a:gd fmla="val 50000" name="adj"/>
            </a:avLst>
          </a:prstGeom>
          <a:solidFill>
            <a:srgbClr val="D80F0F">
              <a:alpha val="550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900">
                <a:solidFill>
                  <a:schemeClr val="lt1"/>
                </a:solidFill>
                <a:latin typeface="Montserrat"/>
                <a:ea typeface="Montserrat"/>
                <a:cs typeface="Montserrat"/>
                <a:sym typeface="Montserrat"/>
              </a:rPr>
              <a:t>Equipo asesor y técnico</a:t>
            </a:r>
            <a:endParaRPr sz="900">
              <a:solidFill>
                <a:schemeClr val="lt1"/>
              </a:solidFill>
              <a:latin typeface="Montserrat"/>
              <a:ea typeface="Montserrat"/>
              <a:cs typeface="Montserrat"/>
              <a:sym typeface="Montserrat"/>
            </a:endParaRPr>
          </a:p>
        </p:txBody>
      </p:sp>
      <p:sp>
        <p:nvSpPr>
          <p:cNvPr id="161" name="Google Shape;161;p20"/>
          <p:cNvSpPr/>
          <p:nvPr/>
        </p:nvSpPr>
        <p:spPr>
          <a:xfrm>
            <a:off x="3976275" y="3200400"/>
            <a:ext cx="1191300" cy="660000"/>
          </a:xfrm>
          <a:prstGeom prst="roundRect">
            <a:avLst>
              <a:gd fmla="val 50000" name="adj"/>
            </a:avLst>
          </a:prstGeom>
          <a:solidFill>
            <a:srgbClr val="D80F0F">
              <a:alpha val="5506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900">
                <a:solidFill>
                  <a:schemeClr val="lt1"/>
                </a:solidFill>
                <a:latin typeface="Montserrat"/>
                <a:ea typeface="Montserrat"/>
                <a:cs typeface="Montserrat"/>
                <a:sym typeface="Montserrat"/>
              </a:rPr>
              <a:t>Equipo jurídico y técnico</a:t>
            </a:r>
            <a:endParaRPr sz="9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nvSpPr>
        <p:spPr>
          <a:xfrm>
            <a:off x="270000" y="337300"/>
            <a:ext cx="3628500" cy="749400"/>
          </a:xfrm>
          <a:prstGeom prst="rect">
            <a:avLst/>
          </a:prstGeom>
          <a:noFill/>
          <a:ln>
            <a:noFill/>
          </a:ln>
        </p:spPr>
        <p:txBody>
          <a:bodyPr anchorCtr="0" anchor="t" bIns="114900" lIns="114900" spcFirstLastPara="1" rIns="114900" wrap="square" tIns="114900">
            <a:spAutoFit/>
          </a:bodyPr>
          <a:lstStyle/>
          <a:p>
            <a:pPr indent="0" lvl="0" marL="0" marR="0" rtl="0" algn="just">
              <a:lnSpc>
                <a:spcPct val="80000"/>
              </a:lnSpc>
              <a:spcBef>
                <a:spcPts val="0"/>
              </a:spcBef>
              <a:spcAft>
                <a:spcPts val="0"/>
              </a:spcAft>
              <a:buClr>
                <a:srgbClr val="000000"/>
              </a:buClr>
              <a:buSzPts val="1900"/>
              <a:buFont typeface="Arial"/>
              <a:buNone/>
            </a:pPr>
            <a:r>
              <a:rPr lang="es" sz="2500">
                <a:solidFill>
                  <a:schemeClr val="accent2"/>
                </a:solidFill>
                <a:latin typeface="Montserrat Black"/>
                <a:ea typeface="Montserrat Black"/>
                <a:cs typeface="Montserrat Black"/>
                <a:sym typeface="Montserrat Black"/>
              </a:rPr>
              <a:t>Criterios </a:t>
            </a:r>
            <a:endParaRPr sz="2500">
              <a:solidFill>
                <a:schemeClr val="accent2"/>
              </a:solidFill>
              <a:latin typeface="Montserrat Black"/>
              <a:ea typeface="Montserrat Black"/>
              <a:cs typeface="Montserrat Black"/>
              <a:sym typeface="Montserrat Black"/>
            </a:endParaRPr>
          </a:p>
          <a:p>
            <a:pPr indent="0" lvl="0" marL="0" marR="0" rtl="0" algn="l">
              <a:lnSpc>
                <a:spcPct val="80000"/>
              </a:lnSpc>
              <a:spcBef>
                <a:spcPts val="0"/>
              </a:spcBef>
              <a:spcAft>
                <a:spcPts val="0"/>
              </a:spcAft>
              <a:buClr>
                <a:srgbClr val="000000"/>
              </a:buClr>
              <a:buSzPts val="1900"/>
              <a:buFont typeface="Arial"/>
              <a:buNone/>
            </a:pPr>
            <a:r>
              <a:rPr b="1" lang="es" sz="1700">
                <a:solidFill>
                  <a:schemeClr val="accent2"/>
                </a:solidFill>
                <a:latin typeface="Montserrat"/>
                <a:ea typeface="Montserrat"/>
                <a:cs typeface="Montserrat"/>
                <a:sym typeface="Montserrat"/>
              </a:rPr>
              <a:t>Mercados priorizados</a:t>
            </a:r>
            <a:endParaRPr b="1" i="0" sz="1700" u="none" cap="none" strike="noStrike">
              <a:solidFill>
                <a:schemeClr val="accent2"/>
              </a:solidFill>
              <a:latin typeface="Montserrat"/>
              <a:ea typeface="Montserrat"/>
              <a:cs typeface="Montserrat"/>
              <a:sym typeface="Montserrat"/>
            </a:endParaRPr>
          </a:p>
        </p:txBody>
      </p:sp>
      <p:sp>
        <p:nvSpPr>
          <p:cNvPr id="167" name="Google Shape;167;p21"/>
          <p:cNvSpPr/>
          <p:nvPr/>
        </p:nvSpPr>
        <p:spPr>
          <a:xfrm>
            <a:off x="1594450" y="2105500"/>
            <a:ext cx="2016000" cy="1990200"/>
          </a:xfrm>
          <a:prstGeom prst="ellipse">
            <a:avLst/>
          </a:prstGeom>
          <a:solidFill>
            <a:srgbClr val="20180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chemeClr val="lt1"/>
                </a:solidFill>
                <a:latin typeface="Montserrat Medium"/>
                <a:ea typeface="Montserrat Medium"/>
                <a:cs typeface="Montserrat Medium"/>
                <a:sym typeface="Montserrat Medium"/>
              </a:rPr>
              <a:t>Territorialidad</a:t>
            </a:r>
            <a:endParaRPr sz="11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es" sz="1100">
                <a:solidFill>
                  <a:schemeClr val="lt1"/>
                </a:solidFill>
                <a:latin typeface="Montserrat Medium"/>
                <a:ea typeface="Montserrat Medium"/>
                <a:cs typeface="Montserrat Medium"/>
                <a:sym typeface="Montserrat Medium"/>
              </a:rPr>
              <a:t>Conflictividad</a:t>
            </a:r>
            <a:endParaRPr sz="11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es" sz="1100">
                <a:solidFill>
                  <a:schemeClr val="lt1"/>
                </a:solidFill>
                <a:latin typeface="Montserrat Medium"/>
                <a:ea typeface="Montserrat Medium"/>
                <a:cs typeface="Montserrat Medium"/>
                <a:sym typeface="Montserrat Medium"/>
              </a:rPr>
              <a:t>Infraestructura</a:t>
            </a:r>
            <a:endParaRPr sz="11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es" sz="1100">
                <a:solidFill>
                  <a:schemeClr val="lt1"/>
                </a:solidFill>
                <a:latin typeface="Montserrat Medium"/>
                <a:ea typeface="Montserrat Medium"/>
                <a:cs typeface="Montserrat Medium"/>
                <a:sym typeface="Montserrat Medium"/>
              </a:rPr>
              <a:t>Ocupación</a:t>
            </a:r>
            <a:endParaRPr sz="11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100">
              <a:solidFill>
                <a:schemeClr val="lt1"/>
              </a:solidFill>
              <a:latin typeface="Montserrat Medium"/>
              <a:ea typeface="Montserrat Medium"/>
              <a:cs typeface="Montserrat Medium"/>
              <a:sym typeface="Montserrat Medium"/>
            </a:endParaRPr>
          </a:p>
        </p:txBody>
      </p:sp>
      <p:sp>
        <p:nvSpPr>
          <p:cNvPr id="168" name="Google Shape;168;p21"/>
          <p:cNvSpPr/>
          <p:nvPr/>
        </p:nvSpPr>
        <p:spPr>
          <a:xfrm>
            <a:off x="3360876" y="2153025"/>
            <a:ext cx="354600" cy="369300"/>
          </a:xfrm>
          <a:prstGeom prst="ellipse">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1"/>
          <p:cNvSpPr/>
          <p:nvPr/>
        </p:nvSpPr>
        <p:spPr>
          <a:xfrm>
            <a:off x="3632975" y="2962599"/>
            <a:ext cx="354600" cy="373200"/>
          </a:xfrm>
          <a:prstGeom prst="ellipse">
            <a:avLst/>
          </a:prstGeom>
          <a:solidFill>
            <a:srgbClr val="C3A81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1"/>
          <p:cNvSpPr/>
          <p:nvPr/>
        </p:nvSpPr>
        <p:spPr>
          <a:xfrm>
            <a:off x="3306639" y="3776094"/>
            <a:ext cx="354600" cy="373200"/>
          </a:xfrm>
          <a:prstGeom prst="ellipse">
            <a:avLst/>
          </a:prstGeom>
          <a:solidFill>
            <a:srgbClr val="2E773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239E37"/>
              </a:solidFill>
            </a:endParaRPr>
          </a:p>
        </p:txBody>
      </p:sp>
      <p:cxnSp>
        <p:nvCxnSpPr>
          <p:cNvPr id="171" name="Google Shape;171;p21"/>
          <p:cNvCxnSpPr/>
          <p:nvPr/>
        </p:nvCxnSpPr>
        <p:spPr>
          <a:xfrm flipH="1" rot="10800000">
            <a:off x="4429557" y="1902850"/>
            <a:ext cx="3000" cy="2551200"/>
          </a:xfrm>
          <a:prstGeom prst="straightConnector1">
            <a:avLst/>
          </a:prstGeom>
          <a:noFill/>
          <a:ln cap="flat" cmpd="sng" w="9525">
            <a:solidFill>
              <a:srgbClr val="A7291E"/>
            </a:solidFill>
            <a:prstDash val="dot"/>
            <a:round/>
            <a:headEnd len="med" w="med" type="none"/>
            <a:tailEnd len="med" w="med" type="none"/>
          </a:ln>
        </p:spPr>
      </p:cxnSp>
      <p:sp>
        <p:nvSpPr>
          <p:cNvPr id="172" name="Google Shape;172;p21"/>
          <p:cNvSpPr txBox="1"/>
          <p:nvPr/>
        </p:nvSpPr>
        <p:spPr>
          <a:xfrm>
            <a:off x="4573957" y="2128653"/>
            <a:ext cx="150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accent2"/>
                </a:solidFill>
                <a:latin typeface="Montserrat"/>
                <a:ea typeface="Montserrat"/>
                <a:cs typeface="Montserrat"/>
                <a:sym typeface="Montserrat"/>
              </a:rPr>
              <a:t>Metropolitano</a:t>
            </a:r>
            <a:endParaRPr sz="1000">
              <a:solidFill>
                <a:schemeClr val="accent2"/>
              </a:solidFill>
              <a:latin typeface="Montserrat"/>
              <a:ea typeface="Montserrat"/>
              <a:cs typeface="Montserrat"/>
              <a:sym typeface="Montserrat"/>
            </a:endParaRPr>
          </a:p>
        </p:txBody>
      </p:sp>
      <p:sp>
        <p:nvSpPr>
          <p:cNvPr id="173" name="Google Shape;173;p21"/>
          <p:cNvSpPr txBox="1"/>
          <p:nvPr/>
        </p:nvSpPr>
        <p:spPr>
          <a:xfrm>
            <a:off x="4572008" y="2896820"/>
            <a:ext cx="1906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accent2"/>
                </a:solidFill>
                <a:latin typeface="Montserrat"/>
                <a:ea typeface="Montserrat"/>
                <a:cs typeface="Montserrat"/>
                <a:sym typeface="Montserrat"/>
              </a:rPr>
              <a:t>Metropolitano/Zonal</a:t>
            </a:r>
            <a:endParaRPr sz="1000">
              <a:solidFill>
                <a:schemeClr val="accent2"/>
              </a:solidFill>
              <a:latin typeface="Montserrat"/>
              <a:ea typeface="Montserrat"/>
              <a:cs typeface="Montserrat"/>
              <a:sym typeface="Montserrat"/>
            </a:endParaRPr>
          </a:p>
        </p:txBody>
      </p:sp>
      <p:sp>
        <p:nvSpPr>
          <p:cNvPr id="174" name="Google Shape;174;p21"/>
          <p:cNvSpPr txBox="1"/>
          <p:nvPr/>
        </p:nvSpPr>
        <p:spPr>
          <a:xfrm>
            <a:off x="4572008" y="3733858"/>
            <a:ext cx="1906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accent2"/>
                </a:solidFill>
                <a:latin typeface="Montserrat"/>
                <a:ea typeface="Montserrat"/>
                <a:cs typeface="Montserrat"/>
                <a:sym typeface="Montserrat"/>
              </a:rPr>
              <a:t>Zonal/Sectorial</a:t>
            </a:r>
            <a:endParaRPr sz="1000">
              <a:solidFill>
                <a:schemeClr val="accent2"/>
              </a:solidFill>
              <a:latin typeface="Montserrat"/>
              <a:ea typeface="Montserrat"/>
              <a:cs typeface="Montserrat"/>
              <a:sym typeface="Montserrat"/>
            </a:endParaRPr>
          </a:p>
        </p:txBody>
      </p:sp>
      <p:pic>
        <p:nvPicPr>
          <p:cNvPr id="175" name="Google Shape;175;p21"/>
          <p:cNvPicPr preferRelativeResize="0"/>
          <p:nvPr/>
        </p:nvPicPr>
        <p:blipFill rotWithShape="1">
          <a:blip r:embed="rId3">
            <a:alphaModFix/>
          </a:blip>
          <a:srcRect b="22055" l="16610" r="15399" t="22499"/>
          <a:stretch/>
        </p:blipFill>
        <p:spPr>
          <a:xfrm>
            <a:off x="6816882" y="4606450"/>
            <a:ext cx="2327118" cy="554100"/>
          </a:xfrm>
          <a:prstGeom prst="rect">
            <a:avLst/>
          </a:prstGeom>
          <a:noFill/>
          <a:ln>
            <a:noFill/>
          </a:ln>
        </p:spPr>
      </p:pic>
      <p:sp>
        <p:nvSpPr>
          <p:cNvPr id="176" name="Google Shape;176;p21"/>
          <p:cNvSpPr txBox="1"/>
          <p:nvPr/>
        </p:nvSpPr>
        <p:spPr>
          <a:xfrm>
            <a:off x="270000" y="1271650"/>
            <a:ext cx="430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solidFill>
                  <a:schemeClr val="dk1"/>
                </a:solidFill>
                <a:latin typeface="Montserrat"/>
                <a:ea typeface="Montserrat"/>
                <a:cs typeface="Montserrat"/>
                <a:sym typeface="Montserrat"/>
              </a:rPr>
              <a:t>Los mercados a recorrer se definirán por criterios de: </a:t>
            </a:r>
            <a:endParaRPr sz="12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