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6" r:id="rId2"/>
    <p:sldId id="265" r:id="rId3"/>
    <p:sldId id="264" r:id="rId4"/>
    <p:sldId id="270" r:id="rId5"/>
    <p:sldId id="280" r:id="rId6"/>
    <p:sldId id="291" r:id="rId7"/>
    <p:sldId id="277" r:id="rId8"/>
    <p:sldId id="284" r:id="rId9"/>
    <p:sldId id="302" r:id="rId10"/>
    <p:sldId id="303" r:id="rId11"/>
    <p:sldId id="304" r:id="rId1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BBE9"/>
    <a:srgbClr val="5B5B5B"/>
    <a:srgbClr val="223F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79"/>
    <p:restoredTop sz="95196" autoAdjust="0"/>
  </p:normalViewPr>
  <p:slideViewPr>
    <p:cSldViewPr snapToGrid="0">
      <p:cViewPr varScale="1">
        <p:scale>
          <a:sx n="85" d="100"/>
          <a:sy n="85" d="100"/>
        </p:scale>
        <p:origin x="8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7EADA-9D25-324F-A962-C13B1DFBBFEB}" type="datetimeFigureOut">
              <a:rPr lang="es-EC" smtClean="0"/>
              <a:t>9/10/2024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3A257-73CE-BD4D-A507-1552FDC084B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DFC9A-F8E9-E044-AC34-ED696DDAB2E6}" type="datetimeFigureOut">
              <a:rPr lang="es-EC" smtClean="0"/>
              <a:t>9/10/2024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49DFF-B7D3-834E-A2F0-6F28154502F4}" type="slidenum">
              <a:rPr lang="es-EC" smtClean="0"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C49DFF-B7D3-834E-A2F0-6F28154502F4}" type="slidenum">
              <a:rPr lang="es-EC" smtClean="0"/>
              <a:t>5</a:t>
            </a:fld>
            <a:endParaRPr lang="es-EC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C49DFF-B7D3-834E-A2F0-6F28154502F4}" type="slidenum">
              <a:rPr lang="es-EC" smtClean="0"/>
              <a:t>8</a:t>
            </a:fld>
            <a:endParaRPr lang="es-EC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F6A4-7C83-954C-BA91-FDE72C23A6C3}" type="datetimeFigureOut">
              <a:rPr lang="es-EC" smtClean="0"/>
              <a:t>9/10/2024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ítul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F6A4-7C83-954C-BA91-FDE72C23A6C3}" type="datetimeFigureOut">
              <a:rPr lang="es-EC" smtClean="0"/>
              <a:t>9/10/2024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5817972" y="2224216"/>
            <a:ext cx="6004798" cy="327465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19997" y="2569028"/>
            <a:ext cx="1697063" cy="162197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62571" y="4501643"/>
            <a:ext cx="3771486" cy="6655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4000675" y="0"/>
            <a:ext cx="419064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F6A4-7C83-954C-BA91-FDE72C23A6C3}" type="datetimeFigureOut">
              <a:rPr lang="es-EC" smtClean="0"/>
              <a:t>9/10/2024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F6A4-7C83-954C-BA91-FDE72C23A6C3}" type="datetimeFigureOut">
              <a:rPr lang="es-EC" smtClean="0"/>
              <a:t>9/10/2024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BF6A4-7C83-954C-BA91-FDE72C23A6C3}" type="datetimeFigureOut">
              <a:rPr lang="es-EC" smtClean="0"/>
              <a:t>9/10/2024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emf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964" y="2779200"/>
            <a:ext cx="6180072" cy="1299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/>
          <p:nvPr/>
        </p:nvSpPr>
        <p:spPr>
          <a:xfrm>
            <a:off x="4114800" y="433070"/>
            <a:ext cx="3963670" cy="9531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C" sz="3500" b="1" dirty="0">
                <a:solidFill>
                  <a:schemeClr val="accent2"/>
                </a:solidFill>
                <a:latin typeface="Arial Black" panose="020B0A04020102020204" charset="0"/>
                <a:ea typeface="HGSMinchoE" panose="02020900000000000000" pitchFamily="18" charset="-128"/>
                <a:cs typeface="Arial Black" panose="020B0A04020102020204" charset="0"/>
              </a:rPr>
              <a:t>CRONOGRAMA</a:t>
            </a:r>
          </a:p>
        </p:txBody>
      </p:sp>
      <p:graphicFrame>
        <p:nvGraphicFramePr>
          <p:cNvPr id="7" name="Tabla 6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62971056"/>
              </p:ext>
            </p:extLst>
          </p:nvPr>
        </p:nvGraphicFramePr>
        <p:xfrm>
          <a:off x="1313180" y="1211580"/>
          <a:ext cx="9566275" cy="4689475"/>
        </p:xfrm>
        <a:graphic>
          <a:graphicData uri="http://schemas.openxmlformats.org/drawingml/2006/table">
            <a:tbl>
              <a:tblPr/>
              <a:tblGrid>
                <a:gridCol w="2971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3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8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3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2440">
                <a:tc gridSpan="4">
                  <a:txBody>
                    <a:bodyPr/>
                    <a:lstStyle/>
                    <a:p>
                      <a:pPr marL="0" indent="0" algn="ctr" fontAlgn="b">
                        <a:spcAft>
                          <a:spcPct val="0"/>
                        </a:spcAft>
                      </a:pPr>
                      <a:r>
                        <a:rPr sz="2500" b="1" i="0">
                          <a:solidFill>
                            <a:srgbClr val="FFFFFF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FERIAS </a:t>
                      </a:r>
                      <a:r>
                        <a:rPr lang="es-ES" sz="2500" b="1" i="0">
                          <a:solidFill>
                            <a:srgbClr val="FFFFFF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COMERCIO RENACE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475"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sz="22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ZONAL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DE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sz="22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LUGAR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DE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sz="22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FECHA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DE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sz="22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TEM</a:t>
                      </a:r>
                      <a:r>
                        <a:rPr lang="es-ES" sz="22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Á</a:t>
                      </a:r>
                      <a:r>
                        <a:rPr sz="22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TICA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lang="es-ES" sz="20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EUGENIO ESPEJO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spcAft>
                          <a:spcPct val="0"/>
                        </a:spcAft>
                      </a:pPr>
                      <a:r>
                        <a:rPr lang="es-ES" sz="2000" i="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Parque </a:t>
                      </a:r>
                      <a:r>
                        <a:rPr lang="es-ES" sz="2000" i="0" dirty="0" err="1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Itchimbía</a:t>
                      </a:r>
                      <a:r>
                        <a:rPr lang="es-ES" sz="2000" i="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 / Quito </a:t>
                      </a:r>
                      <a:r>
                        <a:rPr lang="es-ES" sz="2000" i="0" dirty="0" err="1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Fest</a:t>
                      </a:r>
                      <a:endParaRPr lang="es-ES" sz="2000" i="0" dirty="0">
                        <a:solidFill>
                          <a:srgbClr val="000000"/>
                        </a:solidFill>
                        <a:latin typeface="Calibri" panose="020F0502020204030204"/>
                        <a:ea typeface="SimSun" panose="02010600030101010101" pitchFamily="2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spcAft>
                          <a:spcPct val="0"/>
                        </a:spcAft>
                      </a:pPr>
                      <a:r>
                        <a:rPr sz="2000" i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4 y 5 Diciembre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spcAft>
                          <a:spcPct val="0"/>
                        </a:spcAft>
                      </a:pPr>
                      <a:r>
                        <a:rPr sz="2000" i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FIESTAS DE QUITO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230"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lang="es-ES" sz="2000" b="1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  <a:sym typeface="+mn-ea"/>
                        </a:rPr>
                        <a:t>QUITUMBE</a:t>
                      </a:r>
                      <a:endParaRPr lang="es-ES" sz="2000" b="1" i="0">
                        <a:solidFill>
                          <a:srgbClr val="000000"/>
                        </a:solidFill>
                        <a:latin typeface="Calibri" panose="020F0502020204030204"/>
                        <a:ea typeface="SimSun" panose="02010600030101010101" pitchFamily="2" charset="-122"/>
                      </a:endParaRPr>
                    </a:p>
                    <a:p>
                      <a:pPr marL="0" indent="0" algn="ctr" fontAlgn="ctr">
                        <a:spcAft>
                          <a:spcPct val="0"/>
                        </a:spcAft>
                      </a:pPr>
                      <a:endParaRPr lang="es-ES" sz="2000" b="1" i="0">
                        <a:solidFill>
                          <a:srgbClr val="000000"/>
                        </a:solidFill>
                        <a:latin typeface="Calibri" panose="020F0502020204030204"/>
                        <a:ea typeface="SimSun" panose="02010600030101010101" pitchFamily="2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DE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spcAft>
                          <a:spcPct val="0"/>
                        </a:spcAft>
                      </a:pPr>
                      <a:r>
                        <a:rPr lang="es-ES" sz="200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  <a:sym typeface="+mn-ea"/>
                        </a:rPr>
                        <a:t>Plaza Cívica Quitumbe / Festival Quiteño </a:t>
                      </a:r>
                      <a:endParaRPr lang="es-ES" sz="2000" i="0" dirty="0">
                        <a:solidFill>
                          <a:srgbClr val="000000"/>
                        </a:solidFill>
                        <a:latin typeface="Calibri" panose="020F0502020204030204"/>
                        <a:ea typeface="SimSun" panose="02010600030101010101" pitchFamily="2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DE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lang="es-ES" sz="200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  <a:sym typeface="+mn-ea"/>
                        </a:rPr>
                        <a:t>7 Y 8 Diciembre</a:t>
                      </a:r>
                      <a:endParaRPr lang="es-ES" sz="2000" i="0">
                        <a:solidFill>
                          <a:srgbClr val="000000"/>
                        </a:solidFill>
                        <a:latin typeface="Calibri" panose="020F0502020204030204"/>
                        <a:ea typeface="SimSun" panose="02010600030101010101" pitchFamily="2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DE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sz="200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  <a:sym typeface="+mn-ea"/>
                        </a:rPr>
                        <a:t>FIESTAS DE QUITO</a:t>
                      </a:r>
                      <a:endParaRPr sz="2000" i="0">
                        <a:solidFill>
                          <a:srgbClr val="000000"/>
                        </a:solidFill>
                        <a:latin typeface="Calibri" panose="020F0502020204030204"/>
                        <a:ea typeface="SimSun" panose="02010600030101010101" pitchFamily="2" charset="-122"/>
                      </a:endParaRPr>
                    </a:p>
                    <a:p>
                      <a:pPr marL="0" indent="0" algn="ctr" fontAlgn="ctr">
                        <a:spcAft>
                          <a:spcPct val="0"/>
                        </a:spcAft>
                      </a:pPr>
                      <a:endParaRPr lang="es-ES" sz="2000" i="0">
                        <a:solidFill>
                          <a:srgbClr val="000000"/>
                        </a:solidFill>
                        <a:latin typeface="Calibri" panose="020F0502020204030204"/>
                        <a:ea typeface="SimSun" panose="02010600030101010101" pitchFamily="2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613"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lang="es-ES" sz="2000" b="1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  <a:sym typeface="+mn-ea"/>
                        </a:rPr>
                        <a:t>LA MARISCAL</a:t>
                      </a:r>
                      <a:endParaRPr lang="es-ES" sz="2000" b="1" i="0">
                        <a:solidFill>
                          <a:srgbClr val="000000"/>
                        </a:solidFill>
                        <a:latin typeface="Calibri" panose="020F0502020204030204"/>
                        <a:ea typeface="SimSun" panose="02010600030101010101" pitchFamily="2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lang="es-ES" sz="200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  <a:sym typeface="+mn-ea"/>
                        </a:rPr>
                        <a:t>Plaza de los Presidentes</a:t>
                      </a:r>
                      <a:endParaRPr lang="es-ES" sz="2000" i="0" dirty="0">
                        <a:solidFill>
                          <a:srgbClr val="000000"/>
                        </a:solidFill>
                        <a:latin typeface="Calibri" panose="020F0502020204030204"/>
                        <a:ea typeface="SimSun" panose="02010600030101010101" pitchFamily="2" charset="-122"/>
                      </a:endParaRPr>
                    </a:p>
                    <a:p>
                      <a:pPr marL="0" indent="0" algn="ctr" fontAlgn="ctr">
                        <a:spcAft>
                          <a:spcPct val="0"/>
                        </a:spcAft>
                      </a:pPr>
                      <a:endParaRPr lang="es-ES" sz="2000" i="0" dirty="0">
                        <a:solidFill>
                          <a:srgbClr val="000000"/>
                        </a:solidFill>
                        <a:latin typeface="Calibri" panose="020F0502020204030204"/>
                        <a:ea typeface="SimSun" panose="02010600030101010101" pitchFamily="2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lang="es-ES" sz="200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  <a:sym typeface="+mn-ea"/>
                        </a:rPr>
                        <a:t>17 y 18</a:t>
                      </a:r>
                      <a:r>
                        <a:rPr sz="200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  <a:sym typeface="+mn-ea"/>
                        </a:rPr>
                        <a:t> </a:t>
                      </a:r>
                      <a:r>
                        <a:rPr sz="2000" dirty="0" err="1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  <a:sym typeface="+mn-ea"/>
                        </a:rPr>
                        <a:t>Diciembre</a:t>
                      </a:r>
                      <a:endParaRPr sz="2000" i="0" dirty="0">
                        <a:solidFill>
                          <a:srgbClr val="000000"/>
                        </a:solidFill>
                        <a:latin typeface="Calibri" panose="020F0502020204030204"/>
                        <a:ea typeface="SimSun" panose="02010600030101010101" pitchFamily="2" charset="-122"/>
                      </a:endParaRPr>
                    </a:p>
                    <a:p>
                      <a:pPr marL="0" indent="0" algn="ctr" fontAlgn="ctr">
                        <a:spcAft>
                          <a:spcPct val="0"/>
                        </a:spcAft>
                      </a:pPr>
                      <a:endParaRPr lang="es-ES" sz="2000" i="0" dirty="0">
                        <a:solidFill>
                          <a:srgbClr val="000000"/>
                        </a:solidFill>
                        <a:latin typeface="Calibri" panose="020F0502020204030204"/>
                        <a:ea typeface="SimSun" panose="02010600030101010101" pitchFamily="2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lang="es-ES" sz="200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  <a:sym typeface="+mn-ea"/>
                        </a:rPr>
                        <a:t>NAVIDAD</a:t>
                      </a:r>
                      <a:endParaRPr sz="2000" i="0">
                        <a:solidFill>
                          <a:srgbClr val="000000"/>
                        </a:solidFill>
                        <a:latin typeface="Calibri" panose="020F0502020204030204"/>
                        <a:ea typeface="SimSun" panose="02010600030101010101" pitchFamily="2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lang="es-ES" sz="2000" b="1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  <a:sym typeface="+mn-ea"/>
                        </a:rPr>
                        <a:t>ELOY ALFARO</a:t>
                      </a:r>
                      <a:endParaRPr lang="es-ES" sz="2000" b="1" i="0">
                        <a:solidFill>
                          <a:srgbClr val="000000"/>
                        </a:solidFill>
                        <a:latin typeface="Calibri" panose="020F0502020204030204"/>
                        <a:ea typeface="SimSun" panose="02010600030101010101" pitchFamily="2" charset="-122"/>
                      </a:endParaRPr>
                    </a:p>
                    <a:p>
                      <a:pPr marL="0" indent="0" algn="ctr" fontAlgn="ctr">
                        <a:spcAft>
                          <a:spcPct val="0"/>
                        </a:spcAft>
                      </a:pPr>
                      <a:endParaRPr sz="2000" b="1" i="0">
                        <a:solidFill>
                          <a:srgbClr val="000000"/>
                        </a:solidFill>
                        <a:latin typeface="Calibri" panose="020F0502020204030204"/>
                        <a:ea typeface="SimSun" panose="02010600030101010101" pitchFamily="2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DE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lang="es-ES" sz="200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  <a:sym typeface="+mn-ea"/>
                        </a:rPr>
                        <a:t>Parque Los Tubos</a:t>
                      </a:r>
                      <a:endParaRPr sz="2000" i="0">
                        <a:solidFill>
                          <a:srgbClr val="000000"/>
                        </a:solidFill>
                        <a:latin typeface="Calibri" panose="020F0502020204030204"/>
                        <a:ea typeface="SimSun" panose="02010600030101010101" pitchFamily="2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DE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spcAft>
                          <a:spcPct val="0"/>
                        </a:spcAft>
                      </a:pPr>
                      <a:r>
                        <a:rPr lang="es-ES" sz="200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  <a:sym typeface="+mn-ea"/>
                        </a:rPr>
                        <a:t>27 y 28 Diciembre</a:t>
                      </a:r>
                      <a:endParaRPr lang="es-ES" sz="2000" i="0" dirty="0">
                        <a:solidFill>
                          <a:srgbClr val="000000"/>
                        </a:solidFill>
                        <a:latin typeface="Calibri" panose="020F0502020204030204"/>
                        <a:ea typeface="SimSun" panose="02010600030101010101" pitchFamily="2" charset="-122"/>
                      </a:endParaRPr>
                    </a:p>
                    <a:p>
                      <a:pPr marL="0" indent="0" algn="ctr" fontAlgn="b">
                        <a:spcAft>
                          <a:spcPct val="0"/>
                        </a:spcAft>
                      </a:pPr>
                      <a:endParaRPr sz="2000" i="0" dirty="0">
                        <a:solidFill>
                          <a:srgbClr val="000000"/>
                        </a:solidFill>
                        <a:latin typeface="Calibri" panose="020F0502020204030204"/>
                        <a:ea typeface="SimSun" panose="02010600030101010101" pitchFamily="2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DE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spcAft>
                          <a:spcPct val="0"/>
                        </a:spcAft>
                      </a:pPr>
                      <a:r>
                        <a:rPr lang="es-ES" sz="2000" i="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  <a:sym typeface="+mn-ea"/>
                        </a:rPr>
                        <a:t>FIN DE AÑO</a:t>
                      </a:r>
                      <a:endParaRPr lang="es-ES" sz="2000" i="0" dirty="0">
                        <a:solidFill>
                          <a:srgbClr val="000000"/>
                        </a:solidFill>
                        <a:latin typeface="Calibri" panose="020F0502020204030204"/>
                        <a:ea typeface="SimSun" panose="02010600030101010101" pitchFamily="2" charset="-122"/>
                      </a:endParaRPr>
                    </a:p>
                    <a:p>
                      <a:pPr marL="0" indent="0" algn="ctr" fontAlgn="b">
                        <a:spcAft>
                          <a:spcPct val="0"/>
                        </a:spcAft>
                      </a:pPr>
                      <a:endParaRPr sz="2000" i="0" dirty="0">
                        <a:solidFill>
                          <a:srgbClr val="000000"/>
                        </a:solidFill>
                        <a:latin typeface="Calibri" panose="020F0502020204030204"/>
                        <a:ea typeface="SimSun" panose="02010600030101010101" pitchFamily="2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/>
          <p:nvPr/>
        </p:nvSpPr>
        <p:spPr>
          <a:xfrm>
            <a:off x="1087755" y="2496820"/>
            <a:ext cx="5513705" cy="2068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C" sz="4500" b="1" dirty="0">
                <a:solidFill>
                  <a:srgbClr val="223F86"/>
                </a:solidFill>
                <a:latin typeface="Arial Black" panose="020B0A04020102020204" charset="0"/>
                <a:ea typeface="HGSMinchoE" panose="02020900000000000000" pitchFamily="18" charset="-128"/>
                <a:cs typeface="Arial Black" panose="020B0A04020102020204" charset="0"/>
              </a:rPr>
              <a:t>FERIA NAVIDEÑA</a:t>
            </a:r>
          </a:p>
          <a:p>
            <a:r>
              <a:rPr lang="es-ES" altLang="es-EC" sz="4500" b="1" dirty="0">
                <a:solidFill>
                  <a:srgbClr val="223F86"/>
                </a:solidFill>
                <a:latin typeface="Arial Black" panose="020B0A04020102020204" charset="0"/>
                <a:ea typeface="HGSMinchoE" panose="02020900000000000000" pitchFamily="18" charset="-128"/>
                <a:cs typeface="Arial Black" panose="020B0A04020102020204" charset="0"/>
              </a:rPr>
              <a:t>BULEVAR </a:t>
            </a:r>
          </a:p>
          <a:p>
            <a:r>
              <a:rPr lang="es-ES" altLang="es-EC" sz="4500" b="1" dirty="0">
                <a:solidFill>
                  <a:srgbClr val="223F86"/>
                </a:solidFill>
                <a:latin typeface="Arial Black" panose="020B0A04020102020204" charset="0"/>
                <a:ea typeface="HGSMinchoE" panose="02020900000000000000" pitchFamily="18" charset="-128"/>
                <a:cs typeface="Arial Black" panose="020B0A04020102020204" charset="0"/>
              </a:rPr>
              <a:t>24 DE MAYO</a:t>
            </a:r>
          </a:p>
        </p:txBody>
      </p:sp>
      <p:sp>
        <p:nvSpPr>
          <p:cNvPr id="5" name="Título 1"/>
          <p:cNvSpPr txBox="1"/>
          <p:nvPr/>
        </p:nvSpPr>
        <p:spPr>
          <a:xfrm>
            <a:off x="7447280" y="2394585"/>
            <a:ext cx="4236720" cy="2068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C" sz="2200" dirty="0">
                <a:solidFill>
                  <a:schemeClr val="accent5"/>
                </a:solidFill>
                <a:latin typeface="Arial Black" panose="020B0A04020102020204" charset="0"/>
                <a:ea typeface="HGSMinchoE" panose="02020900000000000000" pitchFamily="18" charset="-128"/>
                <a:cs typeface="Arial Black" panose="020B0A04020102020204" charset="0"/>
              </a:rPr>
              <a:t>Trabajo interinstitucional y convenios público - privados para masificar la asistencia de ciudadanía a los eventos.</a:t>
            </a:r>
          </a:p>
        </p:txBody>
      </p:sp>
      <p:sp>
        <p:nvSpPr>
          <p:cNvPr id="6" name="Título 1"/>
          <p:cNvSpPr txBox="1"/>
          <p:nvPr/>
        </p:nvSpPr>
        <p:spPr>
          <a:xfrm>
            <a:off x="7606030" y="3850640"/>
            <a:ext cx="5513705" cy="2068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C" sz="3000" i="1" dirty="0">
                <a:solidFill>
                  <a:schemeClr val="bg1"/>
                </a:solidFill>
                <a:latin typeface="Arial Black" panose="020B0A04020102020204" charset="0"/>
                <a:ea typeface="HGSMinchoE" panose="02020900000000000000" pitchFamily="18" charset="-128"/>
                <a:cs typeface="Arial Black" panose="020B0A04020102020204" charset="0"/>
              </a:rPr>
              <a:t>INFORMACIÓN: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rcRect l="18995" r="5200"/>
          <a:stretch>
            <a:fillRect/>
          </a:stretch>
        </p:blipFill>
        <p:spPr>
          <a:xfrm>
            <a:off x="4592320" y="900430"/>
            <a:ext cx="7599680" cy="452691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ítulo 1"/>
          <p:cNvSpPr txBox="1"/>
          <p:nvPr/>
        </p:nvSpPr>
        <p:spPr>
          <a:xfrm>
            <a:off x="774700" y="1723765"/>
            <a:ext cx="328567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altLang="es-EC" b="1" dirty="0">
                <a:solidFill>
                  <a:srgbClr val="223F86"/>
                </a:solidFill>
                <a:latin typeface="Arial Black" panose="020B0A04020102020204" charset="0"/>
                <a:ea typeface="HGSMinchoE" panose="02020900000000000000" pitchFamily="18" charset="-128"/>
                <a:cs typeface="Arial Black" panose="020B0A04020102020204" charset="0"/>
              </a:rPr>
              <a:t>FERIAS </a:t>
            </a:r>
          </a:p>
          <a:p>
            <a:pPr algn="ctr"/>
            <a:r>
              <a:rPr lang="es-ES" altLang="es-EC" b="1" dirty="0">
                <a:solidFill>
                  <a:srgbClr val="223F86"/>
                </a:solidFill>
                <a:latin typeface="Arial Black" panose="020B0A04020102020204" charset="0"/>
                <a:ea typeface="HGSMinchoE" panose="02020900000000000000" pitchFamily="18" charset="-128"/>
                <a:cs typeface="Arial Black" panose="020B0A04020102020204" charset="0"/>
              </a:rPr>
              <a:t>AMCC</a:t>
            </a:r>
            <a:endParaRPr lang="es-EC" b="1" dirty="0">
              <a:solidFill>
                <a:srgbClr val="223F86"/>
              </a:solidFill>
              <a:latin typeface="Arial Black" panose="020B0A04020102020204" charset="0"/>
              <a:ea typeface="HGSMinchoE" panose="02020900000000000000" pitchFamily="18" charset="-128"/>
              <a:cs typeface="Arial Black" panose="020B0A0402010202020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01370" y="3049270"/>
            <a:ext cx="3125470" cy="1101090"/>
          </a:xfrm>
          <a:prstGeom prst="rect">
            <a:avLst/>
          </a:prstGeom>
        </p:spPr>
      </p:pic>
      <p:sp>
        <p:nvSpPr>
          <p:cNvPr id="11" name="Título 1"/>
          <p:cNvSpPr txBox="1"/>
          <p:nvPr/>
        </p:nvSpPr>
        <p:spPr>
          <a:xfrm>
            <a:off x="1090295" y="3049270"/>
            <a:ext cx="2654935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altLang="es-EC" sz="3000" b="1" dirty="0">
                <a:solidFill>
                  <a:schemeClr val="bg1"/>
                </a:solidFill>
                <a:latin typeface="Arial Black" panose="020B0A04020102020204" charset="0"/>
                <a:ea typeface="HGSMinchoE" panose="02020900000000000000" pitchFamily="18" charset="-128"/>
                <a:cs typeface="Arial Black" panose="020B0A04020102020204" charset="0"/>
              </a:rPr>
              <a:t>DICIEMBRE</a:t>
            </a:r>
          </a:p>
          <a:p>
            <a:pPr algn="ctr"/>
            <a:r>
              <a:rPr lang="es-ES" altLang="es-EC" sz="3000" b="1" dirty="0">
                <a:solidFill>
                  <a:schemeClr val="bg1"/>
                </a:solidFill>
                <a:latin typeface="Arial Black" panose="020B0A04020102020204" charset="0"/>
                <a:ea typeface="HGSMinchoE" panose="02020900000000000000" pitchFamily="18" charset="-128"/>
                <a:cs typeface="Arial Black" panose="020B0A04020102020204" charset="0"/>
              </a:rPr>
              <a:t>2024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191" y="4375188"/>
            <a:ext cx="3179560" cy="66862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rcRect t="9466" b="5974"/>
          <a:stretch>
            <a:fillRect/>
          </a:stretch>
        </p:blipFill>
        <p:spPr>
          <a:xfrm>
            <a:off x="0" y="0"/>
            <a:ext cx="5937885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6570345" y="1597025"/>
            <a:ext cx="4705985" cy="29597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s-ES" altLang="es-ES_tradnl" sz="2500" dirty="0"/>
              <a:t>Crear espacios ordenados, seguros y dignos para los comerciantes autónomos </a:t>
            </a:r>
            <a:r>
              <a:rPr lang="es-ES" altLang="es-ES_tradnl" sz="2500" b="1" dirty="0"/>
              <a:t>NO REGULARIZADOS</a:t>
            </a:r>
            <a:r>
              <a:rPr lang="es-ES" altLang="es-ES_tradnl" sz="2500" dirty="0"/>
              <a:t> de la capital, en todas las administraciones zonales del </a:t>
            </a:r>
            <a:r>
              <a:rPr lang="es-ES" sz="2500" dirty="0"/>
              <a:t>DMQ, bajo la directríz de la AMCC.</a:t>
            </a:r>
            <a:endParaRPr lang="es-ES" sz="2500" dirty="0">
              <a:solidFill>
                <a:srgbClr val="5B5B5B"/>
              </a:solidFill>
              <a:latin typeface="Montserrat" pitchFamily="2" charset="77"/>
            </a:endParaRPr>
          </a:p>
        </p:txBody>
      </p:sp>
      <p:sp>
        <p:nvSpPr>
          <p:cNvPr id="16" name="Título 1"/>
          <p:cNvSpPr txBox="1"/>
          <p:nvPr/>
        </p:nvSpPr>
        <p:spPr>
          <a:xfrm>
            <a:off x="6569529" y="580352"/>
            <a:ext cx="39968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C" b="1" dirty="0">
                <a:solidFill>
                  <a:srgbClr val="75BBE9"/>
                </a:solidFill>
                <a:latin typeface="Arial Black" panose="020B0A04020102020204" charset="0"/>
                <a:ea typeface="HGSMinchoE" panose="02020900000000000000" pitchFamily="18" charset="-128"/>
                <a:cs typeface="Arial Black" panose="020B0A04020102020204" charset="0"/>
              </a:rPr>
              <a:t>Objetivo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6168" y="5873676"/>
            <a:ext cx="3179560" cy="66862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/>
          <p:nvPr/>
        </p:nvSpPr>
        <p:spPr>
          <a:xfrm>
            <a:off x="7501255" y="3010535"/>
            <a:ext cx="3681095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C" sz="3900" b="1" dirty="0">
                <a:solidFill>
                  <a:schemeClr val="accent5"/>
                </a:solidFill>
                <a:latin typeface="Arial Black" panose="020B0A04020102020204" charset="0"/>
                <a:ea typeface="HGSMinchoE" panose="02020900000000000000" pitchFamily="18" charset="-128"/>
                <a:cs typeface="Arial Black" panose="020B0A04020102020204" charset="0"/>
              </a:rPr>
              <a:t>¿Dónde se encuentran?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849" y="665667"/>
            <a:ext cx="3179560" cy="668626"/>
          </a:xfrm>
          <a:prstGeom prst="rect">
            <a:avLst/>
          </a:prstGeom>
        </p:spPr>
      </p:pic>
      <p:graphicFrame>
        <p:nvGraphicFramePr>
          <p:cNvPr id="4" name="Tabla 3"/>
          <p:cNvGraphicFramePr/>
          <p:nvPr>
            <p:custDataLst>
              <p:tags r:id="rId1"/>
            </p:custDataLst>
          </p:nvPr>
        </p:nvGraphicFramePr>
        <p:xfrm>
          <a:off x="660400" y="1600200"/>
          <a:ext cx="4823460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1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1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n-US"/>
                        <a:t>Administraciones Zonales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s-ES" altLang="en-US" b="1"/>
                    </a:p>
                    <a:p>
                      <a:pPr algn="ctr">
                        <a:buNone/>
                      </a:pPr>
                      <a:r>
                        <a:rPr lang="es-ES" altLang="en-US" b="1"/>
                        <a:t>Nombre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n-US" b="1"/>
                        <a:t>Cantidad de comerciantes autónomos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en-US"/>
                        <a:t>1.- CALDERÓN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n-US"/>
                        <a:t>807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en-US"/>
                        <a:t>2.- EUGENIO ESPEJO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n-US"/>
                        <a:t>1.493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en-US"/>
                        <a:t>3.- LA DELICIA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n-US"/>
                        <a:t>1.402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en-US"/>
                        <a:t>4.- LA MARISCAL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n-US"/>
                        <a:t>782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en-US"/>
                        <a:t>5.- </a:t>
                      </a:r>
                      <a:r>
                        <a:rPr lang="es-ES" altLang="en-US" sz="1800">
                          <a:sym typeface="+mn-ea"/>
                        </a:rPr>
                        <a:t>MANUELA SÁENZ</a:t>
                      </a:r>
                      <a:endParaRPr lang="es-ES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n-US"/>
                        <a:t>2.116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en-US"/>
                        <a:t>6.-  QUITUMBE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n-US"/>
                        <a:t>2.402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en-US"/>
                        <a:t>7.- ELOY ALFARO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n-US"/>
                        <a:t>3.040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en-US"/>
                        <a:t>8.- TUMBACO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n-US"/>
                        <a:t>2.800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en-US"/>
                        <a:t>9.- LOS CHILLOS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n-US"/>
                        <a:t>844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en-US"/>
                        <a:t>10.- CHOCÓ ANDINO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n-US"/>
                        <a:t>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Cuadro de texto 1"/>
          <p:cNvSpPr txBox="1"/>
          <p:nvPr/>
        </p:nvSpPr>
        <p:spPr>
          <a:xfrm>
            <a:off x="6643370" y="5646420"/>
            <a:ext cx="5191125" cy="551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altLang="es-EC" sz="1400" i="1" dirty="0">
                <a:effectLst/>
                <a:sym typeface="+mn-ea"/>
              </a:rPr>
              <a:t>Fuente: Censo 2022 9 Administraciones Zonales menos la recién creada “Chocó Andino”</a:t>
            </a:r>
            <a:endParaRPr lang="es-ES" altLang="es-EC" sz="1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85" y="5546090"/>
            <a:ext cx="2475230" cy="520700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199130" y="286385"/>
          <a:ext cx="7989570" cy="6377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3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3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3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91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altLang="es-EC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altLang="es-EC" sz="1400" dirty="0">
                          <a:effectLst/>
                        </a:rPr>
                        <a:t>1.- CALDERÓN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altLang="es-EC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San José de Morán, exteriores Mercado Calderón, ingreso Carapungo.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alt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36" marR="38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alt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altLang="es-EC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2.- EUGENIO ESPEJO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altLang="es-EC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Amazonas entre NNUU y Corea, NNUU, Río Coca, 6 de Diciembre y  El Inca, </a:t>
                      </a:r>
                      <a:r>
                        <a:rPr lang="es-ES" altLang="es-EC" sz="1400">
                          <a:effectLst/>
                          <a:sym typeface="+mn-ea"/>
                        </a:rPr>
                        <a:t>Parque Inglés, Parada Metro El Labrador, Guayllabamba, Nayón, Mariana de Jesús, 10 de Agosto hasta la Alemania.</a:t>
                      </a:r>
                      <a:endParaRPr lang="es-ES" alt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36" marR="38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altLang="es-EC" sz="14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altLang="es-EC" sz="1400">
                          <a:effectLst/>
                        </a:rPr>
                        <a:t>3.-LA DELICIA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altLang="es-EC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Calle Lizardo Ruiz, </a:t>
                      </a:r>
                    </a:p>
                  </a:txBody>
                  <a:tcPr marL="38936" marR="3893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47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altLang="es-EC" sz="1400">
                          <a:effectLst/>
                        </a:rPr>
                        <a:t>4.- LA MARISCAL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altLang="es-EC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Av. América, Plaza Indoamerica</a:t>
                      </a:r>
                    </a:p>
                  </a:txBody>
                  <a:tcPr marL="38936" marR="38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altLang="es-EC" sz="1400">
                          <a:effectLst/>
                        </a:rPr>
                        <a:t>5.- MANUELA SÁENZ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altLang="es-EC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Plaza Grande, calle Chile, calleBenalcazar y calle Rocafuerte.</a:t>
                      </a:r>
                    </a:p>
                  </a:txBody>
                  <a:tcPr marL="38936" marR="38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altLang="es-EC" sz="1400">
                          <a:effectLst/>
                        </a:rPr>
                        <a:t>6.- QUITUMBE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altLang="es-EC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Calle Camilo Orejuela, Martha Bucaram</a:t>
                      </a:r>
                    </a:p>
                  </a:txBody>
                  <a:tcPr marL="38936" marR="3893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5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altLang="es-EC" sz="1400">
                          <a:effectLst/>
                        </a:rPr>
                        <a:t>7.- ELOY ALFARO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altLang="es-EC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Calles: La J, Toacazo, Estación del Trole El Recreo, Villaflora, Ajaví y Viracocha.</a:t>
                      </a:r>
                    </a:p>
                  </a:txBody>
                  <a:tcPr marL="38936" marR="38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altLang="es-EC" sz="1400">
                          <a:effectLst/>
                        </a:rPr>
                        <a:t>8.- TUMBACO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altLang="es-EC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 Quinche</a:t>
                      </a:r>
                    </a:p>
                  </a:txBody>
                  <a:tcPr marL="38936" marR="38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altLang="es-EC" sz="1400">
                          <a:effectLst/>
                        </a:rPr>
                        <a:t>9.- LOS CHILLOS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altLang="es-EC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Plaza: Conocoto (Av. Lola Quintana entre Benalcázar y García Moreno), Pintag (Av. General Pintag entre Arcentales y Rumiñahui), Amaguaña (Antonio Bucheli y Antonio Iglesias) y Alangasí (Juan Montalvo y Antonio José de Sucre).</a:t>
                      </a:r>
                    </a:p>
                  </a:txBody>
                  <a:tcPr marL="38936" marR="3893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23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36" marR="38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10.- CHOCÓ ANDINO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Plaza: Calacali (García Moreno), Nanegalito (E28 entre Pichincha y Sucre), Nanegal y Pacto.</a:t>
                      </a:r>
                    </a:p>
                  </a:txBody>
                  <a:tcPr marL="38936" marR="38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36" marR="3893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ítulo 1"/>
          <p:cNvSpPr txBox="1"/>
          <p:nvPr/>
        </p:nvSpPr>
        <p:spPr>
          <a:xfrm>
            <a:off x="0" y="2766060"/>
            <a:ext cx="3014345" cy="1296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C" sz="2400" b="1" dirty="0">
                <a:solidFill>
                  <a:srgbClr val="C00000"/>
                </a:solidFill>
                <a:latin typeface="Arial Black" panose="020B0A04020102020204" charset="0"/>
                <a:ea typeface="HGSMinchoE" panose="02020900000000000000" pitchFamily="18" charset="-128"/>
                <a:cs typeface="Arial Black" panose="020B0A04020102020204" charset="0"/>
              </a:rPr>
              <a:t>Principales calles de concentración de comerciantes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/>
          <p:nvPr/>
        </p:nvSpPr>
        <p:spPr>
          <a:xfrm>
            <a:off x="2161540" y="2394585"/>
            <a:ext cx="5513705" cy="2068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C" sz="4500" b="1" dirty="0">
                <a:solidFill>
                  <a:srgbClr val="223F86"/>
                </a:solidFill>
                <a:latin typeface="Arial Black" panose="020B0A04020102020204" charset="0"/>
                <a:ea typeface="HGSMinchoE" panose="02020900000000000000" pitchFamily="18" charset="-128"/>
                <a:cs typeface="Arial Black" panose="020B0A04020102020204" charset="0"/>
              </a:rPr>
              <a:t>MECANISMO</a:t>
            </a:r>
          </a:p>
          <a:p>
            <a:r>
              <a:rPr lang="es-ES" altLang="es-EC" sz="4500" b="1" dirty="0">
                <a:solidFill>
                  <a:srgbClr val="223F86"/>
                </a:solidFill>
                <a:latin typeface="Arial Black" panose="020B0A04020102020204" charset="0"/>
                <a:ea typeface="HGSMinchoE" panose="02020900000000000000" pitchFamily="18" charset="-128"/>
                <a:cs typeface="Arial Black" panose="020B0A04020102020204" charset="0"/>
              </a:rPr>
              <a:t>SELECCIÓN DE</a:t>
            </a:r>
          </a:p>
          <a:p>
            <a:r>
              <a:rPr lang="es-ES" altLang="es-EC" sz="4500" b="1" dirty="0">
                <a:solidFill>
                  <a:srgbClr val="223F86"/>
                </a:solidFill>
                <a:latin typeface="Arial Black" panose="020B0A04020102020204" charset="0"/>
                <a:ea typeface="HGSMinchoE" panose="02020900000000000000" pitchFamily="18" charset="-128"/>
                <a:cs typeface="Arial Black" panose="020B0A04020102020204" charset="0"/>
              </a:rPr>
              <a:t>COMERCIANTES</a:t>
            </a:r>
          </a:p>
        </p:txBody>
      </p:sp>
      <p:sp>
        <p:nvSpPr>
          <p:cNvPr id="5" name="Título 1"/>
          <p:cNvSpPr txBox="1"/>
          <p:nvPr/>
        </p:nvSpPr>
        <p:spPr>
          <a:xfrm>
            <a:off x="8232140" y="2103120"/>
            <a:ext cx="2465070" cy="1124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C" sz="2000" b="1" dirty="0">
                <a:solidFill>
                  <a:schemeClr val="bg1"/>
                </a:solidFill>
                <a:latin typeface="Arial Black" panose="020B0A04020102020204" charset="0"/>
                <a:ea typeface="HGSMinchoE" panose="02020900000000000000" pitchFamily="18" charset="-128"/>
                <a:cs typeface="Arial Black" panose="020B0A04020102020204" charset="0"/>
              </a:rPr>
              <a:t>ZONIFICACIÓN</a:t>
            </a:r>
          </a:p>
          <a:p>
            <a:r>
              <a:rPr lang="es-ES" altLang="es-EC" sz="1200" b="1" dirty="0">
                <a:solidFill>
                  <a:schemeClr val="bg1"/>
                </a:solidFill>
                <a:latin typeface="Arial Black" panose="020B0A04020102020204" charset="0"/>
                <a:ea typeface="HGSMinchoE" panose="02020900000000000000" pitchFamily="18" charset="-128"/>
                <a:cs typeface="Arial Black" panose="020B0A04020102020204" charset="0"/>
              </a:rPr>
              <a:t>Administraciones Zonales</a:t>
            </a:r>
          </a:p>
        </p:txBody>
      </p:sp>
      <p:sp>
        <p:nvSpPr>
          <p:cNvPr id="6" name="Título 1"/>
          <p:cNvSpPr txBox="1"/>
          <p:nvPr/>
        </p:nvSpPr>
        <p:spPr>
          <a:xfrm>
            <a:off x="8359140" y="3293110"/>
            <a:ext cx="2465070" cy="1124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altLang="es-EC" sz="2000" b="1" dirty="0">
                <a:solidFill>
                  <a:schemeClr val="bg1"/>
                </a:solidFill>
                <a:latin typeface="Arial Black" panose="020B0A04020102020204" charset="0"/>
                <a:ea typeface="HGSMinchoE" panose="02020900000000000000" pitchFamily="18" charset="-128"/>
                <a:cs typeface="Arial Black" panose="020B0A04020102020204" charset="0"/>
              </a:rPr>
              <a:t>DATA</a:t>
            </a:r>
            <a:endParaRPr lang="es-ES" altLang="es-EC" sz="1200" b="1" dirty="0">
              <a:solidFill>
                <a:schemeClr val="bg1"/>
              </a:solidFill>
              <a:latin typeface="Arial Black" panose="020B0A04020102020204" charset="0"/>
              <a:ea typeface="HGSMinchoE" panose="02020900000000000000" pitchFamily="18" charset="-128"/>
              <a:cs typeface="Arial Black" panose="020B0A04020102020204" charset="0"/>
            </a:endParaRPr>
          </a:p>
          <a:p>
            <a:pPr algn="r"/>
            <a:r>
              <a:rPr lang="es-ES" altLang="es-EC" sz="1200" b="1" dirty="0">
                <a:solidFill>
                  <a:schemeClr val="bg1"/>
                </a:solidFill>
                <a:latin typeface="Arial Black" panose="020B0A04020102020204" charset="0"/>
                <a:ea typeface="HGSMinchoE" panose="02020900000000000000" pitchFamily="18" charset="-128"/>
                <a:cs typeface="Arial Black" panose="020B0A04020102020204" charset="0"/>
              </a:rPr>
              <a:t>Base de Entrevistas AMCC</a:t>
            </a:r>
          </a:p>
          <a:p>
            <a:pPr algn="r"/>
            <a:r>
              <a:rPr lang="es-ES" altLang="es-EC" sz="1200" b="1" dirty="0">
                <a:solidFill>
                  <a:schemeClr val="bg1"/>
                </a:solidFill>
                <a:latin typeface="Arial Black" panose="020B0A04020102020204" charset="0"/>
                <a:ea typeface="HGSMinchoE" panose="02020900000000000000" pitchFamily="18" charset="-128"/>
                <a:cs typeface="Arial Black" panose="020B0A04020102020204" charset="0"/>
              </a:rPr>
              <a:t>Socialización con asociaciones</a:t>
            </a:r>
          </a:p>
        </p:txBody>
      </p:sp>
      <p:sp>
        <p:nvSpPr>
          <p:cNvPr id="7" name="Título 1"/>
          <p:cNvSpPr txBox="1"/>
          <p:nvPr/>
        </p:nvSpPr>
        <p:spPr>
          <a:xfrm>
            <a:off x="8513445" y="4513580"/>
            <a:ext cx="2465070" cy="1124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altLang="es-EC" sz="2000" b="1" dirty="0">
                <a:solidFill>
                  <a:schemeClr val="bg1"/>
                </a:solidFill>
                <a:latin typeface="Arial Black" panose="020B0A04020102020204" charset="0"/>
                <a:ea typeface="HGSMinchoE" panose="02020900000000000000" pitchFamily="18" charset="-128"/>
                <a:cs typeface="Arial Black" panose="020B0A04020102020204" charset="0"/>
              </a:rPr>
              <a:t>INCLUSIÓN</a:t>
            </a:r>
            <a:endParaRPr lang="es-ES" altLang="es-EC" sz="1200" b="1" dirty="0">
              <a:solidFill>
                <a:schemeClr val="bg1"/>
              </a:solidFill>
              <a:latin typeface="Arial Black" panose="020B0A04020102020204" charset="0"/>
              <a:ea typeface="HGSMinchoE" panose="02020900000000000000" pitchFamily="18" charset="-128"/>
              <a:cs typeface="Arial Black" panose="020B0A04020102020204" charset="0"/>
            </a:endParaRPr>
          </a:p>
          <a:p>
            <a:pPr algn="r"/>
            <a:r>
              <a:rPr lang="es-ES" altLang="es-EC" sz="1200" b="1" dirty="0">
                <a:solidFill>
                  <a:schemeClr val="bg1"/>
                </a:solidFill>
                <a:latin typeface="Arial Black" panose="020B0A04020102020204" charset="0"/>
                <a:ea typeface="HGSMinchoE" panose="02020900000000000000" pitchFamily="18" charset="-128"/>
                <a:cs typeface="Arial Black" panose="020B0A04020102020204" charset="0"/>
              </a:rPr>
              <a:t>Discapacidad, tercera edad, género y diversidad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9604" y="311972"/>
            <a:ext cx="3179560" cy="66862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37" y="1162420"/>
            <a:ext cx="4212893" cy="512407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640" y="1197002"/>
            <a:ext cx="4284728" cy="512444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095E419-76F8-AB4B-5F7A-2BE41EDD450B}"/>
              </a:ext>
            </a:extLst>
          </p:cNvPr>
          <p:cNvSpPr txBox="1"/>
          <p:nvPr/>
        </p:nvSpPr>
        <p:spPr>
          <a:xfrm>
            <a:off x="2783709" y="-166382"/>
            <a:ext cx="6812777" cy="1625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C" sz="3600" b="1" dirty="0">
                <a:solidFill>
                  <a:srgbClr val="223F86"/>
                </a:solidFill>
                <a:latin typeface="Arial Black" panose="020B0A04020102020204" charset="0"/>
                <a:ea typeface="HGSMinchoE" panose="02020900000000000000" pitchFamily="18" charset="-128"/>
                <a:cs typeface="Arial Black" panose="020B0A04020102020204" charset="0"/>
              </a:rPr>
              <a:t>DIFUSIÓN DE FERIAS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/>
          <p:nvPr/>
        </p:nvSpPr>
        <p:spPr>
          <a:xfrm>
            <a:off x="654903" y="41274"/>
            <a:ext cx="7065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C" sz="3200" b="1" dirty="0">
                <a:solidFill>
                  <a:srgbClr val="223F86"/>
                </a:solidFill>
                <a:latin typeface="Arial Black" panose="020B0A04020102020204" charset="0"/>
                <a:ea typeface="HGSMinchoE" panose="02020900000000000000" pitchFamily="18" charset="-128"/>
                <a:cs typeface="Arial Black" panose="020B0A04020102020204" charset="0"/>
              </a:rPr>
              <a:t>FERIAS PARA COMERCIANTES </a:t>
            </a:r>
          </a:p>
          <a:p>
            <a:r>
              <a:rPr lang="es-ES" altLang="es-EC" sz="3200" b="1" dirty="0">
                <a:solidFill>
                  <a:srgbClr val="223F86"/>
                </a:solidFill>
                <a:latin typeface="Arial Black" panose="020B0A04020102020204" charset="0"/>
                <a:ea typeface="HGSMinchoE" panose="02020900000000000000" pitchFamily="18" charset="-128"/>
                <a:cs typeface="Arial Black" panose="020B0A04020102020204" charset="0"/>
              </a:rPr>
              <a:t>AUTÓNOMOS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940" y="278669"/>
            <a:ext cx="3179560" cy="66862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04" y="1366837"/>
            <a:ext cx="5158247" cy="241776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834" y="1366837"/>
            <a:ext cx="4876666" cy="241255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904" y="4198937"/>
            <a:ext cx="5183923" cy="253206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4536"/>
          <a:stretch>
            <a:fillRect/>
          </a:stretch>
        </p:blipFill>
        <p:spPr>
          <a:xfrm>
            <a:off x="5943600" y="4198937"/>
            <a:ext cx="5406513" cy="253206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/>
          <p:nvPr/>
        </p:nvSpPr>
        <p:spPr>
          <a:xfrm>
            <a:off x="4114800" y="113665"/>
            <a:ext cx="3963670" cy="9531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C" sz="3500" b="1" dirty="0">
                <a:solidFill>
                  <a:srgbClr val="223F86"/>
                </a:solidFill>
                <a:latin typeface="Arial Black" panose="020B0A04020102020204" charset="0"/>
                <a:ea typeface="HGSMinchoE" panose="02020900000000000000" pitchFamily="18" charset="-128"/>
                <a:cs typeface="Arial Black" panose="020B0A04020102020204" charset="0"/>
              </a:rPr>
              <a:t>CRONOGRAMA</a:t>
            </a:r>
          </a:p>
        </p:txBody>
      </p:sp>
      <p:graphicFrame>
        <p:nvGraphicFramePr>
          <p:cNvPr id="7" name="Tabla 6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96318894"/>
              </p:ext>
            </p:extLst>
          </p:nvPr>
        </p:nvGraphicFramePr>
        <p:xfrm>
          <a:off x="1313180" y="903605"/>
          <a:ext cx="10107855" cy="5653405"/>
        </p:xfrm>
        <a:graphic>
          <a:graphicData uri="http://schemas.openxmlformats.org/drawingml/2006/table">
            <a:tbl>
              <a:tblPr/>
              <a:tblGrid>
                <a:gridCol w="3139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75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14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9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2440">
                <a:tc gridSpan="4">
                  <a:txBody>
                    <a:bodyPr/>
                    <a:lstStyle/>
                    <a:p>
                      <a:pPr marL="0" indent="0" algn="ctr" fontAlgn="b">
                        <a:spcAft>
                          <a:spcPct val="0"/>
                        </a:spcAft>
                      </a:pPr>
                      <a:r>
                        <a:rPr sz="2500" b="1" i="0" dirty="0">
                          <a:solidFill>
                            <a:srgbClr val="FFFFFF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FERIAS METROPOLITANAS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475"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sz="22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ZONAL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DE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sz="22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LUGAR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DE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sz="22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FECHA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DE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sz="22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TEM</a:t>
                      </a:r>
                      <a:r>
                        <a:rPr lang="es-ES" sz="22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Á</a:t>
                      </a:r>
                      <a:r>
                        <a:rPr sz="22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TICA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sz="20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MANUELA SAENZ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spcAft>
                          <a:spcPct val="0"/>
                        </a:spcAft>
                      </a:pPr>
                      <a:r>
                        <a:rPr sz="2000" i="0" dirty="0" err="1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Bulevar</a:t>
                      </a:r>
                      <a:r>
                        <a:rPr sz="2000" i="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 24 de Mayo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spcAft>
                          <a:spcPct val="0"/>
                        </a:spcAft>
                      </a:pPr>
                      <a:r>
                        <a:rPr sz="2000" i="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4 y 5 </a:t>
                      </a:r>
                      <a:r>
                        <a:rPr sz="2000" i="0" dirty="0" err="1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Diciembre</a:t>
                      </a:r>
                      <a:endParaRPr sz="2000" i="0" dirty="0">
                        <a:solidFill>
                          <a:srgbClr val="000000"/>
                        </a:solidFill>
                        <a:latin typeface="Calibri" panose="020F0502020204030204"/>
                        <a:ea typeface="SimSun" panose="02010600030101010101" pitchFamily="2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spcAft>
                          <a:spcPct val="0"/>
                        </a:spcAft>
                      </a:pPr>
                      <a:r>
                        <a:rPr sz="2000" i="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FIESTAS DE QUITO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sz="2000" b="1" i="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CALDERON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DE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spcAft>
                          <a:spcPct val="0"/>
                        </a:spcAft>
                      </a:pPr>
                      <a:r>
                        <a:rPr sz="2000" i="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Plaza </a:t>
                      </a:r>
                      <a:r>
                        <a:rPr sz="2000" i="0" dirty="0" err="1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Cívica</a:t>
                      </a:r>
                      <a:r>
                        <a:rPr sz="2000" i="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 de </a:t>
                      </a:r>
                      <a:r>
                        <a:rPr sz="2000" i="0" dirty="0" err="1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Carapungo</a:t>
                      </a:r>
                      <a:endParaRPr sz="2000" i="0" dirty="0">
                        <a:solidFill>
                          <a:srgbClr val="000000"/>
                        </a:solidFill>
                        <a:latin typeface="Calibri" panose="020F0502020204030204"/>
                        <a:ea typeface="SimSun" panose="02010600030101010101" pitchFamily="2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DE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lang="es-EC" sz="2000" i="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4 y </a:t>
                      </a:r>
                      <a:r>
                        <a:rPr sz="2000" i="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5 </a:t>
                      </a:r>
                      <a:r>
                        <a:rPr sz="2000" i="0" dirty="0" err="1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Diciembre</a:t>
                      </a:r>
                      <a:endParaRPr sz="2000" i="0" dirty="0">
                        <a:solidFill>
                          <a:srgbClr val="000000"/>
                        </a:solidFill>
                        <a:latin typeface="Calibri" panose="020F0502020204030204"/>
                        <a:ea typeface="SimSun" panose="02010600030101010101" pitchFamily="2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DE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sz="2000" i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FIESTAS DE QUITO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sz="2000" b="1" i="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EUGENIO ESPEJO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spcAft>
                          <a:spcPct val="0"/>
                        </a:spcAft>
                      </a:pPr>
                      <a:r>
                        <a:rPr sz="2000" i="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Plataforma </a:t>
                      </a:r>
                      <a:r>
                        <a:rPr sz="2000" i="0" dirty="0" err="1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Gubernamental</a:t>
                      </a:r>
                      <a:endParaRPr sz="2000" i="0" dirty="0">
                        <a:solidFill>
                          <a:srgbClr val="000000"/>
                        </a:solidFill>
                        <a:latin typeface="Calibri" panose="020F0502020204030204"/>
                        <a:ea typeface="SimSun" panose="02010600030101010101" pitchFamily="2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sz="2000" i="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4</a:t>
                      </a:r>
                      <a:r>
                        <a:rPr lang="es-EC" sz="2000" i="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 y 5</a:t>
                      </a:r>
                      <a:r>
                        <a:rPr sz="2000" i="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 </a:t>
                      </a:r>
                      <a:r>
                        <a:rPr sz="2000" i="0" dirty="0" err="1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Diciembre</a:t>
                      </a:r>
                      <a:endParaRPr sz="2000" i="0" dirty="0">
                        <a:solidFill>
                          <a:srgbClr val="000000"/>
                        </a:solidFill>
                        <a:latin typeface="Calibri" panose="020F0502020204030204"/>
                        <a:ea typeface="SimSun" panose="02010600030101010101" pitchFamily="2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sz="2000" i="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FIESTAS DE QUITO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sz="20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LA DELICIA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DE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sz="2000" i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Plaza Cotocollao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DE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spcAft>
                          <a:spcPct val="0"/>
                        </a:spcAft>
                      </a:pPr>
                      <a:r>
                        <a:rPr sz="2000" i="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13 y 14 </a:t>
                      </a:r>
                      <a:r>
                        <a:rPr sz="2000" i="0" dirty="0" err="1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Diciembre</a:t>
                      </a:r>
                      <a:endParaRPr sz="2000" i="0" dirty="0">
                        <a:solidFill>
                          <a:srgbClr val="000000"/>
                        </a:solidFill>
                        <a:latin typeface="Calibri" panose="020F0502020204030204"/>
                        <a:ea typeface="SimSun" panose="02010600030101010101" pitchFamily="2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DE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spcAft>
                          <a:spcPct val="0"/>
                        </a:spcAft>
                      </a:pPr>
                      <a:r>
                        <a:rPr sz="2000" i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NAVIDAD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sz="20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ELOY ALFARO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spcAft>
                          <a:spcPct val="0"/>
                        </a:spcAft>
                      </a:pPr>
                      <a:r>
                        <a:rPr sz="2000" i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Plaza Cívica Eloy Alfaro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lang="es-EC" sz="2000" i="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20 y </a:t>
                      </a:r>
                      <a:r>
                        <a:rPr sz="2000" i="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21</a:t>
                      </a:r>
                      <a:r>
                        <a:rPr lang="es-EC" sz="2000" i="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 </a:t>
                      </a:r>
                      <a:r>
                        <a:rPr sz="2000" i="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 </a:t>
                      </a:r>
                      <a:r>
                        <a:rPr sz="2000" i="0" dirty="0" err="1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Diciembre</a:t>
                      </a:r>
                      <a:endParaRPr sz="2000" i="0" dirty="0">
                        <a:solidFill>
                          <a:srgbClr val="000000"/>
                        </a:solidFill>
                        <a:latin typeface="Calibri" panose="020F0502020204030204"/>
                        <a:ea typeface="SimSun" panose="02010600030101010101" pitchFamily="2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sz="2000" i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NAVIDAD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sz="20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ELOY ALFARO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DE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spcAft>
                          <a:spcPct val="0"/>
                        </a:spcAft>
                      </a:pPr>
                      <a:r>
                        <a:rPr sz="2000" i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Parque de Solanda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DE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spcAft>
                          <a:spcPct val="0"/>
                        </a:spcAft>
                      </a:pPr>
                      <a:r>
                        <a:rPr sz="2000" i="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20 y 21 </a:t>
                      </a:r>
                      <a:r>
                        <a:rPr sz="2000" i="0" dirty="0" err="1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Diciembre</a:t>
                      </a:r>
                      <a:endParaRPr sz="2000" i="0" dirty="0">
                        <a:solidFill>
                          <a:srgbClr val="000000"/>
                        </a:solidFill>
                        <a:latin typeface="Calibri" panose="020F0502020204030204"/>
                        <a:ea typeface="SimSun" panose="02010600030101010101" pitchFamily="2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DE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spcAft>
                          <a:spcPct val="0"/>
                        </a:spcAft>
                      </a:pPr>
                      <a:r>
                        <a:rPr sz="2000" i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NAVIDAD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ct val="0"/>
                        </a:spcAft>
                      </a:pPr>
                      <a:r>
                        <a:rPr sz="20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MANUELA SAENZ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spcAft>
                          <a:spcPct val="0"/>
                        </a:spcAft>
                      </a:pPr>
                      <a:r>
                        <a:rPr sz="2000" i="0" dirty="0" err="1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Bulevar</a:t>
                      </a:r>
                      <a:r>
                        <a:rPr sz="2000" i="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 24 de Mayo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spcAft>
                          <a:spcPct val="0"/>
                        </a:spcAft>
                      </a:pPr>
                      <a:r>
                        <a:rPr lang="es-EC" sz="2000" i="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19 al 24</a:t>
                      </a:r>
                      <a:r>
                        <a:rPr sz="2000" i="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 </a:t>
                      </a:r>
                      <a:r>
                        <a:rPr sz="2000" i="0" dirty="0" err="1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Diciembre</a:t>
                      </a:r>
                      <a:endParaRPr sz="2000" i="0" dirty="0">
                        <a:solidFill>
                          <a:srgbClr val="000000"/>
                        </a:solidFill>
                        <a:latin typeface="Calibri" panose="020F0502020204030204"/>
                        <a:ea typeface="SimSun" panose="02010600030101010101" pitchFamily="2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spcAft>
                          <a:spcPct val="0"/>
                        </a:spcAft>
                      </a:pPr>
                      <a:r>
                        <a:rPr sz="2000" i="0" dirty="0">
                          <a:solidFill>
                            <a:srgbClr val="000000"/>
                          </a:solidFill>
                          <a:latin typeface="Calibri" panose="020F0502020204030204"/>
                          <a:ea typeface="SimSun" panose="02010600030101010101" pitchFamily="2" charset="-122"/>
                        </a:rPr>
                        <a:t>NAVIDAD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79*279"/>
  <p:tag name="TABLE_ENDDRAG_RECT" val="144*140*379*27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28*593"/>
  <p:tag name="TABLE_ENDDRAG_RECT" val="252*22*628*5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53*431"/>
  <p:tag name="TABLE_ENDDRAG_RECT" val="75*114*753*4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53*431"/>
  <p:tag name="TABLE_ENDDRAG_RECT" val="75*114*753*43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523</Words>
  <Application>Microsoft Office PowerPoint</Application>
  <PresentationFormat>Panorámica</PresentationFormat>
  <Paragraphs>132</Paragraphs>
  <Slides>11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Calibri</vt:lpstr>
      <vt:lpstr>Corbel</vt:lpstr>
      <vt:lpstr>Montserrat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Viviana Piedra León</cp:lastModifiedBy>
  <cp:revision>49</cp:revision>
  <dcterms:created xsi:type="dcterms:W3CDTF">2023-05-16T16:09:00Z</dcterms:created>
  <dcterms:modified xsi:type="dcterms:W3CDTF">2024-10-10T01:17:22Z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7898CBA424B545CD921DD2C28CA195FB_13</vt:lpwstr>
  </property>
  <property fmtid="{D5CDD505-2E9C-101B-9397-08002B2CF9AE}" pid="3" name="KSOProductBuildVer">
    <vt:lpwstr>3082-12.2.0.17562</vt:lpwstr>
  </property>
</Properties>
</file>