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66" r:id="rId2"/>
    <p:sldId id="265" r:id="rId3"/>
    <p:sldId id="268" r:id="rId4"/>
    <p:sldId id="275" r:id="rId5"/>
    <p:sldId id="278" r:id="rId6"/>
    <p:sldId id="280" r:id="rId7"/>
    <p:sldId id="284" r:id="rId8"/>
    <p:sldId id="288" r:id="rId9"/>
    <p:sldId id="287" r:id="rId10"/>
    <p:sldId id="289" r:id="rId11"/>
    <p:sldId id="283" r:id="rId12"/>
  </p:sldIdLst>
  <p:sldSz cx="12192000" cy="6858000"/>
  <p:notesSz cx="6805613" cy="99441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A85"/>
    <a:srgbClr val="223F86"/>
    <a:srgbClr val="75BBE9"/>
    <a:srgbClr val="5B5B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41"/>
    <p:restoredTop sz="93517"/>
  </p:normalViewPr>
  <p:slideViewPr>
    <p:cSldViewPr snapToGrid="0">
      <p:cViewPr varScale="1">
        <p:scale>
          <a:sx n="85" d="100"/>
          <a:sy n="85" d="100"/>
        </p:scale>
        <p:origin x="96" y="456"/>
      </p:cViewPr>
      <p:guideLst/>
    </p:cSldViewPr>
  </p:slideViewPr>
  <p:notesTextViewPr>
    <p:cViewPr>
      <p:scale>
        <a:sx n="1" d="1"/>
        <a:sy n="1" d="1"/>
      </p:scale>
      <p:origin x="0" y="0"/>
    </p:cViewPr>
  </p:notesTextViewPr>
  <p:notesViewPr>
    <p:cSldViewPr snapToGrid="0">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 xmlns:a16="http://schemas.microsoft.com/office/drawing/2014/main" id="{80DB2959-C3B8-AFE1-FE88-357ED3CEAEF4}"/>
              </a:ext>
            </a:extLst>
          </p:cNvPr>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s-EC"/>
          </a:p>
        </p:txBody>
      </p:sp>
      <p:sp>
        <p:nvSpPr>
          <p:cNvPr id="3" name="Marcador de fecha 2">
            <a:extLst>
              <a:ext uri="{FF2B5EF4-FFF2-40B4-BE49-F238E27FC236}">
                <a16:creationId xmlns="" xmlns:a16="http://schemas.microsoft.com/office/drawing/2014/main" id="{868AFC65-4BDC-1D09-C684-612ED25D51EA}"/>
              </a:ext>
            </a:extLst>
          </p:cNvPr>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1BD7EADA-9D25-324F-A962-C13B1DFBBFEB}" type="datetimeFigureOut">
              <a:rPr lang="es-EC" smtClean="0"/>
              <a:t>9/10/2024</a:t>
            </a:fld>
            <a:endParaRPr lang="es-EC"/>
          </a:p>
        </p:txBody>
      </p:sp>
      <p:sp>
        <p:nvSpPr>
          <p:cNvPr id="4" name="Marcador de pie de página 3">
            <a:extLst>
              <a:ext uri="{FF2B5EF4-FFF2-40B4-BE49-F238E27FC236}">
                <a16:creationId xmlns="" xmlns:a16="http://schemas.microsoft.com/office/drawing/2014/main" id="{0F3C8C6D-04A0-E8C7-B4C1-0905342E72A5}"/>
              </a:ext>
            </a:extLst>
          </p:cNvPr>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a:extLst>
              <a:ext uri="{FF2B5EF4-FFF2-40B4-BE49-F238E27FC236}">
                <a16:creationId xmlns="" xmlns:a16="http://schemas.microsoft.com/office/drawing/2014/main" id="{2BCC6170-BB4B-E2AB-CCED-B7FFA868BCEA}"/>
              </a:ext>
            </a:extLst>
          </p:cNvPr>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C9F3A257-73CE-BD4D-A507-1552FDC084BD}" type="slidenum">
              <a:rPr lang="es-EC" smtClean="0"/>
              <a:t>‹Nº›</a:t>
            </a:fld>
            <a:endParaRPr lang="es-EC"/>
          </a:p>
        </p:txBody>
      </p:sp>
    </p:spTree>
    <p:extLst>
      <p:ext uri="{BB962C8B-B14F-4D97-AF65-F5344CB8AC3E}">
        <p14:creationId xmlns:p14="http://schemas.microsoft.com/office/powerpoint/2010/main" val="3919654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B9DDFC9A-F8E9-E044-AC34-ED696DDAB2E6}" type="datetimeFigureOut">
              <a:rPr lang="es-EC" smtClean="0"/>
              <a:t>9/10/2024</a:t>
            </a:fld>
            <a:endParaRPr lang="es-EC"/>
          </a:p>
        </p:txBody>
      </p:sp>
      <p:sp>
        <p:nvSpPr>
          <p:cNvPr id="4" name="Marcador de imagen de diapositiva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77C49DFF-B7D3-834E-A2F0-6F28154502F4}" type="slidenum">
              <a:rPr lang="es-EC" smtClean="0"/>
              <a:t>‹Nº›</a:t>
            </a:fld>
            <a:endParaRPr lang="es-EC"/>
          </a:p>
        </p:txBody>
      </p:sp>
    </p:spTree>
    <p:extLst>
      <p:ext uri="{BB962C8B-B14F-4D97-AF65-F5344CB8AC3E}">
        <p14:creationId xmlns:p14="http://schemas.microsoft.com/office/powerpoint/2010/main" val="3849211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7C49DFF-B7D3-834E-A2F0-6F28154502F4}" type="slidenum">
              <a:rPr lang="es-EC" smtClean="0"/>
              <a:t>9</a:t>
            </a:fld>
            <a:endParaRPr lang="es-EC"/>
          </a:p>
        </p:txBody>
      </p:sp>
    </p:spTree>
    <p:extLst>
      <p:ext uri="{BB962C8B-B14F-4D97-AF65-F5344CB8AC3E}">
        <p14:creationId xmlns:p14="http://schemas.microsoft.com/office/powerpoint/2010/main" val="453346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12" name="Imagen 11">
            <a:extLst>
              <a:ext uri="{FF2B5EF4-FFF2-40B4-BE49-F238E27FC236}">
                <a16:creationId xmlns="" xmlns:a16="http://schemas.microsoft.com/office/drawing/2014/main" id="{69DC5DA2-D5CD-D981-0EDC-735E5588E99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6196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0B6EF428-D365-C4FA-A640-ADB9E0E91CB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 xmlns:a16="http://schemas.microsoft.com/office/drawing/2014/main" id="{0C6B33F4-2CBB-956F-B502-CDC148C6538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C081D323-4F40-8B0F-6D71-53D82FB204E2}"/>
              </a:ext>
            </a:extLst>
          </p:cNvPr>
          <p:cNvSpPr>
            <a:spLocks noGrp="1"/>
          </p:cNvSpPr>
          <p:nvPr>
            <p:ph type="dt" sz="half" idx="10"/>
          </p:nvPr>
        </p:nvSpPr>
        <p:spPr/>
        <p:txBody>
          <a:bodyPr/>
          <a:lstStyle/>
          <a:p>
            <a:fld id="{FF5BF6A4-7C83-954C-BA91-FDE72C23A6C3}" type="datetimeFigureOut">
              <a:rPr lang="es-EC" smtClean="0"/>
              <a:t>9/10/2024</a:t>
            </a:fld>
            <a:endParaRPr lang="es-EC"/>
          </a:p>
        </p:txBody>
      </p:sp>
      <p:sp>
        <p:nvSpPr>
          <p:cNvPr id="5" name="Marcador de pie de página 4">
            <a:extLst>
              <a:ext uri="{FF2B5EF4-FFF2-40B4-BE49-F238E27FC236}">
                <a16:creationId xmlns="" xmlns:a16="http://schemas.microsoft.com/office/drawing/2014/main" id="{0F5C0505-4B74-B6EE-4E67-C487330BEB7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139B2D27-DC25-1970-B80A-85F7F3080F72}"/>
              </a:ext>
            </a:extLst>
          </p:cNvPr>
          <p:cNvSpPr>
            <a:spLocks noGrp="1"/>
          </p:cNvSpPr>
          <p:nvPr>
            <p:ph type="sldNum" sz="quarter" idx="12"/>
          </p:nvPr>
        </p:nvSpPr>
        <p:spPr/>
        <p:txBody>
          <a:bodyPr/>
          <a:lstStyle/>
          <a:p>
            <a:fld id="{060F5CD9-9349-1B4E-8B50-89C66E4482A3}" type="slidenum">
              <a:rPr lang="es-EC" smtClean="0"/>
              <a:t>‹Nº›</a:t>
            </a:fld>
            <a:endParaRPr lang="es-EC"/>
          </a:p>
        </p:txBody>
      </p:sp>
    </p:spTree>
    <p:extLst>
      <p:ext uri="{BB962C8B-B14F-4D97-AF65-F5344CB8AC3E}">
        <p14:creationId xmlns:p14="http://schemas.microsoft.com/office/powerpoint/2010/main" val="714495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1F7E1582-B6A7-3E26-A7F6-AEDF0DC4BAA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27766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DBD982A6-5EA3-A546-5CD8-CE66C7EA9130}"/>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5426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E779EAB8-383F-33BD-D69C-A32AB86C6A7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53612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9" name="Imagen 8">
            <a:extLst>
              <a:ext uri="{FF2B5EF4-FFF2-40B4-BE49-F238E27FC236}">
                <a16:creationId xmlns="" xmlns:a16="http://schemas.microsoft.com/office/drawing/2014/main" id="{E16A9144-5DE7-C599-3812-009F80D6639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Imagen 7">
            <a:extLst>
              <a:ext uri="{FF2B5EF4-FFF2-40B4-BE49-F238E27FC236}">
                <a16:creationId xmlns="" xmlns:a16="http://schemas.microsoft.com/office/drawing/2014/main" id="{0154D28D-DE85-FF39-72CA-72805EC5CE4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17972" y="2224216"/>
            <a:ext cx="6004798" cy="3274657"/>
          </a:xfrm>
          <a:prstGeom prst="rect">
            <a:avLst/>
          </a:prstGeom>
        </p:spPr>
      </p:pic>
      <p:pic>
        <p:nvPicPr>
          <p:cNvPr id="14" name="Imagen 13">
            <a:extLst>
              <a:ext uri="{FF2B5EF4-FFF2-40B4-BE49-F238E27FC236}">
                <a16:creationId xmlns="" xmlns:a16="http://schemas.microsoft.com/office/drawing/2014/main" id="{5C83E0E2-FD70-0B87-F973-8FC07F0A7866}"/>
              </a:ext>
            </a:extLst>
          </p:cNvPr>
          <p:cNvPicPr>
            <a:picLocks noChangeAspect="1"/>
          </p:cNvPicPr>
          <p:nvPr userDrawn="1"/>
        </p:nvPicPr>
        <p:blipFill>
          <a:blip r:embed="rId4"/>
          <a:stretch>
            <a:fillRect/>
          </a:stretch>
        </p:blipFill>
        <p:spPr>
          <a:xfrm>
            <a:off x="5719997" y="2569028"/>
            <a:ext cx="1697063" cy="1621972"/>
          </a:xfrm>
          <a:prstGeom prst="rect">
            <a:avLst/>
          </a:prstGeom>
        </p:spPr>
      </p:pic>
      <p:pic>
        <p:nvPicPr>
          <p:cNvPr id="16" name="Imagen 15">
            <a:extLst>
              <a:ext uri="{FF2B5EF4-FFF2-40B4-BE49-F238E27FC236}">
                <a16:creationId xmlns="" xmlns:a16="http://schemas.microsoft.com/office/drawing/2014/main" id="{1B69335F-8EB7-EE36-E915-46ED10D2EABB}"/>
              </a:ext>
            </a:extLst>
          </p:cNvPr>
          <p:cNvPicPr>
            <a:picLocks noChangeAspect="1"/>
          </p:cNvPicPr>
          <p:nvPr userDrawn="1"/>
        </p:nvPicPr>
        <p:blipFill>
          <a:blip r:embed="rId5"/>
          <a:stretch>
            <a:fillRect/>
          </a:stretch>
        </p:blipFill>
        <p:spPr>
          <a:xfrm>
            <a:off x="7462571" y="4501643"/>
            <a:ext cx="3771486" cy="665556"/>
          </a:xfrm>
          <a:prstGeom prst="rect">
            <a:avLst/>
          </a:prstGeom>
        </p:spPr>
      </p:pic>
    </p:spTree>
    <p:extLst>
      <p:ext uri="{BB962C8B-B14F-4D97-AF65-F5344CB8AC3E}">
        <p14:creationId xmlns:p14="http://schemas.microsoft.com/office/powerpoint/2010/main" val="3712053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8" name="Imagen 7">
            <a:extLst>
              <a:ext uri="{FF2B5EF4-FFF2-40B4-BE49-F238E27FC236}">
                <a16:creationId xmlns="" xmlns:a16="http://schemas.microsoft.com/office/drawing/2014/main" id="{3776F4FF-F7CB-F299-A93F-7648445D0E6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85282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F19D45AA-D978-47F1-7EAB-589E15D6D09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0" name="Imagen 9">
            <a:extLst>
              <a:ext uri="{FF2B5EF4-FFF2-40B4-BE49-F238E27FC236}">
                <a16:creationId xmlns="" xmlns:a16="http://schemas.microsoft.com/office/drawing/2014/main" id="{EAF4C055-0011-334E-8B9A-E8F9AA84B3C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000675" y="0"/>
            <a:ext cx="4190649" cy="6858000"/>
          </a:xfrm>
          <a:prstGeom prst="rect">
            <a:avLst/>
          </a:prstGeom>
        </p:spPr>
      </p:pic>
    </p:spTree>
    <p:extLst>
      <p:ext uri="{BB962C8B-B14F-4D97-AF65-F5344CB8AC3E}">
        <p14:creationId xmlns:p14="http://schemas.microsoft.com/office/powerpoint/2010/main" val="1358100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2F9A391-C469-527C-A2E1-1DA50985F04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 xmlns:a16="http://schemas.microsoft.com/office/drawing/2014/main" id="{5A29D5E9-8FE7-0C63-0587-150112D95D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 xmlns:a16="http://schemas.microsoft.com/office/drawing/2014/main" id="{9FD005A4-BEE2-3264-04E2-B0DF8A8E77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F60E89F4-4C16-EFD6-622E-6BB927243DD9}"/>
              </a:ext>
            </a:extLst>
          </p:cNvPr>
          <p:cNvSpPr>
            <a:spLocks noGrp="1"/>
          </p:cNvSpPr>
          <p:nvPr>
            <p:ph type="dt" sz="half" idx="10"/>
          </p:nvPr>
        </p:nvSpPr>
        <p:spPr/>
        <p:txBody>
          <a:bodyPr/>
          <a:lstStyle/>
          <a:p>
            <a:fld id="{FF5BF6A4-7C83-954C-BA91-FDE72C23A6C3}" type="datetimeFigureOut">
              <a:rPr lang="es-EC" smtClean="0"/>
              <a:t>9/10/2024</a:t>
            </a:fld>
            <a:endParaRPr lang="es-EC"/>
          </a:p>
        </p:txBody>
      </p:sp>
      <p:sp>
        <p:nvSpPr>
          <p:cNvPr id="6" name="Marcador de pie de página 5">
            <a:extLst>
              <a:ext uri="{FF2B5EF4-FFF2-40B4-BE49-F238E27FC236}">
                <a16:creationId xmlns="" xmlns:a16="http://schemas.microsoft.com/office/drawing/2014/main" id="{D5574AD8-34C0-7EAB-6EF0-3F730CEA4362}"/>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 xmlns:a16="http://schemas.microsoft.com/office/drawing/2014/main" id="{F6833DD0-4C5C-FD4C-E05B-90B7164B4335}"/>
              </a:ext>
            </a:extLst>
          </p:cNvPr>
          <p:cNvSpPr>
            <a:spLocks noGrp="1"/>
          </p:cNvSpPr>
          <p:nvPr>
            <p:ph type="sldNum" sz="quarter" idx="12"/>
          </p:nvPr>
        </p:nvSpPr>
        <p:spPr/>
        <p:txBody>
          <a:bodyPr/>
          <a:lstStyle/>
          <a:p>
            <a:fld id="{060F5CD9-9349-1B4E-8B50-89C66E4482A3}" type="slidenum">
              <a:rPr lang="es-EC" smtClean="0"/>
              <a:t>‹Nº›</a:t>
            </a:fld>
            <a:endParaRPr lang="es-EC"/>
          </a:p>
        </p:txBody>
      </p:sp>
    </p:spTree>
    <p:extLst>
      <p:ext uri="{BB962C8B-B14F-4D97-AF65-F5344CB8AC3E}">
        <p14:creationId xmlns:p14="http://schemas.microsoft.com/office/powerpoint/2010/main" val="321023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2E11B03-CCA1-B107-01A1-50DC372EFB0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 xmlns:a16="http://schemas.microsoft.com/office/drawing/2014/main" id="{18144AF8-7EC3-6CAC-607C-49F5E8E463A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46AE2885-272F-3C70-2A0E-A941E21E04C3}"/>
              </a:ext>
            </a:extLst>
          </p:cNvPr>
          <p:cNvSpPr>
            <a:spLocks noGrp="1"/>
          </p:cNvSpPr>
          <p:nvPr>
            <p:ph type="dt" sz="half" idx="10"/>
          </p:nvPr>
        </p:nvSpPr>
        <p:spPr/>
        <p:txBody>
          <a:bodyPr/>
          <a:lstStyle/>
          <a:p>
            <a:fld id="{FF5BF6A4-7C83-954C-BA91-FDE72C23A6C3}" type="datetimeFigureOut">
              <a:rPr lang="es-EC" smtClean="0"/>
              <a:t>9/10/2024</a:t>
            </a:fld>
            <a:endParaRPr lang="es-EC"/>
          </a:p>
        </p:txBody>
      </p:sp>
      <p:sp>
        <p:nvSpPr>
          <p:cNvPr id="5" name="Marcador de pie de página 4">
            <a:extLst>
              <a:ext uri="{FF2B5EF4-FFF2-40B4-BE49-F238E27FC236}">
                <a16:creationId xmlns="" xmlns:a16="http://schemas.microsoft.com/office/drawing/2014/main" id="{18EBA2CB-1069-446E-E8CD-10380FE9714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FA3036E7-5579-75BF-42CE-2582B83491BD}"/>
              </a:ext>
            </a:extLst>
          </p:cNvPr>
          <p:cNvSpPr>
            <a:spLocks noGrp="1"/>
          </p:cNvSpPr>
          <p:nvPr>
            <p:ph type="sldNum" sz="quarter" idx="12"/>
          </p:nvPr>
        </p:nvSpPr>
        <p:spPr/>
        <p:txBody>
          <a:bodyPr/>
          <a:lstStyle/>
          <a:p>
            <a:fld id="{060F5CD9-9349-1B4E-8B50-89C66E4482A3}" type="slidenum">
              <a:rPr lang="es-EC" smtClean="0"/>
              <a:t>‹Nº›</a:t>
            </a:fld>
            <a:endParaRPr lang="es-EC"/>
          </a:p>
        </p:txBody>
      </p:sp>
    </p:spTree>
    <p:extLst>
      <p:ext uri="{BB962C8B-B14F-4D97-AF65-F5344CB8AC3E}">
        <p14:creationId xmlns:p14="http://schemas.microsoft.com/office/powerpoint/2010/main" val="4191103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1DD660D2-19F9-A31E-8D94-09531B5BA7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65A93ED8-CC7B-F812-2B9E-B30C8CD540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97AB410E-EC45-FF99-C312-F6B0869D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BF6A4-7C83-954C-BA91-FDE72C23A6C3}" type="datetimeFigureOut">
              <a:rPr lang="es-EC" smtClean="0"/>
              <a:t>9/10/2024</a:t>
            </a:fld>
            <a:endParaRPr lang="es-EC"/>
          </a:p>
        </p:txBody>
      </p:sp>
      <p:sp>
        <p:nvSpPr>
          <p:cNvPr id="5" name="Marcador de pie de página 4">
            <a:extLst>
              <a:ext uri="{FF2B5EF4-FFF2-40B4-BE49-F238E27FC236}">
                <a16:creationId xmlns="" xmlns:a16="http://schemas.microsoft.com/office/drawing/2014/main" id="{427EFA94-3FAD-98D2-97C5-E0761D1DFF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 xmlns:a16="http://schemas.microsoft.com/office/drawing/2014/main" id="{82339342-B372-DB1D-5AE2-DA9708097B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0F5CD9-9349-1B4E-8B50-89C66E4482A3}" type="slidenum">
              <a:rPr lang="es-EC" smtClean="0"/>
              <a:t>‹Nº›</a:t>
            </a:fld>
            <a:endParaRPr lang="es-EC"/>
          </a:p>
        </p:txBody>
      </p:sp>
    </p:spTree>
    <p:extLst>
      <p:ext uri="{BB962C8B-B14F-4D97-AF65-F5344CB8AC3E}">
        <p14:creationId xmlns:p14="http://schemas.microsoft.com/office/powerpoint/2010/main" val="2434654894"/>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png"/><Relationship Id="rId7" Type="http://schemas.openxmlformats.org/officeDocument/2006/relationships/image" Target="../media/image16.jpeg"/><Relationship Id="rId2" Type="http://schemas.openxmlformats.org/officeDocument/2006/relationships/image" Target="../media/image10.emf"/><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5.jpe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emf"/><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 xmlns:a16="http://schemas.microsoft.com/office/drawing/2014/main" id="{B47A0848-C1C8-EE4F-9366-E16264031763}"/>
              </a:ext>
            </a:extLst>
          </p:cNvPr>
          <p:cNvPicPr>
            <a:picLocks noChangeAspect="1"/>
          </p:cNvPicPr>
          <p:nvPr/>
        </p:nvPicPr>
        <p:blipFill>
          <a:blip r:embed="rId2"/>
          <a:stretch>
            <a:fillRect/>
          </a:stretch>
        </p:blipFill>
        <p:spPr>
          <a:xfrm>
            <a:off x="2093206" y="2500312"/>
            <a:ext cx="8005588" cy="1857375"/>
          </a:xfrm>
          <a:prstGeom prst="rect">
            <a:avLst/>
          </a:prstGeom>
        </p:spPr>
      </p:pic>
    </p:spTree>
    <p:extLst>
      <p:ext uri="{BB962C8B-B14F-4D97-AF65-F5344CB8AC3E}">
        <p14:creationId xmlns:p14="http://schemas.microsoft.com/office/powerpoint/2010/main" val="2656759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0DBAE473-CEBE-504E-8FD4-5A1D7B7803A7}"/>
              </a:ext>
            </a:extLst>
          </p:cNvPr>
          <p:cNvPicPr>
            <a:picLocks noChangeAspect="1"/>
          </p:cNvPicPr>
          <p:nvPr/>
        </p:nvPicPr>
        <p:blipFill>
          <a:blip r:embed="rId2"/>
          <a:stretch>
            <a:fillRect/>
          </a:stretch>
        </p:blipFill>
        <p:spPr>
          <a:xfrm>
            <a:off x="3785684" y="5983836"/>
            <a:ext cx="3179560" cy="668626"/>
          </a:xfrm>
          <a:prstGeom prst="rect">
            <a:avLst/>
          </a:prstGeom>
        </p:spPr>
      </p:pic>
      <p:sp>
        <p:nvSpPr>
          <p:cNvPr id="3" name="Rectángulo 2"/>
          <p:cNvSpPr/>
          <p:nvPr/>
        </p:nvSpPr>
        <p:spPr>
          <a:xfrm>
            <a:off x="636084" y="448270"/>
            <a:ext cx="10438316" cy="1323439"/>
          </a:xfrm>
          <a:prstGeom prst="rect">
            <a:avLst/>
          </a:prstGeom>
        </p:spPr>
        <p:txBody>
          <a:bodyPr wrap="square">
            <a:spAutoFit/>
          </a:bodyPr>
          <a:lstStyle/>
          <a:p>
            <a:r>
              <a:rPr lang="es-EC" sz="4000" b="1" dirty="0" smtClean="0">
                <a:solidFill>
                  <a:schemeClr val="accent1">
                    <a:lumMod val="75000"/>
                  </a:schemeClr>
                </a:solidFill>
              </a:rPr>
              <a:t>7. Los Mercados  Despiden el  año 2024- Concurso de años viejos.</a:t>
            </a:r>
            <a:endParaRPr lang="es-ES" sz="4000" b="1" i="1" dirty="0">
              <a:solidFill>
                <a:schemeClr val="accent1">
                  <a:lumMod val="75000"/>
                </a:schemeClr>
              </a:solidFill>
            </a:endParaRPr>
          </a:p>
        </p:txBody>
      </p:sp>
      <p:sp>
        <p:nvSpPr>
          <p:cNvPr id="4" name="Rectángulo 3"/>
          <p:cNvSpPr/>
          <p:nvPr/>
        </p:nvSpPr>
        <p:spPr>
          <a:xfrm>
            <a:off x="737684" y="1844971"/>
            <a:ext cx="6096000" cy="1015663"/>
          </a:xfrm>
          <a:prstGeom prst="rect">
            <a:avLst/>
          </a:prstGeom>
        </p:spPr>
        <p:txBody>
          <a:bodyPr>
            <a:spAutoFit/>
          </a:bodyPr>
          <a:lstStyle/>
          <a:p>
            <a:pPr algn="just"/>
            <a:r>
              <a:rPr lang="es-EC" sz="2000" b="1" dirty="0">
                <a:latin typeface="Calibri Light" panose="020F0302020204030204" pitchFamily="34" charset="0"/>
                <a:ea typeface="Times New Roman" panose="02020603050405020304" pitchFamily="18" charset="0"/>
              </a:rPr>
              <a:t>Fecha:</a:t>
            </a:r>
            <a:r>
              <a:rPr lang="es-EC" sz="2000" dirty="0">
                <a:latin typeface="Calibri Light" panose="020F0302020204030204" pitchFamily="34" charset="0"/>
                <a:ea typeface="Times New Roman" panose="02020603050405020304" pitchFamily="18" charset="0"/>
              </a:rPr>
              <a:t> Del </a:t>
            </a:r>
            <a:r>
              <a:rPr lang="es-EC" sz="2000" dirty="0" smtClean="0">
                <a:latin typeface="Calibri Light" panose="020F0302020204030204" pitchFamily="34" charset="0"/>
                <a:ea typeface="Times New Roman" panose="02020603050405020304" pitchFamily="18" charset="0"/>
              </a:rPr>
              <a:t>28 </a:t>
            </a:r>
            <a:r>
              <a:rPr lang="es-EC" sz="2000" dirty="0">
                <a:latin typeface="Calibri Light" panose="020F0302020204030204" pitchFamily="34" charset="0"/>
                <a:ea typeface="Times New Roman" panose="02020603050405020304" pitchFamily="18" charset="0"/>
              </a:rPr>
              <a:t>al 3</a:t>
            </a:r>
            <a:r>
              <a:rPr lang="es-EC" sz="2000" dirty="0" smtClean="0">
                <a:latin typeface="Calibri Light" panose="020F0302020204030204" pitchFamily="34" charset="0"/>
                <a:ea typeface="Times New Roman" panose="02020603050405020304" pitchFamily="18" charset="0"/>
              </a:rPr>
              <a:t>0 </a:t>
            </a:r>
            <a:r>
              <a:rPr lang="es-EC" sz="2000" dirty="0">
                <a:latin typeface="Calibri Light" panose="020F0302020204030204" pitchFamily="34" charset="0"/>
                <a:ea typeface="Times New Roman" panose="02020603050405020304" pitchFamily="18" charset="0"/>
              </a:rPr>
              <a:t>de diciembre</a:t>
            </a:r>
          </a:p>
          <a:p>
            <a:pPr algn="just"/>
            <a:r>
              <a:rPr lang="es-EC" sz="2000" dirty="0">
                <a:latin typeface="Calibri Light" panose="020F0302020204030204" pitchFamily="34" charset="0"/>
                <a:ea typeface="Times New Roman" panose="02020603050405020304" pitchFamily="18" charset="0"/>
              </a:rPr>
              <a:t>Lugar: </a:t>
            </a:r>
            <a:r>
              <a:rPr lang="es-EC" sz="2000" dirty="0" smtClean="0">
                <a:latin typeface="Calibri Light" panose="020F0302020204030204" pitchFamily="34" charset="0"/>
                <a:ea typeface="Times New Roman" panose="02020603050405020304" pitchFamily="18" charset="0"/>
              </a:rPr>
              <a:t>Mercados del DMQ que se inscriban en el concurso</a:t>
            </a:r>
            <a:r>
              <a:rPr lang="es-EC" dirty="0" smtClean="0">
                <a:latin typeface="Calibri Light" panose="020F0302020204030204" pitchFamily="34" charset="0"/>
                <a:ea typeface="Times New Roman" panose="02020603050405020304" pitchFamily="18" charset="0"/>
              </a:rPr>
              <a:t>.</a:t>
            </a:r>
            <a:endParaRPr lang="es-ES" dirty="0">
              <a:latin typeface="Times New Roman" panose="02020603050405020304" pitchFamily="18" charset="0"/>
              <a:ea typeface="Times New Roman" panose="02020603050405020304" pitchFamily="18" charset="0"/>
            </a:endParaRPr>
          </a:p>
        </p:txBody>
      </p:sp>
      <p:pic>
        <p:nvPicPr>
          <p:cNvPr id="5" name="Imagen 4"/>
          <p:cNvPicPr>
            <a:picLocks noChangeAspect="1"/>
          </p:cNvPicPr>
          <p:nvPr/>
        </p:nvPicPr>
        <p:blipFill>
          <a:blip r:embed="rId3"/>
          <a:stretch>
            <a:fillRect/>
          </a:stretch>
        </p:blipFill>
        <p:spPr>
          <a:xfrm>
            <a:off x="6547556" y="1896533"/>
            <a:ext cx="4944533" cy="3375378"/>
          </a:xfrm>
          <a:prstGeom prst="rect">
            <a:avLst/>
          </a:prstGeom>
        </p:spPr>
      </p:pic>
      <p:sp>
        <p:nvSpPr>
          <p:cNvPr id="6" name="Rectángulo 5"/>
          <p:cNvSpPr/>
          <p:nvPr/>
        </p:nvSpPr>
        <p:spPr>
          <a:xfrm>
            <a:off x="636084" y="2901829"/>
            <a:ext cx="4888089" cy="3416320"/>
          </a:xfrm>
          <a:prstGeom prst="rect">
            <a:avLst/>
          </a:prstGeom>
        </p:spPr>
        <p:txBody>
          <a:bodyPr wrap="square">
            <a:spAutoFit/>
          </a:bodyPr>
          <a:lstStyle/>
          <a:p>
            <a:pPr algn="just"/>
            <a:r>
              <a:rPr lang="es-ES" sz="2400" dirty="0">
                <a:latin typeface="Calibri Light" panose="020F0302020204030204" pitchFamily="34" charset="0"/>
                <a:ea typeface="Times New Roman" panose="02020603050405020304" pitchFamily="18" charset="0"/>
              </a:rPr>
              <a:t>El objetivo del concurso es promover las tradiciones, potenciar las manifestaciones y expresiones artísticas de </a:t>
            </a:r>
            <a:r>
              <a:rPr lang="es-ES" sz="2400" dirty="0">
                <a:latin typeface="Calibri Light" panose="020F0302020204030204" pitchFamily="34" charset="0"/>
                <a:ea typeface="Times New Roman" panose="02020603050405020304" pitchFamily="18" charset="0"/>
              </a:rPr>
              <a:t>los comerciantes de los Mercados del DMQ enmarcadas </a:t>
            </a:r>
            <a:r>
              <a:rPr lang="es-ES" sz="2400" dirty="0">
                <a:latin typeface="Calibri Light" panose="020F0302020204030204" pitchFamily="34" charset="0"/>
                <a:ea typeface="Times New Roman" panose="02020603050405020304" pitchFamily="18" charset="0"/>
              </a:rPr>
              <a:t>dentro del respeto, talento y creatividad para brindar un sano entretenimiento y un mensaje de unidad y regocijo.</a:t>
            </a:r>
          </a:p>
        </p:txBody>
      </p:sp>
    </p:spTree>
    <p:extLst>
      <p:ext uri="{BB962C8B-B14F-4D97-AF65-F5344CB8AC3E}">
        <p14:creationId xmlns:p14="http://schemas.microsoft.com/office/powerpoint/2010/main" val="1624757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77723213-4EF1-C45E-723D-C36B48161BCB}"/>
              </a:ext>
            </a:extLst>
          </p:cNvPr>
          <p:cNvPicPr>
            <a:picLocks noChangeAspect="1"/>
          </p:cNvPicPr>
          <p:nvPr/>
        </p:nvPicPr>
        <p:blipFill>
          <a:blip r:embed="rId2"/>
          <a:stretch>
            <a:fillRect/>
          </a:stretch>
        </p:blipFill>
        <p:spPr>
          <a:xfrm>
            <a:off x="7330443" y="1350480"/>
            <a:ext cx="2897290" cy="862142"/>
          </a:xfrm>
          <a:prstGeom prst="rect">
            <a:avLst/>
          </a:prstGeom>
        </p:spPr>
      </p:pic>
      <p:sp>
        <p:nvSpPr>
          <p:cNvPr id="3" name="Rectángulo 2"/>
          <p:cNvSpPr/>
          <p:nvPr/>
        </p:nvSpPr>
        <p:spPr>
          <a:xfrm>
            <a:off x="5656077" y="459620"/>
            <a:ext cx="5806769" cy="830997"/>
          </a:xfrm>
          <a:prstGeom prst="rect">
            <a:avLst/>
          </a:prstGeom>
        </p:spPr>
        <p:txBody>
          <a:bodyPr wrap="square">
            <a:spAutoFit/>
          </a:bodyPr>
          <a:lstStyle/>
          <a:p>
            <a:pPr algn="ctr"/>
            <a:r>
              <a:rPr lang="es-ES" sz="4800" b="1" dirty="0">
                <a:solidFill>
                  <a:srgbClr val="052A85"/>
                </a:solidFill>
                <a:latin typeface="Montserrat SemiBold" pitchFamily="2" charset="77"/>
                <a:cs typeface="Calibri" panose="020F0502020204030204" pitchFamily="34" charset="0"/>
              </a:rPr>
              <a:t>GRACIAS</a:t>
            </a:r>
            <a:endParaRPr lang="es-EC" sz="4800" b="1" dirty="0">
              <a:solidFill>
                <a:srgbClr val="052A85"/>
              </a:solidFill>
              <a:latin typeface="Montserrat SemiBold" pitchFamily="2" charset="77"/>
              <a:cs typeface="Calibri" panose="020F0502020204030204" pitchFamily="34" charset="0"/>
            </a:endParaRPr>
          </a:p>
        </p:txBody>
      </p:sp>
      <p:pic>
        <p:nvPicPr>
          <p:cNvPr id="7" name="Imagen 6"/>
          <p:cNvPicPr>
            <a:picLocks noChangeAspect="1"/>
          </p:cNvPicPr>
          <p:nvPr/>
        </p:nvPicPr>
        <p:blipFill>
          <a:blip r:embed="rId3"/>
          <a:stretch>
            <a:fillRect/>
          </a:stretch>
        </p:blipFill>
        <p:spPr>
          <a:xfrm>
            <a:off x="555664" y="269683"/>
            <a:ext cx="2819713" cy="2161593"/>
          </a:xfrm>
          <a:prstGeom prst="rect">
            <a:avLst/>
          </a:prstGeom>
        </p:spPr>
      </p:pic>
      <p:pic>
        <p:nvPicPr>
          <p:cNvPr id="8" name="Imagen 7"/>
          <p:cNvPicPr>
            <a:picLocks noChangeAspect="1"/>
          </p:cNvPicPr>
          <p:nvPr/>
        </p:nvPicPr>
        <p:blipFill>
          <a:blip r:embed="rId4"/>
          <a:stretch>
            <a:fillRect/>
          </a:stretch>
        </p:blipFill>
        <p:spPr>
          <a:xfrm>
            <a:off x="3454871" y="199432"/>
            <a:ext cx="3208233" cy="3071480"/>
          </a:xfrm>
          <a:prstGeom prst="rect">
            <a:avLst/>
          </a:prstGeom>
        </p:spPr>
      </p:pic>
      <p:pic>
        <p:nvPicPr>
          <p:cNvPr id="9" name="Imagen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4114" y="3724304"/>
            <a:ext cx="2908990" cy="305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1"/>
          <p:cNvPicPr>
            <a:picLocks noChangeAspect="1" noChangeArrowheads="1"/>
          </p:cNvPicPr>
          <p:nvPr/>
        </p:nvPicPr>
        <p:blipFill>
          <a:blip r:embed="rId6">
            <a:extLst>
              <a:ext uri="{28A0092B-C50C-407E-A947-70E740481C1C}">
                <a14:useLocalDpi xmlns:a14="http://schemas.microsoft.com/office/drawing/2010/main" val="0"/>
              </a:ext>
            </a:extLst>
          </a:blip>
          <a:srcRect l="18167" t="26761" r="45149" b="29860"/>
          <a:stretch>
            <a:fillRect/>
          </a:stretch>
        </p:blipFill>
        <p:spPr bwMode="auto">
          <a:xfrm>
            <a:off x="353265" y="2656071"/>
            <a:ext cx="3159899" cy="2136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2347" y="3256756"/>
            <a:ext cx="3547609" cy="234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
          <p:cNvPicPr>
            <a:picLocks noChangeAspect="1" noChangeArrowheads="1"/>
          </p:cNvPicPr>
          <p:nvPr/>
        </p:nvPicPr>
        <p:blipFill>
          <a:blip r:embed="rId8">
            <a:extLst>
              <a:ext uri="{28A0092B-C50C-407E-A947-70E740481C1C}">
                <a14:useLocalDpi xmlns:a14="http://schemas.microsoft.com/office/drawing/2010/main" val="0"/>
              </a:ext>
            </a:extLst>
          </a:blip>
          <a:srcRect l="5644" t="26019" r="36331" b="9091"/>
          <a:stretch>
            <a:fillRect/>
          </a:stretch>
        </p:blipFill>
        <p:spPr bwMode="auto">
          <a:xfrm>
            <a:off x="353265" y="5017333"/>
            <a:ext cx="3101606" cy="18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1750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 xmlns:a16="http://schemas.microsoft.com/office/drawing/2014/main" id="{F4F51EF7-AB04-F91E-0BCA-BFB272232060}"/>
              </a:ext>
            </a:extLst>
          </p:cNvPr>
          <p:cNvSpPr txBox="1">
            <a:spLocks/>
          </p:cNvSpPr>
          <p:nvPr/>
        </p:nvSpPr>
        <p:spPr>
          <a:xfrm>
            <a:off x="1942071" y="2590025"/>
            <a:ext cx="254725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C" sz="2000" b="1" dirty="0">
              <a:solidFill>
                <a:schemeClr val="bg1"/>
              </a:solidFill>
              <a:latin typeface="Montserrat ExtraBold" pitchFamily="2" charset="77"/>
              <a:ea typeface="HGSMinchoE" panose="02020900000000000000" pitchFamily="18" charset="-128"/>
            </a:endParaRPr>
          </a:p>
        </p:txBody>
      </p:sp>
      <p:sp>
        <p:nvSpPr>
          <p:cNvPr id="12" name="Subtítulo 2">
            <a:extLst>
              <a:ext uri="{FF2B5EF4-FFF2-40B4-BE49-F238E27FC236}">
                <a16:creationId xmlns="" xmlns:a16="http://schemas.microsoft.com/office/drawing/2014/main" id="{51CF1495-ADE9-69F4-16F3-4AC7A79CA7ED}"/>
              </a:ext>
            </a:extLst>
          </p:cNvPr>
          <p:cNvSpPr txBox="1">
            <a:spLocks/>
          </p:cNvSpPr>
          <p:nvPr/>
        </p:nvSpPr>
        <p:spPr>
          <a:xfrm>
            <a:off x="316089" y="2234450"/>
            <a:ext cx="5870222" cy="23891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4000" b="1" dirty="0">
                <a:solidFill>
                  <a:schemeClr val="accent1">
                    <a:lumMod val="75000"/>
                  </a:schemeClr>
                </a:solidFill>
              </a:rPr>
              <a:t>Agenda Cultural de la Agencia Metropolitana de Coordinación de </a:t>
            </a:r>
            <a:r>
              <a:rPr lang="es-EC" sz="4000" b="1" dirty="0" smtClean="0">
                <a:solidFill>
                  <a:schemeClr val="accent1">
                    <a:lumMod val="75000"/>
                  </a:schemeClr>
                </a:solidFill>
              </a:rPr>
              <a:t>Comercio.</a:t>
            </a:r>
            <a:endParaRPr lang="es-ES" sz="4000" dirty="0">
              <a:solidFill>
                <a:schemeClr val="accent1">
                  <a:lumMod val="75000"/>
                </a:schemeClr>
              </a:solidFill>
            </a:endParaRPr>
          </a:p>
        </p:txBody>
      </p:sp>
      <p:sp>
        <p:nvSpPr>
          <p:cNvPr id="3" name="Elipse 2">
            <a:extLst>
              <a:ext uri="{FF2B5EF4-FFF2-40B4-BE49-F238E27FC236}">
                <a16:creationId xmlns="" xmlns:a16="http://schemas.microsoft.com/office/drawing/2014/main" id="{B5083EA5-33C0-C3D6-3A4B-C727BF9D46D4}"/>
              </a:ext>
            </a:extLst>
          </p:cNvPr>
          <p:cNvSpPr/>
          <p:nvPr/>
        </p:nvSpPr>
        <p:spPr>
          <a:xfrm>
            <a:off x="5542845" y="4623550"/>
            <a:ext cx="2585156" cy="127564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a:extLst>
              <a:ext uri="{FF2B5EF4-FFF2-40B4-BE49-F238E27FC236}">
                <a16:creationId xmlns="" xmlns:a16="http://schemas.microsoft.com/office/drawing/2014/main" id="{0DBAE473-CEBE-504E-8FD4-5A1D7B7803A7}"/>
              </a:ext>
            </a:extLst>
          </p:cNvPr>
          <p:cNvPicPr>
            <a:picLocks noChangeAspect="1"/>
          </p:cNvPicPr>
          <p:nvPr/>
        </p:nvPicPr>
        <p:blipFill>
          <a:blip r:embed="rId2"/>
          <a:stretch>
            <a:fillRect/>
          </a:stretch>
        </p:blipFill>
        <p:spPr>
          <a:xfrm>
            <a:off x="2916440" y="4979125"/>
            <a:ext cx="3179560" cy="668626"/>
          </a:xfrm>
          <a:prstGeom prst="rect">
            <a:avLst/>
          </a:prstGeom>
        </p:spPr>
      </p:pic>
      <p:pic>
        <p:nvPicPr>
          <p:cNvPr id="1026" name="Imagen 1"/>
          <p:cNvPicPr>
            <a:picLocks noChangeAspect="1" noChangeArrowheads="1"/>
          </p:cNvPicPr>
          <p:nvPr/>
        </p:nvPicPr>
        <p:blipFill>
          <a:blip r:embed="rId3">
            <a:extLst>
              <a:ext uri="{28A0092B-C50C-407E-A947-70E740481C1C}">
                <a14:useLocalDpi xmlns:a14="http://schemas.microsoft.com/office/drawing/2010/main" val="0"/>
              </a:ext>
            </a:extLst>
          </a:blip>
          <a:srcRect l="18167" t="26761" r="45149" b="29860"/>
          <a:stretch>
            <a:fillRect/>
          </a:stretch>
        </p:blipFill>
        <p:spPr bwMode="auto">
          <a:xfrm>
            <a:off x="5980859" y="869244"/>
            <a:ext cx="6211141" cy="419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2018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D5CBE6F-2F2E-D003-CEE4-68160904D84F}"/>
              </a:ext>
            </a:extLst>
          </p:cNvPr>
          <p:cNvSpPr txBox="1">
            <a:spLocks/>
          </p:cNvSpPr>
          <p:nvPr/>
        </p:nvSpPr>
        <p:spPr>
          <a:xfrm>
            <a:off x="619019" y="525249"/>
            <a:ext cx="21553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C" b="1" dirty="0">
              <a:solidFill>
                <a:srgbClr val="223F86"/>
              </a:solidFill>
              <a:latin typeface="Montserrat ExtraBold" pitchFamily="2" charset="77"/>
              <a:ea typeface="HGSMinchoE" panose="02020900000000000000" pitchFamily="18" charset="-128"/>
            </a:endParaRPr>
          </a:p>
        </p:txBody>
      </p:sp>
      <p:sp>
        <p:nvSpPr>
          <p:cNvPr id="3" name="Título 1">
            <a:extLst>
              <a:ext uri="{FF2B5EF4-FFF2-40B4-BE49-F238E27FC236}">
                <a16:creationId xmlns="" xmlns:a16="http://schemas.microsoft.com/office/drawing/2014/main" id="{AF827D17-FE70-5B9F-E723-B71A16D5536F}"/>
              </a:ext>
            </a:extLst>
          </p:cNvPr>
          <p:cNvSpPr txBox="1">
            <a:spLocks/>
          </p:cNvSpPr>
          <p:nvPr/>
        </p:nvSpPr>
        <p:spPr>
          <a:xfrm>
            <a:off x="197717" y="637534"/>
            <a:ext cx="789641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a:solidFill>
                  <a:schemeClr val="accent1">
                    <a:lumMod val="75000"/>
                  </a:schemeClr>
                </a:solidFill>
                <a:latin typeface="+mn-lt"/>
                <a:cs typeface="Calibri Light" panose="020F0302020204030204" pitchFamily="34" charset="0"/>
              </a:rPr>
              <a:t>Actividades </a:t>
            </a:r>
            <a:r>
              <a:rPr lang="es-EC" sz="4000" b="1" dirty="0" smtClean="0">
                <a:solidFill>
                  <a:schemeClr val="accent1">
                    <a:lumMod val="75000"/>
                  </a:schemeClr>
                </a:solidFill>
                <a:latin typeface="+mn-lt"/>
                <a:cs typeface="Calibri Light" panose="020F0302020204030204" pitchFamily="34" charset="0"/>
              </a:rPr>
              <a:t>culturales:</a:t>
            </a:r>
          </a:p>
          <a:p>
            <a:endParaRPr lang="es-ES" sz="2800" b="1" dirty="0"/>
          </a:p>
        </p:txBody>
      </p:sp>
      <p:sp>
        <p:nvSpPr>
          <p:cNvPr id="17" name="Título 1">
            <a:extLst>
              <a:ext uri="{FF2B5EF4-FFF2-40B4-BE49-F238E27FC236}">
                <a16:creationId xmlns="" xmlns:a16="http://schemas.microsoft.com/office/drawing/2014/main" id="{427CF2A1-F412-A2E2-0968-095C6B06A314}"/>
              </a:ext>
            </a:extLst>
          </p:cNvPr>
          <p:cNvSpPr txBox="1">
            <a:spLocks/>
          </p:cNvSpPr>
          <p:nvPr/>
        </p:nvSpPr>
        <p:spPr>
          <a:xfrm>
            <a:off x="7615628" y="3416458"/>
            <a:ext cx="31516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C" sz="1600" b="1" dirty="0">
              <a:solidFill>
                <a:schemeClr val="bg2">
                  <a:lumMod val="75000"/>
                </a:schemeClr>
              </a:solidFill>
              <a:latin typeface="Montserrat ExtraBold" pitchFamily="2" charset="77"/>
              <a:ea typeface="HGSMinchoE" panose="02020900000000000000" pitchFamily="18" charset="-128"/>
            </a:endParaRPr>
          </a:p>
        </p:txBody>
      </p:sp>
      <p:pic>
        <p:nvPicPr>
          <p:cNvPr id="16" name="Imagen 15">
            <a:extLst>
              <a:ext uri="{FF2B5EF4-FFF2-40B4-BE49-F238E27FC236}">
                <a16:creationId xmlns="" xmlns:a16="http://schemas.microsoft.com/office/drawing/2014/main" id="{6BD626C8-E983-4708-6957-847ECB2FF347}"/>
              </a:ext>
            </a:extLst>
          </p:cNvPr>
          <p:cNvPicPr>
            <a:picLocks noChangeAspect="1"/>
          </p:cNvPicPr>
          <p:nvPr/>
        </p:nvPicPr>
        <p:blipFill>
          <a:blip r:embed="rId2"/>
          <a:stretch>
            <a:fillRect/>
          </a:stretch>
        </p:blipFill>
        <p:spPr>
          <a:xfrm>
            <a:off x="8771902" y="1003754"/>
            <a:ext cx="3007893" cy="593125"/>
          </a:xfrm>
          <a:prstGeom prst="rect">
            <a:avLst/>
          </a:prstGeom>
        </p:spPr>
      </p:pic>
      <p:sp>
        <p:nvSpPr>
          <p:cNvPr id="6" name="Rectángulo 5"/>
          <p:cNvSpPr/>
          <p:nvPr/>
        </p:nvSpPr>
        <p:spPr>
          <a:xfrm>
            <a:off x="197717" y="1818736"/>
            <a:ext cx="4961306" cy="3785652"/>
          </a:xfrm>
          <a:prstGeom prst="rect">
            <a:avLst/>
          </a:prstGeom>
        </p:spPr>
        <p:txBody>
          <a:bodyPr wrap="square">
            <a:spAutoFit/>
          </a:bodyPr>
          <a:lstStyle/>
          <a:p>
            <a:pPr algn="just"/>
            <a:r>
              <a:rPr lang="es-EC" sz="2400" dirty="0">
                <a:latin typeface="Calibri Light" panose="020F0302020204030204" pitchFamily="34" charset="0"/>
                <a:ea typeface="Times New Roman" panose="02020603050405020304" pitchFamily="18" charset="0"/>
              </a:rPr>
              <a:t>La Agencia Metropolitana de Coordinación de Comercio (AMCC), en su compromiso de fortalecer las tradiciones culturales y fomentar la integración entre los mercados, ferias y plataformas del Distrito Metropolitano de Quito (DMQ), ha desarrollado una agenda cultural diversa para los meses de noviembre y diciembre de 2024. </a:t>
            </a:r>
            <a:endParaRPr lang="es-ES" sz="2400" dirty="0"/>
          </a:p>
        </p:txBody>
      </p:sp>
      <p:pic>
        <p:nvPicPr>
          <p:cNvPr id="7" name="Imagen 6"/>
          <p:cNvPicPr>
            <a:picLocks noChangeAspect="1"/>
          </p:cNvPicPr>
          <p:nvPr/>
        </p:nvPicPr>
        <p:blipFill>
          <a:blip r:embed="rId3"/>
          <a:stretch>
            <a:fillRect/>
          </a:stretch>
        </p:blipFill>
        <p:spPr>
          <a:xfrm>
            <a:off x="5723467" y="2033791"/>
            <a:ext cx="3048435" cy="2032898"/>
          </a:xfrm>
          <a:prstGeom prst="rect">
            <a:avLst/>
          </a:prstGeom>
        </p:spPr>
      </p:pic>
      <p:pic>
        <p:nvPicPr>
          <p:cNvPr id="2050" name="Imagen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3467" y="4150777"/>
            <a:ext cx="5785694"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5"/>
          <a:stretch>
            <a:fillRect/>
          </a:stretch>
        </p:blipFill>
        <p:spPr>
          <a:xfrm flipH="1">
            <a:off x="8929354" y="2033791"/>
            <a:ext cx="2579805" cy="2032898"/>
          </a:xfrm>
          <a:prstGeom prst="rect">
            <a:avLst/>
          </a:prstGeom>
        </p:spPr>
      </p:pic>
    </p:spTree>
    <p:extLst>
      <p:ext uri="{BB962C8B-B14F-4D97-AF65-F5344CB8AC3E}">
        <p14:creationId xmlns:p14="http://schemas.microsoft.com/office/powerpoint/2010/main" val="3575282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D5CBE6F-2F2E-D003-CEE4-68160904D84F}"/>
              </a:ext>
            </a:extLst>
          </p:cNvPr>
          <p:cNvSpPr txBox="1">
            <a:spLocks/>
          </p:cNvSpPr>
          <p:nvPr/>
        </p:nvSpPr>
        <p:spPr>
          <a:xfrm>
            <a:off x="267357" y="3631617"/>
            <a:ext cx="21553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C" b="1" dirty="0">
              <a:solidFill>
                <a:srgbClr val="223F86"/>
              </a:solidFill>
              <a:latin typeface="Montserrat ExtraBold" pitchFamily="2" charset="77"/>
              <a:ea typeface="HGSMinchoE" panose="02020900000000000000" pitchFamily="18" charset="-128"/>
            </a:endParaRPr>
          </a:p>
        </p:txBody>
      </p:sp>
      <p:sp>
        <p:nvSpPr>
          <p:cNvPr id="3" name="Título 1">
            <a:extLst>
              <a:ext uri="{FF2B5EF4-FFF2-40B4-BE49-F238E27FC236}">
                <a16:creationId xmlns="" xmlns:a16="http://schemas.microsoft.com/office/drawing/2014/main" id="{AF827D17-FE70-5B9F-E723-B71A16D5536F}"/>
              </a:ext>
            </a:extLst>
          </p:cNvPr>
          <p:cNvSpPr txBox="1">
            <a:spLocks/>
          </p:cNvSpPr>
          <p:nvPr/>
        </p:nvSpPr>
        <p:spPr>
          <a:xfrm>
            <a:off x="652265" y="355872"/>
            <a:ext cx="21553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C" b="1" dirty="0">
              <a:solidFill>
                <a:srgbClr val="75BBE9"/>
              </a:solidFill>
              <a:latin typeface="Montserrat" pitchFamily="2" charset="77"/>
              <a:ea typeface="HGSMinchoE" panose="02020900000000000000" pitchFamily="18" charset="-128"/>
            </a:endParaRPr>
          </a:p>
        </p:txBody>
      </p:sp>
      <p:sp>
        <p:nvSpPr>
          <p:cNvPr id="5" name="Título 1">
            <a:extLst>
              <a:ext uri="{FF2B5EF4-FFF2-40B4-BE49-F238E27FC236}">
                <a16:creationId xmlns="" xmlns:a16="http://schemas.microsoft.com/office/drawing/2014/main" id="{EEFA71D6-400B-22C0-E880-388DE8DEAE2C}"/>
              </a:ext>
            </a:extLst>
          </p:cNvPr>
          <p:cNvSpPr txBox="1">
            <a:spLocks/>
          </p:cNvSpPr>
          <p:nvPr/>
        </p:nvSpPr>
        <p:spPr>
          <a:xfrm>
            <a:off x="1207431" y="2413581"/>
            <a:ext cx="1045041" cy="7315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C" sz="4800" b="1" dirty="0">
              <a:solidFill>
                <a:srgbClr val="223F86"/>
              </a:solidFill>
              <a:latin typeface="Montserrat ExtraBold" pitchFamily="2" charset="77"/>
              <a:ea typeface="HGSMinchoE" panose="02020900000000000000" pitchFamily="18" charset="-128"/>
            </a:endParaRPr>
          </a:p>
        </p:txBody>
      </p:sp>
      <p:sp>
        <p:nvSpPr>
          <p:cNvPr id="13" name="Título 1">
            <a:extLst>
              <a:ext uri="{FF2B5EF4-FFF2-40B4-BE49-F238E27FC236}">
                <a16:creationId xmlns="" xmlns:a16="http://schemas.microsoft.com/office/drawing/2014/main" id="{71B35B2E-BE86-37B5-045C-8198E2CE5AD9}"/>
              </a:ext>
            </a:extLst>
          </p:cNvPr>
          <p:cNvSpPr txBox="1">
            <a:spLocks/>
          </p:cNvSpPr>
          <p:nvPr/>
        </p:nvSpPr>
        <p:spPr>
          <a:xfrm>
            <a:off x="1207431" y="5218770"/>
            <a:ext cx="1045041" cy="9144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C" sz="4800" b="1" dirty="0">
              <a:solidFill>
                <a:srgbClr val="223F86"/>
              </a:solidFill>
              <a:latin typeface="Montserrat ExtraBold" pitchFamily="2" charset="77"/>
              <a:ea typeface="HGSMinchoE" panose="02020900000000000000" pitchFamily="18" charset="-128"/>
            </a:endParaRPr>
          </a:p>
        </p:txBody>
      </p:sp>
      <p:sp>
        <p:nvSpPr>
          <p:cNvPr id="17" name="Título 1">
            <a:extLst>
              <a:ext uri="{FF2B5EF4-FFF2-40B4-BE49-F238E27FC236}">
                <a16:creationId xmlns="" xmlns:a16="http://schemas.microsoft.com/office/drawing/2014/main" id="{427CF2A1-F412-A2E2-0968-095C6B06A314}"/>
              </a:ext>
            </a:extLst>
          </p:cNvPr>
          <p:cNvSpPr txBox="1">
            <a:spLocks/>
          </p:cNvSpPr>
          <p:nvPr/>
        </p:nvSpPr>
        <p:spPr>
          <a:xfrm>
            <a:off x="7615628" y="3427747"/>
            <a:ext cx="31516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C" sz="1600" b="1" dirty="0">
              <a:solidFill>
                <a:schemeClr val="bg2">
                  <a:lumMod val="75000"/>
                </a:schemeClr>
              </a:solidFill>
              <a:latin typeface="Montserrat ExtraBold" pitchFamily="2" charset="77"/>
              <a:ea typeface="HGSMinchoE" panose="02020900000000000000" pitchFamily="18" charset="-128"/>
            </a:endParaRPr>
          </a:p>
        </p:txBody>
      </p:sp>
      <p:pic>
        <p:nvPicPr>
          <p:cNvPr id="11" name="Imagen 10">
            <a:extLst>
              <a:ext uri="{FF2B5EF4-FFF2-40B4-BE49-F238E27FC236}">
                <a16:creationId xmlns="" xmlns:a16="http://schemas.microsoft.com/office/drawing/2014/main" id="{C9B67960-AAF8-8213-FC02-BF503BC02D8F}"/>
              </a:ext>
            </a:extLst>
          </p:cNvPr>
          <p:cNvPicPr>
            <a:picLocks noChangeAspect="1"/>
          </p:cNvPicPr>
          <p:nvPr/>
        </p:nvPicPr>
        <p:blipFill>
          <a:blip r:embed="rId2"/>
          <a:stretch>
            <a:fillRect/>
          </a:stretch>
        </p:blipFill>
        <p:spPr>
          <a:xfrm>
            <a:off x="8021396" y="217931"/>
            <a:ext cx="3224548" cy="668626"/>
          </a:xfrm>
          <a:prstGeom prst="rect">
            <a:avLst/>
          </a:prstGeom>
        </p:spPr>
      </p:pic>
      <p:sp>
        <p:nvSpPr>
          <p:cNvPr id="16" name="Título 1">
            <a:extLst>
              <a:ext uri="{FF2B5EF4-FFF2-40B4-BE49-F238E27FC236}">
                <a16:creationId xmlns="" xmlns:a16="http://schemas.microsoft.com/office/drawing/2014/main" id="{CD0E2A86-4DAC-5685-A98E-0EB423A31F51}"/>
              </a:ext>
            </a:extLst>
          </p:cNvPr>
          <p:cNvSpPr txBox="1">
            <a:spLocks/>
          </p:cNvSpPr>
          <p:nvPr/>
        </p:nvSpPr>
        <p:spPr>
          <a:xfrm>
            <a:off x="318702" y="716789"/>
            <a:ext cx="9491341" cy="1641644"/>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buAutoNum type="arabicPeriod"/>
            </a:pPr>
            <a:r>
              <a:rPr lang="es-ES" b="1" dirty="0" smtClean="0">
                <a:solidFill>
                  <a:srgbClr val="223F86"/>
                </a:solidFill>
                <a:latin typeface="Montserrat" pitchFamily="2" charset="77"/>
                <a:ea typeface="HGSMinchoE" panose="02020900000000000000" pitchFamily="18" charset="-128"/>
              </a:rPr>
              <a:t>Festival </a:t>
            </a:r>
            <a:r>
              <a:rPr lang="es-ES" b="1" dirty="0">
                <a:solidFill>
                  <a:srgbClr val="223F86"/>
                </a:solidFill>
                <a:latin typeface="Montserrat" pitchFamily="2" charset="77"/>
                <a:ea typeface="HGSMinchoE" panose="02020900000000000000" pitchFamily="18" charset="-128"/>
              </a:rPr>
              <a:t>de la Colada Morada y Guaguas de </a:t>
            </a:r>
            <a:r>
              <a:rPr lang="es-ES" b="1" dirty="0" smtClean="0">
                <a:solidFill>
                  <a:srgbClr val="223F86"/>
                </a:solidFill>
                <a:latin typeface="Montserrat" pitchFamily="2" charset="77"/>
                <a:ea typeface="HGSMinchoE" panose="02020900000000000000" pitchFamily="18" charset="-128"/>
              </a:rPr>
              <a:t>Pan </a:t>
            </a:r>
          </a:p>
          <a:p>
            <a:endParaRPr lang="es-EC" sz="2800" b="1" dirty="0" smtClean="0"/>
          </a:p>
          <a:p>
            <a:r>
              <a:rPr lang="es-EC" sz="2500" b="1" dirty="0" smtClean="0"/>
              <a:t>Fecha</a:t>
            </a:r>
            <a:r>
              <a:rPr lang="es-EC" sz="2500" b="1" dirty="0"/>
              <a:t>:</a:t>
            </a:r>
            <a:r>
              <a:rPr lang="es-EC" sz="2500" dirty="0"/>
              <a:t> </a:t>
            </a:r>
            <a:r>
              <a:rPr lang="es-EC" sz="2500" dirty="0" smtClean="0"/>
              <a:t>01 </a:t>
            </a:r>
            <a:r>
              <a:rPr lang="es-EC" sz="2500" dirty="0"/>
              <a:t>de noviembre </a:t>
            </a:r>
            <a:r>
              <a:rPr lang="es-EC" sz="2500" dirty="0" smtClean="0"/>
              <a:t>2024.</a:t>
            </a:r>
          </a:p>
          <a:p>
            <a:r>
              <a:rPr lang="es-EC" sz="2500" dirty="0" smtClean="0"/>
              <a:t>Lugar: Plaza Foch.</a:t>
            </a:r>
            <a:endParaRPr lang="es-ES" sz="2500" dirty="0"/>
          </a:p>
          <a:p>
            <a:endParaRPr lang="es-ES" sz="2800" b="1" dirty="0">
              <a:solidFill>
                <a:srgbClr val="223F86"/>
              </a:solidFill>
              <a:latin typeface="Montserrat" pitchFamily="2" charset="77"/>
              <a:ea typeface="HGSMinchoE" panose="02020900000000000000" pitchFamily="18" charset="-128"/>
            </a:endParaRPr>
          </a:p>
        </p:txBody>
      </p:sp>
      <p:sp>
        <p:nvSpPr>
          <p:cNvPr id="6" name="Rectángulo 5"/>
          <p:cNvSpPr/>
          <p:nvPr/>
        </p:nvSpPr>
        <p:spPr>
          <a:xfrm>
            <a:off x="269970" y="2314168"/>
            <a:ext cx="6286968" cy="830997"/>
          </a:xfrm>
          <a:prstGeom prst="rect">
            <a:avLst/>
          </a:prstGeom>
        </p:spPr>
        <p:txBody>
          <a:bodyPr wrap="square">
            <a:spAutoFit/>
          </a:bodyPr>
          <a:lstStyle/>
          <a:p>
            <a:pPr algn="just"/>
            <a:r>
              <a:rPr lang="es-EC" sz="2400" b="1" dirty="0" smtClean="0">
                <a:latin typeface="Calibri Light" panose="020F0302020204030204" pitchFamily="34" charset="0"/>
                <a:ea typeface="Times New Roman" panose="02020603050405020304" pitchFamily="18" charset="0"/>
              </a:rPr>
              <a:t>Coordinación</a:t>
            </a:r>
            <a:r>
              <a:rPr lang="es-EC" sz="2400" b="1" dirty="0">
                <a:latin typeface="Calibri Light" panose="020F0302020204030204" pitchFamily="34" charset="0"/>
                <a:ea typeface="Times New Roman" panose="02020603050405020304" pitchFamily="18" charset="0"/>
              </a:rPr>
              <a:t>:</a:t>
            </a:r>
            <a:r>
              <a:rPr lang="es-EC" sz="2400" dirty="0">
                <a:latin typeface="Calibri Light" panose="020F0302020204030204" pitchFamily="34" charset="0"/>
                <a:ea typeface="Times New Roman" panose="02020603050405020304" pitchFamily="18" charset="0"/>
              </a:rPr>
              <a:t> En colaboración con la Administración Zonal La Mariscal (PLAZA FOCH)</a:t>
            </a:r>
            <a:endParaRPr lang="es-ES" sz="2400" dirty="0">
              <a:effectLst/>
              <a:latin typeface="Times New Roman" panose="02020603050405020304" pitchFamily="18" charset="0"/>
              <a:ea typeface="Times New Roman" panose="02020603050405020304" pitchFamily="18" charset="0"/>
            </a:endParaRPr>
          </a:p>
        </p:txBody>
      </p:sp>
      <p:sp>
        <p:nvSpPr>
          <p:cNvPr id="10" name="Rectángulo 9"/>
          <p:cNvSpPr/>
          <p:nvPr/>
        </p:nvSpPr>
        <p:spPr>
          <a:xfrm>
            <a:off x="318702" y="3200313"/>
            <a:ext cx="6096000" cy="3046988"/>
          </a:xfrm>
          <a:prstGeom prst="rect">
            <a:avLst/>
          </a:prstGeom>
        </p:spPr>
        <p:txBody>
          <a:bodyPr>
            <a:spAutoFit/>
          </a:bodyPr>
          <a:lstStyle/>
          <a:p>
            <a:pPr algn="just"/>
            <a:r>
              <a:rPr lang="es-EC" sz="2400" dirty="0">
                <a:latin typeface="Calibri Light" panose="020F0302020204030204" pitchFamily="34" charset="0"/>
                <a:ea typeface="Times New Roman" panose="02020603050405020304" pitchFamily="18" charset="0"/>
              </a:rPr>
              <a:t>Este evento incluye la venta y exposición de colada morada, una bebida típica de frutas y especias, y guaguas de pan, figuras de pan que simbolizan a los difuntos. Este festival no solo tiene un valor cultural, sino también comercial, pues atrae a residentes y turistas a los mercados y ferias, promoviendo el consumo local y el apoyo a los comerciantes.</a:t>
            </a:r>
            <a:endParaRPr lang="es-ES" sz="2400" dirty="0">
              <a:effectLst/>
              <a:latin typeface="Times New Roman" panose="02020603050405020304" pitchFamily="18" charset="0"/>
              <a:ea typeface="Times New Roman" panose="02020603050405020304" pitchFamily="18" charset="0"/>
            </a:endParaRPr>
          </a:p>
        </p:txBody>
      </p:sp>
      <p:pic>
        <p:nvPicPr>
          <p:cNvPr id="3074" name="Imagen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5543" y="1872118"/>
            <a:ext cx="3625552" cy="380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634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77723213-4EF1-C45E-723D-C36B48161BCB}"/>
              </a:ext>
            </a:extLst>
          </p:cNvPr>
          <p:cNvPicPr>
            <a:picLocks noChangeAspect="1"/>
          </p:cNvPicPr>
          <p:nvPr/>
        </p:nvPicPr>
        <p:blipFill>
          <a:blip r:embed="rId2"/>
          <a:stretch>
            <a:fillRect/>
          </a:stretch>
        </p:blipFill>
        <p:spPr>
          <a:xfrm>
            <a:off x="6996757" y="5159022"/>
            <a:ext cx="3516442" cy="600001"/>
          </a:xfrm>
          <a:prstGeom prst="rect">
            <a:avLst/>
          </a:prstGeom>
        </p:spPr>
      </p:pic>
      <p:sp>
        <p:nvSpPr>
          <p:cNvPr id="3" name="Rectángulo 2"/>
          <p:cNvSpPr/>
          <p:nvPr/>
        </p:nvSpPr>
        <p:spPr>
          <a:xfrm>
            <a:off x="567474" y="494377"/>
            <a:ext cx="10419644" cy="1323439"/>
          </a:xfrm>
          <a:prstGeom prst="rect">
            <a:avLst/>
          </a:prstGeom>
        </p:spPr>
        <p:txBody>
          <a:bodyPr wrap="square">
            <a:spAutoFit/>
          </a:bodyPr>
          <a:lstStyle/>
          <a:p>
            <a:r>
              <a:rPr lang="es-EC" sz="4000" b="1" dirty="0">
                <a:solidFill>
                  <a:schemeClr val="accent1">
                    <a:lumMod val="75000"/>
                  </a:schemeClr>
                </a:solidFill>
              </a:rPr>
              <a:t>2. Los Mercados, Ferias y/o Plataformas del DMQ Saludan a </a:t>
            </a:r>
            <a:r>
              <a:rPr lang="es-EC" sz="4000" b="1" dirty="0" smtClean="0">
                <a:solidFill>
                  <a:schemeClr val="accent1">
                    <a:lumMod val="75000"/>
                  </a:schemeClr>
                </a:solidFill>
              </a:rPr>
              <a:t>Quito.</a:t>
            </a:r>
            <a:endParaRPr lang="es-ES" sz="4000" b="1" i="1" dirty="0">
              <a:solidFill>
                <a:schemeClr val="accent1">
                  <a:lumMod val="75000"/>
                </a:schemeClr>
              </a:solidFill>
            </a:endParaRPr>
          </a:p>
        </p:txBody>
      </p:sp>
      <p:sp>
        <p:nvSpPr>
          <p:cNvPr id="7" name="Rectángulo 6"/>
          <p:cNvSpPr/>
          <p:nvPr/>
        </p:nvSpPr>
        <p:spPr>
          <a:xfrm>
            <a:off x="547926" y="2029325"/>
            <a:ext cx="5779912" cy="707886"/>
          </a:xfrm>
          <a:prstGeom prst="rect">
            <a:avLst/>
          </a:prstGeom>
        </p:spPr>
        <p:txBody>
          <a:bodyPr wrap="square">
            <a:spAutoFit/>
          </a:bodyPr>
          <a:lstStyle/>
          <a:p>
            <a:pPr algn="just"/>
            <a:r>
              <a:rPr lang="es-EC" sz="2000" b="1" dirty="0">
                <a:latin typeface="Calibri Light" panose="020F0302020204030204" pitchFamily="34" charset="0"/>
                <a:ea typeface="Times New Roman" panose="02020603050405020304" pitchFamily="18" charset="0"/>
              </a:rPr>
              <a:t>Fecha:</a:t>
            </a:r>
            <a:r>
              <a:rPr lang="es-EC" sz="2000" dirty="0">
                <a:latin typeface="Calibri Light" panose="020F0302020204030204" pitchFamily="34" charset="0"/>
                <a:ea typeface="Times New Roman" panose="02020603050405020304" pitchFamily="18" charset="0"/>
              </a:rPr>
              <a:t> Del 23 al 27 de noviembre </a:t>
            </a:r>
            <a:r>
              <a:rPr lang="es-EC" sz="2000" dirty="0" smtClean="0">
                <a:latin typeface="Calibri Light" panose="020F0302020204030204" pitchFamily="34" charset="0"/>
                <a:ea typeface="Times New Roman" panose="02020603050405020304" pitchFamily="18" charset="0"/>
              </a:rPr>
              <a:t>2024</a:t>
            </a:r>
          </a:p>
          <a:p>
            <a:pPr algn="just"/>
            <a:r>
              <a:rPr lang="es-EC" sz="2000" dirty="0" smtClean="0">
                <a:effectLst/>
                <a:latin typeface="Calibri Light" panose="020F0302020204030204" pitchFamily="34" charset="0"/>
                <a:ea typeface="Times New Roman" panose="02020603050405020304" pitchFamily="18" charset="0"/>
              </a:rPr>
              <a:t>Lugar : Parque Benito </a:t>
            </a:r>
            <a:r>
              <a:rPr lang="es-EC" sz="2000" dirty="0" err="1" smtClean="0">
                <a:effectLst/>
                <a:latin typeface="Calibri Light" panose="020F0302020204030204" pitchFamily="34" charset="0"/>
                <a:ea typeface="Times New Roman" panose="02020603050405020304" pitchFamily="18" charset="0"/>
              </a:rPr>
              <a:t>Juarez</a:t>
            </a:r>
            <a:r>
              <a:rPr lang="es-EC" sz="2000" dirty="0" smtClean="0">
                <a:effectLst/>
                <a:latin typeface="Calibri Light" panose="020F0302020204030204" pitchFamily="34" charset="0"/>
                <a:ea typeface="Times New Roman" panose="02020603050405020304" pitchFamily="18" charset="0"/>
              </a:rPr>
              <a:t>- Plaza San Francisco </a:t>
            </a:r>
            <a:endParaRPr lang="es-ES" sz="2000" dirty="0">
              <a:effectLst/>
              <a:latin typeface="Times New Roman" panose="02020603050405020304" pitchFamily="18" charset="0"/>
              <a:ea typeface="Times New Roman" panose="02020603050405020304" pitchFamily="18" charset="0"/>
            </a:endParaRPr>
          </a:p>
        </p:txBody>
      </p:sp>
      <p:sp>
        <p:nvSpPr>
          <p:cNvPr id="8" name="Rectángulo 7"/>
          <p:cNvSpPr/>
          <p:nvPr/>
        </p:nvSpPr>
        <p:spPr>
          <a:xfrm>
            <a:off x="547926" y="3067058"/>
            <a:ext cx="4982527" cy="2862322"/>
          </a:xfrm>
          <a:prstGeom prst="rect">
            <a:avLst/>
          </a:prstGeom>
        </p:spPr>
        <p:txBody>
          <a:bodyPr wrap="square">
            <a:spAutoFit/>
          </a:bodyPr>
          <a:lstStyle/>
          <a:p>
            <a:pPr algn="just"/>
            <a:r>
              <a:rPr lang="es-EC" sz="2000" dirty="0">
                <a:latin typeface="Calibri Light" panose="020F0302020204030204" pitchFamily="34" charset="0"/>
                <a:ea typeface="Calibri" panose="020F0502020204030204" pitchFamily="34" charset="0"/>
              </a:rPr>
              <a:t>Como parte de las festividades </a:t>
            </a:r>
            <a:r>
              <a:rPr lang="es-EC" sz="2000" dirty="0" smtClean="0">
                <a:latin typeface="Calibri Light" panose="020F0302020204030204" pitchFamily="34" charset="0"/>
                <a:ea typeface="Calibri" panose="020F0502020204030204" pitchFamily="34" charset="0"/>
              </a:rPr>
              <a:t>de- </a:t>
            </a:r>
            <a:r>
              <a:rPr lang="es-EC" sz="2000" dirty="0">
                <a:latin typeface="Calibri Light" panose="020F0302020204030204" pitchFamily="34" charset="0"/>
                <a:ea typeface="Calibri" panose="020F0502020204030204" pitchFamily="34" charset="0"/>
              </a:rPr>
              <a:t>fundación de San Francisco de Quito, los comerciantes de los mercados, ferias y plataformas participarán en un desfile que rendirá homenaje a la ciudad. Esta actividad, alineada con la agenda de la Secretaría de Cultura, busca resaltar la importancia de los mercados y su papel fundamental en la vida económica y social de Quito</a:t>
            </a:r>
            <a:endParaRPr lang="es-ES" sz="2000" dirty="0"/>
          </a:p>
        </p:txBody>
      </p:sp>
      <p:pic>
        <p:nvPicPr>
          <p:cNvPr id="4098" name="Imagen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497" y="1912449"/>
            <a:ext cx="4567236" cy="296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7454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77723213-4EF1-C45E-723D-C36B48161BCB}"/>
              </a:ext>
            </a:extLst>
          </p:cNvPr>
          <p:cNvPicPr>
            <a:picLocks noChangeAspect="1"/>
          </p:cNvPicPr>
          <p:nvPr/>
        </p:nvPicPr>
        <p:blipFill>
          <a:blip r:embed="rId2"/>
          <a:stretch>
            <a:fillRect/>
          </a:stretch>
        </p:blipFill>
        <p:spPr>
          <a:xfrm>
            <a:off x="7892470" y="594140"/>
            <a:ext cx="2900363" cy="581631"/>
          </a:xfrm>
          <a:prstGeom prst="rect">
            <a:avLst/>
          </a:prstGeom>
        </p:spPr>
      </p:pic>
      <p:sp>
        <p:nvSpPr>
          <p:cNvPr id="3" name="Rectángulo 2"/>
          <p:cNvSpPr/>
          <p:nvPr/>
        </p:nvSpPr>
        <p:spPr>
          <a:xfrm>
            <a:off x="334000" y="507747"/>
            <a:ext cx="7127956" cy="1323439"/>
          </a:xfrm>
          <a:prstGeom prst="rect">
            <a:avLst/>
          </a:prstGeom>
        </p:spPr>
        <p:txBody>
          <a:bodyPr wrap="square">
            <a:spAutoFit/>
          </a:bodyPr>
          <a:lstStyle/>
          <a:p>
            <a:r>
              <a:rPr lang="es-EC" sz="4000" b="1" i="1" dirty="0" smtClean="0">
                <a:solidFill>
                  <a:schemeClr val="accent1">
                    <a:lumMod val="75000"/>
                  </a:schemeClr>
                </a:solidFill>
              </a:rPr>
              <a:t>3. </a:t>
            </a:r>
            <a:r>
              <a:rPr lang="es-EC" sz="4000" b="1" dirty="0" smtClean="0">
                <a:solidFill>
                  <a:schemeClr val="accent1">
                    <a:lumMod val="75000"/>
                  </a:schemeClr>
                </a:solidFill>
              </a:rPr>
              <a:t>Tradiciones </a:t>
            </a:r>
            <a:r>
              <a:rPr lang="es-EC" sz="4000" b="1" dirty="0">
                <a:solidFill>
                  <a:schemeClr val="accent1">
                    <a:lumMod val="75000"/>
                  </a:schemeClr>
                </a:solidFill>
              </a:rPr>
              <a:t>en Fiestas de Quito – Campeonato de </a:t>
            </a:r>
            <a:r>
              <a:rPr lang="es-EC" sz="4000" b="1" dirty="0" smtClean="0">
                <a:solidFill>
                  <a:schemeClr val="accent1">
                    <a:lumMod val="75000"/>
                  </a:schemeClr>
                </a:solidFill>
              </a:rPr>
              <a:t>40</a:t>
            </a:r>
            <a:endParaRPr lang="es-ES" sz="4000" b="1" kern="100" dirty="0">
              <a:solidFill>
                <a:schemeClr val="accent1">
                  <a:lumMod val="75000"/>
                </a:schemeClr>
              </a:solidFill>
              <a:latin typeface="Montserrat" pitchFamily="2" charset="77"/>
              <a:ea typeface="Calibri" panose="020F0502020204030204" pitchFamily="34" charset="0"/>
              <a:cs typeface="Times New Roman" panose="02020603050405020304" pitchFamily="18" charset="0"/>
            </a:endParaRPr>
          </a:p>
        </p:txBody>
      </p:sp>
      <p:sp>
        <p:nvSpPr>
          <p:cNvPr id="5" name="Rectángulo 4"/>
          <p:cNvSpPr/>
          <p:nvPr/>
        </p:nvSpPr>
        <p:spPr>
          <a:xfrm>
            <a:off x="334000" y="1831186"/>
            <a:ext cx="5667406" cy="1077218"/>
          </a:xfrm>
          <a:prstGeom prst="rect">
            <a:avLst/>
          </a:prstGeom>
        </p:spPr>
        <p:txBody>
          <a:bodyPr wrap="square">
            <a:spAutoFit/>
          </a:bodyPr>
          <a:lstStyle/>
          <a:p>
            <a:pPr algn="just"/>
            <a:r>
              <a:rPr lang="es-EC" sz="2000" b="1" dirty="0">
                <a:latin typeface="Calibri Light" panose="020F0302020204030204" pitchFamily="34" charset="0"/>
                <a:ea typeface="Times New Roman" panose="02020603050405020304" pitchFamily="18" charset="0"/>
              </a:rPr>
              <a:t>Fecha:</a:t>
            </a:r>
            <a:r>
              <a:rPr lang="es-EC" sz="2000" dirty="0">
                <a:latin typeface="Calibri Light" panose="020F0302020204030204" pitchFamily="34" charset="0"/>
                <a:ea typeface="Times New Roman" panose="02020603050405020304" pitchFamily="18" charset="0"/>
              </a:rPr>
              <a:t> Del 29 de noviembre al 5 de </a:t>
            </a:r>
            <a:r>
              <a:rPr lang="es-EC" sz="2000" dirty="0" smtClean="0">
                <a:latin typeface="Calibri Light" panose="020F0302020204030204" pitchFamily="34" charset="0"/>
                <a:ea typeface="Times New Roman" panose="02020603050405020304" pitchFamily="18" charset="0"/>
              </a:rPr>
              <a:t>diciembre</a:t>
            </a:r>
          </a:p>
          <a:p>
            <a:pPr algn="just"/>
            <a:r>
              <a:rPr lang="es-EC" sz="2000" dirty="0" smtClean="0">
                <a:latin typeface="Calibri Light" panose="020F0302020204030204" pitchFamily="34" charset="0"/>
                <a:ea typeface="Times New Roman" panose="02020603050405020304" pitchFamily="18" charset="0"/>
              </a:rPr>
              <a:t>Lugar: a definirse de acuerdo a los </a:t>
            </a:r>
            <a:r>
              <a:rPr lang="es-EC" sz="2000" dirty="0" smtClean="0">
                <a:latin typeface="Calibri Light" panose="020F0302020204030204" pitchFamily="34" charset="0"/>
                <a:ea typeface="Times New Roman" panose="02020603050405020304" pitchFamily="18" charset="0"/>
              </a:rPr>
              <a:t> Mercados participa</a:t>
            </a:r>
            <a:r>
              <a:rPr lang="es-EC" sz="2400" dirty="0" smtClean="0">
                <a:latin typeface="Calibri Light" panose="020F0302020204030204" pitchFamily="34" charset="0"/>
                <a:ea typeface="Times New Roman" panose="02020603050405020304" pitchFamily="18" charset="0"/>
              </a:rPr>
              <a:t>ntes </a:t>
            </a:r>
            <a:endParaRPr lang="es-ES" sz="2400" dirty="0">
              <a:effectLst/>
              <a:latin typeface="Times New Roman" panose="02020603050405020304" pitchFamily="18" charset="0"/>
              <a:ea typeface="Times New Roman" panose="02020603050405020304" pitchFamily="18" charset="0"/>
            </a:endParaRPr>
          </a:p>
        </p:txBody>
      </p:sp>
      <p:sp>
        <p:nvSpPr>
          <p:cNvPr id="9" name="Rectángulo 8"/>
          <p:cNvSpPr/>
          <p:nvPr/>
        </p:nvSpPr>
        <p:spPr>
          <a:xfrm>
            <a:off x="225394" y="3057658"/>
            <a:ext cx="5398384" cy="2677656"/>
          </a:xfrm>
          <a:prstGeom prst="rect">
            <a:avLst/>
          </a:prstGeom>
        </p:spPr>
        <p:txBody>
          <a:bodyPr wrap="square">
            <a:spAutoFit/>
          </a:bodyPr>
          <a:lstStyle/>
          <a:p>
            <a:pPr algn="just"/>
            <a:r>
              <a:rPr lang="es-EC" sz="2400" dirty="0">
                <a:latin typeface="Calibri Light" panose="020F0302020204030204" pitchFamily="34" charset="0"/>
                <a:ea typeface="Calibri" panose="020F0502020204030204" pitchFamily="34" charset="0"/>
              </a:rPr>
              <a:t>El campeonato de 40, un tradicional juego de cartas ecuatoriano, será organizado para los comerciantes de los mercados del DMQ como parte de las festividades por las Fiestas de Quito. Este evento promoverá la convivencia y el sentido de pertenencia entre los comerciantes</a:t>
            </a:r>
            <a:endParaRPr lang="es-ES" sz="2400" dirty="0"/>
          </a:p>
        </p:txBody>
      </p:sp>
      <p:pic>
        <p:nvPicPr>
          <p:cNvPr id="5122" name="Imagen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9201" y="2003454"/>
            <a:ext cx="4685544" cy="3731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1296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77723213-4EF1-C45E-723D-C36B48161BCB}"/>
              </a:ext>
            </a:extLst>
          </p:cNvPr>
          <p:cNvPicPr>
            <a:picLocks noChangeAspect="1"/>
          </p:cNvPicPr>
          <p:nvPr/>
        </p:nvPicPr>
        <p:blipFill>
          <a:blip r:embed="rId2"/>
          <a:stretch>
            <a:fillRect/>
          </a:stretch>
        </p:blipFill>
        <p:spPr>
          <a:xfrm>
            <a:off x="1540933" y="5533026"/>
            <a:ext cx="3445405" cy="768895"/>
          </a:xfrm>
          <a:prstGeom prst="rect">
            <a:avLst/>
          </a:prstGeom>
        </p:spPr>
      </p:pic>
      <p:sp>
        <p:nvSpPr>
          <p:cNvPr id="3" name="Rectángulo 2"/>
          <p:cNvSpPr/>
          <p:nvPr/>
        </p:nvSpPr>
        <p:spPr>
          <a:xfrm>
            <a:off x="560656" y="426309"/>
            <a:ext cx="9847700" cy="1323439"/>
          </a:xfrm>
          <a:prstGeom prst="rect">
            <a:avLst/>
          </a:prstGeom>
        </p:spPr>
        <p:txBody>
          <a:bodyPr wrap="square">
            <a:spAutoFit/>
          </a:bodyPr>
          <a:lstStyle/>
          <a:p>
            <a:r>
              <a:rPr lang="es-EC" sz="4000" b="1" dirty="0">
                <a:solidFill>
                  <a:schemeClr val="accent1">
                    <a:lumMod val="75000"/>
                  </a:schemeClr>
                </a:solidFill>
              </a:rPr>
              <a:t>4. Las Huecas de los Mercados, Ferias y/o Plataformas del </a:t>
            </a:r>
            <a:r>
              <a:rPr lang="es-EC" sz="4000" b="1" dirty="0" smtClean="0">
                <a:solidFill>
                  <a:schemeClr val="accent1">
                    <a:lumMod val="75000"/>
                  </a:schemeClr>
                </a:solidFill>
              </a:rPr>
              <a:t>DMQ.</a:t>
            </a:r>
            <a:endParaRPr lang="es-ES" sz="4000" b="1" i="1" dirty="0">
              <a:solidFill>
                <a:schemeClr val="accent1">
                  <a:lumMod val="75000"/>
                </a:schemeClr>
              </a:solidFill>
            </a:endParaRPr>
          </a:p>
        </p:txBody>
      </p:sp>
      <p:sp>
        <p:nvSpPr>
          <p:cNvPr id="5" name="Rectángulo 4"/>
          <p:cNvSpPr/>
          <p:nvPr/>
        </p:nvSpPr>
        <p:spPr>
          <a:xfrm>
            <a:off x="534290" y="1716357"/>
            <a:ext cx="5191678" cy="830997"/>
          </a:xfrm>
          <a:prstGeom prst="rect">
            <a:avLst/>
          </a:prstGeom>
        </p:spPr>
        <p:txBody>
          <a:bodyPr wrap="none">
            <a:spAutoFit/>
          </a:bodyPr>
          <a:lstStyle/>
          <a:p>
            <a:pPr algn="just"/>
            <a:r>
              <a:rPr lang="es-EC" sz="2400" b="1" dirty="0">
                <a:latin typeface="Calibri Light" panose="020F0302020204030204" pitchFamily="34" charset="0"/>
                <a:ea typeface="Times New Roman" panose="02020603050405020304" pitchFamily="18" charset="0"/>
              </a:rPr>
              <a:t>Fecha:</a:t>
            </a:r>
            <a:r>
              <a:rPr lang="es-EC" sz="2400" dirty="0">
                <a:latin typeface="Calibri Light" panose="020F0302020204030204" pitchFamily="34" charset="0"/>
                <a:ea typeface="Times New Roman" panose="02020603050405020304" pitchFamily="18" charset="0"/>
              </a:rPr>
              <a:t> 11 de diciembre (fecha tentativa) </a:t>
            </a:r>
            <a:endParaRPr lang="es-EC" sz="2400" dirty="0" smtClean="0">
              <a:latin typeface="Calibri Light" panose="020F0302020204030204" pitchFamily="34" charset="0"/>
              <a:ea typeface="Times New Roman" panose="02020603050405020304" pitchFamily="18" charset="0"/>
            </a:endParaRPr>
          </a:p>
          <a:p>
            <a:pPr algn="just"/>
            <a:r>
              <a:rPr lang="es-EC" sz="2400" dirty="0" smtClean="0">
                <a:latin typeface="Calibri Light" panose="020F0302020204030204" pitchFamily="34" charset="0"/>
                <a:ea typeface="Times New Roman" panose="02020603050405020304" pitchFamily="18" charset="0"/>
              </a:rPr>
              <a:t>Lugar: Mercado La Carolina</a:t>
            </a:r>
            <a:endParaRPr lang="es-ES" sz="2400" dirty="0">
              <a:effectLst/>
              <a:latin typeface="Times New Roman" panose="02020603050405020304" pitchFamily="18" charset="0"/>
              <a:ea typeface="Times New Roman" panose="02020603050405020304" pitchFamily="18" charset="0"/>
            </a:endParaRPr>
          </a:p>
        </p:txBody>
      </p:sp>
      <p:sp>
        <p:nvSpPr>
          <p:cNvPr id="7" name="Rectángulo 6"/>
          <p:cNvSpPr/>
          <p:nvPr/>
        </p:nvSpPr>
        <p:spPr>
          <a:xfrm>
            <a:off x="476541" y="2626911"/>
            <a:ext cx="6096000" cy="2554545"/>
          </a:xfrm>
          <a:prstGeom prst="rect">
            <a:avLst/>
          </a:prstGeom>
        </p:spPr>
        <p:txBody>
          <a:bodyPr>
            <a:spAutoFit/>
          </a:bodyPr>
          <a:lstStyle/>
          <a:p>
            <a:pPr algn="just"/>
            <a:r>
              <a:rPr lang="es-EC" sz="2000" dirty="0">
                <a:latin typeface="Calibri Light" panose="020F0302020204030204" pitchFamily="34" charset="0"/>
                <a:ea typeface="Calibri" panose="020F0502020204030204" pitchFamily="34" charset="0"/>
              </a:rPr>
              <a:t>Esta feria gastronómica reunirá a los mejores exponentes de la comida tradicional de los mercados de Quito, conocidos como "huecas", donde se destaca la autenticidad y la riqueza culinaria de la ciudad. La feria servirá como plataforma para que los comerciantes exhiban sus productos a un público más amplio, fomentando el turismo gastronómico y promoviendo la identidad culinaria de Quito</a:t>
            </a:r>
            <a:endParaRPr lang="es-ES" sz="2000" dirty="0"/>
          </a:p>
        </p:txBody>
      </p:sp>
      <p:pic>
        <p:nvPicPr>
          <p:cNvPr id="6146" name="Imagen 1"/>
          <p:cNvPicPr>
            <a:picLocks noChangeAspect="1" noChangeArrowheads="1"/>
          </p:cNvPicPr>
          <p:nvPr/>
        </p:nvPicPr>
        <p:blipFill>
          <a:blip r:embed="rId3">
            <a:extLst>
              <a:ext uri="{28A0092B-C50C-407E-A947-70E740481C1C}">
                <a14:useLocalDpi xmlns:a14="http://schemas.microsoft.com/office/drawing/2010/main" val="0"/>
              </a:ext>
            </a:extLst>
          </a:blip>
          <a:srcRect l="5644" t="26019" r="36331" b="9091"/>
          <a:stretch>
            <a:fillRect/>
          </a:stretch>
        </p:blipFill>
        <p:spPr bwMode="auto">
          <a:xfrm>
            <a:off x="6710363" y="1591732"/>
            <a:ext cx="4048125" cy="3941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9804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 xmlns:a16="http://schemas.microsoft.com/office/drawing/2014/main" id="{F4F51EF7-AB04-F91E-0BCA-BFB272232060}"/>
              </a:ext>
            </a:extLst>
          </p:cNvPr>
          <p:cNvSpPr txBox="1">
            <a:spLocks/>
          </p:cNvSpPr>
          <p:nvPr/>
        </p:nvSpPr>
        <p:spPr>
          <a:xfrm>
            <a:off x="327377" y="3101862"/>
            <a:ext cx="4583290" cy="27044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2400" dirty="0"/>
              <a:t>La Feria de los Mercados es un evento multidisciplinario que integrará la gastronomía, la cultura y la identidad comercial de los mercados del DMQ. Durante esta feria se llevará a cabo un concurso de pesebres vivientes, en el que los comerciantes y sus familias representarán esta tradición </a:t>
            </a:r>
            <a:r>
              <a:rPr lang="es-EC" sz="2400" dirty="0" smtClean="0"/>
              <a:t>navideña.</a:t>
            </a:r>
            <a:endParaRPr lang="es-EC" sz="2400" b="1" dirty="0">
              <a:solidFill>
                <a:schemeClr val="bg1"/>
              </a:solidFill>
              <a:latin typeface="Montserrat ExtraBold" pitchFamily="2" charset="77"/>
              <a:ea typeface="HGSMinchoE" panose="02020900000000000000" pitchFamily="18" charset="-128"/>
            </a:endParaRPr>
          </a:p>
        </p:txBody>
      </p:sp>
      <p:sp>
        <p:nvSpPr>
          <p:cNvPr id="12" name="Subtítulo 2">
            <a:extLst>
              <a:ext uri="{FF2B5EF4-FFF2-40B4-BE49-F238E27FC236}">
                <a16:creationId xmlns="" xmlns:a16="http://schemas.microsoft.com/office/drawing/2014/main" id="{51CF1495-ADE9-69F4-16F3-4AC7A79CA7ED}"/>
              </a:ext>
            </a:extLst>
          </p:cNvPr>
          <p:cNvSpPr txBox="1">
            <a:spLocks/>
          </p:cNvSpPr>
          <p:nvPr/>
        </p:nvSpPr>
        <p:spPr>
          <a:xfrm>
            <a:off x="389469" y="787986"/>
            <a:ext cx="8703733" cy="82483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4000" b="1" dirty="0">
                <a:solidFill>
                  <a:schemeClr val="accent1">
                    <a:lumMod val="75000"/>
                  </a:schemeClr>
                </a:solidFill>
              </a:rPr>
              <a:t>5. Feria de los Mercados (Navidad)</a:t>
            </a:r>
            <a:endParaRPr lang="es-ES" sz="4000" b="1" i="1" dirty="0">
              <a:solidFill>
                <a:schemeClr val="accent1">
                  <a:lumMod val="75000"/>
                </a:schemeClr>
              </a:solidFill>
            </a:endParaRPr>
          </a:p>
        </p:txBody>
      </p:sp>
      <p:sp>
        <p:nvSpPr>
          <p:cNvPr id="3" name="Elipse 2">
            <a:extLst>
              <a:ext uri="{FF2B5EF4-FFF2-40B4-BE49-F238E27FC236}">
                <a16:creationId xmlns="" xmlns:a16="http://schemas.microsoft.com/office/drawing/2014/main" id="{B5083EA5-33C0-C3D6-3A4B-C727BF9D46D4}"/>
              </a:ext>
            </a:extLst>
          </p:cNvPr>
          <p:cNvSpPr/>
          <p:nvPr/>
        </p:nvSpPr>
        <p:spPr>
          <a:xfrm>
            <a:off x="5542845" y="4623550"/>
            <a:ext cx="2585156" cy="127564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a:extLst>
              <a:ext uri="{FF2B5EF4-FFF2-40B4-BE49-F238E27FC236}">
                <a16:creationId xmlns="" xmlns:a16="http://schemas.microsoft.com/office/drawing/2014/main" id="{0DBAE473-CEBE-504E-8FD4-5A1D7B7803A7}"/>
              </a:ext>
            </a:extLst>
          </p:cNvPr>
          <p:cNvPicPr>
            <a:picLocks noChangeAspect="1"/>
          </p:cNvPicPr>
          <p:nvPr/>
        </p:nvPicPr>
        <p:blipFill>
          <a:blip r:embed="rId2"/>
          <a:stretch>
            <a:fillRect/>
          </a:stretch>
        </p:blipFill>
        <p:spPr>
          <a:xfrm>
            <a:off x="3428133" y="5806301"/>
            <a:ext cx="3179560" cy="668626"/>
          </a:xfrm>
          <a:prstGeom prst="rect">
            <a:avLst/>
          </a:prstGeom>
        </p:spPr>
      </p:pic>
      <p:pic>
        <p:nvPicPr>
          <p:cNvPr id="2" name="Imagen 1"/>
          <p:cNvPicPr>
            <a:picLocks noChangeAspect="1"/>
          </p:cNvPicPr>
          <p:nvPr/>
        </p:nvPicPr>
        <p:blipFill>
          <a:blip r:embed="rId3"/>
          <a:stretch>
            <a:fillRect/>
          </a:stretch>
        </p:blipFill>
        <p:spPr>
          <a:xfrm>
            <a:off x="5407378" y="1887294"/>
            <a:ext cx="6444003" cy="3343275"/>
          </a:xfrm>
          <a:prstGeom prst="rect">
            <a:avLst/>
          </a:prstGeom>
        </p:spPr>
      </p:pic>
      <p:sp>
        <p:nvSpPr>
          <p:cNvPr id="4" name="Rectángulo 3"/>
          <p:cNvSpPr/>
          <p:nvPr/>
        </p:nvSpPr>
        <p:spPr>
          <a:xfrm>
            <a:off x="327377" y="1612825"/>
            <a:ext cx="4673599" cy="1015663"/>
          </a:xfrm>
          <a:prstGeom prst="rect">
            <a:avLst/>
          </a:prstGeom>
        </p:spPr>
        <p:txBody>
          <a:bodyPr wrap="square">
            <a:spAutoFit/>
          </a:bodyPr>
          <a:lstStyle/>
          <a:p>
            <a:pPr algn="just"/>
            <a:r>
              <a:rPr lang="es-EC" sz="2000" b="1" dirty="0">
                <a:latin typeface="Calibri Light" panose="020F0302020204030204" pitchFamily="34" charset="0"/>
                <a:ea typeface="Times New Roman" panose="02020603050405020304" pitchFamily="18" charset="0"/>
              </a:rPr>
              <a:t>Fecha:</a:t>
            </a:r>
            <a:r>
              <a:rPr lang="es-EC" sz="2000" dirty="0">
                <a:latin typeface="Calibri Light" panose="020F0302020204030204" pitchFamily="34" charset="0"/>
                <a:ea typeface="Times New Roman" panose="02020603050405020304" pitchFamily="18" charset="0"/>
              </a:rPr>
              <a:t> Del 10 al 20 de </a:t>
            </a:r>
            <a:r>
              <a:rPr lang="es-EC" sz="2000" dirty="0" smtClean="0">
                <a:latin typeface="Calibri Light" panose="020F0302020204030204" pitchFamily="34" charset="0"/>
                <a:ea typeface="Times New Roman" panose="02020603050405020304" pitchFamily="18" charset="0"/>
              </a:rPr>
              <a:t>diciembre</a:t>
            </a:r>
          </a:p>
          <a:p>
            <a:pPr algn="just"/>
            <a:r>
              <a:rPr lang="es-EC" sz="2000" dirty="0" smtClean="0">
                <a:latin typeface="Calibri Light" panose="020F0302020204030204" pitchFamily="34" charset="0"/>
                <a:ea typeface="Times New Roman" panose="02020603050405020304" pitchFamily="18" charset="0"/>
              </a:rPr>
              <a:t>Lugar: Por definirse de acuerdo a los Mercados participantes</a:t>
            </a:r>
            <a:r>
              <a:rPr lang="es-EC" sz="2000" dirty="0" smtClean="0">
                <a:latin typeface="Calibri Light" panose="020F0302020204030204" pitchFamily="34" charset="0"/>
                <a:ea typeface="Times New Roman" panose="02020603050405020304" pitchFamily="18" charset="0"/>
              </a:rPr>
              <a:t> </a:t>
            </a:r>
            <a:endParaRPr lang="es-E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22189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28977" y="580491"/>
            <a:ext cx="10860446" cy="1323439"/>
          </a:xfrm>
          <a:prstGeom prst="rect">
            <a:avLst/>
          </a:prstGeom>
        </p:spPr>
        <p:txBody>
          <a:bodyPr wrap="square">
            <a:spAutoFit/>
          </a:bodyPr>
          <a:lstStyle/>
          <a:p>
            <a:r>
              <a:rPr lang="es-EC" sz="4000" b="1" dirty="0">
                <a:solidFill>
                  <a:schemeClr val="accent1">
                    <a:lumMod val="75000"/>
                  </a:schemeClr>
                </a:solidFill>
              </a:rPr>
              <a:t>6. Integración de Mercados – Campeonato de </a:t>
            </a:r>
            <a:r>
              <a:rPr lang="es-EC" sz="4000" b="1" dirty="0" err="1" smtClean="0">
                <a:solidFill>
                  <a:schemeClr val="accent1">
                    <a:lumMod val="75000"/>
                  </a:schemeClr>
                </a:solidFill>
              </a:rPr>
              <a:t>Ecuavoley</a:t>
            </a:r>
            <a:r>
              <a:rPr lang="es-EC" sz="4000" b="1" dirty="0" smtClean="0">
                <a:solidFill>
                  <a:schemeClr val="accent1">
                    <a:lumMod val="75000"/>
                  </a:schemeClr>
                </a:solidFill>
              </a:rPr>
              <a:t>.</a:t>
            </a:r>
            <a:endParaRPr lang="es-ES" sz="4000" b="1" i="1" dirty="0">
              <a:solidFill>
                <a:schemeClr val="accent1">
                  <a:lumMod val="75000"/>
                </a:schemeClr>
              </a:solidFill>
            </a:endParaRPr>
          </a:p>
        </p:txBody>
      </p:sp>
      <p:sp>
        <p:nvSpPr>
          <p:cNvPr id="4" name="Rectángulo 3"/>
          <p:cNvSpPr/>
          <p:nvPr/>
        </p:nvSpPr>
        <p:spPr>
          <a:xfrm>
            <a:off x="428977" y="2039968"/>
            <a:ext cx="6310127" cy="5262979"/>
          </a:xfrm>
          <a:prstGeom prst="rect">
            <a:avLst/>
          </a:prstGeom>
        </p:spPr>
        <p:txBody>
          <a:bodyPr wrap="square">
            <a:spAutoFit/>
          </a:bodyPr>
          <a:lstStyle/>
          <a:p>
            <a:r>
              <a:rPr lang="es-EC" sz="2000" dirty="0">
                <a:latin typeface="Calibri Light" panose="020F0302020204030204" pitchFamily="34" charset="0"/>
                <a:ea typeface="Times New Roman" panose="02020603050405020304" pitchFamily="18" charset="0"/>
              </a:rPr>
              <a:t>Fecha: del 20 de noviembre al 20 de </a:t>
            </a:r>
            <a:r>
              <a:rPr lang="es-EC" sz="2000" dirty="0">
                <a:latin typeface="Calibri Light" panose="020F0302020204030204" pitchFamily="34" charset="0"/>
                <a:ea typeface="Times New Roman" panose="02020603050405020304" pitchFamily="18" charset="0"/>
              </a:rPr>
              <a:t>diciembre</a:t>
            </a:r>
          </a:p>
          <a:p>
            <a:r>
              <a:rPr lang="es-EC" sz="2000" dirty="0">
                <a:latin typeface="Calibri Light" panose="020F0302020204030204" pitchFamily="34" charset="0"/>
                <a:ea typeface="Times New Roman" panose="02020603050405020304" pitchFamily="18" charset="0"/>
              </a:rPr>
              <a:t>Lugar: Canchas deportivas de Chimbacalle.</a:t>
            </a:r>
          </a:p>
          <a:p>
            <a:endParaRPr lang="es-EC" sz="2400" dirty="0"/>
          </a:p>
          <a:p>
            <a:endParaRPr lang="es-EC" sz="2400" dirty="0" smtClean="0"/>
          </a:p>
          <a:p>
            <a:endParaRPr lang="es-EC" sz="2400" dirty="0"/>
          </a:p>
          <a:p>
            <a:endParaRPr lang="es-EC" sz="2400" dirty="0" smtClean="0"/>
          </a:p>
          <a:p>
            <a:endParaRPr lang="es-EC" sz="2400" dirty="0"/>
          </a:p>
          <a:p>
            <a:endParaRPr lang="es-EC" sz="2400" dirty="0" smtClean="0"/>
          </a:p>
          <a:p>
            <a:endParaRPr lang="es-EC" sz="2400" dirty="0"/>
          </a:p>
          <a:p>
            <a:endParaRPr lang="es-EC" sz="2400" dirty="0" smtClean="0"/>
          </a:p>
          <a:p>
            <a:endParaRPr lang="es-EC" sz="2400" dirty="0"/>
          </a:p>
          <a:p>
            <a:endParaRPr lang="es-EC" sz="2400" dirty="0" smtClean="0"/>
          </a:p>
          <a:p>
            <a:endParaRPr lang="es-EC" sz="2400" dirty="0"/>
          </a:p>
          <a:p>
            <a:endParaRPr lang="es-ES" sz="2400" dirty="0"/>
          </a:p>
        </p:txBody>
      </p:sp>
      <p:sp>
        <p:nvSpPr>
          <p:cNvPr id="5" name="Rectángulo 4"/>
          <p:cNvSpPr/>
          <p:nvPr/>
        </p:nvSpPr>
        <p:spPr>
          <a:xfrm>
            <a:off x="809804" y="1809136"/>
            <a:ext cx="5918376" cy="461665"/>
          </a:xfrm>
          <a:prstGeom prst="rect">
            <a:avLst/>
          </a:prstGeom>
        </p:spPr>
        <p:txBody>
          <a:bodyPr wrap="square">
            <a:spAutoFit/>
          </a:bodyPr>
          <a:lstStyle/>
          <a:p>
            <a:r>
              <a:rPr lang="es-ES" sz="2400" b="1" dirty="0">
                <a:solidFill>
                  <a:srgbClr val="00B0F0"/>
                </a:solidFill>
              </a:rPr>
              <a:t> </a:t>
            </a:r>
          </a:p>
        </p:txBody>
      </p:sp>
      <p:pic>
        <p:nvPicPr>
          <p:cNvPr id="7" name="Imagen 6">
            <a:extLst>
              <a:ext uri="{FF2B5EF4-FFF2-40B4-BE49-F238E27FC236}">
                <a16:creationId xmlns="" xmlns:a16="http://schemas.microsoft.com/office/drawing/2014/main" id="{1EA40711-E3F1-FCDC-57DC-94C7793C5F9B}"/>
              </a:ext>
            </a:extLst>
          </p:cNvPr>
          <p:cNvPicPr>
            <a:picLocks noChangeAspect="1"/>
          </p:cNvPicPr>
          <p:nvPr/>
        </p:nvPicPr>
        <p:blipFill>
          <a:blip r:embed="rId3"/>
          <a:stretch>
            <a:fillRect/>
          </a:stretch>
        </p:blipFill>
        <p:spPr>
          <a:xfrm>
            <a:off x="2222708" y="5897217"/>
            <a:ext cx="3336512" cy="607973"/>
          </a:xfrm>
          <a:prstGeom prst="rect">
            <a:avLst/>
          </a:prstGeom>
        </p:spPr>
      </p:pic>
      <p:sp>
        <p:nvSpPr>
          <p:cNvPr id="2" name="Rectángulo 1"/>
          <p:cNvSpPr/>
          <p:nvPr/>
        </p:nvSpPr>
        <p:spPr>
          <a:xfrm>
            <a:off x="428977" y="2945467"/>
            <a:ext cx="5621867" cy="3170099"/>
          </a:xfrm>
          <a:prstGeom prst="rect">
            <a:avLst/>
          </a:prstGeom>
        </p:spPr>
        <p:txBody>
          <a:bodyPr wrap="square">
            <a:spAutoFit/>
          </a:bodyPr>
          <a:lstStyle/>
          <a:p>
            <a:pPr algn="just"/>
            <a:r>
              <a:rPr lang="es-EC" sz="2000" dirty="0">
                <a:latin typeface="Calibri Light" panose="020F0302020204030204" pitchFamily="34" charset="0"/>
                <a:ea typeface="Times New Roman" panose="02020603050405020304" pitchFamily="18" charset="0"/>
              </a:rPr>
              <a:t>El campeonato de </a:t>
            </a:r>
            <a:r>
              <a:rPr lang="es-EC" sz="2000" dirty="0" err="1">
                <a:latin typeface="Calibri Light" panose="020F0302020204030204" pitchFamily="34" charset="0"/>
                <a:ea typeface="Times New Roman" panose="02020603050405020304" pitchFamily="18" charset="0"/>
              </a:rPr>
              <a:t>Ecuavoley</a:t>
            </a:r>
            <a:r>
              <a:rPr lang="es-EC" sz="2000" dirty="0">
                <a:latin typeface="Calibri Light" panose="020F0302020204030204" pitchFamily="34" charset="0"/>
                <a:ea typeface="Times New Roman" panose="02020603050405020304" pitchFamily="18" charset="0"/>
              </a:rPr>
              <a:t>, un deporte muy popular en Ecuador, reunirá a los comerciantes de diferentes mercados en un torneo amistoso. Este evento tiene como objetivo fomentar la integración entre los distintos actores del comercio, promoviendo la sana competencia y el trabajo en equipo. La actividad también servirá para crear un espacio de recreación y esparcimiento que refuerce el sentido de unidad y cooperación entre los mercados.</a:t>
            </a:r>
            <a:endParaRPr lang="es-ES" sz="2000" dirty="0">
              <a:effectLst/>
              <a:latin typeface="Times New Roman" panose="02020603050405020304" pitchFamily="18" charset="0"/>
              <a:ea typeface="Times New Roman" panose="02020603050405020304" pitchFamily="18" charset="0"/>
            </a:endParaRPr>
          </a:p>
        </p:txBody>
      </p:sp>
      <p:pic>
        <p:nvPicPr>
          <p:cNvPr id="6" name="Imagen 5"/>
          <p:cNvPicPr>
            <a:picLocks noChangeAspect="1"/>
          </p:cNvPicPr>
          <p:nvPr/>
        </p:nvPicPr>
        <p:blipFill>
          <a:blip r:embed="rId4"/>
          <a:stretch>
            <a:fillRect/>
          </a:stretch>
        </p:blipFill>
        <p:spPr>
          <a:xfrm>
            <a:off x="6393460" y="1681142"/>
            <a:ext cx="4221359" cy="4041421"/>
          </a:xfrm>
          <a:prstGeom prst="rect">
            <a:avLst/>
          </a:prstGeom>
        </p:spPr>
      </p:pic>
    </p:spTree>
    <p:extLst>
      <p:ext uri="{BB962C8B-B14F-4D97-AF65-F5344CB8AC3E}">
        <p14:creationId xmlns:p14="http://schemas.microsoft.com/office/powerpoint/2010/main" val="245339607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975</TotalTime>
  <Words>696</Words>
  <Application>Microsoft Office PowerPoint</Application>
  <PresentationFormat>Panorámica</PresentationFormat>
  <Paragraphs>46</Paragraphs>
  <Slides>11</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11</vt:i4>
      </vt:variant>
    </vt:vector>
  </HeadingPairs>
  <TitlesOfParts>
    <vt:vector size="21" baseType="lpstr">
      <vt:lpstr>Arial</vt:lpstr>
      <vt:lpstr>Calibri</vt:lpstr>
      <vt:lpstr>Calibri Light</vt:lpstr>
      <vt:lpstr>Corbel</vt:lpstr>
      <vt:lpstr>HGSMinchoE</vt:lpstr>
      <vt:lpstr>Montserrat</vt:lpstr>
      <vt:lpstr>Montserrat ExtraBold</vt:lpstr>
      <vt:lpstr>Montserrat SemiBold</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Maura Jacinta Rivera Macias</cp:lastModifiedBy>
  <cp:revision>49</cp:revision>
  <cp:lastPrinted>2024-07-18T13:40:42Z</cp:lastPrinted>
  <dcterms:created xsi:type="dcterms:W3CDTF">2023-05-16T16:09:21Z</dcterms:created>
  <dcterms:modified xsi:type="dcterms:W3CDTF">2024-10-09T20:51:39Z</dcterms:modified>
</cp:coreProperties>
</file>