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6" r:id="rId2"/>
    <p:sldId id="278" r:id="rId3"/>
    <p:sldId id="324" r:id="rId4"/>
    <p:sldId id="325" r:id="rId5"/>
    <p:sldId id="326" r:id="rId6"/>
  </p:sldIdLst>
  <p:sldSz cx="12192000" cy="6858000"/>
  <p:notesSz cx="6954838" cy="9239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BE9"/>
    <a:srgbClr val="5B5B5B"/>
    <a:srgbClr val="223F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autoAdjust="0"/>
    <p:restoredTop sz="94674"/>
  </p:normalViewPr>
  <p:slideViewPr>
    <p:cSldViewPr snapToGrid="0">
      <p:cViewPr varScale="1">
        <p:scale>
          <a:sx n="73" d="100"/>
          <a:sy n="73" d="100"/>
        </p:scale>
        <p:origin x="77" y="307"/>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80DB2959-C3B8-AFE1-FE88-357ED3CEAEF4}"/>
              </a:ext>
            </a:extLst>
          </p:cNvPr>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s-EC" dirty="0"/>
          </a:p>
        </p:txBody>
      </p:sp>
      <p:sp>
        <p:nvSpPr>
          <p:cNvPr id="3" name="Marcador de fecha 2">
            <a:extLst>
              <a:ext uri="{FF2B5EF4-FFF2-40B4-BE49-F238E27FC236}">
                <a16:creationId xmlns="" xmlns:a16="http://schemas.microsoft.com/office/drawing/2014/main" id="{868AFC65-4BDC-1D09-C684-612ED25D51EA}"/>
              </a:ext>
            </a:extLst>
          </p:cNvPr>
          <p:cNvSpPr>
            <a:spLocks noGrp="1"/>
          </p:cNvSpPr>
          <p:nvPr>
            <p:ph type="dt" sz="quarter" idx="1"/>
          </p:nvPr>
        </p:nvSpPr>
        <p:spPr>
          <a:xfrm>
            <a:off x="3939466" y="0"/>
            <a:ext cx="3013763" cy="463567"/>
          </a:xfrm>
          <a:prstGeom prst="rect">
            <a:avLst/>
          </a:prstGeom>
        </p:spPr>
        <p:txBody>
          <a:bodyPr vert="horz" lIns="92537" tIns="46269" rIns="92537" bIns="46269" rtlCol="0"/>
          <a:lstStyle>
            <a:lvl1pPr algn="r">
              <a:defRPr sz="1200"/>
            </a:lvl1pPr>
          </a:lstStyle>
          <a:p>
            <a:fld id="{1BD7EADA-9D25-324F-A962-C13B1DFBBFEB}" type="datetimeFigureOut">
              <a:rPr lang="es-EC" smtClean="0"/>
              <a:t>10/9/2024</a:t>
            </a:fld>
            <a:endParaRPr lang="es-EC" dirty="0"/>
          </a:p>
        </p:txBody>
      </p:sp>
      <p:sp>
        <p:nvSpPr>
          <p:cNvPr id="4" name="Marcador de pie de página 3">
            <a:extLst>
              <a:ext uri="{FF2B5EF4-FFF2-40B4-BE49-F238E27FC236}">
                <a16:creationId xmlns="" xmlns:a16="http://schemas.microsoft.com/office/drawing/2014/main" id="{0F3C8C6D-04A0-E8C7-B4C1-0905342E72A5}"/>
              </a:ext>
            </a:extLst>
          </p:cNvPr>
          <p:cNvSpPr>
            <a:spLocks noGrp="1"/>
          </p:cNvSpPr>
          <p:nvPr>
            <p:ph type="ftr" sz="quarter" idx="2"/>
          </p:nvPr>
        </p:nvSpPr>
        <p:spPr>
          <a:xfrm>
            <a:off x="0" y="8775684"/>
            <a:ext cx="3013763" cy="463566"/>
          </a:xfrm>
          <a:prstGeom prst="rect">
            <a:avLst/>
          </a:prstGeom>
        </p:spPr>
        <p:txBody>
          <a:bodyPr vert="horz" lIns="92537" tIns="46269" rIns="92537" bIns="46269" rtlCol="0" anchor="b"/>
          <a:lstStyle>
            <a:lvl1pPr algn="l">
              <a:defRPr sz="1200"/>
            </a:lvl1pPr>
          </a:lstStyle>
          <a:p>
            <a:endParaRPr lang="es-EC" dirty="0"/>
          </a:p>
        </p:txBody>
      </p:sp>
      <p:sp>
        <p:nvSpPr>
          <p:cNvPr id="5" name="Marcador de número de diapositiva 4">
            <a:extLst>
              <a:ext uri="{FF2B5EF4-FFF2-40B4-BE49-F238E27FC236}">
                <a16:creationId xmlns="" xmlns:a16="http://schemas.microsoft.com/office/drawing/2014/main" id="{2BCC6170-BB4B-E2AB-CCED-B7FFA868BCEA}"/>
              </a:ext>
            </a:extLst>
          </p:cNvPr>
          <p:cNvSpPr>
            <a:spLocks noGrp="1"/>
          </p:cNvSpPr>
          <p:nvPr>
            <p:ph type="sldNum" sz="quarter" idx="3"/>
          </p:nvPr>
        </p:nvSpPr>
        <p:spPr>
          <a:xfrm>
            <a:off x="3939466" y="8775684"/>
            <a:ext cx="3013763" cy="463566"/>
          </a:xfrm>
          <a:prstGeom prst="rect">
            <a:avLst/>
          </a:prstGeom>
        </p:spPr>
        <p:txBody>
          <a:bodyPr vert="horz" lIns="92537" tIns="46269" rIns="92537" bIns="46269" rtlCol="0" anchor="b"/>
          <a:lstStyle>
            <a:lvl1pPr algn="r">
              <a:defRPr sz="1200"/>
            </a:lvl1pPr>
          </a:lstStyle>
          <a:p>
            <a:fld id="{C9F3A257-73CE-BD4D-A507-1552FDC084BD}" type="slidenum">
              <a:rPr lang="es-EC" smtClean="0"/>
              <a:t>‹Nº›</a:t>
            </a:fld>
            <a:endParaRPr lang="es-EC" dirty="0"/>
          </a:p>
        </p:txBody>
      </p:sp>
    </p:spTree>
    <p:extLst>
      <p:ext uri="{BB962C8B-B14F-4D97-AF65-F5344CB8AC3E}">
        <p14:creationId xmlns:p14="http://schemas.microsoft.com/office/powerpoint/2010/main" val="3919654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s-EC" dirty="0"/>
          </a:p>
        </p:txBody>
      </p:sp>
      <p:sp>
        <p:nvSpPr>
          <p:cNvPr id="3" name="Marcador de fecha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B9DDFC9A-F8E9-E044-AC34-ED696DDAB2E6}" type="datetimeFigureOut">
              <a:rPr lang="es-EC" smtClean="0"/>
              <a:t>10/9/2024</a:t>
            </a:fld>
            <a:endParaRPr lang="es-EC" dirty="0"/>
          </a:p>
        </p:txBody>
      </p:sp>
      <p:sp>
        <p:nvSpPr>
          <p:cNvPr id="4" name="Marcador de imagen de diapositiva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s-EC" dirty="0"/>
          </a:p>
        </p:txBody>
      </p:sp>
      <p:sp>
        <p:nvSpPr>
          <p:cNvPr id="5" name="Marcador de notas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77C49DFF-B7D3-834E-A2F0-6F28154502F4}" type="slidenum">
              <a:rPr lang="es-EC" smtClean="0"/>
              <a:t>‹Nº›</a:t>
            </a:fld>
            <a:endParaRPr lang="es-EC" dirty="0"/>
          </a:p>
        </p:txBody>
      </p:sp>
    </p:spTree>
    <p:extLst>
      <p:ext uri="{BB962C8B-B14F-4D97-AF65-F5344CB8AC3E}">
        <p14:creationId xmlns:p14="http://schemas.microsoft.com/office/powerpoint/2010/main" val="38492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7C49DFF-B7D3-834E-A2F0-6F28154502F4}" type="slidenum">
              <a:rPr lang="es-EC" smtClean="0"/>
              <a:t>4</a:t>
            </a:fld>
            <a:endParaRPr lang="es-EC" dirty="0"/>
          </a:p>
        </p:txBody>
      </p:sp>
    </p:spTree>
    <p:extLst>
      <p:ext uri="{BB962C8B-B14F-4D97-AF65-F5344CB8AC3E}">
        <p14:creationId xmlns:p14="http://schemas.microsoft.com/office/powerpoint/2010/main" val="237840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7C49DFF-B7D3-834E-A2F0-6F28154502F4}" type="slidenum">
              <a:rPr lang="es-EC" smtClean="0"/>
              <a:t>5</a:t>
            </a:fld>
            <a:endParaRPr lang="es-EC" dirty="0"/>
          </a:p>
        </p:txBody>
      </p:sp>
    </p:spTree>
    <p:extLst>
      <p:ext uri="{BB962C8B-B14F-4D97-AF65-F5344CB8AC3E}">
        <p14:creationId xmlns:p14="http://schemas.microsoft.com/office/powerpoint/2010/main" val="243139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2" name="Imagen 11">
            <a:extLst>
              <a:ext uri="{FF2B5EF4-FFF2-40B4-BE49-F238E27FC236}">
                <a16:creationId xmlns=""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196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B6EF428-D365-C4FA-A640-ADB9E0E91C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0C6B33F4-2CBB-956F-B502-CDC148C653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C081D323-4F40-8B0F-6D71-53D82FB204E2}"/>
              </a:ext>
            </a:extLst>
          </p:cNvPr>
          <p:cNvSpPr>
            <a:spLocks noGrp="1"/>
          </p:cNvSpPr>
          <p:nvPr>
            <p:ph type="dt" sz="half" idx="10"/>
          </p:nvPr>
        </p:nvSpPr>
        <p:spPr/>
        <p:txBody>
          <a:bodyPr/>
          <a:lstStyle/>
          <a:p>
            <a:fld id="{FF5BF6A4-7C83-954C-BA91-FDE72C23A6C3}" type="datetimeFigureOut">
              <a:rPr lang="es-EC" smtClean="0"/>
              <a:t>10/9/2024</a:t>
            </a:fld>
            <a:endParaRPr lang="es-EC" dirty="0"/>
          </a:p>
        </p:txBody>
      </p:sp>
      <p:sp>
        <p:nvSpPr>
          <p:cNvPr id="5" name="Marcador de pie de página 4">
            <a:extLst>
              <a:ext uri="{FF2B5EF4-FFF2-40B4-BE49-F238E27FC236}">
                <a16:creationId xmlns="" xmlns:a16="http://schemas.microsoft.com/office/drawing/2014/main" id="{0F5C0505-4B74-B6EE-4E67-C487330BEB70}"/>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139B2D27-DC25-1970-B80A-85F7F3080F72}"/>
              </a:ext>
            </a:extLst>
          </p:cNvPr>
          <p:cNvSpPr>
            <a:spLocks noGrp="1"/>
          </p:cNvSpPr>
          <p:nvPr>
            <p:ph type="sldNum" sz="quarter" idx="12"/>
          </p:nvPr>
        </p:nvSpPr>
        <p:spPr/>
        <p:txBody>
          <a:bodyPr/>
          <a:lstStyle/>
          <a:p>
            <a:fld id="{060F5CD9-9349-1B4E-8B50-89C66E4482A3}" type="slidenum">
              <a:rPr lang="es-EC" smtClean="0"/>
              <a:t>‹Nº›</a:t>
            </a:fld>
            <a:endParaRPr lang="es-EC" dirty="0"/>
          </a:p>
        </p:txBody>
      </p:sp>
    </p:spTree>
    <p:extLst>
      <p:ext uri="{BB962C8B-B14F-4D97-AF65-F5344CB8AC3E}">
        <p14:creationId xmlns:p14="http://schemas.microsoft.com/office/powerpoint/2010/main" val="71449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1F7E1582-B6A7-3E26-A7F6-AEDF0DC4BAA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776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DBD982A6-5EA3-A546-5CD8-CE66C7EA91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426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E779EAB8-383F-33BD-D69C-A32AB86C6A7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361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E16A9144-5DE7-C599-3812-009F80D6639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Imagen 7">
            <a:extLst>
              <a:ext uri="{FF2B5EF4-FFF2-40B4-BE49-F238E27FC236}">
                <a16:creationId xmlns="" xmlns:a16="http://schemas.microsoft.com/office/drawing/2014/main" id="{0154D28D-DE85-FF39-72CA-72805EC5CE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7972" y="2224216"/>
            <a:ext cx="6004798" cy="3274657"/>
          </a:xfrm>
          <a:prstGeom prst="rect">
            <a:avLst/>
          </a:prstGeom>
        </p:spPr>
      </p:pic>
      <p:pic>
        <p:nvPicPr>
          <p:cNvPr id="14" name="Imagen 13">
            <a:extLst>
              <a:ext uri="{FF2B5EF4-FFF2-40B4-BE49-F238E27FC236}">
                <a16:creationId xmlns="" xmlns:a16="http://schemas.microsoft.com/office/drawing/2014/main" id="{5C83E0E2-FD70-0B87-F973-8FC07F0A7866}"/>
              </a:ext>
            </a:extLst>
          </p:cNvPr>
          <p:cNvPicPr>
            <a:picLocks noChangeAspect="1"/>
          </p:cNvPicPr>
          <p:nvPr userDrawn="1"/>
        </p:nvPicPr>
        <p:blipFill>
          <a:blip r:embed="rId4"/>
          <a:stretch>
            <a:fillRect/>
          </a:stretch>
        </p:blipFill>
        <p:spPr>
          <a:xfrm>
            <a:off x="5719997" y="2569028"/>
            <a:ext cx="1697063" cy="1621972"/>
          </a:xfrm>
          <a:prstGeom prst="rect">
            <a:avLst/>
          </a:prstGeom>
        </p:spPr>
      </p:pic>
      <p:pic>
        <p:nvPicPr>
          <p:cNvPr id="16" name="Imagen 15">
            <a:extLst>
              <a:ext uri="{FF2B5EF4-FFF2-40B4-BE49-F238E27FC236}">
                <a16:creationId xmlns="" xmlns:a16="http://schemas.microsoft.com/office/drawing/2014/main" id="{1B69335F-8EB7-EE36-E915-46ED10D2EABB}"/>
              </a:ext>
            </a:extLst>
          </p:cNvPr>
          <p:cNvPicPr>
            <a:picLocks noChangeAspect="1"/>
          </p:cNvPicPr>
          <p:nvPr userDrawn="1"/>
        </p:nvPicPr>
        <p:blipFill>
          <a:blip r:embed="rId5"/>
          <a:stretch>
            <a:fillRect/>
          </a:stretch>
        </p:blipFill>
        <p:spPr>
          <a:xfrm>
            <a:off x="7462571" y="4501643"/>
            <a:ext cx="3771486" cy="665556"/>
          </a:xfrm>
          <a:prstGeom prst="rect">
            <a:avLst/>
          </a:prstGeom>
        </p:spPr>
      </p:pic>
    </p:spTree>
    <p:extLst>
      <p:ext uri="{BB962C8B-B14F-4D97-AF65-F5344CB8AC3E}">
        <p14:creationId xmlns:p14="http://schemas.microsoft.com/office/powerpoint/2010/main" val="371205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3776F4FF-F7CB-F299-A93F-7648445D0E6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52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F19D45AA-D978-47F1-7EAB-589E15D6D09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Imagen 9">
            <a:extLst>
              <a:ext uri="{FF2B5EF4-FFF2-40B4-BE49-F238E27FC236}">
                <a16:creationId xmlns="" xmlns:a16="http://schemas.microsoft.com/office/drawing/2014/main" id="{EAF4C055-0011-334E-8B9A-E8F9AA84B3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0675" y="0"/>
            <a:ext cx="4190649" cy="6858000"/>
          </a:xfrm>
          <a:prstGeom prst="rect">
            <a:avLst/>
          </a:prstGeom>
        </p:spPr>
      </p:pic>
    </p:spTree>
    <p:extLst>
      <p:ext uri="{BB962C8B-B14F-4D97-AF65-F5344CB8AC3E}">
        <p14:creationId xmlns:p14="http://schemas.microsoft.com/office/powerpoint/2010/main" val="13581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F9A391-C469-527C-A2E1-1DA50985F0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5A29D5E9-8FE7-0C63-0587-150112D95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 xmlns:a16="http://schemas.microsoft.com/office/drawing/2014/main" id="{9FD005A4-BEE2-3264-04E2-B0DF8A8E7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60E89F4-4C16-EFD6-622E-6BB927243DD9}"/>
              </a:ext>
            </a:extLst>
          </p:cNvPr>
          <p:cNvSpPr>
            <a:spLocks noGrp="1"/>
          </p:cNvSpPr>
          <p:nvPr>
            <p:ph type="dt" sz="half" idx="10"/>
          </p:nvPr>
        </p:nvSpPr>
        <p:spPr/>
        <p:txBody>
          <a:bodyPr/>
          <a:lstStyle/>
          <a:p>
            <a:fld id="{FF5BF6A4-7C83-954C-BA91-FDE72C23A6C3}" type="datetimeFigureOut">
              <a:rPr lang="es-EC" smtClean="0"/>
              <a:t>10/9/2024</a:t>
            </a:fld>
            <a:endParaRPr lang="es-EC" dirty="0"/>
          </a:p>
        </p:txBody>
      </p:sp>
      <p:sp>
        <p:nvSpPr>
          <p:cNvPr id="6" name="Marcador de pie de página 5">
            <a:extLst>
              <a:ext uri="{FF2B5EF4-FFF2-40B4-BE49-F238E27FC236}">
                <a16:creationId xmlns="" xmlns:a16="http://schemas.microsoft.com/office/drawing/2014/main" id="{D5574AD8-34C0-7EAB-6EF0-3F730CEA4362}"/>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F6833DD0-4C5C-FD4C-E05B-90B7164B4335}"/>
              </a:ext>
            </a:extLst>
          </p:cNvPr>
          <p:cNvSpPr>
            <a:spLocks noGrp="1"/>
          </p:cNvSpPr>
          <p:nvPr>
            <p:ph type="sldNum" sz="quarter" idx="12"/>
          </p:nvPr>
        </p:nvSpPr>
        <p:spPr/>
        <p:txBody>
          <a:bodyPr/>
          <a:lstStyle/>
          <a:p>
            <a:fld id="{060F5CD9-9349-1B4E-8B50-89C66E4482A3}" type="slidenum">
              <a:rPr lang="es-EC" smtClean="0"/>
              <a:t>‹Nº›</a:t>
            </a:fld>
            <a:endParaRPr lang="es-EC" dirty="0"/>
          </a:p>
        </p:txBody>
      </p:sp>
    </p:spTree>
    <p:extLst>
      <p:ext uri="{BB962C8B-B14F-4D97-AF65-F5344CB8AC3E}">
        <p14:creationId xmlns:p14="http://schemas.microsoft.com/office/powerpoint/2010/main" val="32102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E11B03-CCA1-B107-01A1-50DC372EFB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18144AF8-7EC3-6CAC-607C-49F5E8E463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6AE2885-272F-3C70-2A0E-A941E21E04C3}"/>
              </a:ext>
            </a:extLst>
          </p:cNvPr>
          <p:cNvSpPr>
            <a:spLocks noGrp="1"/>
          </p:cNvSpPr>
          <p:nvPr>
            <p:ph type="dt" sz="half" idx="10"/>
          </p:nvPr>
        </p:nvSpPr>
        <p:spPr/>
        <p:txBody>
          <a:bodyPr/>
          <a:lstStyle/>
          <a:p>
            <a:fld id="{FF5BF6A4-7C83-954C-BA91-FDE72C23A6C3}" type="datetimeFigureOut">
              <a:rPr lang="es-EC" smtClean="0"/>
              <a:t>10/9/2024</a:t>
            </a:fld>
            <a:endParaRPr lang="es-EC" dirty="0"/>
          </a:p>
        </p:txBody>
      </p:sp>
      <p:sp>
        <p:nvSpPr>
          <p:cNvPr id="5" name="Marcador de pie de página 4">
            <a:extLst>
              <a:ext uri="{FF2B5EF4-FFF2-40B4-BE49-F238E27FC236}">
                <a16:creationId xmlns="" xmlns:a16="http://schemas.microsoft.com/office/drawing/2014/main" id="{18EBA2CB-1069-446E-E8CD-10380FE9714E}"/>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FA3036E7-5579-75BF-42CE-2582B83491BD}"/>
              </a:ext>
            </a:extLst>
          </p:cNvPr>
          <p:cNvSpPr>
            <a:spLocks noGrp="1"/>
          </p:cNvSpPr>
          <p:nvPr>
            <p:ph type="sldNum" sz="quarter" idx="12"/>
          </p:nvPr>
        </p:nvSpPr>
        <p:spPr/>
        <p:txBody>
          <a:bodyPr/>
          <a:lstStyle/>
          <a:p>
            <a:fld id="{060F5CD9-9349-1B4E-8B50-89C66E4482A3}" type="slidenum">
              <a:rPr lang="es-EC" smtClean="0"/>
              <a:t>‹Nº›</a:t>
            </a:fld>
            <a:endParaRPr lang="es-EC" dirty="0"/>
          </a:p>
        </p:txBody>
      </p:sp>
    </p:spTree>
    <p:extLst>
      <p:ext uri="{BB962C8B-B14F-4D97-AF65-F5344CB8AC3E}">
        <p14:creationId xmlns:p14="http://schemas.microsoft.com/office/powerpoint/2010/main" val="419110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1DD660D2-19F9-A31E-8D94-09531B5BA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65A93ED8-CC7B-F812-2B9E-B30C8CD5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97AB410E-EC45-FF99-C312-F6B0869D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BF6A4-7C83-954C-BA91-FDE72C23A6C3}" type="datetimeFigureOut">
              <a:rPr lang="es-EC" smtClean="0"/>
              <a:t>10/9/2024</a:t>
            </a:fld>
            <a:endParaRPr lang="es-EC" dirty="0"/>
          </a:p>
        </p:txBody>
      </p:sp>
      <p:sp>
        <p:nvSpPr>
          <p:cNvPr id="5" name="Marcador de pie de página 4">
            <a:extLst>
              <a:ext uri="{FF2B5EF4-FFF2-40B4-BE49-F238E27FC236}">
                <a16:creationId xmlns="" xmlns:a16="http://schemas.microsoft.com/office/drawing/2014/main" id="{427EFA94-3FAD-98D2-97C5-E0761D1DF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 xmlns:a16="http://schemas.microsoft.com/office/drawing/2014/main" id="{82339342-B372-DB1D-5AE2-DA9708097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F5CD9-9349-1B4E-8B50-89C66E4482A3}" type="slidenum">
              <a:rPr lang="es-EC" smtClean="0"/>
              <a:t>‹Nº›</a:t>
            </a:fld>
            <a:endParaRPr lang="es-EC" dirty="0"/>
          </a:p>
        </p:txBody>
      </p:sp>
    </p:spTree>
    <p:extLst>
      <p:ext uri="{BB962C8B-B14F-4D97-AF65-F5344CB8AC3E}">
        <p14:creationId xmlns:p14="http://schemas.microsoft.com/office/powerpoint/2010/main" val="24346548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B47A0848-C1C8-EE4F-9366-E16264031763}"/>
              </a:ext>
            </a:extLst>
          </p:cNvPr>
          <p:cNvPicPr>
            <a:picLocks noChangeAspect="1"/>
          </p:cNvPicPr>
          <p:nvPr/>
        </p:nvPicPr>
        <p:blipFill>
          <a:blip r:embed="rId2"/>
          <a:stretch>
            <a:fillRect/>
          </a:stretch>
        </p:blipFill>
        <p:spPr>
          <a:xfrm>
            <a:off x="3095905" y="2674269"/>
            <a:ext cx="6180072" cy="1299600"/>
          </a:xfrm>
          <a:prstGeom prst="rect">
            <a:avLst/>
          </a:prstGeom>
        </p:spPr>
      </p:pic>
    </p:spTree>
    <p:extLst>
      <p:ext uri="{BB962C8B-B14F-4D97-AF65-F5344CB8AC3E}">
        <p14:creationId xmlns:p14="http://schemas.microsoft.com/office/powerpoint/2010/main" val="2656759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0DBAE473-CEBE-504E-8FD4-5A1D7B7803A7}"/>
              </a:ext>
            </a:extLst>
          </p:cNvPr>
          <p:cNvPicPr>
            <a:picLocks noChangeAspect="1"/>
          </p:cNvPicPr>
          <p:nvPr/>
        </p:nvPicPr>
        <p:blipFill>
          <a:blip r:embed="rId2"/>
          <a:stretch>
            <a:fillRect/>
          </a:stretch>
        </p:blipFill>
        <p:spPr>
          <a:xfrm>
            <a:off x="9265024" y="6027834"/>
            <a:ext cx="2754136" cy="668626"/>
          </a:xfrm>
          <a:prstGeom prst="rect">
            <a:avLst/>
          </a:prstGeom>
        </p:spPr>
      </p:pic>
      <p:sp>
        <p:nvSpPr>
          <p:cNvPr id="73" name="Title 1"/>
          <p:cNvSpPr txBox="1">
            <a:spLocks/>
          </p:cNvSpPr>
          <p:nvPr/>
        </p:nvSpPr>
        <p:spPr>
          <a:xfrm>
            <a:off x="0" y="221230"/>
            <a:ext cx="11841607" cy="6176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75000"/>
                  </a:schemeClr>
                </a:solidFill>
                <a:latin typeface="Open Sans" panose="020B0606030504020204"/>
              </a:rPr>
              <a:t> </a:t>
            </a:r>
            <a:r>
              <a:rPr lang="en-US" sz="3600" b="1" dirty="0">
                <a:solidFill>
                  <a:schemeClr val="accent1">
                    <a:lumMod val="75000"/>
                  </a:schemeClr>
                </a:solidFill>
                <a:latin typeface="Open Sans" panose="020B0606030504020204"/>
              </a:rPr>
              <a:t>CENTRO COMERCIAL MONTUFAR</a:t>
            </a:r>
          </a:p>
        </p:txBody>
      </p:sp>
      <p:sp>
        <p:nvSpPr>
          <p:cNvPr id="2" name="Rectángulo 1"/>
          <p:cNvSpPr/>
          <p:nvPr/>
        </p:nvSpPr>
        <p:spPr>
          <a:xfrm>
            <a:off x="497541" y="6192557"/>
            <a:ext cx="7743915" cy="1938992"/>
          </a:xfrm>
          <a:prstGeom prst="rect">
            <a:avLst/>
          </a:prstGeom>
        </p:spPr>
        <p:txBody>
          <a:bodyPr wrap="square">
            <a:spAutoFit/>
          </a:bodyPr>
          <a:lstStyle/>
          <a:p>
            <a:r>
              <a:rPr lang="es-EC" sz="2000" b="1" dirty="0">
                <a:solidFill>
                  <a:schemeClr val="accent1">
                    <a:lumMod val="75000"/>
                  </a:schemeClr>
                </a:solidFill>
                <a:latin typeface="Open Sans" panose="020B0606030504020204"/>
                <a:ea typeface="Calibri" panose="020F0502020204030204" pitchFamily="34" charset="0"/>
                <a:cs typeface="Calibri" panose="020F0502020204030204" pitchFamily="34" charset="0"/>
              </a:rPr>
              <a:t>UBICACIÓN: </a:t>
            </a:r>
            <a:r>
              <a:rPr lang="es-EC" sz="2000" dirty="0">
                <a:solidFill>
                  <a:schemeClr val="accent1">
                    <a:lumMod val="75000"/>
                  </a:schemeClr>
                </a:solidFill>
                <a:latin typeface="Open Sans" panose="020B0606030504020204"/>
                <a:ea typeface="Calibri" panose="020F0502020204030204" pitchFamily="34" charset="0"/>
                <a:cs typeface="Calibri" panose="020F0502020204030204" pitchFamily="34" charset="0"/>
              </a:rPr>
              <a:t>Sector La Marín, en las calles Montufar y Mejía.</a:t>
            </a:r>
            <a:endParaRPr lang="es-ES" sz="2000" dirty="0">
              <a:solidFill>
                <a:schemeClr val="accent1">
                  <a:lumMod val="75000"/>
                </a:schemeClr>
              </a:solidFill>
              <a:latin typeface="Open Sans" panose="020B0606030504020204"/>
              <a:ea typeface="Calibri" panose="020F0502020204030204" pitchFamily="34" charset="0"/>
              <a:cs typeface="Calibri" panose="020F0502020204030204" pitchFamily="34" charset="0"/>
            </a:endParaRPr>
          </a:p>
          <a:p>
            <a:r>
              <a:rPr lang="es-EC" sz="2000" dirty="0"/>
              <a:t> </a:t>
            </a:r>
            <a:endParaRPr lang="es-ES" sz="2000" dirty="0"/>
          </a:p>
          <a:p>
            <a:endParaRPr lang="es-ES" sz="2000" dirty="0">
              <a:solidFill>
                <a:schemeClr val="accent1">
                  <a:lumMod val="75000"/>
                </a:schemeClr>
              </a:solidFill>
              <a:latin typeface="Open Sans" panose="020B0606030504020204"/>
              <a:ea typeface="Calibri" panose="020F0502020204030204" pitchFamily="34" charset="0"/>
              <a:cs typeface="Calibri" panose="020F0502020204030204" pitchFamily="34" charset="0"/>
            </a:endParaRPr>
          </a:p>
          <a:p>
            <a:r>
              <a:rPr lang="es-EC" sz="2000" dirty="0"/>
              <a:t> </a:t>
            </a:r>
            <a:endParaRPr lang="es-ES" sz="2000" dirty="0"/>
          </a:p>
          <a:p>
            <a:pPr>
              <a:spcAft>
                <a:spcPts val="0"/>
              </a:spcAft>
              <a:tabLst>
                <a:tab pos="3420745" algn="l"/>
              </a:tabLst>
            </a:pPr>
            <a:endParaRPr lang="es-ES" sz="2000" dirty="0">
              <a:solidFill>
                <a:schemeClr val="accent1">
                  <a:lumMod val="75000"/>
                </a:schemeClr>
              </a:solidFill>
              <a:latin typeface="Open Sans" panose="020B0606030504020204"/>
              <a:ea typeface="Calibri" panose="020F0502020204030204" pitchFamily="34" charset="0"/>
              <a:cs typeface="Times New Roman" panose="02020603050405020304" pitchFamily="18" charset="0"/>
            </a:endParaRPr>
          </a:p>
          <a:p>
            <a:pPr>
              <a:spcAft>
                <a:spcPts val="0"/>
              </a:spcAft>
              <a:tabLst>
                <a:tab pos="3420745" algn="l"/>
              </a:tabLst>
            </a:pPr>
            <a:r>
              <a:rPr lang="es-EC" sz="2000" dirty="0">
                <a:solidFill>
                  <a:schemeClr val="accent1">
                    <a:lumMod val="75000"/>
                  </a:schemeClr>
                </a:solidFill>
                <a:latin typeface="Open Sans" panose="020B0606030504020204"/>
                <a:ea typeface="Calibri" panose="020F0502020204030204" pitchFamily="34" charset="0"/>
                <a:cs typeface="Calibri" panose="020F0502020204030204" pitchFamily="34" charset="0"/>
              </a:rPr>
              <a:t> </a:t>
            </a:r>
            <a:endParaRPr lang="es-ES" sz="2000" dirty="0">
              <a:solidFill>
                <a:schemeClr val="accent1">
                  <a:lumMod val="75000"/>
                </a:schemeClr>
              </a:solidFill>
              <a:effectLst/>
              <a:latin typeface="Open Sans" panose="020B0606030504020204"/>
              <a:ea typeface="Calibri" panose="020F0502020204030204" pitchFamily="34" charset="0"/>
              <a:cs typeface="Times New Roman" panose="02020603050405020304" pitchFamily="18" charset="0"/>
            </a:endParaRPr>
          </a:p>
        </p:txBody>
      </p:sp>
      <p:sp>
        <p:nvSpPr>
          <p:cNvPr id="4" name="Rectángulo 3"/>
          <p:cNvSpPr/>
          <p:nvPr/>
        </p:nvSpPr>
        <p:spPr>
          <a:xfrm>
            <a:off x="5838608" y="999465"/>
            <a:ext cx="6180551" cy="3817327"/>
          </a:xfrm>
          <a:prstGeom prst="rect">
            <a:avLst/>
          </a:prstGeom>
        </p:spPr>
        <p:txBody>
          <a:bodyPr wrap="square">
            <a:spAutoFit/>
          </a:bodyPr>
          <a:lstStyle/>
          <a:p>
            <a:pPr algn="ctr">
              <a:lnSpc>
                <a:spcPct val="107000"/>
              </a:lnSpc>
              <a:spcAft>
                <a:spcPts val="800"/>
              </a:spcAft>
            </a:pPr>
            <a:r>
              <a:rPr lang="es-EC" sz="2800" b="1" dirty="0">
                <a:solidFill>
                  <a:schemeClr val="accent1">
                    <a:lumMod val="75000"/>
                  </a:schemeClr>
                </a:solidFill>
                <a:latin typeface="Open Sans" panose="020B0606030504020204"/>
                <a:ea typeface="Calibri" panose="020F0502020204030204" pitchFamily="34" charset="0"/>
                <a:cs typeface="Calibri" panose="020F0502020204030204" pitchFamily="34" charset="0"/>
              </a:rPr>
              <a:t>GESTIÓN DEL CENTRO DE COMERCIO</a:t>
            </a:r>
            <a:endParaRPr lang="es-ES" sz="2800" b="1" dirty="0">
              <a:solidFill>
                <a:schemeClr val="accent1">
                  <a:lumMod val="75000"/>
                </a:schemeClr>
              </a:solidFill>
              <a:latin typeface="Open Sans" panose="020B0606030504020204"/>
              <a:ea typeface="Calibri" panose="020F0502020204030204" pitchFamily="34" charset="0"/>
              <a:cs typeface="Calibri" panose="020F0502020204030204" pitchFamily="34" charset="0"/>
            </a:endParaRPr>
          </a:p>
          <a:p>
            <a:pPr algn="just">
              <a:lnSpc>
                <a:spcPct val="107000"/>
              </a:lnSpc>
              <a:spcAft>
                <a:spcPts val="800"/>
              </a:spcAft>
            </a:pPr>
            <a:r>
              <a:rPr lang="es-MX" sz="2400" dirty="0">
                <a:solidFill>
                  <a:schemeClr val="accent1"/>
                </a:solidFill>
              </a:rPr>
              <a:t>Como </a:t>
            </a:r>
            <a:r>
              <a:rPr lang="es-MX" sz="2400" dirty="0" smtClean="0">
                <a:solidFill>
                  <a:schemeClr val="accent1"/>
                </a:solidFill>
              </a:rPr>
              <a:t>Municipalidad, </a:t>
            </a:r>
            <a:r>
              <a:rPr lang="es-MX" sz="2400" dirty="0">
                <a:solidFill>
                  <a:schemeClr val="accent1"/>
                </a:solidFill>
              </a:rPr>
              <a:t>no podemos intervenir directamente en los Centros Comerciales Populares, ya que se rigen por la Ley de Propiedad Horizontal y tienen carácter privado. La Asamblea de Copropietarios es la máxima autoridad en estos </a:t>
            </a:r>
            <a:r>
              <a:rPr lang="es-MX" sz="2400" dirty="0" smtClean="0">
                <a:solidFill>
                  <a:schemeClr val="accent1"/>
                </a:solidFill>
              </a:rPr>
              <a:t>centros de comercio, </a:t>
            </a:r>
            <a:r>
              <a:rPr lang="es-MX" sz="2400" dirty="0">
                <a:solidFill>
                  <a:schemeClr val="accent1"/>
                </a:solidFill>
              </a:rPr>
              <a:t>y ellos se rigen por reglamentos internos o por el reglamento establecido por dicha ley. </a:t>
            </a:r>
            <a:endParaRPr lang="es-ES" sz="2400" dirty="0">
              <a:solidFill>
                <a:schemeClr val="accent1"/>
              </a:solidFill>
              <a:latin typeface="Open Sans" panose="020B0606030504020204"/>
              <a:ea typeface="Calibri" panose="020F0502020204030204" pitchFamily="34" charset="0"/>
              <a:cs typeface="Calibri" panose="020F0502020204030204" pitchFamily="34" charset="0"/>
            </a:endParaRPr>
          </a:p>
        </p:txBody>
      </p:sp>
      <p:pic>
        <p:nvPicPr>
          <p:cNvPr id="7" name="Imagen 6" descr="C:\Users\cvillacres\Downloads\IMG_20200617_095822.jpg"/>
          <p:cNvPicPr/>
          <p:nvPr/>
        </p:nvPicPr>
        <p:blipFill rotWithShape="1">
          <a:blip r:embed="rId3" cstate="print">
            <a:extLst>
              <a:ext uri="{28A0092B-C50C-407E-A947-70E740481C1C}">
                <a14:useLocalDpi xmlns:a14="http://schemas.microsoft.com/office/drawing/2010/main" val="0"/>
              </a:ext>
            </a:extLst>
          </a:blip>
          <a:srcRect b="44130"/>
          <a:stretch/>
        </p:blipFill>
        <p:spPr bwMode="auto">
          <a:xfrm>
            <a:off x="497541" y="1359949"/>
            <a:ext cx="4697120" cy="43115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411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 xmlns:a16="http://schemas.microsoft.com/office/drawing/2014/main" id="{1A4B1893-3CBC-9191-B526-852A9CACA8E7}"/>
              </a:ext>
            </a:extLst>
          </p:cNvPr>
          <p:cNvPicPr>
            <a:picLocks noChangeAspect="1"/>
          </p:cNvPicPr>
          <p:nvPr/>
        </p:nvPicPr>
        <p:blipFill>
          <a:blip r:embed="rId2"/>
          <a:stretch>
            <a:fillRect/>
          </a:stretch>
        </p:blipFill>
        <p:spPr>
          <a:xfrm>
            <a:off x="8651341" y="6031402"/>
            <a:ext cx="3235859" cy="680465"/>
          </a:xfrm>
          <a:prstGeom prst="rect">
            <a:avLst/>
          </a:prstGeom>
        </p:spPr>
      </p:pic>
      <p:sp>
        <p:nvSpPr>
          <p:cNvPr id="4" name="Title 1">
            <a:extLst>
              <a:ext uri="{FF2B5EF4-FFF2-40B4-BE49-F238E27FC236}">
                <a16:creationId xmlns="" xmlns:a16="http://schemas.microsoft.com/office/drawing/2014/main" id="{8BF4A07A-5FA9-8134-3BC4-5369F7DE33E0}"/>
              </a:ext>
            </a:extLst>
          </p:cNvPr>
          <p:cNvSpPr txBox="1">
            <a:spLocks/>
          </p:cNvSpPr>
          <p:nvPr/>
        </p:nvSpPr>
        <p:spPr>
          <a:xfrm>
            <a:off x="339213" y="161540"/>
            <a:ext cx="11120284" cy="4687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1">
                    <a:lumMod val="75000"/>
                  </a:schemeClr>
                </a:solidFill>
                <a:latin typeface="Open Sans" panose="020B0606030504020204"/>
              </a:rPr>
              <a:t>DETALLE DE COPROPIEDAD</a:t>
            </a:r>
          </a:p>
          <a:p>
            <a:pPr algn="ctr"/>
            <a:r>
              <a:rPr lang="en-US" sz="2800" b="1" dirty="0">
                <a:solidFill>
                  <a:schemeClr val="accent1">
                    <a:lumMod val="75000"/>
                  </a:schemeClr>
                </a:solidFill>
                <a:latin typeface="Open Sans" panose="020B0606030504020204"/>
              </a:rPr>
              <a:t> </a:t>
            </a:r>
          </a:p>
          <a:p>
            <a:pPr algn="ctr"/>
            <a:endParaRPr lang="en-US" sz="2800" dirty="0">
              <a:solidFill>
                <a:schemeClr val="accent1">
                  <a:lumMod val="75000"/>
                </a:schemeClr>
              </a:solidFill>
              <a:latin typeface="Open Sans" panose="020B0606030504020204"/>
            </a:endParaRPr>
          </a:p>
          <a:p>
            <a:pPr algn="ctr"/>
            <a:endParaRPr lang="en-US" sz="3600" dirty="0">
              <a:solidFill>
                <a:schemeClr val="accent1">
                  <a:lumMod val="75000"/>
                </a:schemeClr>
              </a:solidFill>
              <a:latin typeface="Open Sans" panose="020B0606030504020204"/>
            </a:endParaRPr>
          </a:p>
          <a:p>
            <a:endParaRPr lang="en-US" sz="2800" dirty="0">
              <a:solidFill>
                <a:schemeClr val="accent1">
                  <a:lumMod val="75000"/>
                </a:schemeClr>
              </a:solidFill>
              <a:latin typeface="Open Sans" panose="020B0606030504020204"/>
            </a:endParaRPr>
          </a:p>
          <a:p>
            <a:endParaRPr lang="en-US" sz="2800" dirty="0">
              <a:solidFill>
                <a:schemeClr val="accent1">
                  <a:lumMod val="75000"/>
                </a:schemeClr>
              </a:solidFill>
              <a:latin typeface="Open Sans" panose="020B0606030504020204"/>
            </a:endParaRPr>
          </a:p>
          <a:p>
            <a:endParaRPr lang="en-US" sz="2800" dirty="0">
              <a:solidFill>
                <a:schemeClr val="accent1">
                  <a:lumMod val="75000"/>
                </a:schemeClr>
              </a:solidFill>
              <a:latin typeface="Open Sans" panose="020B0606030504020204"/>
            </a:endParaRPr>
          </a:p>
          <a:p>
            <a:endParaRPr lang="en-US" sz="2800" dirty="0">
              <a:solidFill>
                <a:schemeClr val="accent1">
                  <a:lumMod val="75000"/>
                </a:schemeClr>
              </a:solidFill>
              <a:latin typeface="Open Sans" panose="020B0606030504020204"/>
            </a:endParaRPr>
          </a:p>
          <a:p>
            <a:pPr marL="571500" indent="-571500">
              <a:buFont typeface="Arial" panose="020B0604020202020204" pitchFamily="34" charset="0"/>
              <a:buChar char="•"/>
            </a:pPr>
            <a:endParaRPr lang="en-US" sz="3600" dirty="0">
              <a:solidFill>
                <a:schemeClr val="accent1">
                  <a:lumMod val="75000"/>
                </a:schemeClr>
              </a:solidFill>
              <a:latin typeface="Open Sans" panose="020B0606030504020204"/>
            </a:endParaRPr>
          </a:p>
          <a:p>
            <a:endParaRPr lang="en-US" sz="3600" dirty="0">
              <a:solidFill>
                <a:schemeClr val="accent1">
                  <a:lumMod val="75000"/>
                </a:schemeClr>
              </a:solidFill>
              <a:latin typeface="Open Sans" panose="020B0606030504020204"/>
            </a:endParaRPr>
          </a:p>
        </p:txBody>
      </p:sp>
      <p:graphicFrame>
        <p:nvGraphicFramePr>
          <p:cNvPr id="10" name="Tabla 9"/>
          <p:cNvGraphicFramePr>
            <a:graphicFrameLocks noGrp="1"/>
          </p:cNvGraphicFramePr>
          <p:nvPr>
            <p:extLst>
              <p:ext uri="{D42A27DB-BD31-4B8C-83A1-F6EECF244321}">
                <p14:modId xmlns:p14="http://schemas.microsoft.com/office/powerpoint/2010/main" val="3273131132"/>
              </p:ext>
            </p:extLst>
          </p:nvPr>
        </p:nvGraphicFramePr>
        <p:xfrm>
          <a:off x="339212" y="578225"/>
          <a:ext cx="11547988" cy="5376725"/>
        </p:xfrm>
        <a:graphic>
          <a:graphicData uri="http://schemas.openxmlformats.org/drawingml/2006/table">
            <a:tbl>
              <a:tblPr firstRow="1" bandRow="1">
                <a:tableStyleId>{3B4B98B0-60AC-42C2-AFA5-B58CD77FA1E5}</a:tableStyleId>
              </a:tblPr>
              <a:tblGrid>
                <a:gridCol w="3950400">
                  <a:extLst>
                    <a:ext uri="{9D8B030D-6E8A-4147-A177-3AD203B41FA5}">
                      <a16:colId xmlns="" xmlns:a16="http://schemas.microsoft.com/office/drawing/2014/main" val="20000"/>
                    </a:ext>
                  </a:extLst>
                </a:gridCol>
                <a:gridCol w="4531659">
                  <a:extLst>
                    <a:ext uri="{9D8B030D-6E8A-4147-A177-3AD203B41FA5}">
                      <a16:colId xmlns="" xmlns:a16="http://schemas.microsoft.com/office/drawing/2014/main" val="20001"/>
                    </a:ext>
                  </a:extLst>
                </a:gridCol>
                <a:gridCol w="3065929">
                  <a:extLst>
                    <a:ext uri="{9D8B030D-6E8A-4147-A177-3AD203B41FA5}">
                      <a16:colId xmlns="" xmlns:a16="http://schemas.microsoft.com/office/drawing/2014/main" val="20002"/>
                    </a:ext>
                  </a:extLst>
                </a:gridCol>
              </a:tblGrid>
              <a:tr h="870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dirty="0">
                          <a:solidFill>
                            <a:schemeClr val="accent1">
                              <a:lumMod val="75000"/>
                            </a:schemeClr>
                          </a:solidFill>
                          <a:latin typeface="Open Sans" panose="020B0606030504020204"/>
                          <a:ea typeface="+mn-ea"/>
                          <a:cs typeface="+mn-cs"/>
                        </a:rPr>
                        <a:t>Fecha de declaración</a:t>
                      </a:r>
                      <a:r>
                        <a:rPr lang="es-EC" sz="1800" b="1" kern="1200" baseline="0" dirty="0">
                          <a:solidFill>
                            <a:schemeClr val="accent1">
                              <a:lumMod val="75000"/>
                            </a:schemeClr>
                          </a:solidFill>
                          <a:latin typeface="Open Sans" panose="020B0606030504020204"/>
                          <a:ea typeface="+mn-ea"/>
                          <a:cs typeface="+mn-cs"/>
                        </a:rPr>
                        <a:t> de Propiedad Horizontal</a:t>
                      </a:r>
                      <a:endParaRPr lang="es-ES" sz="1800" b="1" kern="1200" dirty="0">
                        <a:solidFill>
                          <a:schemeClr val="accent1">
                            <a:lumMod val="75000"/>
                          </a:schemeClr>
                        </a:solidFill>
                        <a:latin typeface="Open Sans" panose="020B0606030504020204"/>
                        <a:ea typeface="+mn-ea"/>
                        <a:cs typeface="+mn-cs"/>
                      </a:endParaRPr>
                    </a:p>
                    <a:p>
                      <a:endParaRPr lang="es-ES" sz="1800" b="0" kern="1200" dirty="0">
                        <a:solidFill>
                          <a:schemeClr val="accent1">
                            <a:lumMod val="75000"/>
                          </a:schemeClr>
                        </a:solidFill>
                        <a:latin typeface="Open Sans" panose="020B0606030504020204"/>
                        <a:ea typeface="+mj-ea"/>
                        <a:cs typeface="+mj-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1" kern="1200" dirty="0">
                          <a:solidFill>
                            <a:schemeClr val="accent1">
                              <a:lumMod val="75000"/>
                            </a:schemeClr>
                          </a:solidFill>
                          <a:latin typeface="Open Sans" panose="020B0606030504020204"/>
                          <a:ea typeface="+mn-ea"/>
                          <a:cs typeface="+mn-cs"/>
                        </a:rPr>
                        <a:t>Fecha de inscripción en el Registro de la Propiedad</a:t>
                      </a:r>
                      <a:endParaRPr lang="es-ES" sz="1800" b="1" kern="1200" dirty="0">
                        <a:solidFill>
                          <a:schemeClr val="accent1">
                            <a:lumMod val="75000"/>
                          </a:schemeClr>
                        </a:solidFill>
                        <a:latin typeface="Open Sans" panose="020B0606030504020204"/>
                        <a:ea typeface="+mn-ea"/>
                        <a:cs typeface="+mn-cs"/>
                      </a:endParaRPr>
                    </a:p>
                    <a:p>
                      <a:pPr algn="ctr"/>
                      <a:endParaRPr lang="es-ES" sz="1800" b="0" i="1" kern="1200" dirty="0">
                        <a:solidFill>
                          <a:schemeClr val="accent1">
                            <a:lumMod val="75000"/>
                          </a:schemeClr>
                        </a:solidFill>
                        <a:latin typeface="Open Sans" panose="020B0606030504020204"/>
                        <a:ea typeface="+mj-ea"/>
                        <a:cs typeface="+mj-cs"/>
                      </a:endParaRPr>
                    </a:p>
                  </a:txBody>
                  <a:tcPr/>
                </a:tc>
                <a:tc>
                  <a:txBody>
                    <a:bodyPr/>
                    <a:lstStyle/>
                    <a:p>
                      <a:pPr algn="ctr"/>
                      <a:r>
                        <a:rPr lang="es-EC" sz="1800" b="1" i="0" kern="1200" dirty="0">
                          <a:solidFill>
                            <a:schemeClr val="accent1">
                              <a:lumMod val="75000"/>
                            </a:schemeClr>
                          </a:solidFill>
                          <a:latin typeface="Open Sans" panose="020B0606030504020204"/>
                          <a:ea typeface="+mj-ea"/>
                          <a:cs typeface="+mj-cs"/>
                        </a:rPr>
                        <a:t>Porcentaje</a:t>
                      </a:r>
                      <a:endParaRPr lang="es-ES" sz="1800" b="1" i="0"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0"/>
                  </a:ext>
                </a:extLst>
              </a:tr>
              <a:tr h="611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kern="1200" dirty="0">
                          <a:solidFill>
                            <a:schemeClr val="accent1">
                              <a:lumMod val="75000"/>
                            </a:schemeClr>
                          </a:solidFill>
                          <a:latin typeface="Open Sans" panose="020B0606030504020204"/>
                          <a:ea typeface="+mn-ea"/>
                          <a:cs typeface="+mn-cs"/>
                        </a:rPr>
                        <a:t>13 de enero </a:t>
                      </a:r>
                      <a:r>
                        <a:rPr lang="es-EC" sz="1800" kern="1200" baseline="0" dirty="0">
                          <a:solidFill>
                            <a:schemeClr val="accent1">
                              <a:lumMod val="75000"/>
                            </a:schemeClr>
                          </a:solidFill>
                          <a:latin typeface="Open Sans" panose="020B0606030504020204"/>
                          <a:ea typeface="+mn-ea"/>
                          <a:cs typeface="+mn-cs"/>
                        </a:rPr>
                        <a:t>de 2004</a:t>
                      </a:r>
                      <a:endParaRPr lang="es-ES" sz="1800" kern="1200" dirty="0">
                        <a:solidFill>
                          <a:schemeClr val="accent1">
                            <a:lumMod val="75000"/>
                          </a:schemeClr>
                        </a:solidFill>
                        <a:latin typeface="Open Sans" panose="020B0606030504020204"/>
                        <a:ea typeface="+mn-ea"/>
                        <a:cs typeface="+mn-cs"/>
                      </a:endParaRPr>
                    </a:p>
                    <a:p>
                      <a:endParaRPr lang="es-ES" sz="1800" b="0"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n-ea"/>
                          <a:cs typeface="+mn-cs"/>
                        </a:rPr>
                        <a:t>05 de abril de 2004</a:t>
                      </a:r>
                      <a:endParaRPr lang="es-ES" sz="1800" kern="1200" dirty="0">
                        <a:solidFill>
                          <a:schemeClr val="accent1">
                            <a:lumMod val="75000"/>
                          </a:schemeClr>
                        </a:solidFill>
                        <a:latin typeface="Open Sans" panose="020B0606030504020204"/>
                        <a:ea typeface="+mn-ea"/>
                        <a:cs typeface="+mn-cs"/>
                      </a:endParaRPr>
                    </a:p>
                    <a:p>
                      <a:pPr algn="ctr"/>
                      <a:endParaRPr lang="es-ES" sz="1800" b="0" i="1" kern="1200" dirty="0">
                        <a:solidFill>
                          <a:schemeClr val="accent1">
                            <a:lumMod val="75000"/>
                          </a:schemeClr>
                        </a:solidFill>
                        <a:latin typeface="Open Sans" panose="020B0606030504020204"/>
                        <a:ea typeface="+mj-ea"/>
                        <a:cs typeface="+mj-cs"/>
                      </a:endParaRPr>
                    </a:p>
                  </a:txBody>
                  <a:tcPr/>
                </a:tc>
                <a:tc>
                  <a:txBody>
                    <a:bodyPr/>
                    <a:lstStyle/>
                    <a:p>
                      <a:pPr algn="ctr"/>
                      <a:r>
                        <a:rPr lang="es-EC" sz="1800" b="1" i="1" kern="1200" dirty="0">
                          <a:solidFill>
                            <a:schemeClr val="accent1">
                              <a:lumMod val="75000"/>
                            </a:schemeClr>
                          </a:solidFill>
                          <a:latin typeface="Open Sans" panose="020B0606030504020204"/>
                          <a:ea typeface="+mj-ea"/>
                          <a:cs typeface="+mj-cs"/>
                        </a:rPr>
                        <a:t>%</a:t>
                      </a:r>
                      <a:endParaRPr lang="es-ES" sz="1800" b="1" i="1"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1"/>
                  </a:ext>
                </a:extLst>
              </a:tr>
              <a:tr h="870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dirty="0">
                          <a:solidFill>
                            <a:schemeClr val="accent1">
                              <a:lumMod val="75000"/>
                            </a:schemeClr>
                          </a:solidFill>
                          <a:latin typeface="Open Sans" panose="020B0606030504020204"/>
                          <a:ea typeface="+mn-ea"/>
                          <a:cs typeface="+mn-cs"/>
                        </a:rPr>
                        <a:t>TOTAL LOCALES SEGÚN DECLARATORIA DE PROPIEDAD HORIZONTAL</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algn="ctr"/>
                      <a:r>
                        <a:rPr lang="es-EC" sz="1800" b="1" i="0" kern="1200" dirty="0">
                          <a:solidFill>
                            <a:schemeClr val="accent1">
                              <a:lumMod val="75000"/>
                            </a:schemeClr>
                          </a:solidFill>
                          <a:latin typeface="Open Sans" panose="020B0606030504020204"/>
                          <a:ea typeface="+mj-ea"/>
                          <a:cs typeface="+mj-cs"/>
                        </a:rPr>
                        <a:t>416</a:t>
                      </a:r>
                      <a:endParaRPr lang="es-ES" sz="1800" b="1" i="0" kern="1200" dirty="0">
                        <a:solidFill>
                          <a:schemeClr val="accent1">
                            <a:lumMod val="75000"/>
                          </a:schemeClr>
                        </a:solidFill>
                        <a:latin typeface="Open Sans" panose="020B0606030504020204"/>
                        <a:ea typeface="+mj-ea"/>
                        <a:cs typeface="+mj-cs"/>
                      </a:endParaRPr>
                    </a:p>
                  </a:txBody>
                  <a:tcPr/>
                </a:tc>
                <a:tc>
                  <a:txBody>
                    <a:bodyPr/>
                    <a:lstStyle/>
                    <a:p>
                      <a:pPr algn="ctr"/>
                      <a:r>
                        <a:rPr lang="es-EC" sz="1800" b="1" i="0" kern="1200" dirty="0">
                          <a:solidFill>
                            <a:schemeClr val="accent1">
                              <a:lumMod val="75000"/>
                            </a:schemeClr>
                          </a:solidFill>
                          <a:latin typeface="Open Sans" panose="020B0606030504020204"/>
                          <a:ea typeface="+mj-ea"/>
                          <a:cs typeface="+mj-cs"/>
                        </a:rPr>
                        <a:t>100 %</a:t>
                      </a:r>
                      <a:endParaRPr lang="es-ES" sz="1800" b="1" i="0"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2"/>
                  </a:ext>
                </a:extLst>
              </a:tr>
              <a:tr h="606992">
                <a:tc>
                  <a:txBody>
                    <a:bodyPr/>
                    <a:lstStyle/>
                    <a:p>
                      <a:r>
                        <a:rPr lang="es-EC" sz="1800" b="1" kern="1200" dirty="0">
                          <a:solidFill>
                            <a:schemeClr val="accent1">
                              <a:lumMod val="75000"/>
                            </a:schemeClr>
                          </a:solidFill>
                          <a:latin typeface="Open Sans" panose="020B0606030504020204"/>
                          <a:ea typeface="+mj-ea"/>
                          <a:cs typeface="+mj-cs"/>
                        </a:rPr>
                        <a:t>LOCALES DE PROPIEDAD PRIVADA (ESCRITURADOS)</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algn="ctr"/>
                      <a:r>
                        <a:rPr lang="es-EC" sz="1800" b="1" i="1" kern="1200" dirty="0">
                          <a:solidFill>
                            <a:schemeClr val="accent1">
                              <a:lumMod val="75000"/>
                            </a:schemeClr>
                          </a:solidFill>
                          <a:latin typeface="Open Sans" panose="020B0606030504020204"/>
                          <a:ea typeface="+mj-ea"/>
                          <a:cs typeface="+mj-cs"/>
                        </a:rPr>
                        <a:t>345</a:t>
                      </a:r>
                      <a:endParaRPr lang="es-ES" sz="1800" b="1" i="1" kern="1200" dirty="0">
                        <a:solidFill>
                          <a:schemeClr val="accent1">
                            <a:lumMod val="75000"/>
                          </a:schemeClr>
                        </a:solidFill>
                        <a:latin typeface="Open Sans" panose="020B0606030504020204"/>
                        <a:ea typeface="+mj-ea"/>
                        <a:cs typeface="+mj-cs"/>
                      </a:endParaRPr>
                    </a:p>
                  </a:txBody>
                  <a:tcPr/>
                </a:tc>
                <a:tc>
                  <a:txBody>
                    <a:bodyPr/>
                    <a:lstStyle/>
                    <a:p>
                      <a:pPr algn="ctr"/>
                      <a:r>
                        <a:rPr lang="es-EC" sz="1800" b="1" i="1" kern="1200" dirty="0">
                          <a:solidFill>
                            <a:schemeClr val="accent1">
                              <a:lumMod val="75000"/>
                            </a:schemeClr>
                          </a:solidFill>
                          <a:latin typeface="Open Sans" panose="020B0606030504020204"/>
                          <a:ea typeface="+mj-ea"/>
                          <a:cs typeface="+mj-cs"/>
                        </a:rPr>
                        <a:t>82,93 %</a:t>
                      </a:r>
                      <a:endParaRPr lang="es-ES" sz="1800" b="1" i="1"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3"/>
                  </a:ext>
                </a:extLst>
              </a:tr>
              <a:tr h="606992">
                <a:tc>
                  <a:txBody>
                    <a:bodyPr/>
                    <a:lstStyle/>
                    <a:p>
                      <a:r>
                        <a:rPr lang="es-EC" sz="1800" b="1" kern="1200" dirty="0">
                          <a:solidFill>
                            <a:schemeClr val="accent1">
                              <a:lumMod val="75000"/>
                            </a:schemeClr>
                          </a:solidFill>
                          <a:latin typeface="Open Sans" panose="020B0606030504020204"/>
                          <a:ea typeface="+mj-ea"/>
                          <a:cs typeface="+mj-cs"/>
                        </a:rPr>
                        <a:t>LOCALES EN PROCESO DE ADJUDICACIÓN</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j-ea"/>
                          <a:cs typeface="+mj-cs"/>
                        </a:rPr>
                        <a:t>17</a:t>
                      </a:r>
                      <a:endParaRPr lang="es-ES" sz="1800"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j-ea"/>
                          <a:cs typeface="+mj-cs"/>
                        </a:rPr>
                        <a:t>-</a:t>
                      </a:r>
                      <a:endParaRPr lang="es-ES" sz="1800"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4"/>
                  </a:ext>
                </a:extLst>
              </a:tr>
              <a:tr h="343082">
                <a:tc>
                  <a:txBody>
                    <a:bodyPr/>
                    <a:lstStyle/>
                    <a:p>
                      <a:r>
                        <a:rPr lang="es-EC" sz="1800" b="1" kern="1200" dirty="0">
                          <a:solidFill>
                            <a:schemeClr val="accent1">
                              <a:lumMod val="75000"/>
                            </a:schemeClr>
                          </a:solidFill>
                          <a:latin typeface="Open Sans" panose="020B0606030504020204"/>
                          <a:ea typeface="+mj-ea"/>
                          <a:cs typeface="+mj-cs"/>
                        </a:rPr>
                        <a:t>LOCALES VACANTES</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j-ea"/>
                          <a:cs typeface="+mj-cs"/>
                        </a:rPr>
                        <a:t>5</a:t>
                      </a:r>
                      <a:endParaRPr lang="es-ES" sz="1800"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j-ea"/>
                          <a:cs typeface="+mj-cs"/>
                        </a:rPr>
                        <a:t>-</a:t>
                      </a:r>
                      <a:endParaRPr lang="es-ES" sz="1800"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5"/>
                  </a:ext>
                </a:extLst>
              </a:tr>
              <a:tr h="34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dirty="0">
                          <a:solidFill>
                            <a:schemeClr val="accent1">
                              <a:lumMod val="75000"/>
                            </a:schemeClr>
                          </a:solidFill>
                          <a:latin typeface="Open Sans" panose="020B0606030504020204"/>
                          <a:ea typeface="+mj-ea"/>
                          <a:cs typeface="+mj-cs"/>
                        </a:rPr>
                        <a:t>LOCALES MODIFICADOS</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kern="1200" dirty="0">
                          <a:solidFill>
                            <a:schemeClr val="accent1">
                              <a:lumMod val="75000"/>
                            </a:schemeClr>
                          </a:solidFill>
                          <a:latin typeface="Open Sans" panose="020B0606030504020204"/>
                          <a:ea typeface="+mj-ea"/>
                          <a:cs typeface="+mj-cs"/>
                        </a:rPr>
                        <a:t>44</a:t>
                      </a:r>
                      <a:endParaRPr lang="es-ES" sz="1800" kern="1200" dirty="0">
                        <a:solidFill>
                          <a:schemeClr val="accent1">
                            <a:lumMod val="75000"/>
                          </a:schemeClr>
                        </a:solidFill>
                        <a:latin typeface="Open Sans" panose="020B0606030504020204"/>
                        <a:ea typeface="+mj-ea"/>
                        <a:cs typeface="+mj-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kern="1200" dirty="0">
                          <a:solidFill>
                            <a:schemeClr val="accent1">
                              <a:lumMod val="75000"/>
                            </a:schemeClr>
                          </a:solidFill>
                          <a:latin typeface="Open Sans" panose="020B0606030504020204"/>
                          <a:ea typeface="+mj-ea"/>
                          <a:cs typeface="+mj-cs"/>
                        </a:rPr>
                        <a:t>-</a:t>
                      </a:r>
                      <a:endParaRPr lang="es-ES" sz="1800"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6"/>
                  </a:ext>
                </a:extLst>
              </a:tr>
              <a:tr h="343082">
                <a:tc>
                  <a:txBody>
                    <a:bodyPr/>
                    <a:lstStyle/>
                    <a:p>
                      <a:r>
                        <a:rPr lang="es-EC" sz="1800" b="1" kern="1200" dirty="0">
                          <a:solidFill>
                            <a:schemeClr val="accent1">
                              <a:lumMod val="75000"/>
                            </a:schemeClr>
                          </a:solidFill>
                          <a:latin typeface="Open Sans" panose="020B0606030504020204"/>
                          <a:ea typeface="+mj-ea"/>
                          <a:cs typeface="+mj-cs"/>
                        </a:rPr>
                        <a:t>PARQUEADEROS</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j-ea"/>
                          <a:cs typeface="+mj-cs"/>
                        </a:rPr>
                        <a:t>5</a:t>
                      </a:r>
                      <a:endParaRPr lang="es-ES" sz="1800" kern="1200" dirty="0">
                        <a:solidFill>
                          <a:schemeClr val="accent1">
                            <a:lumMod val="75000"/>
                          </a:schemeClr>
                        </a:solidFill>
                        <a:latin typeface="Open Sans" panose="020B0606030504020204"/>
                        <a:ea typeface="+mj-ea"/>
                        <a:cs typeface="+mj-cs"/>
                      </a:endParaRPr>
                    </a:p>
                  </a:txBody>
                  <a:tcPr/>
                </a:tc>
                <a:tc>
                  <a:txBody>
                    <a:bodyPr/>
                    <a:lstStyle/>
                    <a:p>
                      <a:pPr algn="ctr"/>
                      <a:r>
                        <a:rPr lang="es-EC" sz="1800" kern="1200" dirty="0">
                          <a:solidFill>
                            <a:schemeClr val="accent1">
                              <a:lumMod val="75000"/>
                            </a:schemeClr>
                          </a:solidFill>
                          <a:latin typeface="Open Sans" panose="020B0606030504020204"/>
                          <a:ea typeface="+mj-ea"/>
                          <a:cs typeface="+mj-cs"/>
                        </a:rPr>
                        <a:t>-</a:t>
                      </a:r>
                      <a:endParaRPr lang="es-ES" sz="1800"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7"/>
                  </a:ext>
                </a:extLst>
              </a:tr>
              <a:tr h="606992">
                <a:tc>
                  <a:txBody>
                    <a:bodyPr/>
                    <a:lstStyle/>
                    <a:p>
                      <a:r>
                        <a:rPr lang="es-EC" sz="1800" b="1" kern="1200" dirty="0">
                          <a:solidFill>
                            <a:schemeClr val="accent1">
                              <a:lumMod val="75000"/>
                            </a:schemeClr>
                          </a:solidFill>
                          <a:latin typeface="Open Sans" panose="020B0606030504020204"/>
                          <a:ea typeface="+mj-ea"/>
                          <a:cs typeface="+mj-cs"/>
                        </a:rPr>
                        <a:t>TOTAL PREDIOS</a:t>
                      </a:r>
                      <a:r>
                        <a:rPr lang="es-EC" sz="1800" b="1" kern="1200" baseline="0" dirty="0">
                          <a:solidFill>
                            <a:schemeClr val="accent1">
                              <a:lumMod val="75000"/>
                            </a:schemeClr>
                          </a:solidFill>
                          <a:latin typeface="Open Sans" panose="020B0606030504020204"/>
                          <a:ea typeface="+mj-ea"/>
                          <a:cs typeface="+mj-cs"/>
                        </a:rPr>
                        <a:t> DE PROPIEDAD MUNICIPAL</a:t>
                      </a:r>
                      <a:endParaRPr lang="es-ES" sz="1800" b="1" kern="1200" dirty="0">
                        <a:solidFill>
                          <a:schemeClr val="accent1">
                            <a:lumMod val="75000"/>
                          </a:schemeClr>
                        </a:solidFill>
                        <a:latin typeface="Open Sans" panose="020B0606030504020204"/>
                        <a:ea typeface="+mj-ea"/>
                        <a:cs typeface="+mj-cs"/>
                      </a:endParaRPr>
                    </a:p>
                  </a:txBody>
                  <a:tcPr/>
                </a:tc>
                <a:tc>
                  <a:txBody>
                    <a:bodyPr/>
                    <a:lstStyle/>
                    <a:p>
                      <a:pPr algn="ctr"/>
                      <a:r>
                        <a:rPr lang="es-ES" sz="1800" b="1" i="1" kern="1200" dirty="0">
                          <a:solidFill>
                            <a:schemeClr val="accent1">
                              <a:lumMod val="75000"/>
                            </a:schemeClr>
                          </a:solidFill>
                          <a:latin typeface="Open Sans" panose="020B0606030504020204"/>
                          <a:ea typeface="+mj-ea"/>
                          <a:cs typeface="+mj-cs"/>
                        </a:rPr>
                        <a:t>71</a:t>
                      </a:r>
                    </a:p>
                  </a:txBody>
                  <a:tcPr/>
                </a:tc>
                <a:tc>
                  <a:txBody>
                    <a:bodyPr/>
                    <a:lstStyle/>
                    <a:p>
                      <a:pPr algn="ctr"/>
                      <a:r>
                        <a:rPr lang="es-EC" sz="1800" b="1" i="1" kern="1200" dirty="0">
                          <a:solidFill>
                            <a:schemeClr val="accent1">
                              <a:lumMod val="75000"/>
                            </a:schemeClr>
                          </a:solidFill>
                          <a:latin typeface="Open Sans" panose="020B0606030504020204"/>
                          <a:ea typeface="+mj-ea"/>
                          <a:cs typeface="+mj-cs"/>
                        </a:rPr>
                        <a:t>17,07 %</a:t>
                      </a:r>
                      <a:endParaRPr lang="es-ES" sz="1800" b="1" i="1" kern="1200" dirty="0">
                        <a:solidFill>
                          <a:schemeClr val="accent1">
                            <a:lumMod val="75000"/>
                          </a:schemeClr>
                        </a:solidFill>
                        <a:latin typeface="Open Sans" panose="020B0606030504020204"/>
                        <a:ea typeface="+mj-ea"/>
                        <a:cs typeface="+mj-cs"/>
                      </a:endParaRP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680239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 xmlns:a16="http://schemas.microsoft.com/office/drawing/2014/main" id="{1A4B1893-3CBC-9191-B526-852A9CACA8E7}"/>
              </a:ext>
            </a:extLst>
          </p:cNvPr>
          <p:cNvPicPr>
            <a:picLocks noChangeAspect="1"/>
          </p:cNvPicPr>
          <p:nvPr/>
        </p:nvPicPr>
        <p:blipFill>
          <a:blip r:embed="rId3"/>
          <a:stretch>
            <a:fillRect/>
          </a:stretch>
        </p:blipFill>
        <p:spPr>
          <a:xfrm>
            <a:off x="8839600" y="6027834"/>
            <a:ext cx="3179560" cy="668626"/>
          </a:xfrm>
          <a:prstGeom prst="rect">
            <a:avLst/>
          </a:prstGeom>
        </p:spPr>
      </p:pic>
      <p:sp>
        <p:nvSpPr>
          <p:cNvPr id="4" name="Title 1">
            <a:extLst>
              <a:ext uri="{FF2B5EF4-FFF2-40B4-BE49-F238E27FC236}">
                <a16:creationId xmlns="" xmlns:a16="http://schemas.microsoft.com/office/drawing/2014/main" id="{8BF4A07A-5FA9-8134-3BC4-5369F7DE33E0}"/>
              </a:ext>
            </a:extLst>
          </p:cNvPr>
          <p:cNvSpPr txBox="1">
            <a:spLocks/>
          </p:cNvSpPr>
          <p:nvPr/>
        </p:nvSpPr>
        <p:spPr>
          <a:xfrm>
            <a:off x="685549" y="1080084"/>
            <a:ext cx="11120284" cy="4687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75000"/>
                  </a:schemeClr>
                </a:solidFill>
                <a:latin typeface="Open Sans" panose="020B0606030504020204"/>
              </a:rPr>
              <a:t>PROBLEMÁTICA RELEVANTE </a:t>
            </a:r>
          </a:p>
          <a:p>
            <a:pPr algn="ctr"/>
            <a:endParaRPr lang="en-US" sz="3600" dirty="0">
              <a:solidFill>
                <a:schemeClr val="accent1">
                  <a:lumMod val="75000"/>
                </a:schemeClr>
              </a:solidFill>
              <a:latin typeface="Open Sans" panose="020B0606030504020204"/>
            </a:endParaRPr>
          </a:p>
          <a:p>
            <a:pPr algn="just"/>
            <a:r>
              <a:rPr lang="es-MX" sz="2800" dirty="0" smtClean="0">
                <a:solidFill>
                  <a:schemeClr val="accent1"/>
                </a:solidFill>
              </a:rPr>
              <a:t>Desde </a:t>
            </a:r>
            <a:r>
              <a:rPr lang="es-MX" sz="2800" dirty="0">
                <a:solidFill>
                  <a:schemeClr val="accent1"/>
                </a:solidFill>
              </a:rPr>
              <a:t>el año 2019, </a:t>
            </a:r>
            <a:r>
              <a:rPr lang="es-MX" sz="2800" dirty="0" smtClean="0">
                <a:solidFill>
                  <a:schemeClr val="accent1"/>
                </a:solidFill>
              </a:rPr>
              <a:t>expiró </a:t>
            </a:r>
            <a:r>
              <a:rPr lang="es-MX" sz="2800" dirty="0">
                <a:solidFill>
                  <a:schemeClr val="accent1"/>
                </a:solidFill>
              </a:rPr>
              <a:t>la normativa C141, que permitía la adjudicación de locales en los Centros Comerciales Populares (CCP). Actualmente, no contamos con un instrumento normativo que permita continuar con el proceso de adjudicación de los locales comerciales. Está  Resolución  está en fase de revisión y tratamiento por parte de la Comisión de Comercialización, </a:t>
            </a:r>
            <a:r>
              <a:rPr lang="es-MX" sz="2800" dirty="0" smtClean="0">
                <a:solidFill>
                  <a:schemeClr val="accent1"/>
                </a:solidFill>
              </a:rPr>
              <a:t>para </a:t>
            </a:r>
            <a:r>
              <a:rPr lang="es-MX" sz="2800" dirty="0">
                <a:solidFill>
                  <a:schemeClr val="accent1"/>
                </a:solidFill>
              </a:rPr>
              <a:t>el desarrollo de una nueva ordenanza que pueda reemplazar a la anterior y facilitar así el avance del proceso de adjudicación o venta de los locales comerciales.</a:t>
            </a:r>
            <a:endParaRPr lang="en-US" sz="6600" dirty="0">
              <a:solidFill>
                <a:schemeClr val="accent1"/>
              </a:solidFill>
              <a:latin typeface="Open Sans" panose="020B0606030504020204"/>
            </a:endParaRPr>
          </a:p>
        </p:txBody>
      </p:sp>
    </p:spTree>
    <p:extLst>
      <p:ext uri="{BB962C8B-B14F-4D97-AF65-F5344CB8AC3E}">
        <p14:creationId xmlns:p14="http://schemas.microsoft.com/office/powerpoint/2010/main" val="76314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 xmlns:a16="http://schemas.microsoft.com/office/drawing/2014/main" id="{1A4B1893-3CBC-9191-B526-852A9CACA8E7}"/>
              </a:ext>
            </a:extLst>
          </p:cNvPr>
          <p:cNvPicPr>
            <a:picLocks noChangeAspect="1"/>
          </p:cNvPicPr>
          <p:nvPr/>
        </p:nvPicPr>
        <p:blipFill>
          <a:blip r:embed="rId3"/>
          <a:stretch>
            <a:fillRect/>
          </a:stretch>
        </p:blipFill>
        <p:spPr>
          <a:xfrm>
            <a:off x="8839600" y="6027834"/>
            <a:ext cx="3179560" cy="668626"/>
          </a:xfrm>
          <a:prstGeom prst="rect">
            <a:avLst/>
          </a:prstGeom>
        </p:spPr>
      </p:pic>
      <p:sp>
        <p:nvSpPr>
          <p:cNvPr id="4" name="Title 1">
            <a:extLst>
              <a:ext uri="{FF2B5EF4-FFF2-40B4-BE49-F238E27FC236}">
                <a16:creationId xmlns="" xmlns:a16="http://schemas.microsoft.com/office/drawing/2014/main" id="{8BF4A07A-5FA9-8134-3BC4-5369F7DE33E0}"/>
              </a:ext>
            </a:extLst>
          </p:cNvPr>
          <p:cNvSpPr txBox="1">
            <a:spLocks/>
          </p:cNvSpPr>
          <p:nvPr/>
        </p:nvSpPr>
        <p:spPr>
          <a:xfrm>
            <a:off x="596452" y="1390002"/>
            <a:ext cx="11120284" cy="4687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accent1">
                  <a:lumMod val="75000"/>
                </a:schemeClr>
              </a:solidFill>
              <a:latin typeface="Open Sans" panose="020B0606030504020204"/>
            </a:endParaRPr>
          </a:p>
        </p:txBody>
      </p:sp>
      <p:sp>
        <p:nvSpPr>
          <p:cNvPr id="5" name="Rectángulo 4"/>
          <p:cNvSpPr/>
          <p:nvPr/>
        </p:nvSpPr>
        <p:spPr>
          <a:xfrm>
            <a:off x="115614" y="1587062"/>
            <a:ext cx="11771586" cy="5016758"/>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s-EC" sz="3200" dirty="0" smtClean="0">
                <a:solidFill>
                  <a:schemeClr val="accent1"/>
                </a:solidFill>
                <a:latin typeface="+mj-lt"/>
                <a:ea typeface="Times New Roman" panose="02020603050405020304" pitchFamily="18" charset="0"/>
                <a:cs typeface="Calibri" panose="020F0502020204030204" pitchFamily="34" charset="0"/>
              </a:rPr>
              <a:t>Requiere </a:t>
            </a:r>
            <a:r>
              <a:rPr lang="es-EC" sz="3200" dirty="0">
                <a:solidFill>
                  <a:schemeClr val="accent1"/>
                </a:solidFill>
                <a:latin typeface="+mj-lt"/>
                <a:ea typeface="Times New Roman" panose="02020603050405020304" pitchFamily="18" charset="0"/>
                <a:cs typeface="Calibri" panose="020F0502020204030204" pitchFamily="34" charset="0"/>
              </a:rPr>
              <a:t>determinar que se va a hacer con los locales ocupados en proyectos como Mi Canchita, Guagua Centro y un Dispensario que equivalen a 44 locales.</a:t>
            </a:r>
            <a:endParaRPr lang="es-EC" sz="4400" dirty="0">
              <a:solidFill>
                <a:schemeClr val="accent1"/>
              </a:solidFill>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C" sz="3200" dirty="0">
                <a:solidFill>
                  <a:schemeClr val="accent1"/>
                </a:solidFill>
                <a:latin typeface="+mj-lt"/>
                <a:ea typeface="Times New Roman" panose="02020603050405020304" pitchFamily="18" charset="0"/>
              </a:rPr>
              <a:t>Tenemos 5 plantas que están bajo la administración de la EPMMOP, espacios que funciona como </a:t>
            </a:r>
            <a:r>
              <a:rPr lang="es-EC" sz="3200" dirty="0" smtClean="0">
                <a:solidFill>
                  <a:schemeClr val="accent1"/>
                </a:solidFill>
                <a:latin typeface="+mj-lt"/>
                <a:ea typeface="Times New Roman" panose="02020603050405020304" pitchFamily="18" charset="0"/>
              </a:rPr>
              <a:t>parqueaderos</a:t>
            </a:r>
          </a:p>
          <a:p>
            <a:pPr marL="285750" indent="-285750">
              <a:buFont typeface="Arial" panose="020B0604020202020204" pitchFamily="34" charset="0"/>
              <a:buChar char="•"/>
            </a:pPr>
            <a:r>
              <a:rPr lang="es-EC" sz="3200" dirty="0">
                <a:solidFill>
                  <a:schemeClr val="accent1"/>
                </a:solidFill>
              </a:rPr>
              <a:t>La dirección de CCP llevó a cabo un levantamiento de información en el centro comercial, que incluye un registro fotográfico y la cantidad de locales municipales que existen en dicho centro, con fecha del 17 de julio de 2024.</a:t>
            </a:r>
            <a:endParaRPr lang="es-EC" sz="3200" dirty="0">
              <a:solidFill>
                <a:schemeClr val="accent1"/>
              </a:solidFill>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es-EC" sz="3200" dirty="0" smtClean="0">
              <a:solidFill>
                <a:schemeClr val="accent1"/>
              </a:solidFill>
              <a:latin typeface="+mj-lt"/>
              <a:ea typeface="Times New Roman" panose="02020603050405020304" pitchFamily="18" charset="0"/>
            </a:endParaRPr>
          </a:p>
        </p:txBody>
      </p:sp>
      <p:sp>
        <p:nvSpPr>
          <p:cNvPr id="9" name="Rectángulo 8"/>
          <p:cNvSpPr/>
          <p:nvPr/>
        </p:nvSpPr>
        <p:spPr>
          <a:xfrm>
            <a:off x="2711669" y="578069"/>
            <a:ext cx="6127931" cy="584775"/>
          </a:xfrm>
          <a:prstGeom prst="rect">
            <a:avLst/>
          </a:prstGeom>
        </p:spPr>
        <p:txBody>
          <a:bodyPr wrap="square">
            <a:spAutoFit/>
          </a:bodyPr>
          <a:lstStyle/>
          <a:p>
            <a:pPr algn="ctr"/>
            <a:r>
              <a:rPr lang="en-US" sz="3200" b="1" dirty="0">
                <a:solidFill>
                  <a:schemeClr val="accent1">
                    <a:lumMod val="75000"/>
                  </a:schemeClr>
                </a:solidFill>
                <a:latin typeface="Open Sans" panose="020B0606030504020204"/>
              </a:rPr>
              <a:t>PROBLEMÁTICA RELEVANTE </a:t>
            </a:r>
            <a:endParaRPr lang="en-US" sz="3200" b="1" dirty="0">
              <a:solidFill>
                <a:schemeClr val="accent1">
                  <a:lumMod val="75000"/>
                </a:schemeClr>
              </a:solidFill>
              <a:latin typeface="Open Sans" panose="020B0606030504020204"/>
            </a:endParaRPr>
          </a:p>
        </p:txBody>
      </p:sp>
    </p:spTree>
    <p:extLst>
      <p:ext uri="{BB962C8B-B14F-4D97-AF65-F5344CB8AC3E}">
        <p14:creationId xmlns:p14="http://schemas.microsoft.com/office/powerpoint/2010/main" val="3776294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1710</TotalTime>
  <Words>341</Words>
  <Application>Microsoft Office PowerPoint</Application>
  <PresentationFormat>Panorámica</PresentationFormat>
  <Paragraphs>53</Paragraphs>
  <Slides>5</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Corbel</vt:lpstr>
      <vt:lpstr>Open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David Alcider Mogollon Ochoa</cp:lastModifiedBy>
  <cp:revision>125</cp:revision>
  <cp:lastPrinted>2023-11-09T22:29:45Z</cp:lastPrinted>
  <dcterms:created xsi:type="dcterms:W3CDTF">2023-05-16T16:09:21Z</dcterms:created>
  <dcterms:modified xsi:type="dcterms:W3CDTF">2024-09-11T00:05:42Z</dcterms:modified>
</cp:coreProperties>
</file>