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80" r:id="rId4"/>
    <p:sldId id="273" r:id="rId5"/>
    <p:sldId id="274" r:id="rId6"/>
    <p:sldId id="276" r:id="rId7"/>
    <p:sldId id="277" r:id="rId8"/>
    <p:sldId id="278" r:id="rId9"/>
    <p:sldId id="279" r:id="rId1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p:scale>
          <a:sx n="71" d="100"/>
          <a:sy n="71" d="100"/>
        </p:scale>
        <p:origin x="2104"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1E912-F038-4F9C-B149-9C2CF8C6361E}" type="doc">
      <dgm:prSet loTypeId="urn:microsoft.com/office/officeart/2005/8/layout/gear1" loCatId="cycle" qsTypeId="urn:microsoft.com/office/officeart/2005/8/quickstyle/simple1" qsCatId="simple" csTypeId="urn:microsoft.com/office/officeart/2005/8/colors/accent1_2" csCatId="accent1" phldr="1"/>
      <dgm:spPr/>
    </dgm:pt>
    <dgm:pt modelId="{CA4F5C8E-4A8D-48BD-8B16-87FEFAED5497}">
      <dgm:prSet phldrT="[Texto]"/>
      <dgm:spPr/>
      <dgm:t>
        <a:bodyPr/>
        <a:lstStyle/>
        <a:p>
          <a:r>
            <a:rPr lang="es-ES" dirty="0"/>
            <a:t>Informar</a:t>
          </a:r>
        </a:p>
      </dgm:t>
    </dgm:pt>
    <dgm:pt modelId="{86366FFE-9433-4034-A1D6-8D7AFBEDECDC}" type="parTrans" cxnId="{0FB9138A-9409-4EA2-B474-270FBCB108D3}">
      <dgm:prSet/>
      <dgm:spPr/>
      <dgm:t>
        <a:bodyPr/>
        <a:lstStyle/>
        <a:p>
          <a:endParaRPr lang="es-ES"/>
        </a:p>
      </dgm:t>
    </dgm:pt>
    <dgm:pt modelId="{183DC20B-127C-4F9D-98D5-97787AFBE226}" type="sibTrans" cxnId="{0FB9138A-9409-4EA2-B474-270FBCB108D3}">
      <dgm:prSet/>
      <dgm:spPr/>
      <dgm:t>
        <a:bodyPr/>
        <a:lstStyle/>
        <a:p>
          <a:endParaRPr lang="es-ES"/>
        </a:p>
      </dgm:t>
    </dgm:pt>
    <dgm:pt modelId="{CD0E585B-6861-4693-9230-4823E1442237}">
      <dgm:prSet phldrT="[Texto]"/>
      <dgm:spPr>
        <a:solidFill>
          <a:srgbClr val="FF0000"/>
        </a:solidFill>
      </dgm:spPr>
      <dgm:t>
        <a:bodyPr/>
        <a:lstStyle/>
        <a:p>
          <a:r>
            <a:rPr lang="es-ES" dirty="0"/>
            <a:t>Comunicar</a:t>
          </a:r>
        </a:p>
      </dgm:t>
    </dgm:pt>
    <dgm:pt modelId="{AF647B3E-CC23-4FB9-A1FC-96E43D16CD87}" type="parTrans" cxnId="{ED053357-FB55-40A8-962D-2B49FC78A63C}">
      <dgm:prSet/>
      <dgm:spPr/>
      <dgm:t>
        <a:bodyPr/>
        <a:lstStyle/>
        <a:p>
          <a:endParaRPr lang="es-ES"/>
        </a:p>
      </dgm:t>
    </dgm:pt>
    <dgm:pt modelId="{A5972EC4-982E-4179-AFB1-D01800D44855}" type="sibTrans" cxnId="{ED053357-FB55-40A8-962D-2B49FC78A63C}">
      <dgm:prSet/>
      <dgm:spPr/>
      <dgm:t>
        <a:bodyPr/>
        <a:lstStyle/>
        <a:p>
          <a:endParaRPr lang="es-ES"/>
        </a:p>
      </dgm:t>
    </dgm:pt>
    <dgm:pt modelId="{B4C4DBC1-84E6-4F14-BD34-EA8E3FAEDBD7}">
      <dgm:prSet phldrT="[Texto]"/>
      <dgm:spPr>
        <a:solidFill>
          <a:schemeClr val="accent4"/>
        </a:solidFill>
      </dgm:spPr>
      <dgm:t>
        <a:bodyPr/>
        <a:lstStyle/>
        <a:p>
          <a:r>
            <a:rPr lang="es-ES" dirty="0"/>
            <a:t>Educar</a:t>
          </a:r>
        </a:p>
      </dgm:t>
    </dgm:pt>
    <dgm:pt modelId="{D6DCA3A7-8E33-487C-926B-53297CCB831F}" type="parTrans" cxnId="{EAB724E1-4247-4B58-A1CC-2638582D7C9B}">
      <dgm:prSet/>
      <dgm:spPr/>
      <dgm:t>
        <a:bodyPr/>
        <a:lstStyle/>
        <a:p>
          <a:endParaRPr lang="es-ES"/>
        </a:p>
      </dgm:t>
    </dgm:pt>
    <dgm:pt modelId="{0DA1F730-376C-44EE-9FC2-DA335F7FBFFE}" type="sibTrans" cxnId="{EAB724E1-4247-4B58-A1CC-2638582D7C9B}">
      <dgm:prSet/>
      <dgm:spPr/>
      <dgm:t>
        <a:bodyPr/>
        <a:lstStyle/>
        <a:p>
          <a:endParaRPr lang="es-ES"/>
        </a:p>
      </dgm:t>
    </dgm:pt>
    <dgm:pt modelId="{FA7AB6DE-9391-4794-ADC5-392992682BA7}" type="pres">
      <dgm:prSet presAssocID="{1A61E912-F038-4F9C-B149-9C2CF8C6361E}" presName="composite" presStyleCnt="0">
        <dgm:presLayoutVars>
          <dgm:chMax val="3"/>
          <dgm:animLvl val="lvl"/>
          <dgm:resizeHandles val="exact"/>
        </dgm:presLayoutVars>
      </dgm:prSet>
      <dgm:spPr/>
    </dgm:pt>
    <dgm:pt modelId="{D3D98D95-B369-4787-9234-76B6BBA8094E}" type="pres">
      <dgm:prSet presAssocID="{CA4F5C8E-4A8D-48BD-8B16-87FEFAED5497}" presName="gear1" presStyleLbl="node1" presStyleIdx="0" presStyleCnt="3" custLinFactNeighborX="-309" custLinFactNeighborY="1544">
        <dgm:presLayoutVars>
          <dgm:chMax val="1"/>
          <dgm:bulletEnabled val="1"/>
        </dgm:presLayoutVars>
      </dgm:prSet>
      <dgm:spPr/>
    </dgm:pt>
    <dgm:pt modelId="{1314760B-3E5C-4886-92EE-9A800B430784}" type="pres">
      <dgm:prSet presAssocID="{CA4F5C8E-4A8D-48BD-8B16-87FEFAED5497}" presName="gear1srcNode" presStyleLbl="node1" presStyleIdx="0" presStyleCnt="3"/>
      <dgm:spPr/>
    </dgm:pt>
    <dgm:pt modelId="{318FC49A-ACC7-41E2-9872-27BBA7DEBD80}" type="pres">
      <dgm:prSet presAssocID="{CA4F5C8E-4A8D-48BD-8B16-87FEFAED5497}" presName="gear1dstNode" presStyleLbl="node1" presStyleIdx="0" presStyleCnt="3"/>
      <dgm:spPr/>
    </dgm:pt>
    <dgm:pt modelId="{D561FBB4-AE52-4A1D-9B85-DFDCB1445448}" type="pres">
      <dgm:prSet presAssocID="{CD0E585B-6861-4693-9230-4823E1442237}" presName="gear2" presStyleLbl="node1" presStyleIdx="1" presStyleCnt="3">
        <dgm:presLayoutVars>
          <dgm:chMax val="1"/>
          <dgm:bulletEnabled val="1"/>
        </dgm:presLayoutVars>
      </dgm:prSet>
      <dgm:spPr/>
    </dgm:pt>
    <dgm:pt modelId="{3A9A671A-981F-4359-90C8-68914A45C373}" type="pres">
      <dgm:prSet presAssocID="{CD0E585B-6861-4693-9230-4823E1442237}" presName="gear2srcNode" presStyleLbl="node1" presStyleIdx="1" presStyleCnt="3"/>
      <dgm:spPr/>
    </dgm:pt>
    <dgm:pt modelId="{CDF0DFC4-50BA-4F25-847E-71E396EF0DD4}" type="pres">
      <dgm:prSet presAssocID="{CD0E585B-6861-4693-9230-4823E1442237}" presName="gear2dstNode" presStyleLbl="node1" presStyleIdx="1" presStyleCnt="3"/>
      <dgm:spPr/>
    </dgm:pt>
    <dgm:pt modelId="{C553CBF4-D90C-47BC-9880-E02A381C9968}" type="pres">
      <dgm:prSet presAssocID="{B4C4DBC1-84E6-4F14-BD34-EA8E3FAEDBD7}" presName="gear3" presStyleLbl="node1" presStyleIdx="2" presStyleCnt="3"/>
      <dgm:spPr/>
    </dgm:pt>
    <dgm:pt modelId="{8E54083A-6404-4914-8A2D-F062F1018305}" type="pres">
      <dgm:prSet presAssocID="{B4C4DBC1-84E6-4F14-BD34-EA8E3FAEDBD7}" presName="gear3tx" presStyleLbl="node1" presStyleIdx="2" presStyleCnt="3">
        <dgm:presLayoutVars>
          <dgm:chMax val="1"/>
          <dgm:bulletEnabled val="1"/>
        </dgm:presLayoutVars>
      </dgm:prSet>
      <dgm:spPr/>
    </dgm:pt>
    <dgm:pt modelId="{8FB27089-5CC5-4D78-9C75-29ABDEA949F6}" type="pres">
      <dgm:prSet presAssocID="{B4C4DBC1-84E6-4F14-BD34-EA8E3FAEDBD7}" presName="gear3srcNode" presStyleLbl="node1" presStyleIdx="2" presStyleCnt="3"/>
      <dgm:spPr/>
    </dgm:pt>
    <dgm:pt modelId="{CFBA2925-4E42-4745-950B-C0363A9D0309}" type="pres">
      <dgm:prSet presAssocID="{B4C4DBC1-84E6-4F14-BD34-EA8E3FAEDBD7}" presName="gear3dstNode" presStyleLbl="node1" presStyleIdx="2" presStyleCnt="3"/>
      <dgm:spPr/>
    </dgm:pt>
    <dgm:pt modelId="{EBECFBBD-F02A-429E-8163-A7EA209241CA}" type="pres">
      <dgm:prSet presAssocID="{183DC20B-127C-4F9D-98D5-97787AFBE226}" presName="connector1" presStyleLbl="sibTrans2D1" presStyleIdx="0" presStyleCnt="3"/>
      <dgm:spPr/>
    </dgm:pt>
    <dgm:pt modelId="{9BDCB996-3BC6-458B-B2E9-5AD33AFBE700}" type="pres">
      <dgm:prSet presAssocID="{A5972EC4-982E-4179-AFB1-D01800D44855}" presName="connector2" presStyleLbl="sibTrans2D1" presStyleIdx="1" presStyleCnt="3"/>
      <dgm:spPr/>
    </dgm:pt>
    <dgm:pt modelId="{25BFBDC1-FE84-4212-9673-2C2077C2D1FC}" type="pres">
      <dgm:prSet presAssocID="{0DA1F730-376C-44EE-9FC2-DA335F7FBFFE}" presName="connector3" presStyleLbl="sibTrans2D1" presStyleIdx="2" presStyleCnt="3"/>
      <dgm:spPr/>
    </dgm:pt>
  </dgm:ptLst>
  <dgm:cxnLst>
    <dgm:cxn modelId="{FCA04D17-2A65-444A-9758-33AD2899510D}" type="presOf" srcId="{CA4F5C8E-4A8D-48BD-8B16-87FEFAED5497}" destId="{318FC49A-ACC7-41E2-9872-27BBA7DEBD80}" srcOrd="2" destOrd="0" presId="urn:microsoft.com/office/officeart/2005/8/layout/gear1"/>
    <dgm:cxn modelId="{468B5626-610D-4B94-ABE8-619D4548E28C}" type="presOf" srcId="{CD0E585B-6861-4693-9230-4823E1442237}" destId="{D561FBB4-AE52-4A1D-9B85-DFDCB1445448}" srcOrd="0" destOrd="0" presId="urn:microsoft.com/office/officeart/2005/8/layout/gear1"/>
    <dgm:cxn modelId="{379A242D-AFB3-462F-8F76-86131FA82FE6}" type="presOf" srcId="{0DA1F730-376C-44EE-9FC2-DA335F7FBFFE}" destId="{25BFBDC1-FE84-4212-9673-2C2077C2D1FC}" srcOrd="0" destOrd="0" presId="urn:microsoft.com/office/officeart/2005/8/layout/gear1"/>
    <dgm:cxn modelId="{5A82CD2D-7B95-477E-B22A-D1FB6B14BB00}" type="presOf" srcId="{CA4F5C8E-4A8D-48BD-8B16-87FEFAED5497}" destId="{1314760B-3E5C-4886-92EE-9A800B430784}" srcOrd="1" destOrd="0" presId="urn:microsoft.com/office/officeart/2005/8/layout/gear1"/>
    <dgm:cxn modelId="{80532C47-BB3F-42E1-AA2D-7CF4BA7B060B}" type="presOf" srcId="{B4C4DBC1-84E6-4F14-BD34-EA8E3FAEDBD7}" destId="{CFBA2925-4E42-4745-950B-C0363A9D0309}" srcOrd="3" destOrd="0" presId="urn:microsoft.com/office/officeart/2005/8/layout/gear1"/>
    <dgm:cxn modelId="{ED053357-FB55-40A8-962D-2B49FC78A63C}" srcId="{1A61E912-F038-4F9C-B149-9C2CF8C6361E}" destId="{CD0E585B-6861-4693-9230-4823E1442237}" srcOrd="1" destOrd="0" parTransId="{AF647B3E-CC23-4FB9-A1FC-96E43D16CD87}" sibTransId="{A5972EC4-982E-4179-AFB1-D01800D44855}"/>
    <dgm:cxn modelId="{87A62D63-EF3C-4D27-AE77-35245E554637}" type="presOf" srcId="{A5972EC4-982E-4179-AFB1-D01800D44855}" destId="{9BDCB996-3BC6-458B-B2E9-5AD33AFBE700}" srcOrd="0" destOrd="0" presId="urn:microsoft.com/office/officeart/2005/8/layout/gear1"/>
    <dgm:cxn modelId="{8089916D-4346-447F-97FE-3D776C0D5A85}" type="presOf" srcId="{183DC20B-127C-4F9D-98D5-97787AFBE226}" destId="{EBECFBBD-F02A-429E-8163-A7EA209241CA}" srcOrd="0" destOrd="0" presId="urn:microsoft.com/office/officeart/2005/8/layout/gear1"/>
    <dgm:cxn modelId="{5CB1457D-7D34-43EB-9878-1466D96162DE}" type="presOf" srcId="{B4C4DBC1-84E6-4F14-BD34-EA8E3FAEDBD7}" destId="{C553CBF4-D90C-47BC-9880-E02A381C9968}" srcOrd="0" destOrd="0" presId="urn:microsoft.com/office/officeart/2005/8/layout/gear1"/>
    <dgm:cxn modelId="{0FB9138A-9409-4EA2-B474-270FBCB108D3}" srcId="{1A61E912-F038-4F9C-B149-9C2CF8C6361E}" destId="{CA4F5C8E-4A8D-48BD-8B16-87FEFAED5497}" srcOrd="0" destOrd="0" parTransId="{86366FFE-9433-4034-A1D6-8D7AFBEDECDC}" sibTransId="{183DC20B-127C-4F9D-98D5-97787AFBE226}"/>
    <dgm:cxn modelId="{2B80EDB2-A84C-45D3-8994-270C356A239E}" type="presOf" srcId="{B4C4DBC1-84E6-4F14-BD34-EA8E3FAEDBD7}" destId="{8E54083A-6404-4914-8A2D-F062F1018305}" srcOrd="1" destOrd="0" presId="urn:microsoft.com/office/officeart/2005/8/layout/gear1"/>
    <dgm:cxn modelId="{3C1C9AC2-81D1-4854-ACB4-232A9F6C41BF}" type="presOf" srcId="{CD0E585B-6861-4693-9230-4823E1442237}" destId="{3A9A671A-981F-4359-90C8-68914A45C373}" srcOrd="1" destOrd="0" presId="urn:microsoft.com/office/officeart/2005/8/layout/gear1"/>
    <dgm:cxn modelId="{7B8506C6-53A4-48A2-ABED-5A86E614EEAB}" type="presOf" srcId="{CD0E585B-6861-4693-9230-4823E1442237}" destId="{CDF0DFC4-50BA-4F25-847E-71E396EF0DD4}" srcOrd="2" destOrd="0" presId="urn:microsoft.com/office/officeart/2005/8/layout/gear1"/>
    <dgm:cxn modelId="{8D698FCD-363F-46A0-8EF5-CDE4DAD7F0A8}" type="presOf" srcId="{CA4F5C8E-4A8D-48BD-8B16-87FEFAED5497}" destId="{D3D98D95-B369-4787-9234-76B6BBA8094E}" srcOrd="0" destOrd="0" presId="urn:microsoft.com/office/officeart/2005/8/layout/gear1"/>
    <dgm:cxn modelId="{43363ADC-B769-4FE3-AE82-E486506C6913}" type="presOf" srcId="{B4C4DBC1-84E6-4F14-BD34-EA8E3FAEDBD7}" destId="{8FB27089-5CC5-4D78-9C75-29ABDEA949F6}" srcOrd="2" destOrd="0" presId="urn:microsoft.com/office/officeart/2005/8/layout/gear1"/>
    <dgm:cxn modelId="{EAB724E1-4247-4B58-A1CC-2638582D7C9B}" srcId="{1A61E912-F038-4F9C-B149-9C2CF8C6361E}" destId="{B4C4DBC1-84E6-4F14-BD34-EA8E3FAEDBD7}" srcOrd="2" destOrd="0" parTransId="{D6DCA3A7-8E33-487C-926B-53297CCB831F}" sibTransId="{0DA1F730-376C-44EE-9FC2-DA335F7FBFFE}"/>
    <dgm:cxn modelId="{76B082F7-E532-45DB-9D43-82D259D7585A}" type="presOf" srcId="{1A61E912-F038-4F9C-B149-9C2CF8C6361E}" destId="{FA7AB6DE-9391-4794-ADC5-392992682BA7}" srcOrd="0" destOrd="0" presId="urn:microsoft.com/office/officeart/2005/8/layout/gear1"/>
    <dgm:cxn modelId="{8184A6A3-A437-447C-88F3-D678ADE35C88}" type="presParOf" srcId="{FA7AB6DE-9391-4794-ADC5-392992682BA7}" destId="{D3D98D95-B369-4787-9234-76B6BBA8094E}" srcOrd="0" destOrd="0" presId="urn:microsoft.com/office/officeart/2005/8/layout/gear1"/>
    <dgm:cxn modelId="{AFC63E36-F7BF-4E0C-ACAF-7356F0CCADBE}" type="presParOf" srcId="{FA7AB6DE-9391-4794-ADC5-392992682BA7}" destId="{1314760B-3E5C-4886-92EE-9A800B430784}" srcOrd="1" destOrd="0" presId="urn:microsoft.com/office/officeart/2005/8/layout/gear1"/>
    <dgm:cxn modelId="{7DE49EC7-CAC7-4BDB-AE9D-5B636723927B}" type="presParOf" srcId="{FA7AB6DE-9391-4794-ADC5-392992682BA7}" destId="{318FC49A-ACC7-41E2-9872-27BBA7DEBD80}" srcOrd="2" destOrd="0" presId="urn:microsoft.com/office/officeart/2005/8/layout/gear1"/>
    <dgm:cxn modelId="{26415FB0-25BA-45E3-BDFE-68A0F9AE22B9}" type="presParOf" srcId="{FA7AB6DE-9391-4794-ADC5-392992682BA7}" destId="{D561FBB4-AE52-4A1D-9B85-DFDCB1445448}" srcOrd="3" destOrd="0" presId="urn:microsoft.com/office/officeart/2005/8/layout/gear1"/>
    <dgm:cxn modelId="{6AB7EB86-46B2-462D-86E4-1499AF8D0E51}" type="presParOf" srcId="{FA7AB6DE-9391-4794-ADC5-392992682BA7}" destId="{3A9A671A-981F-4359-90C8-68914A45C373}" srcOrd="4" destOrd="0" presId="urn:microsoft.com/office/officeart/2005/8/layout/gear1"/>
    <dgm:cxn modelId="{9AC741B0-85F8-4F29-A9FE-96DB61517B86}" type="presParOf" srcId="{FA7AB6DE-9391-4794-ADC5-392992682BA7}" destId="{CDF0DFC4-50BA-4F25-847E-71E396EF0DD4}" srcOrd="5" destOrd="0" presId="urn:microsoft.com/office/officeart/2005/8/layout/gear1"/>
    <dgm:cxn modelId="{C9D41402-638D-49CE-988A-29836F0D2995}" type="presParOf" srcId="{FA7AB6DE-9391-4794-ADC5-392992682BA7}" destId="{C553CBF4-D90C-47BC-9880-E02A381C9968}" srcOrd="6" destOrd="0" presId="urn:microsoft.com/office/officeart/2005/8/layout/gear1"/>
    <dgm:cxn modelId="{CD19DDDB-57E7-4C18-987D-7DBC4683D6EF}" type="presParOf" srcId="{FA7AB6DE-9391-4794-ADC5-392992682BA7}" destId="{8E54083A-6404-4914-8A2D-F062F1018305}" srcOrd="7" destOrd="0" presId="urn:microsoft.com/office/officeart/2005/8/layout/gear1"/>
    <dgm:cxn modelId="{BA9ABF5F-BEE0-4890-A6D2-8F1B641C02F0}" type="presParOf" srcId="{FA7AB6DE-9391-4794-ADC5-392992682BA7}" destId="{8FB27089-5CC5-4D78-9C75-29ABDEA949F6}" srcOrd="8" destOrd="0" presId="urn:microsoft.com/office/officeart/2005/8/layout/gear1"/>
    <dgm:cxn modelId="{92DD7B6A-BDAD-4C4C-A8E7-36FBE2F0DE4B}" type="presParOf" srcId="{FA7AB6DE-9391-4794-ADC5-392992682BA7}" destId="{CFBA2925-4E42-4745-950B-C0363A9D0309}" srcOrd="9" destOrd="0" presId="urn:microsoft.com/office/officeart/2005/8/layout/gear1"/>
    <dgm:cxn modelId="{5E678393-8039-4DEA-B4D2-086053459469}" type="presParOf" srcId="{FA7AB6DE-9391-4794-ADC5-392992682BA7}" destId="{EBECFBBD-F02A-429E-8163-A7EA209241CA}" srcOrd="10" destOrd="0" presId="urn:microsoft.com/office/officeart/2005/8/layout/gear1"/>
    <dgm:cxn modelId="{9B05E317-2C5A-4B49-9181-490F4B5E575F}" type="presParOf" srcId="{FA7AB6DE-9391-4794-ADC5-392992682BA7}" destId="{9BDCB996-3BC6-458B-B2E9-5AD33AFBE700}" srcOrd="11" destOrd="0" presId="urn:microsoft.com/office/officeart/2005/8/layout/gear1"/>
    <dgm:cxn modelId="{77097756-459E-4750-9704-0E2F6CC4A23B}" type="presParOf" srcId="{FA7AB6DE-9391-4794-ADC5-392992682BA7}" destId="{25BFBDC1-FE84-4212-9673-2C2077C2D1F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8D95-B369-4787-9234-76B6BBA8094E}">
      <dsp:nvSpPr>
        <dsp:cNvPr id="0" name=""/>
        <dsp:cNvSpPr/>
      </dsp:nvSpPr>
      <dsp:spPr>
        <a:xfrm>
          <a:off x="4701633" y="2222418"/>
          <a:ext cx="2716288" cy="2716288"/>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Informar</a:t>
          </a:r>
        </a:p>
      </dsp:txBody>
      <dsp:txXfrm>
        <a:off x="5247728" y="2858695"/>
        <a:ext cx="1624098" cy="1396229"/>
      </dsp:txXfrm>
    </dsp:sp>
    <dsp:sp modelId="{D561FBB4-AE52-4A1D-9B85-DFDCB1445448}">
      <dsp:nvSpPr>
        <dsp:cNvPr id="0" name=""/>
        <dsp:cNvSpPr/>
      </dsp:nvSpPr>
      <dsp:spPr>
        <a:xfrm>
          <a:off x="3129640" y="1580386"/>
          <a:ext cx="1975482" cy="1975482"/>
        </a:xfrm>
        <a:prstGeom prst="gear6">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Comunicar</a:t>
          </a:r>
        </a:p>
      </dsp:txBody>
      <dsp:txXfrm>
        <a:off x="3626974" y="2080725"/>
        <a:ext cx="980814" cy="974804"/>
      </dsp:txXfrm>
    </dsp:sp>
    <dsp:sp modelId="{C553CBF4-D90C-47BC-9880-E02A381C9968}">
      <dsp:nvSpPr>
        <dsp:cNvPr id="0" name=""/>
        <dsp:cNvSpPr/>
      </dsp:nvSpPr>
      <dsp:spPr>
        <a:xfrm rot="20700000">
          <a:off x="4236112" y="217504"/>
          <a:ext cx="1935569" cy="1935569"/>
        </a:xfrm>
        <a:prstGeom prst="gear6">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Educar</a:t>
          </a:r>
        </a:p>
      </dsp:txBody>
      <dsp:txXfrm rot="-20700000">
        <a:off x="4660639" y="642031"/>
        <a:ext cx="1086515" cy="1086515"/>
      </dsp:txXfrm>
    </dsp:sp>
    <dsp:sp modelId="{EBECFBBD-F02A-429E-8163-A7EA209241CA}">
      <dsp:nvSpPr>
        <dsp:cNvPr id="0" name=""/>
        <dsp:cNvSpPr/>
      </dsp:nvSpPr>
      <dsp:spPr>
        <a:xfrm>
          <a:off x="4509419" y="1807822"/>
          <a:ext cx="3476849" cy="3476849"/>
        </a:xfrm>
        <a:prstGeom prst="circularArrow">
          <a:avLst>
            <a:gd name="adj1" fmla="val 4688"/>
            <a:gd name="adj2" fmla="val 299029"/>
            <a:gd name="adj3" fmla="val 2531470"/>
            <a:gd name="adj4" fmla="val 1582869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CB996-3BC6-458B-B2E9-5AD33AFBE700}">
      <dsp:nvSpPr>
        <dsp:cNvPr id="0" name=""/>
        <dsp:cNvSpPr/>
      </dsp:nvSpPr>
      <dsp:spPr>
        <a:xfrm>
          <a:off x="2779786" y="1140091"/>
          <a:ext cx="2526148" cy="25261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BFBDC1-FE84-4212-9673-2C2077C2D1FC}">
      <dsp:nvSpPr>
        <dsp:cNvPr id="0" name=""/>
        <dsp:cNvSpPr/>
      </dsp:nvSpPr>
      <dsp:spPr>
        <a:xfrm>
          <a:off x="3788395" y="-209652"/>
          <a:ext cx="2723696" cy="27236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68FE04E9-B889-49FA-861F-FC3F9B84304B}" type="datetimeFigureOut">
              <a:rPr lang="es-EC" smtClean="0"/>
              <a:t>11/9/24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31853FC-9AED-499E-9FC3-4A7F303CCE46}" type="slidenum">
              <a:rPr lang="es-EC" smtClean="0"/>
              <a:t>‹Nº›</a:t>
            </a:fld>
            <a:endParaRPr lang="es-EC"/>
          </a:p>
        </p:txBody>
      </p:sp>
    </p:spTree>
    <p:extLst>
      <p:ext uri="{BB962C8B-B14F-4D97-AF65-F5344CB8AC3E}">
        <p14:creationId xmlns:p14="http://schemas.microsoft.com/office/powerpoint/2010/main" val="338598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8FE04E9-B889-49FA-861F-FC3F9B84304B}" type="datetimeFigureOut">
              <a:rPr lang="es-EC" smtClean="0"/>
              <a:t>11/9/24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31853FC-9AED-499E-9FC3-4A7F303CCE46}" type="slidenum">
              <a:rPr lang="es-EC" smtClean="0"/>
              <a:t>‹Nº›</a:t>
            </a:fld>
            <a:endParaRPr lang="es-EC"/>
          </a:p>
        </p:txBody>
      </p:sp>
    </p:spTree>
    <p:extLst>
      <p:ext uri="{BB962C8B-B14F-4D97-AF65-F5344CB8AC3E}">
        <p14:creationId xmlns:p14="http://schemas.microsoft.com/office/powerpoint/2010/main" val="295118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8FE04E9-B889-49FA-861F-FC3F9B84304B}" type="datetimeFigureOut">
              <a:rPr lang="es-EC" smtClean="0"/>
              <a:t>11/9/24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31853FC-9AED-499E-9FC3-4A7F303CCE46}" type="slidenum">
              <a:rPr lang="es-EC" smtClean="0"/>
              <a:t>‹Nº›</a:t>
            </a:fld>
            <a:endParaRPr lang="es-EC"/>
          </a:p>
        </p:txBody>
      </p:sp>
    </p:spTree>
    <p:extLst>
      <p:ext uri="{BB962C8B-B14F-4D97-AF65-F5344CB8AC3E}">
        <p14:creationId xmlns:p14="http://schemas.microsoft.com/office/powerpoint/2010/main" val="15352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9DC5DA2-D5CD-D981-0EDC-735E5588E99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4380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8FE04E9-B889-49FA-861F-FC3F9B84304B}" type="datetimeFigureOut">
              <a:rPr lang="es-EC" smtClean="0"/>
              <a:t>11/9/24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31853FC-9AED-499E-9FC3-4A7F303CCE46}" type="slidenum">
              <a:rPr lang="es-EC" smtClean="0"/>
              <a:t>‹Nº›</a:t>
            </a:fld>
            <a:endParaRPr lang="es-EC"/>
          </a:p>
        </p:txBody>
      </p:sp>
    </p:spTree>
    <p:extLst>
      <p:ext uri="{BB962C8B-B14F-4D97-AF65-F5344CB8AC3E}">
        <p14:creationId xmlns:p14="http://schemas.microsoft.com/office/powerpoint/2010/main" val="95521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8FE04E9-B889-49FA-861F-FC3F9B84304B}" type="datetimeFigureOut">
              <a:rPr lang="es-EC" smtClean="0"/>
              <a:t>11/9/24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31853FC-9AED-499E-9FC3-4A7F303CCE46}" type="slidenum">
              <a:rPr lang="es-EC" smtClean="0"/>
              <a:t>‹Nº›</a:t>
            </a:fld>
            <a:endParaRPr lang="es-EC"/>
          </a:p>
        </p:txBody>
      </p:sp>
    </p:spTree>
    <p:extLst>
      <p:ext uri="{BB962C8B-B14F-4D97-AF65-F5344CB8AC3E}">
        <p14:creationId xmlns:p14="http://schemas.microsoft.com/office/powerpoint/2010/main" val="130052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68FE04E9-B889-49FA-861F-FC3F9B84304B}" type="datetimeFigureOut">
              <a:rPr lang="es-EC" smtClean="0"/>
              <a:t>11/9/24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31853FC-9AED-499E-9FC3-4A7F303CCE46}" type="slidenum">
              <a:rPr lang="es-EC" smtClean="0"/>
              <a:t>‹Nº›</a:t>
            </a:fld>
            <a:endParaRPr lang="es-EC"/>
          </a:p>
        </p:txBody>
      </p:sp>
    </p:spTree>
    <p:extLst>
      <p:ext uri="{BB962C8B-B14F-4D97-AF65-F5344CB8AC3E}">
        <p14:creationId xmlns:p14="http://schemas.microsoft.com/office/powerpoint/2010/main" val="220519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68FE04E9-B889-49FA-861F-FC3F9B84304B}" type="datetimeFigureOut">
              <a:rPr lang="es-EC" smtClean="0"/>
              <a:t>11/9/24</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D31853FC-9AED-499E-9FC3-4A7F303CCE46}" type="slidenum">
              <a:rPr lang="es-EC" smtClean="0"/>
              <a:t>‹Nº›</a:t>
            </a:fld>
            <a:endParaRPr lang="es-EC"/>
          </a:p>
        </p:txBody>
      </p:sp>
    </p:spTree>
    <p:extLst>
      <p:ext uri="{BB962C8B-B14F-4D97-AF65-F5344CB8AC3E}">
        <p14:creationId xmlns:p14="http://schemas.microsoft.com/office/powerpoint/2010/main" val="247864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68FE04E9-B889-49FA-861F-FC3F9B84304B}" type="datetimeFigureOut">
              <a:rPr lang="es-EC" smtClean="0"/>
              <a:t>11/9/24</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D31853FC-9AED-499E-9FC3-4A7F303CCE46}" type="slidenum">
              <a:rPr lang="es-EC" smtClean="0"/>
              <a:t>‹Nº›</a:t>
            </a:fld>
            <a:endParaRPr lang="es-EC"/>
          </a:p>
        </p:txBody>
      </p:sp>
    </p:spTree>
    <p:extLst>
      <p:ext uri="{BB962C8B-B14F-4D97-AF65-F5344CB8AC3E}">
        <p14:creationId xmlns:p14="http://schemas.microsoft.com/office/powerpoint/2010/main" val="257862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8FE04E9-B889-49FA-861F-FC3F9B84304B}" type="datetimeFigureOut">
              <a:rPr lang="es-EC" smtClean="0"/>
              <a:t>11/9/24</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D31853FC-9AED-499E-9FC3-4A7F303CCE46}" type="slidenum">
              <a:rPr lang="es-EC" smtClean="0"/>
              <a:t>‹Nº›</a:t>
            </a:fld>
            <a:endParaRPr lang="es-EC"/>
          </a:p>
        </p:txBody>
      </p:sp>
    </p:spTree>
    <p:extLst>
      <p:ext uri="{BB962C8B-B14F-4D97-AF65-F5344CB8AC3E}">
        <p14:creationId xmlns:p14="http://schemas.microsoft.com/office/powerpoint/2010/main" val="264956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8FE04E9-B889-49FA-861F-FC3F9B84304B}" type="datetimeFigureOut">
              <a:rPr lang="es-EC" smtClean="0"/>
              <a:t>11/9/24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31853FC-9AED-499E-9FC3-4A7F303CCE46}" type="slidenum">
              <a:rPr lang="es-EC" smtClean="0"/>
              <a:t>‹Nº›</a:t>
            </a:fld>
            <a:endParaRPr lang="es-EC"/>
          </a:p>
        </p:txBody>
      </p:sp>
    </p:spTree>
    <p:extLst>
      <p:ext uri="{BB962C8B-B14F-4D97-AF65-F5344CB8AC3E}">
        <p14:creationId xmlns:p14="http://schemas.microsoft.com/office/powerpoint/2010/main" val="261493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8FE04E9-B889-49FA-861F-FC3F9B84304B}" type="datetimeFigureOut">
              <a:rPr lang="es-EC" smtClean="0"/>
              <a:t>11/9/24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31853FC-9AED-499E-9FC3-4A7F303CCE46}" type="slidenum">
              <a:rPr lang="es-EC" smtClean="0"/>
              <a:t>‹Nº›</a:t>
            </a:fld>
            <a:endParaRPr lang="es-EC"/>
          </a:p>
        </p:txBody>
      </p:sp>
    </p:spTree>
    <p:extLst>
      <p:ext uri="{BB962C8B-B14F-4D97-AF65-F5344CB8AC3E}">
        <p14:creationId xmlns:p14="http://schemas.microsoft.com/office/powerpoint/2010/main" val="93425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E04E9-B889-49FA-861F-FC3F9B84304B}" type="datetimeFigureOut">
              <a:rPr lang="es-EC" smtClean="0"/>
              <a:t>11/9/24</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853FC-9AED-499E-9FC3-4A7F303CCE46}" type="slidenum">
              <a:rPr lang="es-EC" smtClean="0"/>
              <a:t>‹Nº›</a:t>
            </a:fld>
            <a:endParaRPr lang="es-EC"/>
          </a:p>
        </p:txBody>
      </p:sp>
    </p:spTree>
    <p:extLst>
      <p:ext uri="{BB962C8B-B14F-4D97-AF65-F5344CB8AC3E}">
        <p14:creationId xmlns:p14="http://schemas.microsoft.com/office/powerpoint/2010/main" val="154100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47A0848-C1C8-EE4F-9366-E16264031763}"/>
              </a:ext>
            </a:extLst>
          </p:cNvPr>
          <p:cNvPicPr>
            <a:picLocks noChangeAspect="1"/>
          </p:cNvPicPr>
          <p:nvPr/>
        </p:nvPicPr>
        <p:blipFill>
          <a:blip r:embed="rId2"/>
          <a:stretch>
            <a:fillRect/>
          </a:stretch>
        </p:blipFill>
        <p:spPr>
          <a:xfrm>
            <a:off x="3005964" y="2779200"/>
            <a:ext cx="6180072" cy="1299600"/>
          </a:xfrm>
          <a:prstGeom prst="rect">
            <a:avLst/>
          </a:prstGeom>
        </p:spPr>
      </p:pic>
    </p:spTree>
    <p:extLst>
      <p:ext uri="{BB962C8B-B14F-4D97-AF65-F5344CB8AC3E}">
        <p14:creationId xmlns:p14="http://schemas.microsoft.com/office/powerpoint/2010/main" val="106306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440585399"/>
              </p:ext>
            </p:extLst>
          </p:nvPr>
        </p:nvGraphicFramePr>
        <p:xfrm>
          <a:off x="3357459" y="1130929"/>
          <a:ext cx="9913924" cy="4938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746619" y="1661291"/>
            <a:ext cx="5149979" cy="4893647"/>
          </a:xfrm>
          <a:prstGeom prst="rect">
            <a:avLst/>
          </a:prstGeom>
          <a:noFill/>
        </p:spPr>
        <p:txBody>
          <a:bodyPr wrap="square" rtlCol="0">
            <a:spAutoFit/>
          </a:bodyPr>
          <a:lstStyle/>
          <a:p>
            <a:pPr marL="342900" indent="-342900">
              <a:buFont typeface="Arial" panose="020B0604020202020204" pitchFamily="34" charset="0"/>
              <a:buChar char="•"/>
            </a:pPr>
            <a:r>
              <a:rPr lang="es-MX" sz="2000" dirty="0"/>
              <a:t>Los desacuerdos deben ser superados con el diálogo y la participación activa de las partes.</a:t>
            </a:r>
            <a:r>
              <a:rPr lang="es-MX" dirty="0"/>
              <a:t> </a:t>
            </a:r>
          </a:p>
          <a:p>
            <a:pPr marL="342900" indent="-342900">
              <a:buFont typeface="Arial" panose="020B0604020202020204" pitchFamily="34" charset="0"/>
              <a:buChar char="•"/>
            </a:pPr>
            <a:r>
              <a:rPr lang="es-MX" dirty="0"/>
              <a:t>Para ello se propone aplicar el integrado comunicacional de Informar, Comunicar y Educar.</a:t>
            </a:r>
          </a:p>
          <a:p>
            <a:pPr marL="342900" indent="-342900">
              <a:buFont typeface="Arial" panose="020B0604020202020204" pitchFamily="34" charset="0"/>
              <a:buChar char="•"/>
            </a:pPr>
            <a:r>
              <a:rPr lang="es-MX" b="1" dirty="0">
                <a:solidFill>
                  <a:schemeClr val="accent1"/>
                </a:solidFill>
              </a:rPr>
              <a:t>INFORMAR</a:t>
            </a:r>
            <a:r>
              <a:rPr lang="es-MX" dirty="0"/>
              <a:t>: Con productos comunicacionales se debe proporcionar información oportuna a los comerciantes y demás partes interesadas en la nueva Ordenanza. </a:t>
            </a:r>
          </a:p>
          <a:p>
            <a:pPr marL="342900" indent="-342900">
              <a:buFont typeface="Arial" panose="020B0604020202020204" pitchFamily="34" charset="0"/>
              <a:buChar char="•"/>
            </a:pPr>
            <a:r>
              <a:rPr lang="es-MX" b="1" dirty="0">
                <a:solidFill>
                  <a:srgbClr val="FF0000"/>
                </a:solidFill>
              </a:rPr>
              <a:t>COMUNICAR</a:t>
            </a:r>
            <a:r>
              <a:rPr lang="es-MX" dirty="0"/>
              <a:t>: Con acciones comunicacionales se deben establecer el diálogo para escuchar a las partes y construir una sola propuesta.</a:t>
            </a:r>
          </a:p>
          <a:p>
            <a:pPr marL="342900" indent="-342900">
              <a:buFont typeface="Arial" panose="020B0604020202020204" pitchFamily="34" charset="0"/>
              <a:buChar char="•"/>
            </a:pPr>
            <a:r>
              <a:rPr lang="es-MX" b="1" dirty="0">
                <a:solidFill>
                  <a:schemeClr val="accent4"/>
                </a:solidFill>
              </a:rPr>
              <a:t>EDUCAR:</a:t>
            </a:r>
            <a:r>
              <a:rPr lang="es-MX" dirty="0"/>
              <a:t> Generar un cambio de percepción e incluso de adhesión a la propuesta de Ordenanza como una alternativa para mejorar las relaciones de convivencia en las MFP </a:t>
            </a:r>
          </a:p>
          <a:p>
            <a:pPr marL="342900" indent="-342900">
              <a:buFont typeface="Arial" panose="020B0604020202020204" pitchFamily="34" charset="0"/>
              <a:buChar char="•"/>
            </a:pPr>
            <a:endParaRPr lang="es-EC" dirty="0"/>
          </a:p>
        </p:txBody>
      </p:sp>
      <p:sp>
        <p:nvSpPr>
          <p:cNvPr id="7" name="CuadroTexto 6"/>
          <p:cNvSpPr txBox="1"/>
          <p:nvPr/>
        </p:nvSpPr>
        <p:spPr>
          <a:xfrm>
            <a:off x="1551963" y="763398"/>
            <a:ext cx="9571839" cy="553998"/>
          </a:xfrm>
          <a:prstGeom prst="rect">
            <a:avLst/>
          </a:prstGeom>
          <a:noFill/>
        </p:spPr>
        <p:txBody>
          <a:bodyPr wrap="square" rtlCol="0">
            <a:spAutoFit/>
          </a:bodyPr>
          <a:lstStyle/>
          <a:p>
            <a:r>
              <a:rPr lang="es-MX" sz="3000" b="1" dirty="0">
                <a:solidFill>
                  <a:schemeClr val="accent5">
                    <a:lumMod val="75000"/>
                  </a:schemeClr>
                </a:solidFill>
              </a:rPr>
              <a:t>Comunicación entre las partes…</a:t>
            </a:r>
            <a:endParaRPr lang="es-EC" sz="3000" b="1" dirty="0">
              <a:solidFill>
                <a:schemeClr val="accent5">
                  <a:lumMod val="75000"/>
                </a:schemeClr>
              </a:solidFill>
            </a:endParaRPr>
          </a:p>
        </p:txBody>
      </p:sp>
    </p:spTree>
    <p:extLst>
      <p:ext uri="{BB962C8B-B14F-4D97-AF65-F5344CB8AC3E}">
        <p14:creationId xmlns:p14="http://schemas.microsoft.com/office/powerpoint/2010/main" val="293768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982767" y="1798850"/>
            <a:ext cx="3785786" cy="4093428"/>
          </a:xfrm>
          <a:prstGeom prst="rect">
            <a:avLst/>
          </a:prstGeom>
          <a:noFill/>
        </p:spPr>
        <p:txBody>
          <a:bodyPr wrap="square" rtlCol="0">
            <a:spAutoFit/>
          </a:bodyPr>
          <a:lstStyle/>
          <a:p>
            <a:r>
              <a:rPr lang="es-MX" sz="2000" dirty="0"/>
              <a:t>La queja principal de los comerciantes es que no están informados sobre la nueva ordenanza y que sus voces no son escuchadas. </a:t>
            </a:r>
          </a:p>
          <a:p>
            <a:r>
              <a:rPr lang="es-MX" sz="2000" dirty="0"/>
              <a:t>Para superar esos problemas y según el contexto en el que desarrollan sus actividades, los comerciantes deben ser informados con productos puntuales y según canales acordes a sus tiempos y sus necesidades, entre ellas:</a:t>
            </a:r>
            <a:endParaRPr lang="es-EC" dirty="0"/>
          </a:p>
        </p:txBody>
      </p:sp>
      <p:sp>
        <p:nvSpPr>
          <p:cNvPr id="7" name="CuadroTexto 6"/>
          <p:cNvSpPr txBox="1"/>
          <p:nvPr/>
        </p:nvSpPr>
        <p:spPr>
          <a:xfrm>
            <a:off x="1551963" y="763398"/>
            <a:ext cx="9571839" cy="553998"/>
          </a:xfrm>
          <a:prstGeom prst="rect">
            <a:avLst/>
          </a:prstGeom>
          <a:noFill/>
        </p:spPr>
        <p:txBody>
          <a:bodyPr wrap="square" rtlCol="0">
            <a:spAutoFit/>
          </a:bodyPr>
          <a:lstStyle/>
          <a:p>
            <a:r>
              <a:rPr lang="es-MX" sz="3000" b="1" dirty="0">
                <a:solidFill>
                  <a:schemeClr val="accent5">
                    <a:lumMod val="75000"/>
                  </a:schemeClr>
                </a:solidFill>
              </a:rPr>
              <a:t>Productos comunicacionales para informar…</a:t>
            </a:r>
            <a:endParaRPr lang="es-EC" sz="3000" b="1" dirty="0">
              <a:solidFill>
                <a:schemeClr val="accent5">
                  <a:lumMod val="75000"/>
                </a:schemeClr>
              </a:solidFill>
            </a:endParaRPr>
          </a:p>
        </p:txBody>
      </p:sp>
      <p:pic>
        <p:nvPicPr>
          <p:cNvPr id="3" name="Imagen 2"/>
          <p:cNvPicPr>
            <a:picLocks noChangeAspect="1"/>
          </p:cNvPicPr>
          <p:nvPr/>
        </p:nvPicPr>
        <p:blipFill>
          <a:blip r:embed="rId2"/>
          <a:stretch>
            <a:fillRect/>
          </a:stretch>
        </p:blipFill>
        <p:spPr>
          <a:xfrm>
            <a:off x="5218631" y="1798850"/>
            <a:ext cx="1777526" cy="1777526"/>
          </a:xfrm>
          <a:prstGeom prst="rect">
            <a:avLst/>
          </a:prstGeom>
        </p:spPr>
      </p:pic>
      <p:sp>
        <p:nvSpPr>
          <p:cNvPr id="4" name="CuadroTexto 3"/>
          <p:cNvSpPr txBox="1"/>
          <p:nvPr/>
        </p:nvSpPr>
        <p:spPr>
          <a:xfrm>
            <a:off x="5435125" y="3760150"/>
            <a:ext cx="1561032" cy="369332"/>
          </a:xfrm>
          <a:prstGeom prst="rect">
            <a:avLst/>
          </a:prstGeom>
          <a:noFill/>
        </p:spPr>
        <p:txBody>
          <a:bodyPr wrap="square" rtlCol="0">
            <a:spAutoFit/>
          </a:bodyPr>
          <a:lstStyle/>
          <a:p>
            <a:r>
              <a:rPr lang="es-MX" dirty="0"/>
              <a:t>Redes sociales</a:t>
            </a:r>
            <a:endParaRPr lang="es-EC" dirty="0"/>
          </a:p>
        </p:txBody>
      </p:sp>
      <p:pic>
        <p:nvPicPr>
          <p:cNvPr id="5" name="Imagen 4"/>
          <p:cNvPicPr>
            <a:picLocks noChangeAspect="1"/>
          </p:cNvPicPr>
          <p:nvPr/>
        </p:nvPicPr>
        <p:blipFill>
          <a:blip r:embed="rId3"/>
          <a:stretch>
            <a:fillRect/>
          </a:stretch>
        </p:blipFill>
        <p:spPr>
          <a:xfrm>
            <a:off x="7961654" y="1798850"/>
            <a:ext cx="1943100" cy="1828800"/>
          </a:xfrm>
          <a:prstGeom prst="rect">
            <a:avLst/>
          </a:prstGeom>
        </p:spPr>
      </p:pic>
      <p:sp>
        <p:nvSpPr>
          <p:cNvPr id="9" name="CuadroTexto 8"/>
          <p:cNvSpPr txBox="1"/>
          <p:nvPr/>
        </p:nvSpPr>
        <p:spPr>
          <a:xfrm>
            <a:off x="8451969" y="3760150"/>
            <a:ext cx="1452785" cy="369332"/>
          </a:xfrm>
          <a:prstGeom prst="rect">
            <a:avLst/>
          </a:prstGeom>
          <a:noFill/>
        </p:spPr>
        <p:txBody>
          <a:bodyPr wrap="square" rtlCol="0">
            <a:spAutoFit/>
          </a:bodyPr>
          <a:lstStyle/>
          <a:p>
            <a:r>
              <a:rPr lang="es-MX" dirty="0"/>
              <a:t>Carteleras</a:t>
            </a:r>
            <a:endParaRPr lang="es-EC" dirty="0"/>
          </a:p>
        </p:txBody>
      </p:sp>
      <p:pic>
        <p:nvPicPr>
          <p:cNvPr id="10" name="Imagen 9"/>
          <p:cNvPicPr>
            <a:picLocks noChangeAspect="1"/>
          </p:cNvPicPr>
          <p:nvPr/>
        </p:nvPicPr>
        <p:blipFill>
          <a:blip r:embed="rId4"/>
          <a:stretch>
            <a:fillRect/>
          </a:stretch>
        </p:blipFill>
        <p:spPr>
          <a:xfrm>
            <a:off x="5312056" y="4245301"/>
            <a:ext cx="1684101" cy="1492497"/>
          </a:xfrm>
          <a:prstGeom prst="rect">
            <a:avLst/>
          </a:prstGeom>
        </p:spPr>
      </p:pic>
      <p:sp>
        <p:nvSpPr>
          <p:cNvPr id="12" name="CuadroTexto 11"/>
          <p:cNvSpPr txBox="1"/>
          <p:nvPr/>
        </p:nvSpPr>
        <p:spPr>
          <a:xfrm>
            <a:off x="5168781" y="5892278"/>
            <a:ext cx="2093719" cy="646331"/>
          </a:xfrm>
          <a:prstGeom prst="rect">
            <a:avLst/>
          </a:prstGeom>
          <a:noFill/>
        </p:spPr>
        <p:txBody>
          <a:bodyPr wrap="square" rtlCol="0">
            <a:spAutoFit/>
          </a:bodyPr>
          <a:lstStyle/>
          <a:p>
            <a:r>
              <a:rPr lang="es-MX" dirty="0"/>
              <a:t>Volantes, productos de mano…</a:t>
            </a:r>
            <a:endParaRPr lang="es-EC" dirty="0"/>
          </a:p>
        </p:txBody>
      </p:sp>
      <p:pic>
        <p:nvPicPr>
          <p:cNvPr id="13" name="Imagen 12"/>
          <p:cNvPicPr>
            <a:picLocks noChangeAspect="1"/>
          </p:cNvPicPr>
          <p:nvPr/>
        </p:nvPicPr>
        <p:blipFill>
          <a:blip r:embed="rId5"/>
          <a:stretch>
            <a:fillRect/>
          </a:stretch>
        </p:blipFill>
        <p:spPr>
          <a:xfrm>
            <a:off x="8140298" y="4110967"/>
            <a:ext cx="1728508" cy="1626831"/>
          </a:xfrm>
          <a:prstGeom prst="rect">
            <a:avLst/>
          </a:prstGeom>
        </p:spPr>
      </p:pic>
      <p:sp>
        <p:nvSpPr>
          <p:cNvPr id="14" name="CuadroTexto 13"/>
          <p:cNvSpPr txBox="1"/>
          <p:nvPr/>
        </p:nvSpPr>
        <p:spPr>
          <a:xfrm>
            <a:off x="7961654" y="5892278"/>
            <a:ext cx="2609494" cy="646331"/>
          </a:xfrm>
          <a:prstGeom prst="rect">
            <a:avLst/>
          </a:prstGeom>
          <a:noFill/>
        </p:spPr>
        <p:txBody>
          <a:bodyPr wrap="square" rtlCol="0">
            <a:spAutoFit/>
          </a:bodyPr>
          <a:lstStyle/>
          <a:p>
            <a:r>
              <a:rPr lang="es-MX" dirty="0"/>
              <a:t>Sistemas de </a:t>
            </a:r>
            <a:br>
              <a:rPr lang="es-MX" dirty="0"/>
            </a:br>
            <a:r>
              <a:rPr lang="es-MX" dirty="0"/>
              <a:t>amplificación de los MFP</a:t>
            </a:r>
            <a:endParaRPr lang="es-EC" dirty="0"/>
          </a:p>
        </p:txBody>
      </p:sp>
    </p:spTree>
    <p:extLst>
      <p:ext uri="{BB962C8B-B14F-4D97-AF65-F5344CB8AC3E}">
        <p14:creationId xmlns:p14="http://schemas.microsoft.com/office/powerpoint/2010/main" val="318248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84182" y="620785"/>
            <a:ext cx="8939138" cy="523220"/>
          </a:xfrm>
          <a:prstGeom prst="rect">
            <a:avLst/>
          </a:prstGeom>
          <a:noFill/>
        </p:spPr>
        <p:txBody>
          <a:bodyPr wrap="square" rtlCol="0">
            <a:spAutoFit/>
          </a:bodyPr>
          <a:lstStyle/>
          <a:p>
            <a:r>
              <a:rPr lang="es-MX" sz="2800" b="1" dirty="0">
                <a:solidFill>
                  <a:schemeClr val="accent5">
                    <a:lumMod val="75000"/>
                  </a:schemeClr>
                </a:solidFill>
              </a:rPr>
              <a:t>Acciones comunicacionales para el diálogo y los acuerdos…</a:t>
            </a:r>
            <a:endParaRPr lang="es-EC" sz="2800" b="1" dirty="0">
              <a:solidFill>
                <a:schemeClr val="accent5">
                  <a:lumMod val="75000"/>
                </a:schemeClr>
              </a:solidFill>
            </a:endParaRPr>
          </a:p>
        </p:txBody>
      </p:sp>
      <p:sp>
        <p:nvSpPr>
          <p:cNvPr id="3" name="CuadroTexto 2"/>
          <p:cNvSpPr txBox="1"/>
          <p:nvPr/>
        </p:nvSpPr>
        <p:spPr>
          <a:xfrm>
            <a:off x="1551963" y="1551963"/>
            <a:ext cx="4328721" cy="2585323"/>
          </a:xfrm>
          <a:prstGeom prst="rect">
            <a:avLst/>
          </a:prstGeom>
          <a:noFill/>
        </p:spPr>
        <p:txBody>
          <a:bodyPr wrap="square" rtlCol="0">
            <a:spAutoFit/>
          </a:bodyPr>
          <a:lstStyle/>
          <a:p>
            <a:r>
              <a:rPr lang="es-MX" sz="1600" dirty="0"/>
              <a:t>Como parte de las acciones comunicacionales se destaca la planificación y desarrollo de mesas temáticas. Éstas </a:t>
            </a:r>
            <a:r>
              <a:rPr lang="es-EC" sz="1600" dirty="0"/>
              <a:t>representan un </a:t>
            </a:r>
            <a:r>
              <a:rPr lang="es-EC" sz="1600" b="1" dirty="0"/>
              <a:t>espacio consensuado y colectivo donde se exponen y discuten temas de interés común. Con la participación de todos los actores, que contarán con el respaldo de información oportuna y verificable, en las mesas se pretende acercar posiciones y mejorar los flujos de comunicación.</a:t>
            </a:r>
            <a:endParaRPr lang="es-EC" sz="1600" dirty="0"/>
          </a:p>
          <a:p>
            <a:endParaRPr lang="es-EC" dirty="0"/>
          </a:p>
        </p:txBody>
      </p:sp>
      <p:pic>
        <p:nvPicPr>
          <p:cNvPr id="4" name="Imagen 3"/>
          <p:cNvPicPr>
            <a:picLocks noChangeAspect="1"/>
          </p:cNvPicPr>
          <p:nvPr/>
        </p:nvPicPr>
        <p:blipFill>
          <a:blip r:embed="rId2"/>
          <a:stretch>
            <a:fillRect/>
          </a:stretch>
        </p:blipFill>
        <p:spPr>
          <a:xfrm>
            <a:off x="7038363" y="1551963"/>
            <a:ext cx="2785145" cy="2785145"/>
          </a:xfrm>
          <a:prstGeom prst="rect">
            <a:avLst/>
          </a:prstGeom>
        </p:spPr>
      </p:pic>
      <p:sp>
        <p:nvSpPr>
          <p:cNvPr id="5" name="CuadroTexto 4"/>
          <p:cNvSpPr txBox="1"/>
          <p:nvPr/>
        </p:nvSpPr>
        <p:spPr>
          <a:xfrm>
            <a:off x="6140741" y="4337108"/>
            <a:ext cx="5184397" cy="2062103"/>
          </a:xfrm>
          <a:prstGeom prst="rect">
            <a:avLst/>
          </a:prstGeom>
          <a:noFill/>
        </p:spPr>
        <p:txBody>
          <a:bodyPr wrap="square" rtlCol="0">
            <a:spAutoFit/>
          </a:bodyPr>
          <a:lstStyle/>
          <a:p>
            <a:r>
              <a:rPr lang="es-EC" sz="1600" dirty="0"/>
              <a:t>Cada mesa temática dispondrá de un </a:t>
            </a:r>
            <a:r>
              <a:rPr lang="es-EC" sz="1600" b="1" dirty="0"/>
              <a:t>facilitador</a:t>
            </a:r>
            <a:r>
              <a:rPr lang="es-EC" sz="1600" dirty="0"/>
              <a:t> y un </a:t>
            </a:r>
            <a:r>
              <a:rPr lang="es-EC" sz="1600" b="1" dirty="0"/>
              <a:t>relator</a:t>
            </a:r>
            <a:r>
              <a:rPr lang="es-EC" sz="1600" dirty="0"/>
              <a:t>. El primero tendrá dominio y prestancia sobre el tema asignado e interactuará con los comerciantes presentando, dirigiendo y facilitando el trabajo de cada una de las mesas. Por su parte, el relator que tendrá como principal tarea la de compilar toda la información obtenida de la mesa y exponerla en la plenaria de forma didáctica y organizada. </a:t>
            </a:r>
          </a:p>
        </p:txBody>
      </p:sp>
      <p:pic>
        <p:nvPicPr>
          <p:cNvPr id="6" name="Imagen 5"/>
          <p:cNvPicPr>
            <a:picLocks noChangeAspect="1"/>
          </p:cNvPicPr>
          <p:nvPr/>
        </p:nvPicPr>
        <p:blipFill>
          <a:blip r:embed="rId3"/>
          <a:stretch>
            <a:fillRect/>
          </a:stretch>
        </p:blipFill>
        <p:spPr>
          <a:xfrm>
            <a:off x="1669409" y="4203584"/>
            <a:ext cx="2374084" cy="2374084"/>
          </a:xfrm>
          <a:prstGeom prst="rect">
            <a:avLst/>
          </a:prstGeom>
        </p:spPr>
      </p:pic>
    </p:spTree>
    <p:extLst>
      <p:ext uri="{BB962C8B-B14F-4D97-AF65-F5344CB8AC3E}">
        <p14:creationId xmlns:p14="http://schemas.microsoft.com/office/powerpoint/2010/main" val="279129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02297" y="296186"/>
            <a:ext cx="7491369" cy="553998"/>
          </a:xfrm>
          <a:prstGeom prst="rect">
            <a:avLst/>
          </a:prstGeom>
          <a:noFill/>
        </p:spPr>
        <p:txBody>
          <a:bodyPr wrap="square" rtlCol="0">
            <a:spAutoFit/>
          </a:bodyPr>
          <a:lstStyle/>
          <a:p>
            <a:r>
              <a:rPr lang="es-MX" sz="3000" dirty="0">
                <a:solidFill>
                  <a:schemeClr val="accent5">
                    <a:lumMod val="75000"/>
                  </a:schemeClr>
                </a:solidFill>
              </a:rPr>
              <a:t>Mesas temáticas sugeridas…</a:t>
            </a:r>
            <a:endParaRPr lang="es-EC" sz="3000" dirty="0">
              <a:solidFill>
                <a:schemeClr val="accent5">
                  <a:lumMod val="75000"/>
                </a:schemeClr>
              </a:solidFill>
            </a:endParaRPr>
          </a:p>
        </p:txBody>
      </p:sp>
      <p:sp>
        <p:nvSpPr>
          <p:cNvPr id="3" name="CuadroTexto 2"/>
          <p:cNvSpPr txBox="1"/>
          <p:nvPr/>
        </p:nvSpPr>
        <p:spPr>
          <a:xfrm>
            <a:off x="3305262" y="1602589"/>
            <a:ext cx="7239699" cy="3293209"/>
          </a:xfrm>
          <a:prstGeom prst="rect">
            <a:avLst/>
          </a:prstGeom>
          <a:noFill/>
        </p:spPr>
        <p:txBody>
          <a:bodyPr wrap="square" rtlCol="0">
            <a:spAutoFit/>
          </a:bodyPr>
          <a:lstStyle/>
          <a:p>
            <a:pPr marL="285750" lvl="0" indent="-285750" algn="just">
              <a:buFont typeface="Arial" panose="020B0604020202020204" pitchFamily="34" charset="0"/>
              <a:buChar char="•"/>
            </a:pPr>
            <a:r>
              <a:rPr lang="es-EC" sz="1600" b="1" dirty="0"/>
              <a:t>Mesa Normativa y Legal: </a:t>
            </a:r>
            <a:r>
              <a:rPr lang="es-EC" sz="1600" dirty="0"/>
              <a:t>Analizar y sugerir alcances al marco legal regulatorio que define las relaciones comerciales en los MFP, Municipio y demás actores involucrados. Aquí se tratarían temas como la “adjudicación/asignación”, el tiempo, las regalías o pagos que deben hacer los comerciantes por el uso del espacio municipal. También se incluirían propuestas sobre la regularización de los puestos que, sin ser adjudicados, hoy de hecho están ocupados, entre otros temas que surjan en estos procesos de diálogo.</a:t>
            </a:r>
          </a:p>
          <a:p>
            <a:pPr marL="285750" lvl="0" indent="-285750" algn="just">
              <a:buFont typeface="Arial" panose="020B0604020202020204" pitchFamily="34" charset="0"/>
              <a:buChar char="•"/>
            </a:pPr>
            <a:endParaRPr lang="es-MX" sz="1600" dirty="0"/>
          </a:p>
          <a:p>
            <a:pPr marL="285750" lvl="0" indent="-285750" algn="just">
              <a:buFont typeface="Arial" panose="020B0604020202020204" pitchFamily="34" charset="0"/>
              <a:buChar char="•"/>
            </a:pPr>
            <a:endParaRPr lang="es-EC" sz="1600" dirty="0"/>
          </a:p>
          <a:p>
            <a:pPr marL="285750" indent="-285750" algn="just">
              <a:buFont typeface="Arial" panose="020B0604020202020204" pitchFamily="34" charset="0"/>
              <a:buChar char="•"/>
            </a:pPr>
            <a:r>
              <a:rPr lang="es-EC" sz="1600" b="1" dirty="0"/>
              <a:t>Mesa de Inclusión:</a:t>
            </a:r>
            <a:r>
              <a:rPr lang="es-EC" sz="1600" dirty="0"/>
              <a:t> La actividad comercial tiene un fuerte componente etario, de género y étnico, entre los más relevante, y el Plan debe incluir estas variables con propuestas inclusivas.</a:t>
            </a:r>
          </a:p>
          <a:p>
            <a:pPr marL="285750" lvl="0" indent="-285750">
              <a:buFont typeface="Arial" panose="020B0604020202020204" pitchFamily="34" charset="0"/>
              <a:buChar char="•"/>
            </a:pPr>
            <a:endParaRPr lang="es-EC" sz="1600" dirty="0"/>
          </a:p>
        </p:txBody>
      </p:sp>
      <p:sp>
        <p:nvSpPr>
          <p:cNvPr id="4" name="CuadroTexto 3"/>
          <p:cNvSpPr txBox="1"/>
          <p:nvPr/>
        </p:nvSpPr>
        <p:spPr>
          <a:xfrm>
            <a:off x="1602297" y="862524"/>
            <a:ext cx="7877263" cy="646331"/>
          </a:xfrm>
          <a:prstGeom prst="rect">
            <a:avLst/>
          </a:prstGeom>
          <a:noFill/>
        </p:spPr>
        <p:txBody>
          <a:bodyPr wrap="square" rtlCol="0">
            <a:spAutoFit/>
          </a:bodyPr>
          <a:lstStyle/>
          <a:p>
            <a:r>
              <a:rPr lang="es-EC" b="1" dirty="0">
                <a:solidFill>
                  <a:srgbClr val="C00000"/>
                </a:solidFill>
              </a:rPr>
              <a:t>Estos temas fueron sugeridos en diversos foros. Además, se articulan con el Plan de Comercio y la propuesta de Ordenanza.</a:t>
            </a:r>
            <a:endParaRPr lang="es-EC" dirty="0">
              <a:solidFill>
                <a:srgbClr val="C00000"/>
              </a:solidFill>
            </a:endParaRPr>
          </a:p>
        </p:txBody>
      </p:sp>
      <p:pic>
        <p:nvPicPr>
          <p:cNvPr id="5" name="Imagen 4"/>
          <p:cNvPicPr>
            <a:picLocks noChangeAspect="1"/>
          </p:cNvPicPr>
          <p:nvPr/>
        </p:nvPicPr>
        <p:blipFill>
          <a:blip r:embed="rId2"/>
          <a:stretch>
            <a:fillRect/>
          </a:stretch>
        </p:blipFill>
        <p:spPr>
          <a:xfrm>
            <a:off x="1602297" y="1782253"/>
            <a:ext cx="1400962" cy="1400962"/>
          </a:xfrm>
          <a:prstGeom prst="rect">
            <a:avLst/>
          </a:prstGeom>
        </p:spPr>
      </p:pic>
      <p:pic>
        <p:nvPicPr>
          <p:cNvPr id="8" name="Imagen 7"/>
          <p:cNvPicPr>
            <a:picLocks noChangeAspect="1"/>
          </p:cNvPicPr>
          <p:nvPr/>
        </p:nvPicPr>
        <p:blipFill>
          <a:blip r:embed="rId3"/>
          <a:stretch>
            <a:fillRect/>
          </a:stretch>
        </p:blipFill>
        <p:spPr>
          <a:xfrm>
            <a:off x="1600899" y="3525766"/>
            <a:ext cx="1402360" cy="1402360"/>
          </a:xfrm>
          <a:prstGeom prst="rect">
            <a:avLst/>
          </a:prstGeom>
        </p:spPr>
      </p:pic>
      <p:sp>
        <p:nvSpPr>
          <p:cNvPr id="6" name="CuadroTexto 5">
            <a:extLst>
              <a:ext uri="{FF2B5EF4-FFF2-40B4-BE49-F238E27FC236}">
                <a16:creationId xmlns:a16="http://schemas.microsoft.com/office/drawing/2014/main" id="{2381FB9A-47E6-EC3E-4EDA-17BA4081CE38}"/>
              </a:ext>
            </a:extLst>
          </p:cNvPr>
          <p:cNvSpPr txBox="1"/>
          <p:nvPr/>
        </p:nvSpPr>
        <p:spPr>
          <a:xfrm>
            <a:off x="3531475" y="5361485"/>
            <a:ext cx="7013486" cy="1200329"/>
          </a:xfrm>
          <a:prstGeom prst="rect">
            <a:avLst/>
          </a:prstGeom>
          <a:noFill/>
        </p:spPr>
        <p:txBody>
          <a:bodyPr wrap="square" rtlCol="0">
            <a:spAutoFit/>
          </a:bodyPr>
          <a:lstStyle/>
          <a:p>
            <a:r>
              <a:rPr lang="es-EC" b="1" dirty="0"/>
              <a:t>Mesa de Equipamiento e infraestructura: </a:t>
            </a:r>
            <a:r>
              <a:rPr lang="es-EC" dirty="0"/>
              <a:t>Análisis de la infraestructura y equipamiento de los mercados desde los comerciantes, acorde a la realidad y dinámica social y económica actual de la ciudad. </a:t>
            </a:r>
          </a:p>
          <a:p>
            <a:endParaRPr lang="es-EC" dirty="0"/>
          </a:p>
        </p:txBody>
      </p:sp>
      <p:pic>
        <p:nvPicPr>
          <p:cNvPr id="7" name="Imagen 6">
            <a:extLst>
              <a:ext uri="{FF2B5EF4-FFF2-40B4-BE49-F238E27FC236}">
                <a16:creationId xmlns:a16="http://schemas.microsoft.com/office/drawing/2014/main" id="{25872BB1-F094-AD5A-3065-9A36B5C96261}"/>
              </a:ext>
            </a:extLst>
          </p:cNvPr>
          <p:cNvPicPr>
            <a:picLocks noChangeAspect="1"/>
          </p:cNvPicPr>
          <p:nvPr/>
        </p:nvPicPr>
        <p:blipFill>
          <a:blip r:embed="rId4"/>
          <a:stretch>
            <a:fillRect/>
          </a:stretch>
        </p:blipFill>
        <p:spPr>
          <a:xfrm>
            <a:off x="1397684" y="5200126"/>
            <a:ext cx="1697854" cy="1057239"/>
          </a:xfrm>
          <a:prstGeom prst="rect">
            <a:avLst/>
          </a:prstGeom>
        </p:spPr>
      </p:pic>
    </p:spTree>
    <p:extLst>
      <p:ext uri="{BB962C8B-B14F-4D97-AF65-F5344CB8AC3E}">
        <p14:creationId xmlns:p14="http://schemas.microsoft.com/office/powerpoint/2010/main" val="95892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61020" y="796954"/>
            <a:ext cx="8221211" cy="523220"/>
          </a:xfrm>
          <a:prstGeom prst="rect">
            <a:avLst/>
          </a:prstGeom>
          <a:noFill/>
        </p:spPr>
        <p:txBody>
          <a:bodyPr wrap="square" rtlCol="0">
            <a:spAutoFit/>
          </a:bodyPr>
          <a:lstStyle/>
          <a:p>
            <a:r>
              <a:rPr lang="es-MX" sz="2800" b="1" dirty="0">
                <a:solidFill>
                  <a:schemeClr val="accent5">
                    <a:lumMod val="75000"/>
                  </a:schemeClr>
                </a:solidFill>
              </a:rPr>
              <a:t>Mesas temáticas sugeridas…</a:t>
            </a:r>
            <a:endParaRPr lang="es-EC" b="1" dirty="0">
              <a:solidFill>
                <a:schemeClr val="accent5">
                  <a:lumMod val="75000"/>
                </a:schemeClr>
              </a:solidFill>
            </a:endParaRPr>
          </a:p>
        </p:txBody>
      </p:sp>
      <p:sp>
        <p:nvSpPr>
          <p:cNvPr id="3" name="CuadroTexto 2"/>
          <p:cNvSpPr txBox="1"/>
          <p:nvPr/>
        </p:nvSpPr>
        <p:spPr>
          <a:xfrm>
            <a:off x="3309868" y="1320174"/>
            <a:ext cx="7355336" cy="4801314"/>
          </a:xfrm>
          <a:prstGeom prst="rect">
            <a:avLst/>
          </a:prstGeom>
          <a:noFill/>
        </p:spPr>
        <p:txBody>
          <a:bodyPr wrap="square" rtlCol="0">
            <a:spAutoFit/>
          </a:bodyPr>
          <a:lstStyle/>
          <a:p>
            <a:pPr lvl="0"/>
            <a:r>
              <a:rPr lang="es-EC" b="1" dirty="0"/>
              <a:t> </a:t>
            </a:r>
          </a:p>
          <a:p>
            <a:pPr lvl="0"/>
            <a:endParaRPr lang="es-EC" dirty="0"/>
          </a:p>
          <a:p>
            <a:pPr marL="285750" lvl="0" indent="-285750">
              <a:buFont typeface="Arial" panose="020B0604020202020204" pitchFamily="34" charset="0"/>
              <a:buChar char="•"/>
            </a:pPr>
            <a:r>
              <a:rPr lang="es-EC" b="1" dirty="0"/>
              <a:t>Mesa de Promoción, Innovación y Tecnología:</a:t>
            </a:r>
            <a:r>
              <a:rPr lang="es-EC" dirty="0"/>
              <a:t> Avanzar en propuesta de </a:t>
            </a:r>
            <a:r>
              <a:rPr lang="es-EC" i="1" dirty="0" err="1"/>
              <a:t>ecommerce</a:t>
            </a:r>
            <a:r>
              <a:rPr lang="es-EC" dirty="0"/>
              <a:t> que permitan una adecuada contextualización tecnológica, además de la visualización de los productos y los servicios que se ofrecen en los MFP con un fuerte posicionamiento de imagen y gestión de marca.</a:t>
            </a:r>
          </a:p>
          <a:p>
            <a:pPr lvl="0"/>
            <a:endParaRPr lang="es-MX" dirty="0"/>
          </a:p>
          <a:p>
            <a:pPr lvl="0"/>
            <a:endParaRPr lang="es-EC" dirty="0"/>
          </a:p>
          <a:p>
            <a:pPr marL="285750" lvl="0" indent="-285750">
              <a:buFont typeface="Arial" panose="020B0604020202020204" pitchFamily="34" charset="0"/>
              <a:buChar char="•"/>
            </a:pPr>
            <a:r>
              <a:rPr lang="es-EC" b="1" dirty="0"/>
              <a:t>Mesa de seguridad: </a:t>
            </a:r>
            <a:r>
              <a:rPr lang="es-EC" dirty="0"/>
              <a:t>Desarrollo de propuestas que, desde los comerciantes, permitan construir aportes a la normativa que redunde en conceptos de seguridad integral. </a:t>
            </a:r>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C" b="1" dirty="0"/>
              <a:t>Mesa Fortalecimiento Institucional: </a:t>
            </a:r>
            <a:r>
              <a:rPr lang="es-EC" dirty="0"/>
              <a:t>Analizar y Generar propuestas en torno a garantizar la gobernanza al interior de los mercados y la gestión en general del ente rector.</a:t>
            </a:r>
          </a:p>
          <a:p>
            <a:endParaRPr lang="es-EC" dirty="0"/>
          </a:p>
        </p:txBody>
      </p:sp>
      <p:pic>
        <p:nvPicPr>
          <p:cNvPr id="5" name="Imagen 4"/>
          <p:cNvPicPr>
            <a:picLocks noChangeAspect="1"/>
          </p:cNvPicPr>
          <p:nvPr/>
        </p:nvPicPr>
        <p:blipFill>
          <a:blip r:embed="rId2"/>
          <a:stretch>
            <a:fillRect/>
          </a:stretch>
        </p:blipFill>
        <p:spPr>
          <a:xfrm>
            <a:off x="1903313" y="1958719"/>
            <a:ext cx="1024267" cy="1024267"/>
          </a:xfrm>
          <a:prstGeom prst="rect">
            <a:avLst/>
          </a:prstGeom>
        </p:spPr>
      </p:pic>
      <p:pic>
        <p:nvPicPr>
          <p:cNvPr id="6" name="Imagen 5"/>
          <p:cNvPicPr>
            <a:picLocks noChangeAspect="1"/>
          </p:cNvPicPr>
          <p:nvPr/>
        </p:nvPicPr>
        <p:blipFill>
          <a:blip r:embed="rId3"/>
          <a:stretch>
            <a:fillRect/>
          </a:stretch>
        </p:blipFill>
        <p:spPr>
          <a:xfrm>
            <a:off x="1903312" y="3429000"/>
            <a:ext cx="1024267" cy="1024267"/>
          </a:xfrm>
          <a:prstGeom prst="rect">
            <a:avLst/>
          </a:prstGeom>
        </p:spPr>
      </p:pic>
      <p:pic>
        <p:nvPicPr>
          <p:cNvPr id="7" name="Imagen 6">
            <a:extLst>
              <a:ext uri="{FF2B5EF4-FFF2-40B4-BE49-F238E27FC236}">
                <a16:creationId xmlns:a16="http://schemas.microsoft.com/office/drawing/2014/main" id="{55F60032-4C10-DEF2-B4AE-88AF8873E109}"/>
              </a:ext>
            </a:extLst>
          </p:cNvPr>
          <p:cNvPicPr>
            <a:picLocks noChangeAspect="1"/>
          </p:cNvPicPr>
          <p:nvPr/>
        </p:nvPicPr>
        <p:blipFill>
          <a:blip r:embed="rId4"/>
          <a:stretch>
            <a:fillRect/>
          </a:stretch>
        </p:blipFill>
        <p:spPr>
          <a:xfrm>
            <a:off x="1526796" y="4899281"/>
            <a:ext cx="1669745" cy="1029676"/>
          </a:xfrm>
          <a:prstGeom prst="rect">
            <a:avLst/>
          </a:prstGeom>
        </p:spPr>
      </p:pic>
    </p:spTree>
    <p:extLst>
      <p:ext uri="{BB962C8B-B14F-4D97-AF65-F5344CB8AC3E}">
        <p14:creationId xmlns:p14="http://schemas.microsoft.com/office/powerpoint/2010/main" val="216918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77798" y="1174459"/>
            <a:ext cx="7541703" cy="461665"/>
          </a:xfrm>
          <a:prstGeom prst="rect">
            <a:avLst/>
          </a:prstGeom>
          <a:noFill/>
        </p:spPr>
        <p:txBody>
          <a:bodyPr wrap="square" rtlCol="0">
            <a:spAutoFit/>
          </a:bodyPr>
          <a:lstStyle/>
          <a:p>
            <a:r>
              <a:rPr lang="es-MX" sz="2400" b="1" dirty="0">
                <a:solidFill>
                  <a:schemeClr val="accent5">
                    <a:lumMod val="75000"/>
                  </a:schemeClr>
                </a:solidFill>
              </a:rPr>
              <a:t>Implementación de las mesas temáticas…</a:t>
            </a:r>
            <a:endParaRPr lang="es-EC" sz="2400" b="1" dirty="0">
              <a:solidFill>
                <a:schemeClr val="accent5">
                  <a:lumMod val="75000"/>
                </a:schemeClr>
              </a:solidFill>
            </a:endParaRPr>
          </a:p>
        </p:txBody>
      </p:sp>
      <p:sp>
        <p:nvSpPr>
          <p:cNvPr id="4" name="CuadroTexto 3"/>
          <p:cNvSpPr txBox="1"/>
          <p:nvPr/>
        </p:nvSpPr>
        <p:spPr>
          <a:xfrm>
            <a:off x="980813" y="1669409"/>
            <a:ext cx="7743737" cy="4247317"/>
          </a:xfrm>
          <a:prstGeom prst="rect">
            <a:avLst/>
          </a:prstGeom>
          <a:noFill/>
        </p:spPr>
        <p:txBody>
          <a:bodyPr wrap="square" rtlCol="0">
            <a:spAutoFit/>
          </a:bodyPr>
          <a:lstStyle/>
          <a:p>
            <a:pPr algn="just"/>
            <a:r>
              <a:rPr lang="es-MX" b="1" dirty="0"/>
              <a:t>Delegados:</a:t>
            </a:r>
          </a:p>
          <a:p>
            <a:pPr algn="just"/>
            <a:endParaRPr lang="es-MX" b="1" dirty="0"/>
          </a:p>
          <a:p>
            <a:pPr algn="just"/>
            <a:r>
              <a:rPr lang="es-MX" dirty="0"/>
              <a:t>De los comerciantes y del Municipio, más Comisión de Comercialización.  Los delegados de los comerciantes deben tener el aval de una de las organizaciones gremiales que los representan. Por su parte, los delegados institucionales deben ser plenos conocedores de la temática para poder solventar cualquier duda que surjan durante el proceso.</a:t>
            </a:r>
          </a:p>
          <a:p>
            <a:pPr algn="just"/>
            <a:endParaRPr lang="es-MX" dirty="0"/>
          </a:p>
          <a:p>
            <a:pPr algn="just"/>
            <a:r>
              <a:rPr lang="es-MX" b="1" dirty="0"/>
              <a:t>Logística:</a:t>
            </a:r>
            <a:r>
              <a:rPr lang="es-MX" dirty="0"/>
              <a:t> </a:t>
            </a:r>
          </a:p>
          <a:p>
            <a:pPr algn="just"/>
            <a:r>
              <a:rPr lang="es-MX" dirty="0"/>
              <a:t>En Quito, los MFP más grandes son San Roque, </a:t>
            </a:r>
            <a:r>
              <a:rPr lang="es-MX" dirty="0" err="1"/>
              <a:t>Chiriyacu</a:t>
            </a:r>
            <a:r>
              <a:rPr lang="es-MX" dirty="0"/>
              <a:t>, Las Cuadras, El Quinche y Calderón, que superan los 500 comerciantes. Le siguen Michelena, La Magdalena, Santa Clara, Iñaquito, con menos de 200 comerciantes. A partir de esta realidad, y según horarios, zonificación y desplazamientos que no entorpezcan las actividades propias de los comerciantes, se deben planificar las asambleas que derivarían en la constitución de las mesas temáticas.</a:t>
            </a:r>
            <a:endParaRPr lang="es-EC" dirty="0"/>
          </a:p>
        </p:txBody>
      </p:sp>
      <p:pic>
        <p:nvPicPr>
          <p:cNvPr id="5" name="Imagen 4"/>
          <p:cNvPicPr>
            <a:picLocks noChangeAspect="1"/>
          </p:cNvPicPr>
          <p:nvPr/>
        </p:nvPicPr>
        <p:blipFill>
          <a:blip r:embed="rId2"/>
          <a:stretch>
            <a:fillRect/>
          </a:stretch>
        </p:blipFill>
        <p:spPr>
          <a:xfrm>
            <a:off x="9160778" y="1837190"/>
            <a:ext cx="1907796" cy="1907796"/>
          </a:xfrm>
          <a:prstGeom prst="rect">
            <a:avLst/>
          </a:prstGeom>
        </p:spPr>
      </p:pic>
      <p:pic>
        <p:nvPicPr>
          <p:cNvPr id="6" name="Imagen 5"/>
          <p:cNvPicPr>
            <a:picLocks noChangeAspect="1"/>
          </p:cNvPicPr>
          <p:nvPr/>
        </p:nvPicPr>
        <p:blipFill>
          <a:blip r:embed="rId3"/>
          <a:stretch>
            <a:fillRect/>
          </a:stretch>
        </p:blipFill>
        <p:spPr>
          <a:xfrm>
            <a:off x="9471171" y="4176710"/>
            <a:ext cx="1740016" cy="1740016"/>
          </a:xfrm>
          <a:prstGeom prst="rect">
            <a:avLst/>
          </a:prstGeom>
        </p:spPr>
      </p:pic>
    </p:spTree>
    <p:extLst>
      <p:ext uri="{BB962C8B-B14F-4D97-AF65-F5344CB8AC3E}">
        <p14:creationId xmlns:p14="http://schemas.microsoft.com/office/powerpoint/2010/main" val="6870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37189" y="1082180"/>
            <a:ext cx="7231310" cy="461665"/>
          </a:xfrm>
          <a:prstGeom prst="rect">
            <a:avLst/>
          </a:prstGeom>
          <a:noFill/>
        </p:spPr>
        <p:txBody>
          <a:bodyPr wrap="square" rtlCol="0">
            <a:spAutoFit/>
          </a:bodyPr>
          <a:lstStyle/>
          <a:p>
            <a:r>
              <a:rPr lang="es-EC" sz="2400" b="1" dirty="0">
                <a:solidFill>
                  <a:schemeClr val="accent5">
                    <a:lumMod val="75000"/>
                  </a:schemeClr>
                </a:solidFill>
              </a:rPr>
              <a:t>Propuesta de cronograma por zonas y mercados:</a:t>
            </a:r>
            <a:endParaRPr lang="es-EC" sz="2400" dirty="0">
              <a:solidFill>
                <a:schemeClr val="accent5">
                  <a:lumMod val="75000"/>
                </a:schemeClr>
              </a:solidFill>
            </a:endParaRPr>
          </a:p>
        </p:txBody>
      </p:sp>
      <p:pic>
        <p:nvPicPr>
          <p:cNvPr id="4" name="Imagen 3"/>
          <p:cNvPicPr>
            <a:picLocks noChangeAspect="1"/>
          </p:cNvPicPr>
          <p:nvPr/>
        </p:nvPicPr>
        <p:blipFill>
          <a:blip r:embed="rId2"/>
          <a:stretch>
            <a:fillRect/>
          </a:stretch>
        </p:blipFill>
        <p:spPr>
          <a:xfrm>
            <a:off x="819652" y="1901667"/>
            <a:ext cx="5334744" cy="3943900"/>
          </a:xfrm>
          <a:prstGeom prst="rect">
            <a:avLst/>
          </a:prstGeom>
        </p:spPr>
      </p:pic>
      <p:pic>
        <p:nvPicPr>
          <p:cNvPr id="5" name="Imagen 4"/>
          <p:cNvPicPr>
            <a:picLocks noChangeAspect="1"/>
          </p:cNvPicPr>
          <p:nvPr/>
        </p:nvPicPr>
        <p:blipFill>
          <a:blip r:embed="rId3"/>
          <a:stretch>
            <a:fillRect/>
          </a:stretch>
        </p:blipFill>
        <p:spPr>
          <a:xfrm>
            <a:off x="6428707" y="1901667"/>
            <a:ext cx="5410955" cy="4048690"/>
          </a:xfrm>
          <a:prstGeom prst="rect">
            <a:avLst/>
          </a:prstGeom>
        </p:spPr>
      </p:pic>
    </p:spTree>
    <p:extLst>
      <p:ext uri="{BB962C8B-B14F-4D97-AF65-F5344CB8AC3E}">
        <p14:creationId xmlns:p14="http://schemas.microsoft.com/office/powerpoint/2010/main" val="323288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12022" y="914400"/>
            <a:ext cx="7097086" cy="461665"/>
          </a:xfrm>
          <a:prstGeom prst="rect">
            <a:avLst/>
          </a:prstGeom>
          <a:noFill/>
        </p:spPr>
        <p:txBody>
          <a:bodyPr wrap="square" rtlCol="0">
            <a:spAutoFit/>
          </a:bodyPr>
          <a:lstStyle/>
          <a:p>
            <a:r>
              <a:rPr lang="es-MX" sz="2400" b="1" dirty="0">
                <a:solidFill>
                  <a:schemeClr val="accent5">
                    <a:lumMod val="75000"/>
                  </a:schemeClr>
                </a:solidFill>
              </a:rPr>
              <a:t>Propuesta de cronograma por zonas y mercados</a:t>
            </a:r>
            <a:endParaRPr lang="es-EC" b="1" dirty="0">
              <a:solidFill>
                <a:schemeClr val="accent5">
                  <a:lumMod val="75000"/>
                </a:schemeClr>
              </a:solidFill>
            </a:endParaRPr>
          </a:p>
        </p:txBody>
      </p:sp>
      <p:pic>
        <p:nvPicPr>
          <p:cNvPr id="3" name="Imagen 2"/>
          <p:cNvPicPr>
            <a:picLocks noChangeAspect="1"/>
          </p:cNvPicPr>
          <p:nvPr/>
        </p:nvPicPr>
        <p:blipFill>
          <a:blip r:embed="rId2"/>
          <a:stretch>
            <a:fillRect/>
          </a:stretch>
        </p:blipFill>
        <p:spPr>
          <a:xfrm>
            <a:off x="526251" y="1797045"/>
            <a:ext cx="5401429" cy="2667372"/>
          </a:xfrm>
          <a:prstGeom prst="rect">
            <a:avLst/>
          </a:prstGeom>
        </p:spPr>
      </p:pic>
      <p:pic>
        <p:nvPicPr>
          <p:cNvPr id="4" name="Imagen 3"/>
          <p:cNvPicPr>
            <a:picLocks noChangeAspect="1"/>
          </p:cNvPicPr>
          <p:nvPr/>
        </p:nvPicPr>
        <p:blipFill>
          <a:blip r:embed="rId3"/>
          <a:stretch>
            <a:fillRect/>
          </a:stretch>
        </p:blipFill>
        <p:spPr>
          <a:xfrm>
            <a:off x="6319417" y="1698935"/>
            <a:ext cx="5391902" cy="2343477"/>
          </a:xfrm>
          <a:prstGeom prst="rect">
            <a:avLst/>
          </a:prstGeom>
        </p:spPr>
      </p:pic>
      <p:sp>
        <p:nvSpPr>
          <p:cNvPr id="5" name="CuadroTexto 4"/>
          <p:cNvSpPr txBox="1"/>
          <p:nvPr/>
        </p:nvSpPr>
        <p:spPr>
          <a:xfrm>
            <a:off x="2116532" y="4723001"/>
            <a:ext cx="8405769" cy="2031325"/>
          </a:xfrm>
          <a:prstGeom prst="rect">
            <a:avLst/>
          </a:prstGeom>
          <a:noFill/>
        </p:spPr>
        <p:txBody>
          <a:bodyPr wrap="square" rtlCol="0">
            <a:spAutoFit/>
          </a:bodyPr>
          <a:lstStyle/>
          <a:p>
            <a:pPr marL="285750" indent="-285750">
              <a:buFont typeface="Arial" panose="020B0604020202020204" pitchFamily="34" charset="0"/>
              <a:buChar char="•"/>
            </a:pPr>
            <a:r>
              <a:rPr lang="es-EC" b="1" dirty="0"/>
              <a:t>Mercados Grandes:</a:t>
            </a:r>
            <a:r>
              <a:rPr lang="es-EC" dirty="0"/>
              <a:t> En el caso de los MFP grandes, en cada uno de ellos se implementarán jornadas de trabajo por Asociaciones y a ellas podrían sumarse otros mercados más pequeños que se ubiquen por el sector.</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b="1" dirty="0"/>
              <a:t>Mercados de pequeños:</a:t>
            </a:r>
            <a:r>
              <a:rPr lang="es-EC" dirty="0"/>
              <a:t> Respecto a los MFP de menor tamaño y con un menor número de comerciantes, se agruparían por afinidad geográfica y facilidades de movilización para en un mismo espacio acoger a los delegados de dos o más MFP.</a:t>
            </a:r>
          </a:p>
        </p:txBody>
      </p:sp>
    </p:spTree>
    <p:extLst>
      <p:ext uri="{BB962C8B-B14F-4D97-AF65-F5344CB8AC3E}">
        <p14:creationId xmlns:p14="http://schemas.microsoft.com/office/powerpoint/2010/main" val="13543102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876</Words>
  <Application>Microsoft Macintosh PowerPoint</Application>
  <PresentationFormat>Panorámica</PresentationFormat>
  <Paragraphs>48</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Ramiro Fernando Nunez Villacres</dc:creator>
  <cp:lastModifiedBy>Microsoft Office User</cp:lastModifiedBy>
  <cp:revision>25</cp:revision>
  <dcterms:created xsi:type="dcterms:W3CDTF">2024-07-23T14:30:13Z</dcterms:created>
  <dcterms:modified xsi:type="dcterms:W3CDTF">2024-09-11T15:26:09Z</dcterms:modified>
</cp:coreProperties>
</file>