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7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B5EE"/>
    <a:srgbClr val="EED1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799B23B-EC83-4686-B30A-512413B5E67A}" styleName="Estilo claro 3 - Acent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99" autoAdjust="0"/>
    <p:restoredTop sz="94660"/>
  </p:normalViewPr>
  <p:slideViewPr>
    <p:cSldViewPr snapToGrid="0">
      <p:cViewPr varScale="1">
        <p:scale>
          <a:sx n="72" d="100"/>
          <a:sy n="72" d="100"/>
        </p:scale>
        <p:origin x="76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MX"/>
              <a:t>Haz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F238F-BEF7-42ED-B8C6-8C32B2451F4F}" type="datetimeFigureOut">
              <a:rPr lang="es-EC" smtClean="0"/>
              <a:t>4/3/2024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2DE190DF-C87A-4631-863D-7024ECA8D1D2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47626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F238F-BEF7-42ED-B8C6-8C32B2451F4F}" type="datetimeFigureOut">
              <a:rPr lang="es-EC" smtClean="0"/>
              <a:t>4/3/2024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DE190DF-C87A-4631-863D-7024ECA8D1D2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8592566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F238F-BEF7-42ED-B8C6-8C32B2451F4F}" type="datetimeFigureOut">
              <a:rPr lang="es-EC" smtClean="0"/>
              <a:t>4/3/2024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DE190DF-C87A-4631-863D-7024ECA8D1D2}" type="slidenum">
              <a:rPr lang="es-EC" smtClean="0"/>
              <a:t>‹Nº›</a:t>
            </a:fld>
            <a:endParaRPr lang="es-EC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833911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F238F-BEF7-42ED-B8C6-8C32B2451F4F}" type="datetimeFigureOut">
              <a:rPr lang="es-EC" smtClean="0"/>
              <a:t>4/3/2024</a:t>
            </a:fld>
            <a:endParaRPr lang="es-EC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DE190DF-C87A-4631-863D-7024ECA8D1D2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7563296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F238F-BEF7-42ED-B8C6-8C32B2451F4F}" type="datetimeFigureOut">
              <a:rPr lang="es-EC" smtClean="0"/>
              <a:t>4/3/2024</a:t>
            </a:fld>
            <a:endParaRPr lang="es-EC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DE190DF-C87A-4631-863D-7024ECA8D1D2}" type="slidenum">
              <a:rPr lang="es-EC" smtClean="0"/>
              <a:t>‹Nº›</a:t>
            </a:fld>
            <a:endParaRPr lang="es-EC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394749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F238F-BEF7-42ED-B8C6-8C32B2451F4F}" type="datetimeFigureOut">
              <a:rPr lang="es-EC" smtClean="0"/>
              <a:t>4/3/2024</a:t>
            </a:fld>
            <a:endParaRPr lang="es-EC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DE190DF-C87A-4631-863D-7024ECA8D1D2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0758916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F238F-BEF7-42ED-B8C6-8C32B2451F4F}" type="datetimeFigureOut">
              <a:rPr lang="es-EC" smtClean="0"/>
              <a:t>4/3/2024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190DF-C87A-4631-863D-7024ECA8D1D2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9899302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F238F-BEF7-42ED-B8C6-8C32B2451F4F}" type="datetimeFigureOut">
              <a:rPr lang="es-EC" smtClean="0"/>
              <a:t>4/3/2024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190DF-C87A-4631-863D-7024ECA8D1D2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357468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F238F-BEF7-42ED-B8C6-8C32B2451F4F}" type="datetimeFigureOut">
              <a:rPr lang="es-EC" smtClean="0"/>
              <a:t>4/3/2024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190DF-C87A-4631-863D-7024ECA8D1D2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975463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F238F-BEF7-42ED-B8C6-8C32B2451F4F}" type="datetimeFigureOut">
              <a:rPr lang="es-EC" smtClean="0"/>
              <a:t>4/3/2024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DE190DF-C87A-4631-863D-7024ECA8D1D2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4125177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F238F-BEF7-42ED-B8C6-8C32B2451F4F}" type="datetimeFigureOut">
              <a:rPr lang="es-EC" smtClean="0"/>
              <a:t>4/3/2024</a:t>
            </a:fld>
            <a:endParaRPr lang="es-EC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DE190DF-C87A-4631-863D-7024ECA8D1D2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224397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F238F-BEF7-42ED-B8C6-8C32B2451F4F}" type="datetimeFigureOut">
              <a:rPr lang="es-EC" smtClean="0"/>
              <a:t>4/3/2024</a:t>
            </a:fld>
            <a:endParaRPr lang="es-EC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DE190DF-C87A-4631-863D-7024ECA8D1D2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292626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F238F-BEF7-42ED-B8C6-8C32B2451F4F}" type="datetimeFigureOut">
              <a:rPr lang="es-EC" smtClean="0"/>
              <a:t>4/3/2024</a:t>
            </a:fld>
            <a:endParaRPr lang="es-EC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190DF-C87A-4631-863D-7024ECA8D1D2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491963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F238F-BEF7-42ED-B8C6-8C32B2451F4F}" type="datetimeFigureOut">
              <a:rPr lang="es-EC" smtClean="0"/>
              <a:t>4/3/2024</a:t>
            </a:fld>
            <a:endParaRPr lang="es-EC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190DF-C87A-4631-863D-7024ECA8D1D2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501626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F238F-BEF7-42ED-B8C6-8C32B2451F4F}" type="datetimeFigureOut">
              <a:rPr lang="es-EC" smtClean="0"/>
              <a:t>4/3/2024</a:t>
            </a:fld>
            <a:endParaRPr lang="es-EC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190DF-C87A-4631-863D-7024ECA8D1D2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921061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MX"/>
              <a:t>Haz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F238F-BEF7-42ED-B8C6-8C32B2451F4F}" type="datetimeFigureOut">
              <a:rPr lang="es-EC" smtClean="0"/>
              <a:t>4/3/2024</a:t>
            </a:fld>
            <a:endParaRPr lang="es-EC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DE190DF-C87A-4631-863D-7024ECA8D1D2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963836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9F238F-BEF7-42ED-B8C6-8C32B2451F4F}" type="datetimeFigureOut">
              <a:rPr lang="es-EC" smtClean="0"/>
              <a:t>4/3/2024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2DE190DF-C87A-4631-863D-7024ECA8D1D2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929193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9" r:id="rId2"/>
    <p:sldLayoutId id="2147483940" r:id="rId3"/>
    <p:sldLayoutId id="2147483941" r:id="rId4"/>
    <p:sldLayoutId id="2147483942" r:id="rId5"/>
    <p:sldLayoutId id="2147483943" r:id="rId6"/>
    <p:sldLayoutId id="2147483944" r:id="rId7"/>
    <p:sldLayoutId id="2147483945" r:id="rId8"/>
    <p:sldLayoutId id="2147483946" r:id="rId9"/>
    <p:sldLayoutId id="2147483947" r:id="rId10"/>
    <p:sldLayoutId id="2147483948" r:id="rId11"/>
    <p:sldLayoutId id="2147483949" r:id="rId12"/>
    <p:sldLayoutId id="2147483950" r:id="rId13"/>
    <p:sldLayoutId id="2147483951" r:id="rId14"/>
    <p:sldLayoutId id="2147483952" r:id="rId15"/>
    <p:sldLayoutId id="214748395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ADC32041-38C9-72C9-C209-355CA45F35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7880" y="1380392"/>
            <a:ext cx="10556240" cy="3728952"/>
          </a:xfr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/>
            <a:r>
              <a:rPr lang="es-MX" sz="4000" b="1" dirty="0"/>
              <a:t>Cronograma de mesas para la socialización y construcción del Proyecto de Ordenanza Reformatoria del libro III.3 de la comercialización, título I, de los mercados del Código Municipal para el Distrito Metropolitano de Quito.</a:t>
            </a:r>
            <a:endParaRPr lang="es-EC" sz="4000" b="1" dirty="0"/>
          </a:p>
        </p:txBody>
      </p:sp>
      <p:pic>
        <p:nvPicPr>
          <p:cNvPr id="1026" name="Picture 2" descr="Licencia Metropolitana Única para el Ejercicio de Actividades Económicas -  LUAE - Trámites En Línea del GAD-DMQ">
            <a:extLst>
              <a:ext uri="{FF2B5EF4-FFF2-40B4-BE49-F238E27FC236}">
                <a16:creationId xmlns:a16="http://schemas.microsoft.com/office/drawing/2014/main" id="{B4CB8A47-DDE2-20F3-87A4-E17D73A748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4837" y="5662905"/>
            <a:ext cx="2787163" cy="1195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12600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60743F5D-0672-094F-5EB2-9C3987A985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8762730"/>
              </p:ext>
            </p:extLst>
          </p:nvPr>
        </p:nvGraphicFramePr>
        <p:xfrm>
          <a:off x="278563" y="1"/>
          <a:ext cx="9724777" cy="6711350"/>
        </p:xfrm>
        <a:graphic>
          <a:graphicData uri="http://schemas.openxmlformats.org/drawingml/2006/table">
            <a:tbl>
              <a:tblPr firstRow="1" bandRow="1"/>
              <a:tblGrid>
                <a:gridCol w="795804">
                  <a:extLst>
                    <a:ext uri="{9D8B030D-6E8A-4147-A177-3AD203B41FA5}">
                      <a16:colId xmlns:a16="http://schemas.microsoft.com/office/drawing/2014/main" val="3046321274"/>
                    </a:ext>
                  </a:extLst>
                </a:gridCol>
                <a:gridCol w="2196279">
                  <a:extLst>
                    <a:ext uri="{9D8B030D-6E8A-4147-A177-3AD203B41FA5}">
                      <a16:colId xmlns:a16="http://schemas.microsoft.com/office/drawing/2014/main" val="2493399597"/>
                    </a:ext>
                  </a:extLst>
                </a:gridCol>
                <a:gridCol w="1344716">
                  <a:extLst>
                    <a:ext uri="{9D8B030D-6E8A-4147-A177-3AD203B41FA5}">
                      <a16:colId xmlns:a16="http://schemas.microsoft.com/office/drawing/2014/main" val="4111741599"/>
                    </a:ext>
                  </a:extLst>
                </a:gridCol>
                <a:gridCol w="2068450">
                  <a:extLst>
                    <a:ext uri="{9D8B030D-6E8A-4147-A177-3AD203B41FA5}">
                      <a16:colId xmlns:a16="http://schemas.microsoft.com/office/drawing/2014/main" val="3933512673"/>
                    </a:ext>
                  </a:extLst>
                </a:gridCol>
                <a:gridCol w="1070259">
                  <a:extLst>
                    <a:ext uri="{9D8B030D-6E8A-4147-A177-3AD203B41FA5}">
                      <a16:colId xmlns:a16="http://schemas.microsoft.com/office/drawing/2014/main" val="2937977894"/>
                    </a:ext>
                  </a:extLst>
                </a:gridCol>
                <a:gridCol w="732209">
                  <a:extLst>
                    <a:ext uri="{9D8B030D-6E8A-4147-A177-3AD203B41FA5}">
                      <a16:colId xmlns:a16="http://schemas.microsoft.com/office/drawing/2014/main" val="2153393316"/>
                    </a:ext>
                  </a:extLst>
                </a:gridCol>
                <a:gridCol w="1517060">
                  <a:extLst>
                    <a:ext uri="{9D8B030D-6E8A-4147-A177-3AD203B41FA5}">
                      <a16:colId xmlns:a16="http://schemas.microsoft.com/office/drawing/2014/main" val="1052359470"/>
                    </a:ext>
                  </a:extLst>
                </a:gridCol>
              </a:tblGrid>
              <a:tr h="529216">
                <a:tc gridSpan="7"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MX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PROPUESTA DE VISITAS A LOS MERCADOS DEL DMQ</a:t>
                      </a:r>
                      <a:endParaRPr lang="es-MX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6867" marR="116867" marT="58433" marB="58433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0724087"/>
                  </a:ext>
                </a:extLst>
              </a:tr>
              <a:tr h="536043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ORDEN</a:t>
                      </a:r>
                      <a:endParaRPr lang="es-EC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NOMBRES DE LOS MERCADOS </a:t>
                      </a:r>
                      <a:endParaRPr lang="es-EC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PARROQUIAS</a:t>
                      </a:r>
                      <a:endParaRPr lang="es-EC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DIRIGENTE</a:t>
                      </a:r>
                      <a:endParaRPr lang="es-EC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FECHAS 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HORAS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LUGAR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8132320"/>
                  </a:ext>
                </a:extLst>
              </a:tr>
              <a:tr h="606661">
                <a:tc gridSpan="7"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2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SUR DE QUITO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6867" marR="116867" marT="58433" marB="58433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2074019"/>
                  </a:ext>
                </a:extLst>
              </a:tr>
              <a:tr h="536043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Mercado Guamaní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Guamaní</a:t>
                      </a:r>
                      <a:endParaRPr lang="es-EC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CECILIA VARGAS 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5/7/2023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9:00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6867" marR="116867" marT="58433" marB="58433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1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MERCADO DE GUAMANI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6867" marR="116867" marT="58433" marB="58433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793309"/>
                  </a:ext>
                </a:extLst>
              </a:tr>
              <a:tr h="572716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s-EC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MERCADO CAUPICHO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GUAMANI</a:t>
                      </a:r>
                      <a:endParaRPr lang="es-EC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JOSE CHICAIZA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5/7/2023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3185234"/>
                  </a:ext>
                </a:extLst>
              </a:tr>
              <a:tr h="437700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s-EC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Mercado la Ecuatoriana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Ecuatoriana 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MARIA  PUCO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5/7/2023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11:00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1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MERCADO LA ECUATORIANA 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3300134"/>
                  </a:ext>
                </a:extLst>
              </a:tr>
              <a:tr h="293395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Mercado Mena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Mena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MARTHA JAMI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17/7/2023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14:00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6867" marR="116867" marT="58433" marB="58433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1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MERCADO SOLANDA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2539211"/>
                  </a:ext>
                </a:extLst>
              </a:tr>
              <a:tr h="305004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Mercado de Solanda </a:t>
                      </a:r>
                      <a:endParaRPr lang="es-EC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Solanda </a:t>
                      </a:r>
                      <a:endParaRPr lang="es-EC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PATRICIA HERNANDEZ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17/7/2023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/>
                </a:tc>
                <a:extLst>
                  <a:ext uri="{0D108BD9-81ED-4DB2-BD59-A6C34878D82A}">
                    <a16:rowId xmlns:a16="http://schemas.microsoft.com/office/drawing/2014/main" val="629311036"/>
                  </a:ext>
                </a:extLst>
              </a:tr>
              <a:tr h="437700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Mercado Las Cuadras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Chillogallo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Carmen Bravo </a:t>
                      </a:r>
                    </a:p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Alexandra Lema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19/7/2023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09:00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ED1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MERCADO LAS CUADRAS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4093673082"/>
                  </a:ext>
                </a:extLst>
              </a:tr>
              <a:tr h="399344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Mercado de Santa Martha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Chillogallo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Marcela Ortiz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19/7/2023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14:00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6867" marR="116867" marT="58433" marB="58433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1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MERCADO CIUDADELA IBARRA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3931274"/>
                  </a:ext>
                </a:extLst>
              </a:tr>
              <a:tr h="399344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Mercado Ciudadela Ibarra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Chillogallo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Rodrigo Casa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19/7/2023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3355715"/>
                  </a:ext>
                </a:extLst>
              </a:tr>
              <a:tr h="437700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Mercado Mayorista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Solanda </a:t>
                      </a:r>
                      <a:endParaRPr lang="es-EC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Elizabeth Guerrero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23/8/2023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11:00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1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MERCADO MAYORISTA 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5127346"/>
                  </a:ext>
                </a:extLst>
              </a:tr>
              <a:tr h="406828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Mercado Quito Sur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 Bartolo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MARIA PACHECO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24/8/2023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14:00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6867" marR="116867" marT="58433" marB="58433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1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MERCADO LA MAGDALENA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6867" marR="116867" marT="58433" marB="58433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6412332"/>
                  </a:ext>
                </a:extLst>
              </a:tr>
              <a:tr h="406828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Mercado el Calzado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 Bartolo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MERCEDES VELASCO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24/8/2023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1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2287265"/>
                  </a:ext>
                </a:extLst>
              </a:tr>
              <a:tr h="406828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Mercado Magdalena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Magdalena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LOURDES  LANDETA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24/8/2023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16" marR="8116" marT="81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1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4675595"/>
                  </a:ext>
                </a:extLst>
              </a:tr>
            </a:tbl>
          </a:graphicData>
        </a:graphic>
      </p:graphicFrame>
      <p:pic>
        <p:nvPicPr>
          <p:cNvPr id="2" name="Picture 2" descr="Licencia Metropolitana Única para el Ejercicio de Actividades Económicas -  LUAE - Trámites En Línea del GAD-DMQ">
            <a:extLst>
              <a:ext uri="{FF2B5EF4-FFF2-40B4-BE49-F238E27FC236}">
                <a16:creationId xmlns:a16="http://schemas.microsoft.com/office/drawing/2014/main" id="{0C16886C-E174-BBA7-06EE-DF77194FEE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5527" y="6049108"/>
            <a:ext cx="1886473" cy="80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25258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9A05F800-5D28-E3ED-F65C-385752D3F8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707192"/>
              </p:ext>
            </p:extLst>
          </p:nvPr>
        </p:nvGraphicFramePr>
        <p:xfrm>
          <a:off x="60385" y="52139"/>
          <a:ext cx="10429687" cy="67537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193">
                  <a:extLst>
                    <a:ext uri="{9D8B030D-6E8A-4147-A177-3AD203B41FA5}">
                      <a16:colId xmlns:a16="http://schemas.microsoft.com/office/drawing/2014/main" val="3921113514"/>
                    </a:ext>
                  </a:extLst>
                </a:gridCol>
                <a:gridCol w="2766062">
                  <a:extLst>
                    <a:ext uri="{9D8B030D-6E8A-4147-A177-3AD203B41FA5}">
                      <a16:colId xmlns:a16="http://schemas.microsoft.com/office/drawing/2014/main" val="203614600"/>
                    </a:ext>
                  </a:extLst>
                </a:gridCol>
                <a:gridCol w="941199">
                  <a:extLst>
                    <a:ext uri="{9D8B030D-6E8A-4147-A177-3AD203B41FA5}">
                      <a16:colId xmlns:a16="http://schemas.microsoft.com/office/drawing/2014/main" val="609901410"/>
                    </a:ext>
                  </a:extLst>
                </a:gridCol>
                <a:gridCol w="1260905">
                  <a:extLst>
                    <a:ext uri="{9D8B030D-6E8A-4147-A177-3AD203B41FA5}">
                      <a16:colId xmlns:a16="http://schemas.microsoft.com/office/drawing/2014/main" val="3799946426"/>
                    </a:ext>
                  </a:extLst>
                </a:gridCol>
                <a:gridCol w="770123">
                  <a:extLst>
                    <a:ext uri="{9D8B030D-6E8A-4147-A177-3AD203B41FA5}">
                      <a16:colId xmlns:a16="http://schemas.microsoft.com/office/drawing/2014/main" val="3291158710"/>
                    </a:ext>
                  </a:extLst>
                </a:gridCol>
                <a:gridCol w="3066085">
                  <a:extLst>
                    <a:ext uri="{9D8B030D-6E8A-4147-A177-3AD203B41FA5}">
                      <a16:colId xmlns:a16="http://schemas.microsoft.com/office/drawing/2014/main" val="3841524237"/>
                    </a:ext>
                  </a:extLst>
                </a:gridCol>
                <a:gridCol w="1482120">
                  <a:extLst>
                    <a:ext uri="{9D8B030D-6E8A-4147-A177-3AD203B41FA5}">
                      <a16:colId xmlns:a16="http://schemas.microsoft.com/office/drawing/2014/main" val="688618693"/>
                    </a:ext>
                  </a:extLst>
                </a:gridCol>
              </a:tblGrid>
              <a:tr h="299188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s-EC" sz="1400" u="none" strike="noStrike" dirty="0">
                          <a:effectLst/>
                        </a:rPr>
                        <a:t>CENTRO DE QUITO </a:t>
                      </a:r>
                      <a:endParaRPr lang="es-EC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5015452"/>
                  </a:ext>
                </a:extLst>
              </a:tr>
              <a:tr h="328261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u="none" strike="noStrike">
                          <a:effectLst/>
                        </a:rPr>
                        <a:t>13</a:t>
                      </a:r>
                      <a:endParaRPr lang="es-EC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Todas las Asociaciones externas</a:t>
                      </a: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Centro Historico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20/7/2023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09:00</a:t>
                      </a:r>
                    </a:p>
                  </a:txBody>
                  <a:tcPr marL="2131" marR="2131" marT="2131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9"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  <a:p>
                      <a:pPr algn="ctr" fontAlgn="ctr"/>
                      <a:endParaRPr lang="es-EC" sz="1050" u="none" strike="noStrike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 fontAlgn="ctr"/>
                      <a:endParaRPr lang="es-EC" sz="1050" u="none" strike="noStrike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 fontAlgn="ctr"/>
                      <a:endParaRPr lang="es-EC" sz="1050" u="none" strike="noStrike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Liga Deportiva barrial San Roque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extLst>
                  <a:ext uri="{0D108BD9-81ED-4DB2-BD59-A6C34878D82A}">
                    <a16:rowId xmlns:a16="http://schemas.microsoft.com/office/drawing/2014/main" val="7494843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u="none" strike="noStrike">
                          <a:effectLst/>
                        </a:rPr>
                        <a:t>14</a:t>
                      </a:r>
                      <a:endParaRPr lang="es-EC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Asociacion El Galpon -San Roque</a:t>
                      </a:r>
                      <a:endParaRPr lang="es-MX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Centro Historico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Margoth Naranjo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20/7/2023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11:00</a:t>
                      </a:r>
                    </a:p>
                  </a:txBody>
                  <a:tcPr marL="2131" marR="2131" marT="2131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028638894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u="none" strike="noStrike">
                          <a:effectLst/>
                        </a:rPr>
                        <a:t>15</a:t>
                      </a:r>
                      <a:endParaRPr lang="es-EC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Asociacion 2 de diciembre 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Centro Historico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Martha Chiluiza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20/7/2023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extLst>
                  <a:ext uri="{0D108BD9-81ED-4DB2-BD59-A6C34878D82A}">
                    <a16:rowId xmlns:a16="http://schemas.microsoft.com/office/drawing/2014/main" val="3608930347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u="none" strike="noStrike">
                          <a:effectLst/>
                        </a:rPr>
                        <a:t>16</a:t>
                      </a:r>
                      <a:endParaRPr lang="es-EC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Asociacion 14 de febrero -San Roque</a:t>
                      </a:r>
                      <a:endParaRPr lang="es-MX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Centro Historico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Anita Espinoza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20/7/2023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extLst>
                  <a:ext uri="{0D108BD9-81ED-4DB2-BD59-A6C34878D82A}">
                    <a16:rowId xmlns:a16="http://schemas.microsoft.com/office/drawing/2014/main" val="397936868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u="none" strike="noStrike">
                          <a:effectLst/>
                        </a:rPr>
                        <a:t>17</a:t>
                      </a:r>
                      <a:endParaRPr lang="es-EC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Asociacion Santo Domingo - San Roque</a:t>
                      </a:r>
                      <a:endParaRPr lang="es-MX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Centro Historico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Edgar Lopez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20/7/2023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extLst>
                  <a:ext uri="{0D108BD9-81ED-4DB2-BD59-A6C34878D82A}">
                    <a16:rowId xmlns:a16="http://schemas.microsoft.com/office/drawing/2014/main" val="2744327623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u="none" strike="noStrike">
                          <a:effectLst/>
                        </a:rPr>
                        <a:t>18</a:t>
                      </a:r>
                      <a:endParaRPr lang="es-EC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Mercado San Roque</a:t>
                      </a: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Centro Historico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Daniel Valarezo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20/7/2023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extLst>
                  <a:ext uri="{0D108BD9-81ED-4DB2-BD59-A6C34878D82A}">
                    <a16:rowId xmlns:a16="http://schemas.microsoft.com/office/drawing/2014/main" val="3779716786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Nuevo Mercado San Roque</a:t>
                      </a: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Centro Histórico</a:t>
                      </a: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21/7/2023</a:t>
                      </a:r>
                    </a:p>
                  </a:txBody>
                  <a:tcPr marL="2131" marR="2131" marT="2131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EC" sz="1100" b="0" dirty="0"/>
                        <a:t>09:00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extLst>
                  <a:ext uri="{0D108BD9-81ED-4DB2-BD59-A6C34878D82A}">
                    <a16:rowId xmlns:a16="http://schemas.microsoft.com/office/drawing/2014/main" val="1195416959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Asociacion 12 de Octubre</a:t>
                      </a:r>
                    </a:p>
                  </a:txBody>
                  <a:tcPr marL="2131" marR="2131" marT="2131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Centro Histórico</a:t>
                      </a: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Santiago Torres</a:t>
                      </a: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21/7/2023</a:t>
                      </a:r>
                    </a:p>
                  </a:txBody>
                  <a:tcPr marL="2131" marR="2131" marT="2131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extLst>
                  <a:ext uri="{0D108BD9-81ED-4DB2-BD59-A6C34878D82A}">
                    <a16:rowId xmlns:a16="http://schemas.microsoft.com/office/drawing/2014/main" val="2069138819"/>
                  </a:ext>
                </a:extLst>
              </a:tr>
              <a:tr h="254350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Resto de Asociaciones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Centro Histórico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21/7/2023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100" dirty="0"/>
                        <a:t>11:00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extLst>
                  <a:ext uri="{0D108BD9-81ED-4DB2-BD59-A6C34878D82A}">
                    <a16:rowId xmlns:a16="http://schemas.microsoft.com/office/drawing/2014/main" val="46805040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u="none" strike="noStrike" dirty="0">
                          <a:effectLst/>
                        </a:rPr>
                        <a:t>22</a:t>
                      </a:r>
                      <a:endParaRPr lang="es-EC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Mercado América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Santa Prisca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ALFREDO LOSANO 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24/7/2023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14:00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MERCADO AMERICA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extLst>
                  <a:ext uri="{0D108BD9-81ED-4DB2-BD59-A6C34878D82A}">
                    <a16:rowId xmlns:a16="http://schemas.microsoft.com/office/drawing/2014/main" val="388567858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u="none" strike="noStrike" dirty="0">
                          <a:effectLst/>
                        </a:rPr>
                        <a:t>23</a:t>
                      </a:r>
                      <a:endParaRPr lang="es-EC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MERCADO SAN JUAN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JOSE TAIPE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510286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u="none" strike="noStrike" dirty="0">
                          <a:effectLst/>
                        </a:rPr>
                        <a:t>24</a:t>
                      </a:r>
                      <a:endParaRPr lang="es-EC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MERCADO TOCTIUCO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OTO SALAZAR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8573721"/>
                  </a:ext>
                </a:extLst>
              </a:tr>
              <a:tr h="328261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u="none" strike="noStrike" dirty="0">
                          <a:effectLst/>
                        </a:rPr>
                        <a:t>25</a:t>
                      </a:r>
                      <a:endParaRPr lang="es-EC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Mercado Arenas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Santa Prisca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ALEXANDRA EUGENIA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24/7/2023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9:00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MERCADO ARENAS 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extLst>
                  <a:ext uri="{0D108BD9-81ED-4DB2-BD59-A6C34878D82A}">
                    <a16:rowId xmlns:a16="http://schemas.microsoft.com/office/drawing/2014/main" val="29847600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u="none" strike="noStrike" dirty="0">
                          <a:effectLst/>
                        </a:rPr>
                        <a:t>26</a:t>
                      </a:r>
                      <a:endParaRPr lang="es-EC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Mercado Santa Clara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Centro Histórico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MONICA TIRADO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26/7/2023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14:00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MERCADO SANTA CLARA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extLst>
                  <a:ext uri="{0D108BD9-81ED-4DB2-BD59-A6C34878D82A}">
                    <a16:rowId xmlns:a16="http://schemas.microsoft.com/office/drawing/2014/main" val="1644600764"/>
                  </a:ext>
                </a:extLst>
              </a:tr>
              <a:tr h="316290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Mercado San Francisco 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Centro Historico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SEGUNDO NUÑEZ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26/7/2023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9:00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MERCADO SAN FRANCISCO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extLst>
                  <a:ext uri="{0D108BD9-81ED-4DB2-BD59-A6C34878D82A}">
                    <a16:rowId xmlns:a16="http://schemas.microsoft.com/office/drawing/2014/main" val="2805551933"/>
                  </a:ext>
                </a:extLst>
              </a:tr>
              <a:tr h="302836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Mercado Central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Ichimbia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PATRICIA GORDON 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27/7/2023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14:00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MERCADO CENTRAL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extLst>
                  <a:ext uri="{0D108BD9-81ED-4DB2-BD59-A6C34878D82A}">
                    <a16:rowId xmlns:a16="http://schemas.microsoft.com/office/drawing/2014/main" val="3205301801"/>
                  </a:ext>
                </a:extLst>
              </a:tr>
              <a:tr h="302836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MERCADO LA FLORESTA 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ELIZABETH MUELA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2922251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Mercado Chimbacalle 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Chimbacalle 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CARMEN QUISHPE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27/7/2023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9:00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MERCADO CHIMBACALLE 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extLst>
                  <a:ext uri="{0D108BD9-81ED-4DB2-BD59-A6C34878D82A}">
                    <a16:rowId xmlns:a16="http://schemas.microsoft.com/office/drawing/2014/main" val="3282848238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u="none" strike="noStrike" dirty="0">
                          <a:effectLst/>
                        </a:rPr>
                        <a:t>31</a:t>
                      </a:r>
                      <a:endParaRPr lang="es-EC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Asociacion Gualberto Perez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Chimbacalle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MONICA ROMERO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02/8/2023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09:00</a:t>
                      </a:r>
                    </a:p>
                  </a:txBody>
                  <a:tcPr marL="2131" marR="2131" marT="2131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0">
                  <a:txBody>
                    <a:bodyPr/>
                    <a:lstStyle/>
                    <a:p>
                      <a:pPr algn="ctr" fontAlgn="ctr"/>
                      <a:r>
                        <a:rPr lang="es-EC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MERCADO CHIRIYACU</a:t>
                      </a:r>
                    </a:p>
                  </a:txBody>
                  <a:tcPr marL="2131" marR="2131" marT="2131" marB="0" anchor="ctr"/>
                </a:tc>
                <a:extLst>
                  <a:ext uri="{0D108BD9-81ED-4DB2-BD59-A6C34878D82A}">
                    <a16:rowId xmlns:a16="http://schemas.microsoft.com/office/drawing/2014/main" val="1884566918"/>
                  </a:ext>
                </a:extLst>
              </a:tr>
              <a:tr h="328261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u="none" strike="noStrike" dirty="0">
                          <a:effectLst/>
                        </a:rPr>
                        <a:t>32</a:t>
                      </a:r>
                      <a:endParaRPr lang="es-EC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Asociacion Andres Perez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Chimbacalle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MARGARITA TAYMAL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02/8/2023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extLst>
                  <a:ext uri="{0D108BD9-81ED-4DB2-BD59-A6C34878D82A}">
                    <a16:rowId xmlns:a16="http://schemas.microsoft.com/office/drawing/2014/main" val="21618085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u="none" strike="noStrike" dirty="0">
                          <a:effectLst/>
                        </a:rPr>
                        <a:t>33</a:t>
                      </a:r>
                      <a:endParaRPr lang="es-EC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Asociacion 20 de Noviembre</a:t>
                      </a:r>
                      <a:endParaRPr lang="es-MX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Chimbacalle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JUAN POMAQUISA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02/8/2023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extLst>
                  <a:ext uri="{0D108BD9-81ED-4DB2-BD59-A6C34878D82A}">
                    <a16:rowId xmlns:a16="http://schemas.microsoft.com/office/drawing/2014/main" val="2429523590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u="none" strike="noStrike" dirty="0">
                          <a:effectLst/>
                        </a:rPr>
                        <a:t>34</a:t>
                      </a:r>
                      <a:endParaRPr lang="es-EC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Asociacion 10 de Agosto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Chimbacalle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Rosa Cornejo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02/8/2023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s-MX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extLst>
                  <a:ext uri="{0D108BD9-81ED-4DB2-BD59-A6C34878D82A}">
                    <a16:rowId xmlns:a16="http://schemas.microsoft.com/office/drawing/2014/main" val="1879014067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u="none" strike="noStrike" dirty="0">
                          <a:effectLst/>
                        </a:rPr>
                        <a:t>35</a:t>
                      </a:r>
                      <a:endParaRPr lang="es-EC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Asociacion 12 de Junio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Chimbacalle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Rubi Fernandez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02/8/2023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extLst>
                  <a:ext uri="{0D108BD9-81ED-4DB2-BD59-A6C34878D82A}">
                    <a16:rowId xmlns:a16="http://schemas.microsoft.com/office/drawing/2014/main" val="2629234425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Asociacion Uion y Progreso </a:t>
                      </a:r>
                      <a:endParaRPr lang="es-MX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Chimbacalle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VERO SANCHEZ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03/8/2023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11:00</a:t>
                      </a:r>
                    </a:p>
                  </a:txBody>
                  <a:tcPr marL="2131" marR="2131" marT="2131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extLst>
                  <a:ext uri="{0D108BD9-81ED-4DB2-BD59-A6C34878D82A}">
                    <a16:rowId xmlns:a16="http://schemas.microsoft.com/office/drawing/2014/main" val="2336716487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Asociación 8 de Marzo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Chimbacalle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JUAN BAEZ 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03/8/2023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extLst>
                  <a:ext uri="{0D108BD9-81ED-4DB2-BD59-A6C34878D82A}">
                    <a16:rowId xmlns:a16="http://schemas.microsoft.com/office/drawing/2014/main" val="4282277133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Asociacion Musculo y Rieles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Chimbacalle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Piedad Molina 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03/8/2023</a:t>
                      </a:r>
                      <a:endParaRPr lang="es-EC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s-MX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extLst>
                  <a:ext uri="{0D108BD9-81ED-4DB2-BD59-A6C34878D82A}">
                    <a16:rowId xmlns:a16="http://schemas.microsoft.com/office/drawing/2014/main" val="351790264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Mercado Chiriyacu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Chimbacalle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KLEVER SALTOS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03/8/2023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09:00</a:t>
                      </a:r>
                    </a:p>
                  </a:txBody>
                  <a:tcPr marL="2131" marR="2131" marT="2131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extLst>
                  <a:ext uri="{0D108BD9-81ED-4DB2-BD59-A6C34878D82A}">
                    <a16:rowId xmlns:a16="http://schemas.microsoft.com/office/drawing/2014/main" val="3371802073"/>
                  </a:ext>
                </a:extLst>
              </a:tr>
              <a:tr h="302836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Asociacion Caldas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Chimbacalle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MERCEDES MOPOSITA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03/8/2023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s-MX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extLst>
                  <a:ext uri="{0D108BD9-81ED-4DB2-BD59-A6C34878D82A}">
                    <a16:rowId xmlns:a16="http://schemas.microsoft.com/office/drawing/2014/main" val="2264359152"/>
                  </a:ext>
                </a:extLst>
              </a:tr>
              <a:tr h="316290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Mercado Puengasi Virgen del Rosario Eden del Valle</a:t>
                      </a:r>
                      <a:endParaRPr lang="es-MX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Puengasi 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TERESA TOPON </a:t>
                      </a:r>
                      <a:endParaRPr lang="es-EC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14/8/2023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9:00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MERCADO PUENGASI </a:t>
                      </a:r>
                      <a:endParaRPr lang="es-EC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2131" marR="2131" marT="2131" marB="0" anchor="ctr"/>
                </a:tc>
                <a:extLst>
                  <a:ext uri="{0D108BD9-81ED-4DB2-BD59-A6C34878D82A}">
                    <a16:rowId xmlns:a16="http://schemas.microsoft.com/office/drawing/2014/main" val="4156901780"/>
                  </a:ext>
                </a:extLst>
              </a:tr>
            </a:tbl>
          </a:graphicData>
        </a:graphic>
      </p:graphicFrame>
      <p:pic>
        <p:nvPicPr>
          <p:cNvPr id="2" name="Picture 2" descr="Licencia Metropolitana Única para el Ejercicio de Actividades Económicas -  LUAE - Trámites En Línea del GAD-DMQ">
            <a:extLst>
              <a:ext uri="{FF2B5EF4-FFF2-40B4-BE49-F238E27FC236}">
                <a16:creationId xmlns:a16="http://schemas.microsoft.com/office/drawing/2014/main" id="{62ED31A3-B130-B330-D59A-5504425F1F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0072" y="6128238"/>
            <a:ext cx="1701928" cy="729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98080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FE071AD4-863B-6E24-B4C6-833E29C2E1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3655151"/>
              </p:ext>
            </p:extLst>
          </p:nvPr>
        </p:nvGraphicFramePr>
        <p:xfrm>
          <a:off x="403927" y="86263"/>
          <a:ext cx="10086145" cy="6383547"/>
        </p:xfrm>
        <a:graphic>
          <a:graphicData uri="http://schemas.openxmlformats.org/drawingml/2006/table">
            <a:tbl>
              <a:tblPr/>
              <a:tblGrid>
                <a:gridCol w="416131">
                  <a:extLst>
                    <a:ext uri="{9D8B030D-6E8A-4147-A177-3AD203B41FA5}">
                      <a16:colId xmlns:a16="http://schemas.microsoft.com/office/drawing/2014/main" val="186625169"/>
                    </a:ext>
                  </a:extLst>
                </a:gridCol>
                <a:gridCol w="2300305">
                  <a:extLst>
                    <a:ext uri="{9D8B030D-6E8A-4147-A177-3AD203B41FA5}">
                      <a16:colId xmlns:a16="http://schemas.microsoft.com/office/drawing/2014/main" val="3326434884"/>
                    </a:ext>
                  </a:extLst>
                </a:gridCol>
                <a:gridCol w="1534545">
                  <a:extLst>
                    <a:ext uri="{9D8B030D-6E8A-4147-A177-3AD203B41FA5}">
                      <a16:colId xmlns:a16="http://schemas.microsoft.com/office/drawing/2014/main" val="3797101930"/>
                    </a:ext>
                  </a:extLst>
                </a:gridCol>
                <a:gridCol w="1902311">
                  <a:extLst>
                    <a:ext uri="{9D8B030D-6E8A-4147-A177-3AD203B41FA5}">
                      <a16:colId xmlns:a16="http://schemas.microsoft.com/office/drawing/2014/main" val="3174578014"/>
                    </a:ext>
                  </a:extLst>
                </a:gridCol>
                <a:gridCol w="1154483">
                  <a:extLst>
                    <a:ext uri="{9D8B030D-6E8A-4147-A177-3AD203B41FA5}">
                      <a16:colId xmlns:a16="http://schemas.microsoft.com/office/drawing/2014/main" val="3094275689"/>
                    </a:ext>
                  </a:extLst>
                </a:gridCol>
                <a:gridCol w="1046285">
                  <a:extLst>
                    <a:ext uri="{9D8B030D-6E8A-4147-A177-3AD203B41FA5}">
                      <a16:colId xmlns:a16="http://schemas.microsoft.com/office/drawing/2014/main" val="1047070076"/>
                    </a:ext>
                  </a:extLst>
                </a:gridCol>
                <a:gridCol w="1732085">
                  <a:extLst>
                    <a:ext uri="{9D8B030D-6E8A-4147-A177-3AD203B41FA5}">
                      <a16:colId xmlns:a16="http://schemas.microsoft.com/office/drawing/2014/main" val="3899111529"/>
                    </a:ext>
                  </a:extLst>
                </a:gridCol>
              </a:tblGrid>
              <a:tr h="607294">
                <a:tc gridSpan="7"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2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NORTE DE QUITO 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6131" marR="116131" marT="58066" marB="58066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1045217"/>
                  </a:ext>
                </a:extLst>
              </a:tr>
              <a:tr h="610985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  <a:endParaRPr lang="es-EC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Mercado la Bota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Comité del Pueblo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RAFAEL ERAZO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30/7/2023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5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14:00</a:t>
                      </a:r>
                      <a:endParaRPr lang="es-EC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5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MERCADO LA BOTA</a:t>
                      </a:r>
                      <a:endParaRPr lang="es-EC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360679"/>
                  </a:ext>
                </a:extLst>
              </a:tr>
              <a:tr h="610985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  <a:endParaRPr lang="es-EC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Mercado de Carcelen 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Carcelén</a:t>
                      </a:r>
                      <a:endParaRPr lang="es-EC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CESAR GARCIA</a:t>
                      </a:r>
                      <a:endParaRPr lang="es-EC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30/7/2023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5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9:00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5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MERCADO DE CARCELEN</a:t>
                      </a:r>
                      <a:endParaRPr lang="es-EC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410017"/>
                  </a:ext>
                </a:extLst>
              </a:tr>
              <a:tr h="340166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  <a:endParaRPr lang="es-EC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Mercado Calderon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Calderón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ANGEL PACUSHCA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31/7/2023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5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9:00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5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MERCADO CALDERON</a:t>
                      </a:r>
                      <a:endParaRPr lang="es-EC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2422615"/>
                  </a:ext>
                </a:extLst>
              </a:tr>
              <a:tr h="340166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  <a:endParaRPr lang="es-EC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Mercado de Carapungo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Carapungo</a:t>
                      </a:r>
                      <a:endParaRPr lang="es-EC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JAZMIM BAEZ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31/7/2023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5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14:00</a:t>
                      </a:r>
                      <a:endParaRPr lang="es-EC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5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MERCADO CARAPUNGO</a:t>
                      </a:r>
                      <a:endParaRPr lang="es-EC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086383"/>
                  </a:ext>
                </a:extLst>
              </a:tr>
              <a:tr h="610985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es-EC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Mercado Comité del Pueblo 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Comité del Pueblo</a:t>
                      </a:r>
                      <a:endParaRPr lang="es-EC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LUCY URBANO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01/8/2023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5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14:00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5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MERCADO COMITÉ DEL PUEBLO</a:t>
                      </a:r>
                      <a:endParaRPr lang="es-EC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625107"/>
                  </a:ext>
                </a:extLst>
              </a:tr>
              <a:tr h="340166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200" b="0" i="0" u="none" strike="noStrike" dirty="0">
                          <a:effectLst/>
                          <a:latin typeface="Arial" panose="020B0604020202020204" pitchFamily="34" charset="0"/>
                        </a:rPr>
                        <a:t>47</a:t>
                      </a: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Mercado Cotocollao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Cotocollao</a:t>
                      </a:r>
                      <a:endParaRPr lang="es-EC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MAGALY PUCACHAQUI</a:t>
                      </a:r>
                      <a:endParaRPr lang="es-EC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07/8/2023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6131" marR="116131" marT="58066" marB="58066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5E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9:00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6131" marR="116131" marT="58066" marB="58066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5E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MERCADO COTOCOLLAO</a:t>
                      </a:r>
                      <a:endParaRPr lang="es-EC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6131" marR="116131" marT="58066" marB="58066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4049645"/>
                  </a:ext>
                </a:extLst>
              </a:tr>
              <a:tr h="340166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200" b="0" i="0" u="none" strike="noStrike" dirty="0">
                          <a:effectLst/>
                          <a:latin typeface="Arial" panose="020B0604020202020204" pitchFamily="34" charset="0"/>
                        </a:rPr>
                        <a:t>48</a:t>
                      </a: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MERCADO JAIME ROLDOS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JAIME ROLDOS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TEREZA GUAMANZARA</a:t>
                      </a:r>
                      <a:endParaRPr lang="es-EC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6966962"/>
                  </a:ext>
                </a:extLst>
              </a:tr>
              <a:tr h="610985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  <a:endParaRPr lang="es-EC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Mercado Carolina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Iñaquito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LOLA  CANDO</a:t>
                      </a:r>
                      <a:endParaRPr lang="es-EC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07/8/2023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5E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14:00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6131" marR="116131" marT="58066" marB="58066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5E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MERCADO CAROLINA</a:t>
                      </a:r>
                      <a:endParaRPr lang="es-EC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6131" marR="116131" marT="58066" marB="58066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2790704"/>
                  </a:ext>
                </a:extLst>
              </a:tr>
              <a:tr h="610985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  <a:endParaRPr lang="es-EC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MERCADO BELLAVISTA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BELLAVISTA</a:t>
                      </a:r>
                      <a:endParaRPr lang="es-EC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ANA ALBA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/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1977264"/>
                  </a:ext>
                </a:extLst>
              </a:tr>
              <a:tr h="340166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  <a:endParaRPr lang="es-EC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Mercado Kenedy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Kenedy</a:t>
                      </a:r>
                      <a:endParaRPr lang="es-EC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HENRY PANCHI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09/8/2023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6131" marR="116131" marT="58066" marB="58066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5EE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9:00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6131" marR="116131" marT="58066" marB="58066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5EE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MERCADO DE LA KENNEDY</a:t>
                      </a:r>
                      <a:endParaRPr lang="es-EC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6131" marR="116131" marT="58066" marB="58066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5876876"/>
                  </a:ext>
                </a:extLst>
              </a:tr>
              <a:tr h="340166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  <a:endParaRPr lang="es-EC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MERCADO DE LA LUZ</a:t>
                      </a:r>
                      <a:endParaRPr lang="es-EC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 LUZ</a:t>
                      </a:r>
                      <a:endParaRPr lang="es-EC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RAMON CASTRO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8296050"/>
                  </a:ext>
                </a:extLst>
              </a:tr>
              <a:tr h="340166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  <a:endParaRPr lang="es-EC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Mercado Rumiñahui</a:t>
                      </a:r>
                      <a:endParaRPr lang="es-EC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Rumiñahui</a:t>
                      </a:r>
                      <a:endParaRPr lang="es-EC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 GUACHAMIN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09/8/2023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5E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2223150"/>
                  </a:ext>
                </a:extLst>
              </a:tr>
              <a:tr h="340166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  <a:endParaRPr lang="es-EC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Mercado Andalucía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Cochapamba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MIRIAN LINCANGO</a:t>
                      </a:r>
                      <a:endParaRPr lang="es-EC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09/8/2023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9B5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14:00</a:t>
                      </a:r>
                      <a:endParaRPr lang="es-EC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9B5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MERCADO ANDALUCIA </a:t>
                      </a:r>
                      <a:endParaRPr lang="es-EC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949895797"/>
                  </a:ext>
                </a:extLst>
              </a:tr>
            </a:tbl>
          </a:graphicData>
        </a:graphic>
      </p:graphicFrame>
      <p:pic>
        <p:nvPicPr>
          <p:cNvPr id="2" name="Picture 2" descr="Licencia Metropolitana Única para el Ejercicio de Actividades Económicas -  LUAE - Trámites En Línea del GAD-DMQ">
            <a:extLst>
              <a:ext uri="{FF2B5EF4-FFF2-40B4-BE49-F238E27FC236}">
                <a16:creationId xmlns:a16="http://schemas.microsoft.com/office/drawing/2014/main" id="{EA008741-4AFA-8DF0-B8F9-E86DB57B33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0072" y="6128238"/>
            <a:ext cx="1701928" cy="729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26927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A08F7CEB-05EB-85D6-0432-EB843B7282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2412361"/>
              </p:ext>
            </p:extLst>
          </p:nvPr>
        </p:nvGraphicFramePr>
        <p:xfrm>
          <a:off x="272736" y="56392"/>
          <a:ext cx="10110568" cy="67452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665">
                  <a:extLst>
                    <a:ext uri="{9D8B030D-6E8A-4147-A177-3AD203B41FA5}">
                      <a16:colId xmlns:a16="http://schemas.microsoft.com/office/drawing/2014/main" val="318001099"/>
                    </a:ext>
                  </a:extLst>
                </a:gridCol>
                <a:gridCol w="3049334">
                  <a:extLst>
                    <a:ext uri="{9D8B030D-6E8A-4147-A177-3AD203B41FA5}">
                      <a16:colId xmlns:a16="http://schemas.microsoft.com/office/drawing/2014/main" val="3631350157"/>
                    </a:ext>
                  </a:extLst>
                </a:gridCol>
                <a:gridCol w="1608992">
                  <a:extLst>
                    <a:ext uri="{9D8B030D-6E8A-4147-A177-3AD203B41FA5}">
                      <a16:colId xmlns:a16="http://schemas.microsoft.com/office/drawing/2014/main" val="3093766233"/>
                    </a:ext>
                  </a:extLst>
                </a:gridCol>
                <a:gridCol w="1872762">
                  <a:extLst>
                    <a:ext uri="{9D8B030D-6E8A-4147-A177-3AD203B41FA5}">
                      <a16:colId xmlns:a16="http://schemas.microsoft.com/office/drawing/2014/main" val="2876305158"/>
                    </a:ext>
                  </a:extLst>
                </a:gridCol>
                <a:gridCol w="984738">
                  <a:extLst>
                    <a:ext uri="{9D8B030D-6E8A-4147-A177-3AD203B41FA5}">
                      <a16:colId xmlns:a16="http://schemas.microsoft.com/office/drawing/2014/main" val="3251260397"/>
                    </a:ext>
                  </a:extLst>
                </a:gridCol>
                <a:gridCol w="923192">
                  <a:extLst>
                    <a:ext uri="{9D8B030D-6E8A-4147-A177-3AD203B41FA5}">
                      <a16:colId xmlns:a16="http://schemas.microsoft.com/office/drawing/2014/main" val="291338129"/>
                    </a:ext>
                  </a:extLst>
                </a:gridCol>
                <a:gridCol w="1274885">
                  <a:extLst>
                    <a:ext uri="{9D8B030D-6E8A-4147-A177-3AD203B41FA5}">
                      <a16:colId xmlns:a16="http://schemas.microsoft.com/office/drawing/2014/main" val="3923475895"/>
                    </a:ext>
                  </a:extLst>
                </a:gridCol>
              </a:tblGrid>
              <a:tr h="241306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s-EC" sz="1600" u="none" strike="noStrike" dirty="0">
                          <a:effectLst/>
                        </a:rPr>
                        <a:t>PARROQUIAS RURALES VALLES</a:t>
                      </a:r>
                      <a:endParaRPr lang="es-EC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2082459"/>
                  </a:ext>
                </a:extLst>
              </a:tr>
              <a:tr h="208540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55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Mercado Mayorista deL Arenal de Tumbaco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Tumbaco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CARLOS PAREDES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10/8/2023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14:00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MERCADO ARENAL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extLst>
                  <a:ext uri="{0D108BD9-81ED-4DB2-BD59-A6C34878D82A}">
                    <a16:rowId xmlns:a16="http://schemas.microsoft.com/office/drawing/2014/main" val="2377046133"/>
                  </a:ext>
                </a:extLst>
              </a:tr>
              <a:tr h="181888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56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Mercado de Tumbaco</a:t>
                      </a:r>
                      <a:endParaRPr lang="es-EC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Tumbaco</a:t>
                      </a:r>
                      <a:endParaRPr lang="es-EC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MARCO PILCO</a:t>
                      </a:r>
                      <a:endParaRPr lang="es-EC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10/8/2023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s-EC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4519043"/>
                  </a:ext>
                </a:extLst>
              </a:tr>
              <a:tr h="257049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57</a:t>
                      </a: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Asociacion 28 de noviembre -Mercado Conocoto</a:t>
                      </a:r>
                      <a:endParaRPr lang="es-MX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Conocoto</a:t>
                      </a:r>
                      <a:endParaRPr lang="es-MX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Edgar Ortiz</a:t>
                      </a:r>
                      <a:endParaRPr lang="es-MX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14/8/2023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9:00</a:t>
                      </a:r>
                      <a:endParaRPr lang="es-MX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MERCADO CONOCOTO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extLst>
                  <a:ext uri="{0D108BD9-81ED-4DB2-BD59-A6C34878D82A}">
                    <a16:rowId xmlns:a16="http://schemas.microsoft.com/office/drawing/2014/main" val="2776200541"/>
                  </a:ext>
                </a:extLst>
              </a:tr>
              <a:tr h="257049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58</a:t>
                      </a: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Asociacion 25 de noviembre -Mercado Conocoto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Conocoto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Cesar Toapanta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14/8/2023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6176484"/>
                  </a:ext>
                </a:extLst>
              </a:tr>
              <a:tr h="360141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59</a:t>
                      </a: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Mercado Hospitalaria 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Conocoto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VICENTE BARRIONUEVO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14/8/2023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14:00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MERCADO HOSPITALARIA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extLst>
                  <a:ext uri="{0D108BD9-81ED-4DB2-BD59-A6C34878D82A}">
                    <a16:rowId xmlns:a16="http://schemas.microsoft.com/office/drawing/2014/main" val="3655110066"/>
                  </a:ext>
                </a:extLst>
              </a:tr>
              <a:tr h="360141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60</a:t>
                      </a: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Mercado Cumbayá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Cumbayá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ALIPIO PAREDES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19/8/2023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9:00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MERCADO CUMBAYA 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extLst>
                  <a:ext uri="{0D108BD9-81ED-4DB2-BD59-A6C34878D82A}">
                    <a16:rowId xmlns:a16="http://schemas.microsoft.com/office/drawing/2014/main" val="3716733929"/>
                  </a:ext>
                </a:extLst>
              </a:tr>
              <a:tr h="360141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s-EC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RUTA ESCONDIDA</a:t>
                      </a:r>
                      <a:endParaRPr lang="es-EC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6138023"/>
                  </a:ext>
                </a:extLst>
              </a:tr>
              <a:tr h="360141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61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Mercado San José de Minas </a:t>
                      </a:r>
                      <a:endParaRPr lang="es-MX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San José Minas</a:t>
                      </a:r>
                      <a:endParaRPr lang="es-MX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JUAN CARLOS PANAMA</a:t>
                      </a:r>
                      <a:endParaRPr lang="es-MX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27/8/2023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14:00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MERCADO SAN JOSE DE MINAS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extLst>
                  <a:ext uri="{0D108BD9-81ED-4DB2-BD59-A6C34878D82A}">
                    <a16:rowId xmlns:a16="http://schemas.microsoft.com/office/drawing/2014/main" val="4151575063"/>
                  </a:ext>
                </a:extLst>
              </a:tr>
              <a:tr h="508685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62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Mercado San Antonio de Pichincha</a:t>
                      </a:r>
                      <a:endParaRPr lang="es-EC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San Antonio de Pichincha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MARTHA CAZA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27/8/2023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es-EC" sz="11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MERCADO SAN ANTONIO DE PICHINCHA</a:t>
                      </a:r>
                      <a:endParaRPr lang="es-EC" dirty="0"/>
                    </a:p>
                  </a:txBody>
                  <a:tcPr marL="3730" marR="3730" marT="3730" marB="0" anchor="ctr"/>
                </a:tc>
                <a:extLst>
                  <a:ext uri="{0D108BD9-81ED-4DB2-BD59-A6C34878D82A}">
                    <a16:rowId xmlns:a16="http://schemas.microsoft.com/office/drawing/2014/main" val="394628563"/>
                  </a:ext>
                </a:extLst>
              </a:tr>
              <a:tr h="360141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s-EC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PARROQUIAS RURALES DE QUITO</a:t>
                      </a:r>
                      <a:endParaRPr lang="es-EC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9415154"/>
                  </a:ext>
                </a:extLst>
              </a:tr>
              <a:tr h="257049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63</a:t>
                      </a: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Mercado Tolontag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Pintag</a:t>
                      </a:r>
                      <a:endParaRPr lang="es-EC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Aurelio Asipuela</a:t>
                      </a:r>
                      <a:endParaRPr lang="es-EC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05/08/2023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14:00</a:t>
                      </a:r>
                      <a:endParaRPr lang="es-EC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MERCADO DE PINTAG</a:t>
                      </a:r>
                      <a:endParaRPr lang="es-EC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9037246"/>
                  </a:ext>
                </a:extLst>
              </a:tr>
              <a:tr h="257049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64</a:t>
                      </a: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Mercado Pintag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Pintag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MARCELA BAUTISTA 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05/8/2023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s-EC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2682559"/>
                  </a:ext>
                </a:extLst>
              </a:tr>
              <a:tr h="257049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65</a:t>
                      </a: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Mercado Alangasi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Alangasi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GEOVANA TIPÁN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05/8/2023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s-EC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3581270"/>
                  </a:ext>
                </a:extLst>
              </a:tr>
              <a:tr h="257049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66</a:t>
                      </a: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Mercado Tingo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Tingo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EVA LOPEZ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05/8/2023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s-EC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610227"/>
                  </a:ext>
                </a:extLst>
              </a:tr>
              <a:tr h="360141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67</a:t>
                      </a: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MERCADO AMAGUAÑA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AMAGUAÑA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ROSARIO GUALOTUÑA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06/8/2023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9:00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MERCAD0 AMAGUAÑA 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205876148"/>
                  </a:ext>
                </a:extLst>
              </a:tr>
              <a:tr h="280114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69</a:t>
                      </a: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Mercado de </a:t>
                      </a:r>
                      <a:r>
                        <a:rPr lang="es-EC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Pifo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Pifo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ENRIQUETA JIJON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19/8/2023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14:00</a:t>
                      </a:r>
                    </a:p>
                  </a:txBody>
                  <a:tcPr marL="3730" marR="3730" marT="373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MERCADO DE PIFO</a:t>
                      </a:r>
                    </a:p>
                  </a:txBody>
                  <a:tcPr marL="3730" marR="3730" marT="3730" marB="0" anchor="ctr"/>
                </a:tc>
                <a:extLst>
                  <a:ext uri="{0D108BD9-81ED-4DB2-BD59-A6C34878D82A}">
                    <a16:rowId xmlns:a16="http://schemas.microsoft.com/office/drawing/2014/main" val="4003832001"/>
                  </a:ext>
                </a:extLst>
              </a:tr>
              <a:tr h="280114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69</a:t>
                      </a: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MERCADO DE PUEMBO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PUEMBO</a:t>
                      </a:r>
                      <a:endParaRPr lang="es-EC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ANGEL AREVALO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s-EC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2823092"/>
                  </a:ext>
                </a:extLst>
              </a:tr>
              <a:tr h="364366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</a:t>
                      </a:r>
                      <a:endParaRPr lang="es-EC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Mercado De Guayllabamba </a:t>
                      </a:r>
                      <a:endParaRPr lang="es-EC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Guallabamba</a:t>
                      </a:r>
                      <a:endParaRPr lang="es-EC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JUANA CHUMA</a:t>
                      </a:r>
                      <a:endParaRPr lang="es-EC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20/8/2023</a:t>
                      </a:r>
                      <a:endParaRPr lang="es-EC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9:00</a:t>
                      </a:r>
                      <a:endParaRPr lang="es-EC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MERCADO GUAYLLABAMBA</a:t>
                      </a:r>
                      <a:endParaRPr lang="es-EC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65" marR="8065" marT="8065" marB="0" anchor="ctr"/>
                </a:tc>
                <a:extLst>
                  <a:ext uri="{0D108BD9-81ED-4DB2-BD59-A6C34878D82A}">
                    <a16:rowId xmlns:a16="http://schemas.microsoft.com/office/drawing/2014/main" val="3448161243"/>
                  </a:ext>
                </a:extLst>
              </a:tr>
              <a:tr h="257049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71</a:t>
                      </a: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Asociación 25 de Octubre del Quinche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Quinche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SEGUNDO CHACHAPOYA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21/8/2023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9:00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MERCADO DEL QUINCHE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5321364"/>
                  </a:ext>
                </a:extLst>
              </a:tr>
              <a:tr h="181888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72</a:t>
                      </a: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Mercado Central de la Parte Alta del Quinche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Quinche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Rosa Asimbaya</a:t>
                      </a:r>
                      <a:endParaRPr lang="es-EC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21/8/2023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0998902"/>
                  </a:ext>
                </a:extLst>
              </a:tr>
              <a:tr h="257049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73</a:t>
                      </a: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Asociación de Cárnicos de la Virgen del Quinche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Quinche</a:t>
                      </a:r>
                      <a:endParaRPr lang="es-MX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MARCO CASTRO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21/8/2023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3527675"/>
                  </a:ext>
                </a:extLst>
              </a:tr>
              <a:tr h="181888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74</a:t>
                      </a: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Mercado Yaruqui</a:t>
                      </a:r>
                      <a:endParaRPr lang="es-EC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Yaruqui</a:t>
                      </a:r>
                      <a:endParaRPr lang="es-EC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LUISA BARAONA</a:t>
                      </a:r>
                      <a:endParaRPr lang="es-EC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21/8/2023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14:00</a:t>
                      </a:r>
                      <a:endParaRPr lang="es-EC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MERCADO YARUKI 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730" marR="3730" marT="373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686800293"/>
                  </a:ext>
                </a:extLst>
              </a:tr>
            </a:tbl>
          </a:graphicData>
        </a:graphic>
      </p:graphicFrame>
      <p:pic>
        <p:nvPicPr>
          <p:cNvPr id="2" name="Picture 2" descr="Licencia Metropolitana Única para el Ejercicio de Actividades Económicas -  LUAE - Trámites En Línea del GAD-DMQ">
            <a:extLst>
              <a:ext uri="{FF2B5EF4-FFF2-40B4-BE49-F238E27FC236}">
                <a16:creationId xmlns:a16="http://schemas.microsoft.com/office/drawing/2014/main" id="{CB4936D0-049E-2198-D5E7-F6D0DBE57F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9567" y="6119446"/>
            <a:ext cx="1722433" cy="738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6357687"/>
      </p:ext>
    </p:extLst>
  </p:cSld>
  <p:clrMapOvr>
    <a:masterClrMapping/>
  </p:clrMapOvr>
</p:sld>
</file>

<file path=ppt/theme/theme1.xml><?xml version="1.0" encoding="utf-8"?>
<a:theme xmlns:a="http://schemas.openxmlformats.org/drawingml/2006/main" name="Espiral">
  <a:themeElements>
    <a:clrScheme name="Espiral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Espiral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Espiral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{06AD4695-057D-7F45-880F-C83C5332434B}tf10001069_mac</Template>
  <TotalTime>624</TotalTime>
  <Words>873</Words>
  <Application>Microsoft Office PowerPoint</Application>
  <PresentationFormat>Panorámica</PresentationFormat>
  <Paragraphs>469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0" baseType="lpstr">
      <vt:lpstr>Arial</vt:lpstr>
      <vt:lpstr>Calibri</vt:lpstr>
      <vt:lpstr>Century Gothic</vt:lpstr>
      <vt:lpstr>Wingdings 3</vt:lpstr>
      <vt:lpstr>Espiral</vt:lpstr>
      <vt:lpstr>Cronograma de mesas para la socialización y construcción del Proyecto de Ordenanza Reformatoria del libro III.3 de la comercialización, título I, de los mercados del Código Municipal para el Distrito Metropolitano de Quito.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</dc:title>
  <dc:creator>Cristina Mishell Zurita Pozo</dc:creator>
  <cp:lastModifiedBy>Veronica Elizabeth Segura Torres</cp:lastModifiedBy>
  <cp:revision>14</cp:revision>
  <dcterms:created xsi:type="dcterms:W3CDTF">2023-03-31T21:45:30Z</dcterms:created>
  <dcterms:modified xsi:type="dcterms:W3CDTF">2024-03-04T16:33:22Z</dcterms:modified>
</cp:coreProperties>
</file>