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98" r:id="rId3"/>
    <p:sldId id="269" r:id="rId4"/>
    <p:sldId id="297" r:id="rId5"/>
    <p:sldId id="271" r:id="rId6"/>
    <p:sldId id="258" r:id="rId7"/>
    <p:sldId id="260" r:id="rId8"/>
    <p:sldId id="263" r:id="rId9"/>
    <p:sldId id="267" r:id="rId10"/>
    <p:sldId id="266" r:id="rId11"/>
    <p:sldId id="273" r:id="rId12"/>
    <p:sldId id="276" r:id="rId13"/>
    <p:sldId id="279" r:id="rId14"/>
    <p:sldId id="282" r:id="rId15"/>
    <p:sldId id="285" r:id="rId16"/>
    <p:sldId id="288" r:id="rId17"/>
    <p:sldId id="291" r:id="rId18"/>
    <p:sldId id="296" r:id="rId19"/>
  </p:sldIdLst>
  <p:sldSz cx="9906000" cy="6858000" type="A4"/>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17" autoAdjust="0"/>
  </p:normalViewPr>
  <p:slideViewPr>
    <p:cSldViewPr>
      <p:cViewPr varScale="1">
        <p:scale>
          <a:sx n="61" d="100"/>
          <a:sy n="61" d="100"/>
        </p:scale>
        <p:origin x="806" y="53"/>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42950" y="2130426"/>
            <a:ext cx="84201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F01EB06-296D-4F59-8068-F430F5BF17CA}" type="datetimeFigureOut">
              <a:rPr lang="es-ES" smtClean="0"/>
              <a:pPr/>
              <a:t>05/06/2024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23B676F-5BAC-433F-9FAE-76E71EB4FF49}"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F01EB06-296D-4F59-8068-F430F5BF17CA}" type="datetimeFigureOut">
              <a:rPr lang="es-ES" smtClean="0"/>
              <a:pPr/>
              <a:t>05/06/2024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23B676F-5BAC-433F-9FAE-76E71EB4FF49}"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81850" y="274639"/>
            <a:ext cx="222885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95300" y="274639"/>
            <a:ext cx="652145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F01EB06-296D-4F59-8068-F430F5BF17CA}" type="datetimeFigureOut">
              <a:rPr lang="es-ES" smtClean="0"/>
              <a:pPr/>
              <a:t>05/06/2024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23B676F-5BAC-433F-9FAE-76E71EB4FF49}"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F01EB06-296D-4F59-8068-F430F5BF17CA}" type="datetimeFigureOut">
              <a:rPr lang="es-ES" smtClean="0"/>
              <a:pPr/>
              <a:t>05/06/2024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23B676F-5BAC-433F-9FAE-76E71EB4FF49}"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506" y="4406901"/>
            <a:ext cx="84201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F01EB06-296D-4F59-8068-F430F5BF17CA}" type="datetimeFigureOut">
              <a:rPr lang="es-ES" smtClean="0"/>
              <a:pPr/>
              <a:t>05/06/2024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23B676F-5BAC-433F-9FAE-76E71EB4FF49}"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F01EB06-296D-4F59-8068-F430F5BF17CA}" type="datetimeFigureOut">
              <a:rPr lang="es-ES" smtClean="0"/>
              <a:pPr/>
              <a:t>05/06/2024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23B676F-5BAC-433F-9FAE-76E71EB4FF49}"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F01EB06-296D-4F59-8068-F430F5BF17CA}" type="datetimeFigureOut">
              <a:rPr lang="es-ES" smtClean="0"/>
              <a:pPr/>
              <a:t>05/06/2024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23B676F-5BAC-433F-9FAE-76E71EB4FF49}"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F01EB06-296D-4F59-8068-F430F5BF17CA}" type="datetimeFigureOut">
              <a:rPr lang="es-ES" smtClean="0"/>
              <a:pPr/>
              <a:t>05/06/2024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23B676F-5BAC-433F-9FAE-76E71EB4FF49}"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F01EB06-296D-4F59-8068-F430F5BF17CA}" type="datetimeFigureOut">
              <a:rPr lang="es-ES" smtClean="0"/>
              <a:pPr/>
              <a:t>05/06/2024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23B676F-5BAC-433F-9FAE-76E71EB4FF49}"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3050"/>
            <a:ext cx="3259006"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F01EB06-296D-4F59-8068-F430F5BF17CA}" type="datetimeFigureOut">
              <a:rPr lang="es-ES" smtClean="0"/>
              <a:pPr/>
              <a:t>05/06/2024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23B676F-5BAC-433F-9FAE-76E71EB4FF49}"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645" y="4800600"/>
            <a:ext cx="59436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F01EB06-296D-4F59-8068-F430F5BF17CA}" type="datetimeFigureOut">
              <a:rPr lang="es-ES" smtClean="0"/>
              <a:pPr/>
              <a:t>05/06/2024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23B676F-5BAC-433F-9FAE-76E71EB4FF49}"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01EB06-296D-4F59-8068-F430F5BF17CA}" type="datetimeFigureOut">
              <a:rPr lang="es-ES" smtClean="0"/>
              <a:pPr/>
              <a:t>05/06/2024</a:t>
            </a:fld>
            <a:endParaRPr lang="es-ES"/>
          </a:p>
        </p:txBody>
      </p:sp>
      <p:sp>
        <p:nvSpPr>
          <p:cNvPr id="5" name="4 Marcador de pie de página"/>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3B676F-5BAC-433F-9FAE-76E71EB4FF49}"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20638" y="6715148"/>
            <a:ext cx="9926638" cy="142876"/>
          </a:xfrm>
          <a:prstGeom prst="rect">
            <a:avLst/>
          </a:prstGeom>
          <a:noFill/>
          <a:ln w="9525">
            <a:noFill/>
            <a:miter lim="800000"/>
            <a:headEnd/>
            <a:tailEnd/>
          </a:ln>
          <a:effectLst/>
        </p:spPr>
      </p:pic>
      <p:sp>
        <p:nvSpPr>
          <p:cNvPr id="8" name="7 Rectángulo"/>
          <p:cNvSpPr/>
          <p:nvPr/>
        </p:nvSpPr>
        <p:spPr>
          <a:xfrm>
            <a:off x="619095" y="1484784"/>
            <a:ext cx="8667811" cy="4154984"/>
          </a:xfrm>
          <a:prstGeom prst="rect">
            <a:avLst/>
          </a:prstGeom>
        </p:spPr>
        <p:txBody>
          <a:bodyPr wrap="square">
            <a:spAutoFit/>
          </a:bodyPr>
          <a:lstStyle/>
          <a:p>
            <a:pPr algn="ctr"/>
            <a:r>
              <a:rPr lang="es-ES" sz="2400" b="1" dirty="0" smtClean="0"/>
              <a:t>MARCO LEGAL DEL COMERCIO AUTÓNOMO EN ESPACIO PUBLICO</a:t>
            </a:r>
          </a:p>
          <a:p>
            <a:pPr algn="just"/>
            <a:endParaRPr lang="es-ES" sz="2400" dirty="0" smtClean="0"/>
          </a:p>
          <a:p>
            <a:pPr algn="just"/>
            <a:r>
              <a:rPr lang="es-ES" sz="2400" dirty="0" smtClean="0"/>
              <a:t>La Ordenanza Metropolitana No. 280, PARA EL DESARROLLO INTEGRAL Y REGULACIÓN DE LAS ACTIVIDADES DE COMERCIO Y PRESTACIÓN DE SERVICIOS DE LAS TRABAJADORAS Y TRABAJADORES AUTÓNOMOS DEL DISTRITO METROPOLITANO DE QUITO, fue sancionada con fecha 7 de septiembre del 2012, con el objeto de: </a:t>
            </a:r>
          </a:p>
          <a:p>
            <a:pPr algn="just"/>
            <a:endParaRPr lang="es-ES" sz="2400" dirty="0" smtClean="0"/>
          </a:p>
          <a:p>
            <a:pPr algn="just"/>
            <a:r>
              <a:rPr lang="es-ES" sz="2400" dirty="0" smtClean="0">
                <a:effectLst>
                  <a:outerShdw blurRad="38100" dist="38100" dir="2700000" algn="tl">
                    <a:srgbClr val="000000">
                      <a:alpha val="43137"/>
                    </a:srgbClr>
                  </a:outerShdw>
                </a:effectLst>
              </a:rPr>
              <a:t>“…regular las actividades comerciales y de servicios en el espacio público del Distrito metropolitano de Quito, así como fomentar el desarrollo integral de las trabajadoras y trabajadores autónomos.”</a:t>
            </a:r>
          </a:p>
        </p:txBody>
      </p:sp>
      <p:grpSp>
        <p:nvGrpSpPr>
          <p:cNvPr id="10" name="9 Grupo"/>
          <p:cNvGrpSpPr/>
          <p:nvPr/>
        </p:nvGrpSpPr>
        <p:grpSpPr>
          <a:xfrm>
            <a:off x="140597" y="135296"/>
            <a:ext cx="9688046" cy="721936"/>
            <a:chOff x="129782" y="135296"/>
            <a:chExt cx="8942812" cy="721936"/>
          </a:xfrm>
        </p:grpSpPr>
        <p:pic>
          <p:nvPicPr>
            <p:cNvPr id="11" name="Picture 4"/>
            <p:cNvPicPr>
              <a:picLocks noChangeAspect="1" noChangeArrowheads="1"/>
            </p:cNvPicPr>
            <p:nvPr/>
          </p:nvPicPr>
          <p:blipFill>
            <a:blip r:embed="rId3"/>
            <a:srcRect/>
            <a:stretch>
              <a:fillRect/>
            </a:stretch>
          </p:blipFill>
          <p:spPr bwMode="auto">
            <a:xfrm>
              <a:off x="6941356" y="142852"/>
              <a:ext cx="2131238" cy="714380"/>
            </a:xfrm>
            <a:prstGeom prst="rect">
              <a:avLst/>
            </a:prstGeom>
            <a:noFill/>
            <a:ln w="9525">
              <a:noFill/>
              <a:miter lim="800000"/>
              <a:headEnd/>
              <a:tailEnd/>
            </a:ln>
            <a:effectLst/>
          </p:spPr>
        </p:pic>
        <p:pic>
          <p:nvPicPr>
            <p:cNvPr id="12" name="Picture 2"/>
            <p:cNvPicPr>
              <a:picLocks noChangeAspect="1" noChangeArrowheads="1"/>
            </p:cNvPicPr>
            <p:nvPr/>
          </p:nvPicPr>
          <p:blipFill>
            <a:blip r:embed="rId4"/>
            <a:srcRect/>
            <a:stretch>
              <a:fillRect/>
            </a:stretch>
          </p:blipFill>
          <p:spPr bwMode="auto">
            <a:xfrm>
              <a:off x="129782" y="135296"/>
              <a:ext cx="3047465" cy="714055"/>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20638" y="6715148"/>
            <a:ext cx="9926638" cy="142876"/>
          </a:xfrm>
          <a:prstGeom prst="rect">
            <a:avLst/>
          </a:prstGeom>
          <a:noFill/>
          <a:ln w="9525">
            <a:noFill/>
            <a:miter lim="800000"/>
            <a:headEnd/>
            <a:tailEnd/>
          </a:ln>
          <a:effectLst/>
        </p:spPr>
      </p:pic>
      <p:grpSp>
        <p:nvGrpSpPr>
          <p:cNvPr id="2" name="13 Grupo"/>
          <p:cNvGrpSpPr/>
          <p:nvPr/>
        </p:nvGrpSpPr>
        <p:grpSpPr>
          <a:xfrm>
            <a:off x="140597" y="71414"/>
            <a:ext cx="9688046" cy="721936"/>
            <a:chOff x="129782" y="135296"/>
            <a:chExt cx="8942812" cy="721936"/>
          </a:xfrm>
        </p:grpSpPr>
        <p:pic>
          <p:nvPicPr>
            <p:cNvPr id="1028" name="Picture 4"/>
            <p:cNvPicPr>
              <a:picLocks noChangeAspect="1" noChangeArrowheads="1"/>
            </p:cNvPicPr>
            <p:nvPr/>
          </p:nvPicPr>
          <p:blipFill>
            <a:blip r:embed="rId3"/>
            <a:srcRect/>
            <a:stretch>
              <a:fillRect/>
            </a:stretch>
          </p:blipFill>
          <p:spPr bwMode="auto">
            <a:xfrm>
              <a:off x="6941356" y="142852"/>
              <a:ext cx="2131238" cy="714380"/>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a:srcRect/>
            <a:stretch>
              <a:fillRect/>
            </a:stretch>
          </p:blipFill>
          <p:spPr bwMode="auto">
            <a:xfrm>
              <a:off x="129782" y="135296"/>
              <a:ext cx="3047465" cy="714055"/>
            </a:xfrm>
            <a:prstGeom prst="rect">
              <a:avLst/>
            </a:prstGeom>
            <a:noFill/>
            <a:ln w="9525">
              <a:noFill/>
              <a:miter lim="800000"/>
              <a:headEnd/>
              <a:tailEnd/>
            </a:ln>
            <a:effectLst/>
          </p:spPr>
        </p:pic>
      </p:grpSp>
      <p:sp>
        <p:nvSpPr>
          <p:cNvPr id="10" name="9 CuadroTexto"/>
          <p:cNvSpPr txBox="1"/>
          <p:nvPr/>
        </p:nvSpPr>
        <p:spPr>
          <a:xfrm>
            <a:off x="696486" y="4214818"/>
            <a:ext cx="3327820" cy="1477328"/>
          </a:xfrm>
          <a:prstGeom prst="rect">
            <a:avLst/>
          </a:prstGeom>
          <a:noFill/>
        </p:spPr>
        <p:txBody>
          <a:bodyPr wrap="square" rtlCol="0">
            <a:spAutoFit/>
          </a:bodyPr>
          <a:lstStyle/>
          <a:p>
            <a:pPr algn="just"/>
            <a:r>
              <a:rPr lang="es-ES" dirty="0" smtClean="0"/>
              <a:t>En productos no </a:t>
            </a:r>
            <a:r>
              <a:rPr lang="es-ES" dirty="0" err="1" smtClean="0"/>
              <a:t>perecibles</a:t>
            </a:r>
            <a:r>
              <a:rPr lang="es-ES" dirty="0" smtClean="0"/>
              <a:t>, los Comerciantes Autónomos, se concentran en mayor número en la Administración Zonal de </a:t>
            </a:r>
            <a:r>
              <a:rPr lang="es-ES" dirty="0" err="1" smtClean="0"/>
              <a:t>Tumbaco</a:t>
            </a:r>
            <a:endParaRPr lang="es-ES" dirty="0"/>
          </a:p>
        </p:txBody>
      </p:sp>
      <p:sp>
        <p:nvSpPr>
          <p:cNvPr id="12" name="11 CuadroTexto"/>
          <p:cNvSpPr txBox="1"/>
          <p:nvPr/>
        </p:nvSpPr>
        <p:spPr>
          <a:xfrm>
            <a:off x="773877" y="1603236"/>
            <a:ext cx="3250429" cy="1754326"/>
          </a:xfrm>
          <a:prstGeom prst="rect">
            <a:avLst/>
          </a:prstGeom>
          <a:noFill/>
        </p:spPr>
        <p:txBody>
          <a:bodyPr wrap="square" rtlCol="0">
            <a:spAutoFit/>
          </a:bodyPr>
          <a:lstStyle/>
          <a:p>
            <a:pPr algn="just"/>
            <a:r>
              <a:rPr lang="es-ES" dirty="0" smtClean="0"/>
              <a:t>En productos </a:t>
            </a:r>
            <a:r>
              <a:rPr lang="es-ES" dirty="0" err="1" smtClean="0"/>
              <a:t>perecibles</a:t>
            </a:r>
            <a:r>
              <a:rPr lang="es-ES" dirty="0" smtClean="0"/>
              <a:t>, los Comerciantes Autónomos, se concentran en mayor número en la Administración Zonal de Eloy Alfaro</a:t>
            </a:r>
          </a:p>
          <a:p>
            <a:pPr algn="just"/>
            <a:endParaRPr lang="es-ES" dirty="0"/>
          </a:p>
        </p:txBody>
      </p:sp>
      <p:pic>
        <p:nvPicPr>
          <p:cNvPr id="8198" name="Picture 6"/>
          <p:cNvPicPr>
            <a:picLocks noChangeAspect="1" noChangeArrowheads="1"/>
          </p:cNvPicPr>
          <p:nvPr/>
        </p:nvPicPr>
        <p:blipFill>
          <a:blip r:embed="rId5"/>
          <a:srcRect/>
          <a:stretch>
            <a:fillRect/>
          </a:stretch>
        </p:blipFill>
        <p:spPr bwMode="auto">
          <a:xfrm>
            <a:off x="4256480" y="785794"/>
            <a:ext cx="5520798" cy="3063908"/>
          </a:xfrm>
          <a:prstGeom prst="rect">
            <a:avLst/>
          </a:prstGeom>
          <a:noFill/>
          <a:ln w="9525">
            <a:noFill/>
            <a:miter lim="800000"/>
            <a:headEnd/>
            <a:tailEnd/>
          </a:ln>
          <a:effectLst/>
        </p:spPr>
      </p:pic>
      <p:pic>
        <p:nvPicPr>
          <p:cNvPr id="8199" name="Picture 7"/>
          <p:cNvPicPr>
            <a:picLocks noChangeAspect="1" noChangeArrowheads="1"/>
          </p:cNvPicPr>
          <p:nvPr/>
        </p:nvPicPr>
        <p:blipFill>
          <a:blip r:embed="rId6"/>
          <a:srcRect/>
          <a:stretch>
            <a:fillRect/>
          </a:stretch>
        </p:blipFill>
        <p:spPr bwMode="auto">
          <a:xfrm>
            <a:off x="4230346" y="3857629"/>
            <a:ext cx="5653298" cy="28067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20638" y="6715148"/>
            <a:ext cx="9926638" cy="142876"/>
          </a:xfrm>
          <a:prstGeom prst="rect">
            <a:avLst/>
          </a:prstGeom>
          <a:noFill/>
          <a:ln w="9525">
            <a:noFill/>
            <a:miter lim="800000"/>
            <a:headEnd/>
            <a:tailEnd/>
          </a:ln>
          <a:effectLst/>
        </p:spPr>
      </p:pic>
      <p:grpSp>
        <p:nvGrpSpPr>
          <p:cNvPr id="2" name="13 Grupo"/>
          <p:cNvGrpSpPr/>
          <p:nvPr/>
        </p:nvGrpSpPr>
        <p:grpSpPr>
          <a:xfrm>
            <a:off x="140597" y="71414"/>
            <a:ext cx="9688046" cy="721936"/>
            <a:chOff x="129782" y="135296"/>
            <a:chExt cx="8942812" cy="721936"/>
          </a:xfrm>
        </p:grpSpPr>
        <p:pic>
          <p:nvPicPr>
            <p:cNvPr id="1028" name="Picture 4"/>
            <p:cNvPicPr>
              <a:picLocks noChangeAspect="1" noChangeArrowheads="1"/>
            </p:cNvPicPr>
            <p:nvPr/>
          </p:nvPicPr>
          <p:blipFill>
            <a:blip r:embed="rId3"/>
            <a:srcRect/>
            <a:stretch>
              <a:fillRect/>
            </a:stretch>
          </p:blipFill>
          <p:spPr bwMode="auto">
            <a:xfrm>
              <a:off x="6941356" y="142852"/>
              <a:ext cx="2131238" cy="714380"/>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a:srcRect/>
            <a:stretch>
              <a:fillRect/>
            </a:stretch>
          </p:blipFill>
          <p:spPr bwMode="auto">
            <a:xfrm>
              <a:off x="129782" y="135296"/>
              <a:ext cx="3047465" cy="714055"/>
            </a:xfrm>
            <a:prstGeom prst="rect">
              <a:avLst/>
            </a:prstGeom>
            <a:noFill/>
            <a:ln w="9525">
              <a:noFill/>
              <a:miter lim="800000"/>
              <a:headEnd/>
              <a:tailEnd/>
            </a:ln>
            <a:effectLst/>
          </p:spPr>
        </p:pic>
      </p:grpSp>
      <p:pic>
        <p:nvPicPr>
          <p:cNvPr id="3074" name="Picture 2"/>
          <p:cNvPicPr>
            <a:picLocks noChangeAspect="1" noChangeArrowheads="1"/>
          </p:cNvPicPr>
          <p:nvPr/>
        </p:nvPicPr>
        <p:blipFill>
          <a:blip r:embed="rId5"/>
          <a:srcRect/>
          <a:stretch>
            <a:fillRect/>
          </a:stretch>
        </p:blipFill>
        <p:spPr bwMode="auto">
          <a:xfrm>
            <a:off x="0" y="785795"/>
            <a:ext cx="5706269" cy="3584575"/>
          </a:xfrm>
          <a:prstGeom prst="rect">
            <a:avLst/>
          </a:prstGeom>
          <a:noFill/>
          <a:ln w="9525">
            <a:noFill/>
            <a:miter lim="800000"/>
            <a:headEnd/>
            <a:tailEnd/>
          </a:ln>
          <a:effectLst/>
        </p:spPr>
      </p:pic>
      <p:pic>
        <p:nvPicPr>
          <p:cNvPr id="3075" name="Picture 3"/>
          <p:cNvPicPr>
            <a:picLocks noChangeAspect="1" noChangeArrowheads="1"/>
          </p:cNvPicPr>
          <p:nvPr/>
        </p:nvPicPr>
        <p:blipFill>
          <a:blip r:embed="rId6"/>
          <a:srcRect/>
          <a:stretch>
            <a:fillRect/>
          </a:stretch>
        </p:blipFill>
        <p:spPr bwMode="auto">
          <a:xfrm>
            <a:off x="4798218" y="3275308"/>
            <a:ext cx="5107782" cy="3439841"/>
          </a:xfrm>
          <a:prstGeom prst="rect">
            <a:avLst/>
          </a:prstGeom>
          <a:noFill/>
          <a:ln w="9525">
            <a:noFill/>
            <a:miter lim="800000"/>
            <a:headEnd/>
            <a:tailEnd/>
          </a:ln>
          <a:effectLst/>
        </p:spPr>
      </p:pic>
      <p:sp>
        <p:nvSpPr>
          <p:cNvPr id="8" name="7 CuadroTexto"/>
          <p:cNvSpPr txBox="1"/>
          <p:nvPr/>
        </p:nvSpPr>
        <p:spPr>
          <a:xfrm>
            <a:off x="5095876" y="1500174"/>
            <a:ext cx="4572032" cy="1477328"/>
          </a:xfrm>
          <a:prstGeom prst="rect">
            <a:avLst/>
          </a:prstGeom>
          <a:noFill/>
        </p:spPr>
        <p:txBody>
          <a:bodyPr wrap="square" rtlCol="0">
            <a:spAutoFit/>
          </a:bodyPr>
          <a:lstStyle/>
          <a:p>
            <a:pPr algn="just"/>
            <a:r>
              <a:rPr lang="es-ES" dirty="0" smtClean="0"/>
              <a:t>En la Administración Zonal Calderón la base de Comerciantes Autónomos es de  763 con una participación de 473 comerciantes de productos </a:t>
            </a:r>
            <a:r>
              <a:rPr lang="es-ES" dirty="0" err="1" smtClean="0"/>
              <a:t>perecibles</a:t>
            </a:r>
            <a:r>
              <a:rPr lang="es-ES" dirty="0" smtClean="0"/>
              <a:t> y de  288 en la venta de  productos no </a:t>
            </a:r>
            <a:r>
              <a:rPr lang="es-ES" dirty="0" err="1" smtClean="0"/>
              <a:t>perecibles</a:t>
            </a:r>
            <a:endParaRPr lang="es-E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20638" y="6715148"/>
            <a:ext cx="9926638" cy="142876"/>
          </a:xfrm>
          <a:prstGeom prst="rect">
            <a:avLst/>
          </a:prstGeom>
          <a:noFill/>
          <a:ln w="9525">
            <a:noFill/>
            <a:miter lim="800000"/>
            <a:headEnd/>
            <a:tailEnd/>
          </a:ln>
          <a:effectLst/>
        </p:spPr>
      </p:pic>
      <p:grpSp>
        <p:nvGrpSpPr>
          <p:cNvPr id="2" name="13 Grupo"/>
          <p:cNvGrpSpPr/>
          <p:nvPr/>
        </p:nvGrpSpPr>
        <p:grpSpPr>
          <a:xfrm>
            <a:off x="140597" y="71414"/>
            <a:ext cx="9688046" cy="721936"/>
            <a:chOff x="129782" y="135296"/>
            <a:chExt cx="8942812" cy="721936"/>
          </a:xfrm>
        </p:grpSpPr>
        <p:pic>
          <p:nvPicPr>
            <p:cNvPr id="1028" name="Picture 4"/>
            <p:cNvPicPr>
              <a:picLocks noChangeAspect="1" noChangeArrowheads="1"/>
            </p:cNvPicPr>
            <p:nvPr/>
          </p:nvPicPr>
          <p:blipFill>
            <a:blip r:embed="rId3"/>
            <a:srcRect/>
            <a:stretch>
              <a:fillRect/>
            </a:stretch>
          </p:blipFill>
          <p:spPr bwMode="auto">
            <a:xfrm>
              <a:off x="6941356" y="142852"/>
              <a:ext cx="2131238" cy="714380"/>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a:srcRect/>
            <a:stretch>
              <a:fillRect/>
            </a:stretch>
          </p:blipFill>
          <p:spPr bwMode="auto">
            <a:xfrm>
              <a:off x="129782" y="135296"/>
              <a:ext cx="3047465" cy="714055"/>
            </a:xfrm>
            <a:prstGeom prst="rect">
              <a:avLst/>
            </a:prstGeom>
            <a:noFill/>
            <a:ln w="9525">
              <a:noFill/>
              <a:miter lim="800000"/>
              <a:headEnd/>
              <a:tailEnd/>
            </a:ln>
            <a:effectLst/>
          </p:spPr>
        </p:pic>
      </p:grpSp>
      <p:pic>
        <p:nvPicPr>
          <p:cNvPr id="6149" name="Picture 5"/>
          <p:cNvPicPr>
            <a:picLocks noChangeAspect="1" noChangeArrowheads="1"/>
          </p:cNvPicPr>
          <p:nvPr/>
        </p:nvPicPr>
        <p:blipFill>
          <a:blip r:embed="rId5"/>
          <a:srcRect/>
          <a:stretch>
            <a:fillRect/>
          </a:stretch>
        </p:blipFill>
        <p:spPr bwMode="auto">
          <a:xfrm>
            <a:off x="1" y="952498"/>
            <a:ext cx="5738817" cy="3262320"/>
          </a:xfrm>
          <a:prstGeom prst="rect">
            <a:avLst/>
          </a:prstGeom>
          <a:noFill/>
          <a:ln w="9525">
            <a:noFill/>
            <a:miter lim="800000"/>
            <a:headEnd/>
            <a:tailEnd/>
          </a:ln>
          <a:effectLst/>
        </p:spPr>
      </p:pic>
      <p:pic>
        <p:nvPicPr>
          <p:cNvPr id="6150" name="Picture 6"/>
          <p:cNvPicPr>
            <a:picLocks noChangeAspect="1" noChangeArrowheads="1"/>
          </p:cNvPicPr>
          <p:nvPr/>
        </p:nvPicPr>
        <p:blipFill>
          <a:blip r:embed="rId6"/>
          <a:srcRect/>
          <a:stretch>
            <a:fillRect/>
          </a:stretch>
        </p:blipFill>
        <p:spPr bwMode="auto">
          <a:xfrm>
            <a:off x="4798218" y="3658120"/>
            <a:ext cx="5107782" cy="3057029"/>
          </a:xfrm>
          <a:prstGeom prst="rect">
            <a:avLst/>
          </a:prstGeom>
          <a:noFill/>
          <a:ln w="9525">
            <a:noFill/>
            <a:miter lim="800000"/>
            <a:headEnd/>
            <a:tailEnd/>
          </a:ln>
          <a:effectLst/>
        </p:spPr>
      </p:pic>
      <p:sp>
        <p:nvSpPr>
          <p:cNvPr id="8" name="7 CuadroTexto"/>
          <p:cNvSpPr txBox="1"/>
          <p:nvPr/>
        </p:nvSpPr>
        <p:spPr>
          <a:xfrm>
            <a:off x="5095876" y="1500174"/>
            <a:ext cx="4572032" cy="1477328"/>
          </a:xfrm>
          <a:prstGeom prst="rect">
            <a:avLst/>
          </a:prstGeom>
          <a:noFill/>
        </p:spPr>
        <p:txBody>
          <a:bodyPr wrap="square" rtlCol="0">
            <a:spAutoFit/>
          </a:bodyPr>
          <a:lstStyle/>
          <a:p>
            <a:pPr algn="just"/>
            <a:r>
              <a:rPr lang="es-ES" dirty="0" smtClean="0"/>
              <a:t>En la Administración Zonal Eloy Alfaro la base de Comerciantes Autónomos es de  1.906 con una participación de 1.466 comerciantes de productos </a:t>
            </a:r>
            <a:r>
              <a:rPr lang="es-ES" dirty="0" err="1" smtClean="0"/>
              <a:t>perecibles</a:t>
            </a:r>
            <a:r>
              <a:rPr lang="es-ES" dirty="0" smtClean="0"/>
              <a:t> y de 401 en la venta de  productos no </a:t>
            </a:r>
            <a:r>
              <a:rPr lang="es-ES" dirty="0" err="1" smtClean="0"/>
              <a:t>perecibles</a:t>
            </a:r>
            <a:endParaRPr lang="es-E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20638" y="6715148"/>
            <a:ext cx="9926638" cy="142876"/>
          </a:xfrm>
          <a:prstGeom prst="rect">
            <a:avLst/>
          </a:prstGeom>
          <a:noFill/>
          <a:ln w="9525">
            <a:noFill/>
            <a:miter lim="800000"/>
            <a:headEnd/>
            <a:tailEnd/>
          </a:ln>
          <a:effectLst/>
        </p:spPr>
      </p:pic>
      <p:grpSp>
        <p:nvGrpSpPr>
          <p:cNvPr id="2" name="13 Grupo"/>
          <p:cNvGrpSpPr/>
          <p:nvPr/>
        </p:nvGrpSpPr>
        <p:grpSpPr>
          <a:xfrm>
            <a:off x="140597" y="71414"/>
            <a:ext cx="9688046" cy="721936"/>
            <a:chOff x="129782" y="135296"/>
            <a:chExt cx="8942812" cy="721936"/>
          </a:xfrm>
        </p:grpSpPr>
        <p:pic>
          <p:nvPicPr>
            <p:cNvPr id="1028" name="Picture 4"/>
            <p:cNvPicPr>
              <a:picLocks noChangeAspect="1" noChangeArrowheads="1"/>
            </p:cNvPicPr>
            <p:nvPr/>
          </p:nvPicPr>
          <p:blipFill>
            <a:blip r:embed="rId3"/>
            <a:srcRect/>
            <a:stretch>
              <a:fillRect/>
            </a:stretch>
          </p:blipFill>
          <p:spPr bwMode="auto">
            <a:xfrm>
              <a:off x="6941356" y="142852"/>
              <a:ext cx="2131238" cy="714380"/>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a:srcRect/>
            <a:stretch>
              <a:fillRect/>
            </a:stretch>
          </p:blipFill>
          <p:spPr bwMode="auto">
            <a:xfrm>
              <a:off x="129782" y="135296"/>
              <a:ext cx="3047465" cy="714055"/>
            </a:xfrm>
            <a:prstGeom prst="rect">
              <a:avLst/>
            </a:prstGeom>
            <a:noFill/>
            <a:ln w="9525">
              <a:noFill/>
              <a:miter lim="800000"/>
              <a:headEnd/>
              <a:tailEnd/>
            </a:ln>
            <a:effectLst/>
          </p:spPr>
        </p:pic>
      </p:grpSp>
      <p:pic>
        <p:nvPicPr>
          <p:cNvPr id="9218" name="Picture 2"/>
          <p:cNvPicPr>
            <a:picLocks noChangeAspect="1" noChangeArrowheads="1"/>
          </p:cNvPicPr>
          <p:nvPr/>
        </p:nvPicPr>
        <p:blipFill>
          <a:blip r:embed="rId5"/>
          <a:srcRect/>
          <a:stretch>
            <a:fillRect/>
          </a:stretch>
        </p:blipFill>
        <p:spPr bwMode="auto">
          <a:xfrm>
            <a:off x="-33" y="736608"/>
            <a:ext cx="5801806" cy="3406772"/>
          </a:xfrm>
          <a:prstGeom prst="rect">
            <a:avLst/>
          </a:prstGeom>
          <a:noFill/>
          <a:ln w="9525">
            <a:noFill/>
            <a:miter lim="800000"/>
            <a:headEnd/>
            <a:tailEnd/>
          </a:ln>
          <a:effectLst/>
        </p:spPr>
      </p:pic>
      <p:pic>
        <p:nvPicPr>
          <p:cNvPr id="9219" name="Picture 3"/>
          <p:cNvPicPr>
            <a:picLocks noChangeAspect="1" noChangeArrowheads="1"/>
          </p:cNvPicPr>
          <p:nvPr/>
        </p:nvPicPr>
        <p:blipFill>
          <a:blip r:embed="rId6"/>
          <a:srcRect/>
          <a:stretch>
            <a:fillRect/>
          </a:stretch>
        </p:blipFill>
        <p:spPr bwMode="auto">
          <a:xfrm>
            <a:off x="5109491" y="4009860"/>
            <a:ext cx="4796509" cy="2705288"/>
          </a:xfrm>
          <a:prstGeom prst="rect">
            <a:avLst/>
          </a:prstGeom>
          <a:noFill/>
          <a:ln w="9525">
            <a:noFill/>
            <a:miter lim="800000"/>
            <a:headEnd/>
            <a:tailEnd/>
          </a:ln>
          <a:effectLst/>
        </p:spPr>
      </p:pic>
      <p:sp>
        <p:nvSpPr>
          <p:cNvPr id="8" name="7 CuadroTexto"/>
          <p:cNvSpPr txBox="1"/>
          <p:nvPr/>
        </p:nvSpPr>
        <p:spPr>
          <a:xfrm>
            <a:off x="5095876" y="1500174"/>
            <a:ext cx="4572032" cy="1477328"/>
          </a:xfrm>
          <a:prstGeom prst="rect">
            <a:avLst/>
          </a:prstGeom>
          <a:noFill/>
        </p:spPr>
        <p:txBody>
          <a:bodyPr wrap="square" rtlCol="0">
            <a:spAutoFit/>
          </a:bodyPr>
          <a:lstStyle/>
          <a:p>
            <a:pPr algn="just"/>
            <a:r>
              <a:rPr lang="es-ES" dirty="0" smtClean="0"/>
              <a:t>En la Administración Zonal Eugenio Espejo la base de Comerciantes Autónomos es de  1.407 con una participación de 903 comerciantes de productos </a:t>
            </a:r>
            <a:r>
              <a:rPr lang="es-ES" dirty="0" err="1" smtClean="0"/>
              <a:t>perecibles</a:t>
            </a:r>
            <a:r>
              <a:rPr lang="es-ES" dirty="0" smtClean="0"/>
              <a:t> y de  4038 en la venta de  productos no </a:t>
            </a:r>
            <a:r>
              <a:rPr lang="es-ES" dirty="0" err="1" smtClean="0"/>
              <a:t>perecibles</a:t>
            </a:r>
            <a:endParaRPr lang="es-E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20638" y="6715148"/>
            <a:ext cx="9926638" cy="142876"/>
          </a:xfrm>
          <a:prstGeom prst="rect">
            <a:avLst/>
          </a:prstGeom>
          <a:noFill/>
          <a:ln w="9525">
            <a:noFill/>
            <a:miter lim="800000"/>
            <a:headEnd/>
            <a:tailEnd/>
          </a:ln>
          <a:effectLst/>
        </p:spPr>
      </p:pic>
      <p:grpSp>
        <p:nvGrpSpPr>
          <p:cNvPr id="2" name="13 Grupo"/>
          <p:cNvGrpSpPr/>
          <p:nvPr/>
        </p:nvGrpSpPr>
        <p:grpSpPr>
          <a:xfrm>
            <a:off x="140597" y="71414"/>
            <a:ext cx="9688046" cy="721936"/>
            <a:chOff x="129782" y="135296"/>
            <a:chExt cx="8942812" cy="721936"/>
          </a:xfrm>
        </p:grpSpPr>
        <p:pic>
          <p:nvPicPr>
            <p:cNvPr id="1028" name="Picture 4"/>
            <p:cNvPicPr>
              <a:picLocks noChangeAspect="1" noChangeArrowheads="1"/>
            </p:cNvPicPr>
            <p:nvPr/>
          </p:nvPicPr>
          <p:blipFill>
            <a:blip r:embed="rId3"/>
            <a:srcRect/>
            <a:stretch>
              <a:fillRect/>
            </a:stretch>
          </p:blipFill>
          <p:spPr bwMode="auto">
            <a:xfrm>
              <a:off x="6941356" y="142852"/>
              <a:ext cx="2131238" cy="714380"/>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a:srcRect/>
            <a:stretch>
              <a:fillRect/>
            </a:stretch>
          </p:blipFill>
          <p:spPr bwMode="auto">
            <a:xfrm>
              <a:off x="129782" y="135296"/>
              <a:ext cx="3047465" cy="714055"/>
            </a:xfrm>
            <a:prstGeom prst="rect">
              <a:avLst/>
            </a:prstGeom>
            <a:noFill/>
            <a:ln w="9525">
              <a:noFill/>
              <a:miter lim="800000"/>
              <a:headEnd/>
              <a:tailEnd/>
            </a:ln>
            <a:effectLst/>
          </p:spPr>
        </p:pic>
      </p:grpSp>
      <p:pic>
        <p:nvPicPr>
          <p:cNvPr id="12291" name="Picture 3"/>
          <p:cNvPicPr>
            <a:picLocks noChangeAspect="1" noChangeArrowheads="1"/>
          </p:cNvPicPr>
          <p:nvPr/>
        </p:nvPicPr>
        <p:blipFill>
          <a:blip r:embed="rId5"/>
          <a:srcRect/>
          <a:stretch>
            <a:fillRect/>
          </a:stretch>
        </p:blipFill>
        <p:spPr bwMode="auto">
          <a:xfrm>
            <a:off x="4875609" y="3745950"/>
            <a:ext cx="5030391" cy="2969198"/>
          </a:xfrm>
          <a:prstGeom prst="rect">
            <a:avLst/>
          </a:prstGeom>
          <a:noFill/>
          <a:ln w="9525">
            <a:noFill/>
            <a:miter lim="800000"/>
            <a:headEnd/>
            <a:tailEnd/>
          </a:ln>
          <a:effectLst/>
        </p:spPr>
      </p:pic>
      <p:sp>
        <p:nvSpPr>
          <p:cNvPr id="8" name="7 CuadroTexto"/>
          <p:cNvSpPr txBox="1"/>
          <p:nvPr/>
        </p:nvSpPr>
        <p:spPr>
          <a:xfrm>
            <a:off x="5095876" y="1500174"/>
            <a:ext cx="4572032" cy="1477328"/>
          </a:xfrm>
          <a:prstGeom prst="rect">
            <a:avLst/>
          </a:prstGeom>
          <a:noFill/>
        </p:spPr>
        <p:txBody>
          <a:bodyPr wrap="square" rtlCol="0">
            <a:spAutoFit/>
          </a:bodyPr>
          <a:lstStyle/>
          <a:p>
            <a:pPr algn="just"/>
            <a:r>
              <a:rPr lang="es-ES" dirty="0" smtClean="0"/>
              <a:t>En la Administración Zonal La Delicia la base de Comerciantes Autónomos es de  967 con una participación de 705 comerciantes de productos </a:t>
            </a:r>
            <a:r>
              <a:rPr lang="es-ES" dirty="0" err="1" smtClean="0"/>
              <a:t>perecibles</a:t>
            </a:r>
            <a:r>
              <a:rPr lang="es-ES" dirty="0" smtClean="0"/>
              <a:t> y de  230 en la venta de  productos no </a:t>
            </a:r>
            <a:r>
              <a:rPr lang="es-ES" dirty="0" err="1" smtClean="0"/>
              <a:t>perecibles</a:t>
            </a:r>
            <a:endParaRPr lang="es-ES" dirty="0"/>
          </a:p>
        </p:txBody>
      </p:sp>
      <p:pic>
        <p:nvPicPr>
          <p:cNvPr id="3" name="Picture 2"/>
          <p:cNvPicPr>
            <a:picLocks noChangeAspect="1" noChangeArrowheads="1"/>
          </p:cNvPicPr>
          <p:nvPr/>
        </p:nvPicPr>
        <p:blipFill>
          <a:blip r:embed="rId6"/>
          <a:srcRect/>
          <a:stretch>
            <a:fillRect/>
          </a:stretch>
        </p:blipFill>
        <p:spPr bwMode="auto">
          <a:xfrm>
            <a:off x="0" y="1071546"/>
            <a:ext cx="5167314" cy="33128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20638" y="6715148"/>
            <a:ext cx="9926638" cy="142876"/>
          </a:xfrm>
          <a:prstGeom prst="rect">
            <a:avLst/>
          </a:prstGeom>
          <a:noFill/>
          <a:ln w="9525">
            <a:noFill/>
            <a:miter lim="800000"/>
            <a:headEnd/>
            <a:tailEnd/>
          </a:ln>
          <a:effectLst/>
        </p:spPr>
      </p:pic>
      <p:grpSp>
        <p:nvGrpSpPr>
          <p:cNvPr id="2" name="13 Grupo"/>
          <p:cNvGrpSpPr/>
          <p:nvPr/>
        </p:nvGrpSpPr>
        <p:grpSpPr>
          <a:xfrm>
            <a:off x="140597" y="71414"/>
            <a:ext cx="9688046" cy="721936"/>
            <a:chOff x="129782" y="135296"/>
            <a:chExt cx="8942812" cy="721936"/>
          </a:xfrm>
        </p:grpSpPr>
        <p:pic>
          <p:nvPicPr>
            <p:cNvPr id="1028" name="Picture 4"/>
            <p:cNvPicPr>
              <a:picLocks noChangeAspect="1" noChangeArrowheads="1"/>
            </p:cNvPicPr>
            <p:nvPr/>
          </p:nvPicPr>
          <p:blipFill>
            <a:blip r:embed="rId3"/>
            <a:srcRect/>
            <a:stretch>
              <a:fillRect/>
            </a:stretch>
          </p:blipFill>
          <p:spPr bwMode="auto">
            <a:xfrm>
              <a:off x="6941356" y="142852"/>
              <a:ext cx="2131238" cy="714380"/>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a:srcRect/>
            <a:stretch>
              <a:fillRect/>
            </a:stretch>
          </p:blipFill>
          <p:spPr bwMode="auto">
            <a:xfrm>
              <a:off x="129782" y="135296"/>
              <a:ext cx="3047465" cy="714055"/>
            </a:xfrm>
            <a:prstGeom prst="rect">
              <a:avLst/>
            </a:prstGeom>
            <a:noFill/>
            <a:ln w="9525">
              <a:noFill/>
              <a:miter lim="800000"/>
              <a:headEnd/>
              <a:tailEnd/>
            </a:ln>
            <a:effectLst/>
          </p:spPr>
        </p:pic>
      </p:grpSp>
      <p:pic>
        <p:nvPicPr>
          <p:cNvPr id="15363" name="Picture 3"/>
          <p:cNvPicPr>
            <a:picLocks noChangeAspect="1" noChangeArrowheads="1"/>
          </p:cNvPicPr>
          <p:nvPr/>
        </p:nvPicPr>
        <p:blipFill>
          <a:blip r:embed="rId5"/>
          <a:srcRect/>
          <a:stretch>
            <a:fillRect/>
          </a:stretch>
        </p:blipFill>
        <p:spPr bwMode="auto">
          <a:xfrm>
            <a:off x="4411262" y="3468517"/>
            <a:ext cx="5494738" cy="3246631"/>
          </a:xfrm>
          <a:prstGeom prst="rect">
            <a:avLst/>
          </a:prstGeom>
          <a:noFill/>
          <a:ln w="9525">
            <a:noFill/>
            <a:miter lim="800000"/>
            <a:headEnd/>
            <a:tailEnd/>
          </a:ln>
          <a:effectLst/>
        </p:spPr>
      </p:pic>
      <p:pic>
        <p:nvPicPr>
          <p:cNvPr id="3074" name="Picture 2"/>
          <p:cNvPicPr>
            <a:picLocks noChangeAspect="1" noChangeArrowheads="1"/>
          </p:cNvPicPr>
          <p:nvPr/>
        </p:nvPicPr>
        <p:blipFill>
          <a:blip r:embed="rId6"/>
          <a:srcRect/>
          <a:stretch>
            <a:fillRect/>
          </a:stretch>
        </p:blipFill>
        <p:spPr bwMode="auto">
          <a:xfrm>
            <a:off x="-1" y="928670"/>
            <a:ext cx="5759961" cy="3143272"/>
          </a:xfrm>
          <a:prstGeom prst="rect">
            <a:avLst/>
          </a:prstGeom>
          <a:noFill/>
          <a:ln w="9525">
            <a:noFill/>
            <a:miter lim="800000"/>
            <a:headEnd/>
            <a:tailEnd/>
          </a:ln>
          <a:effectLst/>
        </p:spPr>
      </p:pic>
      <p:sp>
        <p:nvSpPr>
          <p:cNvPr id="9" name="8 CuadroTexto"/>
          <p:cNvSpPr txBox="1"/>
          <p:nvPr/>
        </p:nvSpPr>
        <p:spPr>
          <a:xfrm>
            <a:off x="5095876" y="1285860"/>
            <a:ext cx="4572032" cy="1477328"/>
          </a:xfrm>
          <a:prstGeom prst="rect">
            <a:avLst/>
          </a:prstGeom>
          <a:noFill/>
        </p:spPr>
        <p:txBody>
          <a:bodyPr wrap="square" rtlCol="0">
            <a:spAutoFit/>
          </a:bodyPr>
          <a:lstStyle/>
          <a:p>
            <a:pPr algn="just"/>
            <a:r>
              <a:rPr lang="es-ES" dirty="0" smtClean="0"/>
              <a:t>En la Administración Zonal </a:t>
            </a:r>
            <a:r>
              <a:rPr lang="es-ES" dirty="0" err="1" smtClean="0"/>
              <a:t>Quitumbe</a:t>
            </a:r>
            <a:r>
              <a:rPr lang="es-ES" dirty="0" smtClean="0"/>
              <a:t> la base de Comerciantes Autónomos es de  682 con una participación de 431 comerciantes de productos </a:t>
            </a:r>
            <a:r>
              <a:rPr lang="es-ES" dirty="0" err="1" smtClean="0"/>
              <a:t>perecibles</a:t>
            </a:r>
            <a:r>
              <a:rPr lang="es-ES" dirty="0" smtClean="0"/>
              <a:t> y de  240 en la venta de  productos no </a:t>
            </a:r>
            <a:r>
              <a:rPr lang="es-ES" dirty="0" err="1" smtClean="0"/>
              <a:t>perecibles</a:t>
            </a:r>
            <a:endParaRPr lang="es-E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20638" y="6715148"/>
            <a:ext cx="9926638" cy="142876"/>
          </a:xfrm>
          <a:prstGeom prst="rect">
            <a:avLst/>
          </a:prstGeom>
          <a:noFill/>
          <a:ln w="9525">
            <a:noFill/>
            <a:miter lim="800000"/>
            <a:headEnd/>
            <a:tailEnd/>
          </a:ln>
          <a:effectLst/>
        </p:spPr>
      </p:pic>
      <p:grpSp>
        <p:nvGrpSpPr>
          <p:cNvPr id="2" name="13 Grupo"/>
          <p:cNvGrpSpPr/>
          <p:nvPr/>
        </p:nvGrpSpPr>
        <p:grpSpPr>
          <a:xfrm>
            <a:off x="140597" y="71414"/>
            <a:ext cx="9688046" cy="721936"/>
            <a:chOff x="129782" y="135296"/>
            <a:chExt cx="8942812" cy="721936"/>
          </a:xfrm>
        </p:grpSpPr>
        <p:pic>
          <p:nvPicPr>
            <p:cNvPr id="1028" name="Picture 4"/>
            <p:cNvPicPr>
              <a:picLocks noChangeAspect="1" noChangeArrowheads="1"/>
            </p:cNvPicPr>
            <p:nvPr/>
          </p:nvPicPr>
          <p:blipFill>
            <a:blip r:embed="rId3"/>
            <a:srcRect/>
            <a:stretch>
              <a:fillRect/>
            </a:stretch>
          </p:blipFill>
          <p:spPr bwMode="auto">
            <a:xfrm>
              <a:off x="6941356" y="142852"/>
              <a:ext cx="2131238" cy="714380"/>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a:srcRect/>
            <a:stretch>
              <a:fillRect/>
            </a:stretch>
          </p:blipFill>
          <p:spPr bwMode="auto">
            <a:xfrm>
              <a:off x="129782" y="135296"/>
              <a:ext cx="3047465" cy="714055"/>
            </a:xfrm>
            <a:prstGeom prst="rect">
              <a:avLst/>
            </a:prstGeom>
            <a:noFill/>
            <a:ln w="9525">
              <a:noFill/>
              <a:miter lim="800000"/>
              <a:headEnd/>
              <a:tailEnd/>
            </a:ln>
            <a:effectLst/>
          </p:spPr>
        </p:pic>
      </p:grpSp>
      <p:pic>
        <p:nvPicPr>
          <p:cNvPr id="18435" name="Picture 3"/>
          <p:cNvPicPr>
            <a:picLocks noChangeAspect="1" noChangeArrowheads="1"/>
          </p:cNvPicPr>
          <p:nvPr/>
        </p:nvPicPr>
        <p:blipFill>
          <a:blip r:embed="rId5"/>
          <a:srcRect/>
          <a:stretch>
            <a:fillRect/>
          </a:stretch>
        </p:blipFill>
        <p:spPr bwMode="auto">
          <a:xfrm>
            <a:off x="5185173" y="3851225"/>
            <a:ext cx="4720827" cy="2863897"/>
          </a:xfrm>
          <a:prstGeom prst="rect">
            <a:avLst/>
          </a:prstGeom>
          <a:noFill/>
          <a:ln w="9525">
            <a:noFill/>
            <a:miter lim="800000"/>
            <a:headEnd/>
            <a:tailEnd/>
          </a:ln>
          <a:effectLst/>
        </p:spPr>
      </p:pic>
      <p:pic>
        <p:nvPicPr>
          <p:cNvPr id="18436" name="Picture 4"/>
          <p:cNvPicPr>
            <a:picLocks noChangeAspect="1" noChangeArrowheads="1"/>
          </p:cNvPicPr>
          <p:nvPr/>
        </p:nvPicPr>
        <p:blipFill>
          <a:blip r:embed="rId6"/>
          <a:srcRect/>
          <a:stretch>
            <a:fillRect/>
          </a:stretch>
        </p:blipFill>
        <p:spPr bwMode="auto">
          <a:xfrm>
            <a:off x="1" y="785795"/>
            <a:ext cx="5690056" cy="3286147"/>
          </a:xfrm>
          <a:prstGeom prst="rect">
            <a:avLst/>
          </a:prstGeom>
          <a:noFill/>
          <a:ln w="9525">
            <a:noFill/>
            <a:miter lim="800000"/>
            <a:headEnd/>
            <a:tailEnd/>
          </a:ln>
          <a:effectLst/>
        </p:spPr>
      </p:pic>
      <p:sp>
        <p:nvSpPr>
          <p:cNvPr id="8" name="7 CuadroTexto"/>
          <p:cNvSpPr txBox="1"/>
          <p:nvPr/>
        </p:nvSpPr>
        <p:spPr>
          <a:xfrm>
            <a:off x="5095876" y="1500174"/>
            <a:ext cx="4572032" cy="1754326"/>
          </a:xfrm>
          <a:prstGeom prst="rect">
            <a:avLst/>
          </a:prstGeom>
          <a:noFill/>
        </p:spPr>
        <p:txBody>
          <a:bodyPr wrap="square" rtlCol="0">
            <a:spAutoFit/>
          </a:bodyPr>
          <a:lstStyle/>
          <a:p>
            <a:pPr algn="just"/>
            <a:r>
              <a:rPr lang="es-ES" dirty="0" smtClean="0"/>
              <a:t>En la Administración Zonal Manuela </a:t>
            </a:r>
            <a:r>
              <a:rPr lang="es-ES" dirty="0" err="1" smtClean="0"/>
              <a:t>Saenz</a:t>
            </a:r>
            <a:r>
              <a:rPr lang="es-ES" dirty="0" smtClean="0"/>
              <a:t> la base de Comerciantes Autónomos es de  1.148 con una participación de 701 comerciantes de productos </a:t>
            </a:r>
            <a:r>
              <a:rPr lang="es-ES" dirty="0" err="1" smtClean="0"/>
              <a:t>perecibles</a:t>
            </a:r>
            <a:r>
              <a:rPr lang="es-ES" dirty="0" smtClean="0"/>
              <a:t>, de  327 en la venta de  productos no </a:t>
            </a:r>
            <a:r>
              <a:rPr lang="es-ES" dirty="0" err="1" smtClean="0"/>
              <a:t>perecibles</a:t>
            </a:r>
            <a:r>
              <a:rPr lang="es-ES" dirty="0" smtClean="0"/>
              <a:t> y 109 </a:t>
            </a:r>
            <a:r>
              <a:rPr lang="es-ES" dirty="0" err="1" smtClean="0"/>
              <a:t>comersiantes</a:t>
            </a:r>
            <a:r>
              <a:rPr lang="es-ES" dirty="0" smtClean="0"/>
              <a:t> que prestan servicios.</a:t>
            </a:r>
            <a:endParaRPr lang="es-E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20638" y="6715148"/>
            <a:ext cx="9926638" cy="142876"/>
          </a:xfrm>
          <a:prstGeom prst="rect">
            <a:avLst/>
          </a:prstGeom>
          <a:noFill/>
          <a:ln w="9525">
            <a:noFill/>
            <a:miter lim="800000"/>
            <a:headEnd/>
            <a:tailEnd/>
          </a:ln>
          <a:effectLst/>
        </p:spPr>
      </p:pic>
      <p:grpSp>
        <p:nvGrpSpPr>
          <p:cNvPr id="2" name="13 Grupo"/>
          <p:cNvGrpSpPr/>
          <p:nvPr/>
        </p:nvGrpSpPr>
        <p:grpSpPr>
          <a:xfrm>
            <a:off x="140597" y="71414"/>
            <a:ext cx="9688046" cy="721936"/>
            <a:chOff x="129782" y="135296"/>
            <a:chExt cx="8942812" cy="721936"/>
          </a:xfrm>
        </p:grpSpPr>
        <p:pic>
          <p:nvPicPr>
            <p:cNvPr id="1028" name="Picture 4"/>
            <p:cNvPicPr>
              <a:picLocks noChangeAspect="1" noChangeArrowheads="1"/>
            </p:cNvPicPr>
            <p:nvPr/>
          </p:nvPicPr>
          <p:blipFill>
            <a:blip r:embed="rId3"/>
            <a:srcRect/>
            <a:stretch>
              <a:fillRect/>
            </a:stretch>
          </p:blipFill>
          <p:spPr bwMode="auto">
            <a:xfrm>
              <a:off x="6941356" y="142852"/>
              <a:ext cx="2131238" cy="714380"/>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a:srcRect/>
            <a:stretch>
              <a:fillRect/>
            </a:stretch>
          </p:blipFill>
          <p:spPr bwMode="auto">
            <a:xfrm>
              <a:off x="129782" y="135296"/>
              <a:ext cx="3047465" cy="714055"/>
            </a:xfrm>
            <a:prstGeom prst="rect">
              <a:avLst/>
            </a:prstGeom>
            <a:noFill/>
            <a:ln w="9525">
              <a:noFill/>
              <a:miter lim="800000"/>
              <a:headEnd/>
              <a:tailEnd/>
            </a:ln>
            <a:effectLst/>
          </p:spPr>
        </p:pic>
      </p:grpSp>
      <p:pic>
        <p:nvPicPr>
          <p:cNvPr id="21506" name="Picture 2"/>
          <p:cNvPicPr>
            <a:picLocks noChangeAspect="1" noChangeArrowheads="1"/>
          </p:cNvPicPr>
          <p:nvPr/>
        </p:nvPicPr>
        <p:blipFill>
          <a:blip r:embed="rId5"/>
          <a:srcRect/>
          <a:stretch>
            <a:fillRect/>
          </a:stretch>
        </p:blipFill>
        <p:spPr bwMode="auto">
          <a:xfrm>
            <a:off x="88452" y="840454"/>
            <a:ext cx="5936966" cy="3668816"/>
          </a:xfrm>
          <a:prstGeom prst="rect">
            <a:avLst/>
          </a:prstGeom>
          <a:noFill/>
          <a:ln w="9525">
            <a:noFill/>
            <a:miter lim="800000"/>
            <a:headEnd/>
            <a:tailEnd/>
          </a:ln>
          <a:effectLst/>
        </p:spPr>
      </p:pic>
      <p:pic>
        <p:nvPicPr>
          <p:cNvPr id="21508" name="Picture 4"/>
          <p:cNvPicPr>
            <a:picLocks noChangeAspect="1" noChangeArrowheads="1"/>
          </p:cNvPicPr>
          <p:nvPr/>
        </p:nvPicPr>
        <p:blipFill>
          <a:blip r:embed="rId6"/>
          <a:srcRect/>
          <a:stretch>
            <a:fillRect/>
          </a:stretch>
        </p:blipFill>
        <p:spPr bwMode="auto">
          <a:xfrm>
            <a:off x="5029897" y="3714753"/>
            <a:ext cx="4876103" cy="2976555"/>
          </a:xfrm>
          <a:prstGeom prst="rect">
            <a:avLst/>
          </a:prstGeom>
          <a:noFill/>
          <a:ln w="9525">
            <a:noFill/>
            <a:miter lim="800000"/>
            <a:headEnd/>
            <a:tailEnd/>
          </a:ln>
          <a:effectLst/>
        </p:spPr>
      </p:pic>
      <p:sp>
        <p:nvSpPr>
          <p:cNvPr id="8" name="7 CuadroTexto"/>
          <p:cNvSpPr txBox="1"/>
          <p:nvPr/>
        </p:nvSpPr>
        <p:spPr>
          <a:xfrm>
            <a:off x="5095876" y="1500174"/>
            <a:ext cx="4572032" cy="1477328"/>
          </a:xfrm>
          <a:prstGeom prst="rect">
            <a:avLst/>
          </a:prstGeom>
          <a:noFill/>
        </p:spPr>
        <p:txBody>
          <a:bodyPr wrap="square" rtlCol="0">
            <a:spAutoFit/>
          </a:bodyPr>
          <a:lstStyle/>
          <a:p>
            <a:pPr algn="just"/>
            <a:r>
              <a:rPr lang="es-ES" dirty="0" smtClean="0"/>
              <a:t>En la Administración Zonal Los Chillos la base de Comerciantes Autónomos es de  338 con una participación de 305 comerciantes de productos </a:t>
            </a:r>
            <a:r>
              <a:rPr lang="es-ES" dirty="0" err="1" smtClean="0"/>
              <a:t>perecibles</a:t>
            </a:r>
            <a:r>
              <a:rPr lang="es-ES" dirty="0" smtClean="0"/>
              <a:t> y de  31 en la venta de  productos no </a:t>
            </a:r>
            <a:r>
              <a:rPr lang="es-ES" dirty="0" err="1" smtClean="0"/>
              <a:t>perecibles</a:t>
            </a:r>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20638" y="6715148"/>
            <a:ext cx="9926638" cy="142876"/>
          </a:xfrm>
          <a:prstGeom prst="rect">
            <a:avLst/>
          </a:prstGeom>
          <a:noFill/>
          <a:ln w="9525">
            <a:noFill/>
            <a:miter lim="800000"/>
            <a:headEnd/>
            <a:tailEnd/>
          </a:ln>
          <a:effectLst/>
        </p:spPr>
      </p:pic>
      <p:grpSp>
        <p:nvGrpSpPr>
          <p:cNvPr id="2" name="13 Grupo"/>
          <p:cNvGrpSpPr/>
          <p:nvPr/>
        </p:nvGrpSpPr>
        <p:grpSpPr>
          <a:xfrm>
            <a:off x="140597" y="71414"/>
            <a:ext cx="9688046" cy="721936"/>
            <a:chOff x="129782" y="135296"/>
            <a:chExt cx="8942812" cy="721936"/>
          </a:xfrm>
        </p:grpSpPr>
        <p:pic>
          <p:nvPicPr>
            <p:cNvPr id="1028" name="Picture 4"/>
            <p:cNvPicPr>
              <a:picLocks noChangeAspect="1" noChangeArrowheads="1"/>
            </p:cNvPicPr>
            <p:nvPr/>
          </p:nvPicPr>
          <p:blipFill>
            <a:blip r:embed="rId3"/>
            <a:srcRect/>
            <a:stretch>
              <a:fillRect/>
            </a:stretch>
          </p:blipFill>
          <p:spPr bwMode="auto">
            <a:xfrm>
              <a:off x="6941356" y="142852"/>
              <a:ext cx="2131238" cy="714380"/>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a:srcRect/>
            <a:stretch>
              <a:fillRect/>
            </a:stretch>
          </p:blipFill>
          <p:spPr bwMode="auto">
            <a:xfrm>
              <a:off x="129782" y="135296"/>
              <a:ext cx="3047465" cy="714055"/>
            </a:xfrm>
            <a:prstGeom prst="rect">
              <a:avLst/>
            </a:prstGeom>
            <a:noFill/>
            <a:ln w="9525">
              <a:noFill/>
              <a:miter lim="800000"/>
              <a:headEnd/>
              <a:tailEnd/>
            </a:ln>
            <a:effectLst/>
          </p:spPr>
        </p:pic>
      </p:grpSp>
      <p:pic>
        <p:nvPicPr>
          <p:cNvPr id="24578" name="Picture 2"/>
          <p:cNvPicPr>
            <a:picLocks noChangeAspect="1" noChangeArrowheads="1"/>
          </p:cNvPicPr>
          <p:nvPr/>
        </p:nvPicPr>
        <p:blipFill>
          <a:blip r:embed="rId5"/>
          <a:srcRect/>
          <a:stretch>
            <a:fillRect/>
          </a:stretch>
        </p:blipFill>
        <p:spPr bwMode="auto">
          <a:xfrm>
            <a:off x="1" y="785794"/>
            <a:ext cx="5610613" cy="3429024"/>
          </a:xfrm>
          <a:prstGeom prst="rect">
            <a:avLst/>
          </a:prstGeom>
          <a:noFill/>
          <a:ln w="9525">
            <a:noFill/>
            <a:miter lim="800000"/>
            <a:headEnd/>
            <a:tailEnd/>
          </a:ln>
          <a:effectLst/>
        </p:spPr>
      </p:pic>
      <p:pic>
        <p:nvPicPr>
          <p:cNvPr id="24579" name="Picture 3"/>
          <p:cNvPicPr>
            <a:picLocks noChangeAspect="1" noChangeArrowheads="1"/>
          </p:cNvPicPr>
          <p:nvPr/>
        </p:nvPicPr>
        <p:blipFill>
          <a:blip r:embed="rId6"/>
          <a:srcRect/>
          <a:stretch>
            <a:fillRect/>
          </a:stretch>
        </p:blipFill>
        <p:spPr bwMode="auto">
          <a:xfrm>
            <a:off x="4875609" y="3660235"/>
            <a:ext cx="5030391" cy="3059649"/>
          </a:xfrm>
          <a:prstGeom prst="rect">
            <a:avLst/>
          </a:prstGeom>
          <a:noFill/>
          <a:ln w="9525">
            <a:noFill/>
            <a:miter lim="800000"/>
            <a:headEnd/>
            <a:tailEnd/>
          </a:ln>
          <a:effectLst/>
        </p:spPr>
      </p:pic>
      <p:sp>
        <p:nvSpPr>
          <p:cNvPr id="8" name="7 CuadroTexto"/>
          <p:cNvSpPr txBox="1"/>
          <p:nvPr/>
        </p:nvSpPr>
        <p:spPr>
          <a:xfrm>
            <a:off x="5095876" y="1500174"/>
            <a:ext cx="4572032" cy="1477328"/>
          </a:xfrm>
          <a:prstGeom prst="rect">
            <a:avLst/>
          </a:prstGeom>
          <a:noFill/>
        </p:spPr>
        <p:txBody>
          <a:bodyPr wrap="square" rtlCol="0">
            <a:spAutoFit/>
          </a:bodyPr>
          <a:lstStyle/>
          <a:p>
            <a:pPr algn="just"/>
            <a:r>
              <a:rPr lang="es-ES" dirty="0" smtClean="0"/>
              <a:t>En la Administración Zonal </a:t>
            </a:r>
            <a:r>
              <a:rPr lang="es-ES" dirty="0" err="1" smtClean="0"/>
              <a:t>Tumbaco</a:t>
            </a:r>
            <a:r>
              <a:rPr lang="es-ES" dirty="0" smtClean="0"/>
              <a:t> la base de Comerciantes Autónomos es de  1.575 con una participación de 855 comerciantes de productos </a:t>
            </a:r>
            <a:r>
              <a:rPr lang="es-ES" dirty="0" err="1" smtClean="0"/>
              <a:t>perecibles</a:t>
            </a:r>
            <a:r>
              <a:rPr lang="es-ES" dirty="0" smtClean="0"/>
              <a:t> y de  715 en la venta de  productos no </a:t>
            </a:r>
            <a:r>
              <a:rPr lang="es-ES" dirty="0" err="1" smtClean="0"/>
              <a:t>perecibles</a:t>
            </a:r>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20638" y="6715148"/>
            <a:ext cx="9926638" cy="142876"/>
          </a:xfrm>
          <a:prstGeom prst="rect">
            <a:avLst/>
          </a:prstGeom>
          <a:noFill/>
          <a:ln w="9525">
            <a:noFill/>
            <a:miter lim="800000"/>
            <a:headEnd/>
            <a:tailEnd/>
          </a:ln>
          <a:effectLst/>
        </p:spPr>
      </p:pic>
      <p:sp>
        <p:nvSpPr>
          <p:cNvPr id="8" name="7 Rectángulo"/>
          <p:cNvSpPr/>
          <p:nvPr/>
        </p:nvSpPr>
        <p:spPr>
          <a:xfrm>
            <a:off x="595282" y="1357298"/>
            <a:ext cx="8667811" cy="4524315"/>
          </a:xfrm>
          <a:prstGeom prst="rect">
            <a:avLst/>
          </a:prstGeom>
        </p:spPr>
        <p:txBody>
          <a:bodyPr wrap="square">
            <a:spAutoFit/>
          </a:bodyPr>
          <a:lstStyle/>
          <a:p>
            <a:pPr algn="ctr"/>
            <a:r>
              <a:rPr lang="es-ES" sz="2400" b="1" dirty="0" smtClean="0"/>
              <a:t>CLASIFICACIÓN</a:t>
            </a:r>
          </a:p>
          <a:p>
            <a:pPr algn="just"/>
            <a:endParaRPr lang="es-ES" sz="1200" dirty="0" smtClean="0"/>
          </a:p>
          <a:p>
            <a:pPr algn="just"/>
            <a:r>
              <a:rPr lang="es-ES" sz="2400" dirty="0" smtClean="0"/>
              <a:t>El artículo 4 de la Ordenanza Metropolitana no. 280, clasifica las actividades comerciales y de servicios en el espacio público del Distrito metropolitano de Quito , en cinco tipos:</a:t>
            </a:r>
          </a:p>
          <a:p>
            <a:pPr algn="just"/>
            <a:endParaRPr lang="es-ES" sz="1200" dirty="0" smtClean="0"/>
          </a:p>
          <a:p>
            <a:pPr algn="just">
              <a:buFont typeface="Arial" pitchFamily="34" charset="0"/>
              <a:buChar char="•"/>
            </a:pPr>
            <a:r>
              <a:rPr lang="es-ES" sz="2400" dirty="0" smtClean="0"/>
              <a:t> </a:t>
            </a:r>
            <a:r>
              <a:rPr lang="es-ES" sz="2400" b="1" dirty="0" smtClean="0"/>
              <a:t>C.A. Fijo</a:t>
            </a:r>
            <a:r>
              <a:rPr lang="es-ES" sz="2400" dirty="0" smtClean="0"/>
              <a:t>.- Delimitado por una calle principal y secundaria.  </a:t>
            </a:r>
          </a:p>
          <a:p>
            <a:pPr algn="just">
              <a:buFont typeface="Arial" pitchFamily="34" charset="0"/>
              <a:buChar char="•"/>
            </a:pPr>
            <a:endParaRPr lang="es-ES" sz="1200" dirty="0" smtClean="0"/>
          </a:p>
          <a:p>
            <a:pPr algn="just">
              <a:buFont typeface="Arial" pitchFamily="34" charset="0"/>
              <a:buChar char="•"/>
            </a:pPr>
            <a:r>
              <a:rPr lang="es-ES" sz="2400" dirty="0" smtClean="0"/>
              <a:t> </a:t>
            </a:r>
            <a:r>
              <a:rPr lang="es-ES" sz="2400" b="1" dirty="0" smtClean="0"/>
              <a:t>C.A. Semifijo</a:t>
            </a:r>
            <a:r>
              <a:rPr lang="es-ES" sz="2400" dirty="0" smtClean="0"/>
              <a:t>.- En un radio de acción determinado. </a:t>
            </a:r>
          </a:p>
          <a:p>
            <a:pPr algn="just">
              <a:buFont typeface="Arial" pitchFamily="34" charset="0"/>
              <a:buChar char="•"/>
            </a:pPr>
            <a:endParaRPr lang="es-ES" sz="1200" dirty="0" smtClean="0"/>
          </a:p>
          <a:p>
            <a:pPr algn="just">
              <a:buFont typeface="Arial" pitchFamily="34" charset="0"/>
              <a:buChar char="•"/>
            </a:pPr>
            <a:r>
              <a:rPr lang="es-ES" sz="2400" dirty="0" smtClean="0"/>
              <a:t> </a:t>
            </a:r>
            <a:r>
              <a:rPr lang="es-ES" sz="2400" b="1" dirty="0" smtClean="0"/>
              <a:t>C.A. Ambulante</a:t>
            </a:r>
            <a:r>
              <a:rPr lang="es-ES" sz="2400" dirty="0" smtClean="0"/>
              <a:t>.- Se desplazan por todo el DMQ.</a:t>
            </a:r>
          </a:p>
          <a:p>
            <a:pPr algn="just">
              <a:buFont typeface="Arial" pitchFamily="34" charset="0"/>
              <a:buChar char="•"/>
            </a:pPr>
            <a:endParaRPr lang="es-ES" sz="1200" dirty="0" smtClean="0"/>
          </a:p>
          <a:p>
            <a:pPr algn="just">
              <a:buFont typeface="Arial" pitchFamily="34" charset="0"/>
              <a:buChar char="•"/>
            </a:pPr>
            <a:r>
              <a:rPr lang="es-ES" sz="2400" b="1" dirty="0" smtClean="0"/>
              <a:t> C.A. Ocasional</a:t>
            </a:r>
            <a:r>
              <a:rPr lang="es-ES" sz="2400" dirty="0" smtClean="0"/>
              <a:t>.- Ferias y espectáculos por ocasión y temporada.</a:t>
            </a:r>
          </a:p>
          <a:p>
            <a:pPr algn="just">
              <a:buFont typeface="Arial" pitchFamily="34" charset="0"/>
              <a:buChar char="•"/>
            </a:pPr>
            <a:endParaRPr lang="es-ES" sz="1200" dirty="0" smtClean="0"/>
          </a:p>
          <a:p>
            <a:pPr algn="just">
              <a:buFont typeface="Arial" pitchFamily="34" charset="0"/>
              <a:buChar char="•"/>
            </a:pPr>
            <a:r>
              <a:rPr lang="es-ES" sz="2400" dirty="0" smtClean="0"/>
              <a:t> </a:t>
            </a:r>
            <a:r>
              <a:rPr lang="es-ES" sz="2400" b="1" dirty="0" smtClean="0"/>
              <a:t>C.A. Transporte</a:t>
            </a:r>
            <a:r>
              <a:rPr lang="es-ES" sz="2400" dirty="0" smtClean="0"/>
              <a:t>.- En el interior de unidad de transporte público.</a:t>
            </a:r>
          </a:p>
        </p:txBody>
      </p:sp>
      <p:grpSp>
        <p:nvGrpSpPr>
          <p:cNvPr id="2" name="9 Grupo"/>
          <p:cNvGrpSpPr/>
          <p:nvPr/>
        </p:nvGrpSpPr>
        <p:grpSpPr>
          <a:xfrm>
            <a:off x="140597" y="135296"/>
            <a:ext cx="9688046" cy="721936"/>
            <a:chOff x="129782" y="135296"/>
            <a:chExt cx="8942812" cy="721936"/>
          </a:xfrm>
        </p:grpSpPr>
        <p:pic>
          <p:nvPicPr>
            <p:cNvPr id="11" name="Picture 4"/>
            <p:cNvPicPr>
              <a:picLocks noChangeAspect="1" noChangeArrowheads="1"/>
            </p:cNvPicPr>
            <p:nvPr/>
          </p:nvPicPr>
          <p:blipFill>
            <a:blip r:embed="rId3"/>
            <a:srcRect/>
            <a:stretch>
              <a:fillRect/>
            </a:stretch>
          </p:blipFill>
          <p:spPr bwMode="auto">
            <a:xfrm>
              <a:off x="6941356" y="142852"/>
              <a:ext cx="2131238" cy="714380"/>
            </a:xfrm>
            <a:prstGeom prst="rect">
              <a:avLst/>
            </a:prstGeom>
            <a:noFill/>
            <a:ln w="9525">
              <a:noFill/>
              <a:miter lim="800000"/>
              <a:headEnd/>
              <a:tailEnd/>
            </a:ln>
            <a:effectLst/>
          </p:spPr>
        </p:pic>
        <p:pic>
          <p:nvPicPr>
            <p:cNvPr id="12" name="Picture 2"/>
            <p:cNvPicPr>
              <a:picLocks noChangeAspect="1" noChangeArrowheads="1"/>
            </p:cNvPicPr>
            <p:nvPr/>
          </p:nvPicPr>
          <p:blipFill>
            <a:blip r:embed="rId4"/>
            <a:srcRect/>
            <a:stretch>
              <a:fillRect/>
            </a:stretch>
          </p:blipFill>
          <p:spPr bwMode="auto">
            <a:xfrm>
              <a:off x="129782" y="135296"/>
              <a:ext cx="3047465" cy="714055"/>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20638" y="6715148"/>
            <a:ext cx="9926638" cy="142876"/>
          </a:xfrm>
          <a:prstGeom prst="rect">
            <a:avLst/>
          </a:prstGeom>
          <a:noFill/>
          <a:ln w="9525">
            <a:noFill/>
            <a:miter lim="800000"/>
            <a:headEnd/>
            <a:tailEnd/>
          </a:ln>
          <a:effectLst/>
        </p:spPr>
      </p:pic>
      <p:sp>
        <p:nvSpPr>
          <p:cNvPr id="8" name="7 Rectángulo"/>
          <p:cNvSpPr/>
          <p:nvPr/>
        </p:nvSpPr>
        <p:spPr>
          <a:xfrm>
            <a:off x="619095" y="868523"/>
            <a:ext cx="8667811" cy="5632311"/>
          </a:xfrm>
          <a:prstGeom prst="rect">
            <a:avLst/>
          </a:prstGeom>
        </p:spPr>
        <p:txBody>
          <a:bodyPr wrap="square">
            <a:spAutoFit/>
          </a:bodyPr>
          <a:lstStyle/>
          <a:p>
            <a:pPr algn="ctr"/>
            <a:r>
              <a:rPr lang="es-ES" sz="2400" b="1" dirty="0" smtClean="0"/>
              <a:t>GIROS Y PRODUCTOS</a:t>
            </a:r>
          </a:p>
          <a:p>
            <a:pPr algn="just"/>
            <a:endParaRPr lang="es-ES" sz="1200" dirty="0" smtClean="0"/>
          </a:p>
          <a:p>
            <a:pPr algn="just"/>
            <a:r>
              <a:rPr lang="es-ES" sz="2400" dirty="0" smtClean="0"/>
              <a:t>El artículo 20 de la Ordenanza Metropolitana no. 280, clasifica los giros de actividades comerciales y de servicios en el espacio público del Distrito metropolitano de Quito , en tres categorías:</a:t>
            </a:r>
          </a:p>
          <a:p>
            <a:pPr algn="just"/>
            <a:endParaRPr lang="es-ES" sz="1200" dirty="0" smtClean="0"/>
          </a:p>
          <a:p>
            <a:pPr algn="just">
              <a:buFont typeface="Arial" pitchFamily="34" charset="0"/>
              <a:buChar char="•"/>
            </a:pPr>
            <a:r>
              <a:rPr lang="es-ES" sz="2400" dirty="0" smtClean="0"/>
              <a:t> </a:t>
            </a:r>
            <a:r>
              <a:rPr lang="es-ES" sz="2400" b="1" dirty="0" smtClean="0"/>
              <a:t>Productos No </a:t>
            </a:r>
            <a:r>
              <a:rPr lang="es-ES" sz="2400" b="1" dirty="0" err="1" smtClean="0"/>
              <a:t>Perecibles</a:t>
            </a:r>
            <a:r>
              <a:rPr lang="es-ES" sz="2400" dirty="0" smtClean="0"/>
              <a:t>.- Se refiere a mercadería de origen industrial o  manufacturada, así como artesanías, articules impresos y productor fonográficos entre otros.  </a:t>
            </a:r>
          </a:p>
          <a:p>
            <a:pPr algn="just">
              <a:buFont typeface="Arial" pitchFamily="34" charset="0"/>
              <a:buChar char="•"/>
            </a:pPr>
            <a:endParaRPr lang="es-ES" sz="1200" dirty="0" smtClean="0"/>
          </a:p>
          <a:p>
            <a:pPr algn="just">
              <a:buFont typeface="Arial" pitchFamily="34" charset="0"/>
              <a:buChar char="•"/>
            </a:pPr>
            <a:r>
              <a:rPr lang="es-ES" sz="2400" dirty="0" smtClean="0"/>
              <a:t> </a:t>
            </a:r>
            <a:r>
              <a:rPr lang="es-ES" sz="2400" b="1" dirty="0" smtClean="0"/>
              <a:t>Productos </a:t>
            </a:r>
            <a:r>
              <a:rPr lang="es-ES" sz="2400" b="1" dirty="0" err="1" smtClean="0"/>
              <a:t>Perecibes</a:t>
            </a:r>
            <a:r>
              <a:rPr lang="es-ES" sz="2400" dirty="0" smtClean="0"/>
              <a:t>.- Comprende alimentos procesados con registro sanitario, así como los preparados domésticamente y frutas con o sin corteza, entre otros. </a:t>
            </a:r>
          </a:p>
          <a:p>
            <a:pPr algn="just">
              <a:buFont typeface="Arial" pitchFamily="34" charset="0"/>
              <a:buChar char="•"/>
            </a:pPr>
            <a:endParaRPr lang="es-ES" sz="1200" dirty="0" smtClean="0"/>
          </a:p>
          <a:p>
            <a:pPr algn="just">
              <a:buFont typeface="Arial" pitchFamily="34" charset="0"/>
              <a:buChar char="•"/>
            </a:pPr>
            <a:r>
              <a:rPr lang="es-ES" sz="2400" dirty="0" smtClean="0"/>
              <a:t> </a:t>
            </a:r>
            <a:r>
              <a:rPr lang="es-ES" sz="2400" b="1" dirty="0" smtClean="0"/>
              <a:t>Servicios</a:t>
            </a:r>
            <a:r>
              <a:rPr lang="es-ES" sz="2400" dirty="0" smtClean="0"/>
              <a:t>.- Abarca limpieza y reparación de calzado, fotógrafos, juegos y entretenimiento, </a:t>
            </a:r>
            <a:r>
              <a:rPr lang="es-ES" sz="2400" dirty="0" err="1" smtClean="0"/>
              <a:t>recicladores</a:t>
            </a:r>
            <a:r>
              <a:rPr lang="es-ES" sz="2400" dirty="0" smtClean="0"/>
              <a:t>, copiado de llave arreglo de cerraduras, etc.</a:t>
            </a:r>
          </a:p>
        </p:txBody>
      </p:sp>
      <p:grpSp>
        <p:nvGrpSpPr>
          <p:cNvPr id="10" name="9 Grupo"/>
          <p:cNvGrpSpPr/>
          <p:nvPr/>
        </p:nvGrpSpPr>
        <p:grpSpPr>
          <a:xfrm>
            <a:off x="140597" y="135296"/>
            <a:ext cx="9688046" cy="721936"/>
            <a:chOff x="129782" y="135296"/>
            <a:chExt cx="8942812" cy="721936"/>
          </a:xfrm>
        </p:grpSpPr>
        <p:pic>
          <p:nvPicPr>
            <p:cNvPr id="11" name="Picture 4"/>
            <p:cNvPicPr>
              <a:picLocks noChangeAspect="1" noChangeArrowheads="1"/>
            </p:cNvPicPr>
            <p:nvPr/>
          </p:nvPicPr>
          <p:blipFill>
            <a:blip r:embed="rId3"/>
            <a:srcRect/>
            <a:stretch>
              <a:fillRect/>
            </a:stretch>
          </p:blipFill>
          <p:spPr bwMode="auto">
            <a:xfrm>
              <a:off x="6941356" y="142852"/>
              <a:ext cx="2131238" cy="714380"/>
            </a:xfrm>
            <a:prstGeom prst="rect">
              <a:avLst/>
            </a:prstGeom>
            <a:noFill/>
            <a:ln w="9525">
              <a:noFill/>
              <a:miter lim="800000"/>
              <a:headEnd/>
              <a:tailEnd/>
            </a:ln>
            <a:effectLst/>
          </p:spPr>
        </p:pic>
        <p:pic>
          <p:nvPicPr>
            <p:cNvPr id="12" name="Picture 2"/>
            <p:cNvPicPr>
              <a:picLocks noChangeAspect="1" noChangeArrowheads="1"/>
            </p:cNvPicPr>
            <p:nvPr/>
          </p:nvPicPr>
          <p:blipFill>
            <a:blip r:embed="rId4"/>
            <a:srcRect/>
            <a:stretch>
              <a:fillRect/>
            </a:stretch>
          </p:blipFill>
          <p:spPr bwMode="auto">
            <a:xfrm>
              <a:off x="129782" y="135296"/>
              <a:ext cx="3047465" cy="714055"/>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20638" y="6715148"/>
            <a:ext cx="9926638" cy="142876"/>
          </a:xfrm>
          <a:prstGeom prst="rect">
            <a:avLst/>
          </a:prstGeom>
          <a:noFill/>
          <a:ln w="9525">
            <a:noFill/>
            <a:miter lim="800000"/>
            <a:headEnd/>
            <a:tailEnd/>
          </a:ln>
          <a:effectLst/>
        </p:spPr>
      </p:pic>
      <p:sp>
        <p:nvSpPr>
          <p:cNvPr id="8" name="7 Rectángulo"/>
          <p:cNvSpPr/>
          <p:nvPr/>
        </p:nvSpPr>
        <p:spPr>
          <a:xfrm>
            <a:off x="619095" y="1249997"/>
            <a:ext cx="8667811" cy="4893647"/>
          </a:xfrm>
          <a:prstGeom prst="rect">
            <a:avLst/>
          </a:prstGeom>
        </p:spPr>
        <p:txBody>
          <a:bodyPr wrap="square">
            <a:spAutoFit/>
          </a:bodyPr>
          <a:lstStyle/>
          <a:p>
            <a:pPr algn="ctr"/>
            <a:r>
              <a:rPr lang="es-ES" sz="2400" b="1" dirty="0" smtClean="0"/>
              <a:t>BASE DE DATOS</a:t>
            </a:r>
          </a:p>
          <a:p>
            <a:pPr algn="ctr"/>
            <a:endParaRPr lang="es-ES" sz="1200" dirty="0" smtClean="0">
              <a:solidFill>
                <a:srgbClr val="FF0000"/>
              </a:solidFill>
            </a:endParaRPr>
          </a:p>
          <a:p>
            <a:pPr algn="just"/>
            <a:r>
              <a:rPr lang="es-ES" sz="2400" dirty="0" smtClean="0"/>
              <a:t>De la información que reposa en los archivos de la Agencia  de Coordinación Distrital de Comercio, al 14 de mayo del 2014, se determina una base de datos de 9.446 personas que fueron capacitadas por CONQUITO, dentro de un proceso de regularización para ejercer actividades comerciales y de servicios en el espacio público.</a:t>
            </a:r>
          </a:p>
          <a:p>
            <a:pPr algn="just"/>
            <a:endParaRPr lang="es-ES" sz="1200" dirty="0" smtClean="0"/>
          </a:p>
          <a:p>
            <a:pPr algn="just"/>
            <a:r>
              <a:rPr lang="es-ES" sz="2400" dirty="0" smtClean="0"/>
              <a:t>Para efectos de análisis del comercio autónomo en espacio público, se ha considerado 8.786 registros  de la base de datos en referencia, que representa un 93% del total, en vista de que el 7% presentan inconsistencias.</a:t>
            </a:r>
          </a:p>
          <a:p>
            <a:pPr algn="just"/>
            <a:endParaRPr lang="es-ES" sz="2400" dirty="0" smtClean="0"/>
          </a:p>
        </p:txBody>
      </p:sp>
      <p:grpSp>
        <p:nvGrpSpPr>
          <p:cNvPr id="2" name="9 Grupo"/>
          <p:cNvGrpSpPr/>
          <p:nvPr/>
        </p:nvGrpSpPr>
        <p:grpSpPr>
          <a:xfrm>
            <a:off x="140597" y="135296"/>
            <a:ext cx="9688046" cy="721936"/>
            <a:chOff x="129782" y="135296"/>
            <a:chExt cx="8942812" cy="721936"/>
          </a:xfrm>
        </p:grpSpPr>
        <p:pic>
          <p:nvPicPr>
            <p:cNvPr id="11" name="Picture 4"/>
            <p:cNvPicPr>
              <a:picLocks noChangeAspect="1" noChangeArrowheads="1"/>
            </p:cNvPicPr>
            <p:nvPr/>
          </p:nvPicPr>
          <p:blipFill>
            <a:blip r:embed="rId3"/>
            <a:srcRect/>
            <a:stretch>
              <a:fillRect/>
            </a:stretch>
          </p:blipFill>
          <p:spPr bwMode="auto">
            <a:xfrm>
              <a:off x="6941356" y="142852"/>
              <a:ext cx="2131238" cy="714380"/>
            </a:xfrm>
            <a:prstGeom prst="rect">
              <a:avLst/>
            </a:prstGeom>
            <a:noFill/>
            <a:ln w="9525">
              <a:noFill/>
              <a:miter lim="800000"/>
              <a:headEnd/>
              <a:tailEnd/>
            </a:ln>
            <a:effectLst/>
          </p:spPr>
        </p:pic>
        <p:pic>
          <p:nvPicPr>
            <p:cNvPr id="12" name="Picture 2"/>
            <p:cNvPicPr>
              <a:picLocks noChangeAspect="1" noChangeArrowheads="1"/>
            </p:cNvPicPr>
            <p:nvPr/>
          </p:nvPicPr>
          <p:blipFill>
            <a:blip r:embed="rId4"/>
            <a:srcRect/>
            <a:stretch>
              <a:fillRect/>
            </a:stretch>
          </p:blipFill>
          <p:spPr bwMode="auto">
            <a:xfrm>
              <a:off x="129782" y="135296"/>
              <a:ext cx="3047465" cy="714055"/>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20638" y="6715148"/>
            <a:ext cx="9926638" cy="142876"/>
          </a:xfrm>
          <a:prstGeom prst="rect">
            <a:avLst/>
          </a:prstGeom>
          <a:noFill/>
          <a:ln w="9525">
            <a:noFill/>
            <a:miter lim="800000"/>
            <a:headEnd/>
            <a:tailEnd/>
          </a:ln>
          <a:effectLst/>
        </p:spPr>
      </p:pic>
      <p:sp>
        <p:nvSpPr>
          <p:cNvPr id="8" name="7 CuadroTexto"/>
          <p:cNvSpPr txBox="1"/>
          <p:nvPr/>
        </p:nvSpPr>
        <p:spPr>
          <a:xfrm>
            <a:off x="696486" y="2643182"/>
            <a:ext cx="8280855" cy="1446550"/>
          </a:xfrm>
          <a:prstGeom prst="rect">
            <a:avLst/>
          </a:prstGeom>
          <a:noFill/>
        </p:spPr>
        <p:txBody>
          <a:bodyPr wrap="square" rtlCol="0">
            <a:spAutoFit/>
          </a:bodyPr>
          <a:lstStyle/>
          <a:p>
            <a:pPr algn="ctr"/>
            <a:r>
              <a:rPr lang="es-ES" sz="4400" dirty="0" smtClean="0"/>
              <a:t>TRABAJO AUTÓNOMO DEL DMQ</a:t>
            </a:r>
          </a:p>
          <a:p>
            <a:pPr algn="ctr"/>
            <a:r>
              <a:rPr lang="es-ES" sz="4400" dirty="0" smtClean="0"/>
              <a:t>EN CIFRAS</a:t>
            </a:r>
            <a:endParaRPr lang="es-ES" sz="4400" dirty="0"/>
          </a:p>
        </p:txBody>
      </p:sp>
      <p:grpSp>
        <p:nvGrpSpPr>
          <p:cNvPr id="11" name="10 Grupo"/>
          <p:cNvGrpSpPr/>
          <p:nvPr/>
        </p:nvGrpSpPr>
        <p:grpSpPr>
          <a:xfrm>
            <a:off x="140597" y="135296"/>
            <a:ext cx="9688046" cy="721936"/>
            <a:chOff x="129782" y="135296"/>
            <a:chExt cx="8942812" cy="721936"/>
          </a:xfrm>
        </p:grpSpPr>
        <p:pic>
          <p:nvPicPr>
            <p:cNvPr id="12" name="Picture 4"/>
            <p:cNvPicPr>
              <a:picLocks noChangeAspect="1" noChangeArrowheads="1"/>
            </p:cNvPicPr>
            <p:nvPr/>
          </p:nvPicPr>
          <p:blipFill>
            <a:blip r:embed="rId3"/>
            <a:srcRect/>
            <a:stretch>
              <a:fillRect/>
            </a:stretch>
          </p:blipFill>
          <p:spPr bwMode="auto">
            <a:xfrm>
              <a:off x="6941356" y="142852"/>
              <a:ext cx="2131238" cy="714380"/>
            </a:xfrm>
            <a:prstGeom prst="rect">
              <a:avLst/>
            </a:prstGeom>
            <a:noFill/>
            <a:ln w="9525">
              <a:noFill/>
              <a:miter lim="800000"/>
              <a:headEnd/>
              <a:tailEnd/>
            </a:ln>
            <a:effectLst/>
          </p:spPr>
        </p:pic>
        <p:pic>
          <p:nvPicPr>
            <p:cNvPr id="13" name="Picture 2"/>
            <p:cNvPicPr>
              <a:picLocks noChangeAspect="1" noChangeArrowheads="1"/>
            </p:cNvPicPr>
            <p:nvPr/>
          </p:nvPicPr>
          <p:blipFill>
            <a:blip r:embed="rId4"/>
            <a:srcRect/>
            <a:stretch>
              <a:fillRect/>
            </a:stretch>
          </p:blipFill>
          <p:spPr bwMode="auto">
            <a:xfrm>
              <a:off x="129782" y="135296"/>
              <a:ext cx="3047465" cy="714055"/>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20638" y="6715148"/>
            <a:ext cx="9926638" cy="142876"/>
          </a:xfrm>
          <a:prstGeom prst="rect">
            <a:avLst/>
          </a:prstGeom>
          <a:noFill/>
          <a:ln w="9525">
            <a:noFill/>
            <a:miter lim="800000"/>
            <a:headEnd/>
            <a:tailEnd/>
          </a:ln>
          <a:effectLst/>
        </p:spPr>
      </p:pic>
      <p:grpSp>
        <p:nvGrpSpPr>
          <p:cNvPr id="14" name="13 Grupo"/>
          <p:cNvGrpSpPr/>
          <p:nvPr/>
        </p:nvGrpSpPr>
        <p:grpSpPr>
          <a:xfrm>
            <a:off x="140597" y="135296"/>
            <a:ext cx="9688046" cy="721936"/>
            <a:chOff x="129782" y="135296"/>
            <a:chExt cx="8942812" cy="721936"/>
          </a:xfrm>
        </p:grpSpPr>
        <p:pic>
          <p:nvPicPr>
            <p:cNvPr id="1028" name="Picture 4"/>
            <p:cNvPicPr>
              <a:picLocks noChangeAspect="1" noChangeArrowheads="1"/>
            </p:cNvPicPr>
            <p:nvPr/>
          </p:nvPicPr>
          <p:blipFill>
            <a:blip r:embed="rId3"/>
            <a:srcRect/>
            <a:stretch>
              <a:fillRect/>
            </a:stretch>
          </p:blipFill>
          <p:spPr bwMode="auto">
            <a:xfrm>
              <a:off x="6941356" y="142852"/>
              <a:ext cx="2131238" cy="714380"/>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a:srcRect/>
            <a:stretch>
              <a:fillRect/>
            </a:stretch>
          </p:blipFill>
          <p:spPr bwMode="auto">
            <a:xfrm>
              <a:off x="129782" y="135296"/>
              <a:ext cx="3047465" cy="714055"/>
            </a:xfrm>
            <a:prstGeom prst="rect">
              <a:avLst/>
            </a:prstGeom>
            <a:noFill/>
            <a:ln w="9525">
              <a:noFill/>
              <a:miter lim="800000"/>
              <a:headEnd/>
              <a:tailEnd/>
            </a:ln>
            <a:effectLst/>
          </p:spPr>
        </p:pic>
      </p:grpSp>
      <p:sp>
        <p:nvSpPr>
          <p:cNvPr id="15" name="14 CuadroTexto"/>
          <p:cNvSpPr txBox="1"/>
          <p:nvPr/>
        </p:nvSpPr>
        <p:spPr>
          <a:xfrm>
            <a:off x="619095" y="1214423"/>
            <a:ext cx="8513028" cy="646331"/>
          </a:xfrm>
          <a:prstGeom prst="rect">
            <a:avLst/>
          </a:prstGeom>
          <a:noFill/>
        </p:spPr>
        <p:txBody>
          <a:bodyPr wrap="square" rtlCol="0">
            <a:spAutoFit/>
          </a:bodyPr>
          <a:lstStyle/>
          <a:p>
            <a:pPr algn="just"/>
            <a:r>
              <a:rPr lang="es-ES" dirty="0" smtClean="0"/>
              <a:t>El Distrito Metropolitano de Quito cuenta con una población de </a:t>
            </a:r>
            <a:r>
              <a:rPr lang="es-ES" b="1" dirty="0" smtClean="0">
                <a:effectLst>
                  <a:outerShdw blurRad="38100" dist="38100" dir="2700000" algn="tl">
                    <a:srgbClr val="000000">
                      <a:alpha val="43137"/>
                    </a:srgbClr>
                  </a:outerShdw>
                </a:effectLst>
              </a:rPr>
              <a:t>2´239.191 </a:t>
            </a:r>
            <a:r>
              <a:rPr lang="es-ES" dirty="0" smtClean="0"/>
              <a:t>habitantes según datos del INEC al 2010.</a:t>
            </a:r>
            <a:endParaRPr lang="es-ES" dirty="0"/>
          </a:p>
        </p:txBody>
      </p:sp>
      <p:pic>
        <p:nvPicPr>
          <p:cNvPr id="2054" name="Picture 6"/>
          <p:cNvPicPr>
            <a:picLocks noChangeAspect="1" noChangeArrowheads="1"/>
          </p:cNvPicPr>
          <p:nvPr/>
        </p:nvPicPr>
        <p:blipFill>
          <a:blip r:embed="rId5"/>
          <a:srcRect/>
          <a:stretch>
            <a:fillRect/>
          </a:stretch>
        </p:blipFill>
        <p:spPr bwMode="auto">
          <a:xfrm>
            <a:off x="1547789" y="2143117"/>
            <a:ext cx="6671072" cy="45481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20638" y="6715148"/>
            <a:ext cx="9926638" cy="142876"/>
          </a:xfrm>
          <a:prstGeom prst="rect">
            <a:avLst/>
          </a:prstGeom>
          <a:noFill/>
          <a:ln w="9525">
            <a:noFill/>
            <a:miter lim="800000"/>
            <a:headEnd/>
            <a:tailEnd/>
          </a:ln>
          <a:effectLst/>
        </p:spPr>
      </p:pic>
      <p:grpSp>
        <p:nvGrpSpPr>
          <p:cNvPr id="2" name="13 Grupo"/>
          <p:cNvGrpSpPr/>
          <p:nvPr/>
        </p:nvGrpSpPr>
        <p:grpSpPr>
          <a:xfrm>
            <a:off x="140597" y="135296"/>
            <a:ext cx="9688046" cy="721936"/>
            <a:chOff x="129782" y="135296"/>
            <a:chExt cx="8942812" cy="721936"/>
          </a:xfrm>
        </p:grpSpPr>
        <p:pic>
          <p:nvPicPr>
            <p:cNvPr id="1028" name="Picture 4"/>
            <p:cNvPicPr>
              <a:picLocks noChangeAspect="1" noChangeArrowheads="1"/>
            </p:cNvPicPr>
            <p:nvPr/>
          </p:nvPicPr>
          <p:blipFill>
            <a:blip r:embed="rId3"/>
            <a:srcRect/>
            <a:stretch>
              <a:fillRect/>
            </a:stretch>
          </p:blipFill>
          <p:spPr bwMode="auto">
            <a:xfrm>
              <a:off x="6941356" y="142852"/>
              <a:ext cx="2131238" cy="714380"/>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a:srcRect/>
            <a:stretch>
              <a:fillRect/>
            </a:stretch>
          </p:blipFill>
          <p:spPr bwMode="auto">
            <a:xfrm>
              <a:off x="129782" y="135296"/>
              <a:ext cx="3047465" cy="714055"/>
            </a:xfrm>
            <a:prstGeom prst="rect">
              <a:avLst/>
            </a:prstGeom>
            <a:noFill/>
            <a:ln w="9525">
              <a:noFill/>
              <a:miter lim="800000"/>
              <a:headEnd/>
              <a:tailEnd/>
            </a:ln>
            <a:effectLst/>
          </p:spPr>
        </p:pic>
      </p:grpSp>
      <p:sp>
        <p:nvSpPr>
          <p:cNvPr id="9" name="8 CuadroTexto"/>
          <p:cNvSpPr txBox="1"/>
          <p:nvPr/>
        </p:nvSpPr>
        <p:spPr>
          <a:xfrm>
            <a:off x="77391" y="1214422"/>
            <a:ext cx="3405177" cy="3877985"/>
          </a:xfrm>
          <a:prstGeom prst="rect">
            <a:avLst/>
          </a:prstGeom>
          <a:noFill/>
        </p:spPr>
        <p:txBody>
          <a:bodyPr wrap="square" rtlCol="0">
            <a:spAutoFit/>
          </a:bodyPr>
          <a:lstStyle/>
          <a:p>
            <a:pPr algn="just"/>
            <a:r>
              <a:rPr lang="es-ES" dirty="0" smtClean="0"/>
              <a:t>El 7 de septiembre del 2012 en Concejo Metropolitano de Quito aprueba la ordenanza 0280  para </a:t>
            </a:r>
            <a:r>
              <a:rPr lang="es-ES" b="1" dirty="0" smtClean="0"/>
              <a:t>“El desarrollo integral y regularización de las actividades de comercio y prestación de servicios de las trabajadoras y trabajadores autónomos del Distrito Metropolitano de Quito”</a:t>
            </a:r>
          </a:p>
          <a:p>
            <a:pPr algn="just"/>
            <a:endParaRPr lang="es-ES" sz="1200" dirty="0" smtClean="0"/>
          </a:p>
          <a:p>
            <a:pPr algn="just"/>
            <a:r>
              <a:rPr lang="es-ES" sz="1200" dirty="0" smtClean="0"/>
              <a:t>Según la información que reposa en los archivos de la Agencia  de Coordinación Distrital de Comercio, al 14 de mayo del 2014, constan en el catastro 9.446 personas, de los cuales el 7% de los datos presentan inconsistencias</a:t>
            </a:r>
          </a:p>
          <a:p>
            <a:pPr algn="just"/>
            <a:endParaRPr lang="es-ES" sz="1200" dirty="0"/>
          </a:p>
        </p:txBody>
      </p:sp>
      <p:pic>
        <p:nvPicPr>
          <p:cNvPr id="4098" name="Picture 2"/>
          <p:cNvPicPr>
            <a:picLocks noChangeAspect="1" noChangeArrowheads="1"/>
          </p:cNvPicPr>
          <p:nvPr/>
        </p:nvPicPr>
        <p:blipFill>
          <a:blip r:embed="rId5"/>
          <a:srcRect/>
          <a:stretch>
            <a:fillRect/>
          </a:stretch>
        </p:blipFill>
        <p:spPr bwMode="auto">
          <a:xfrm>
            <a:off x="3623544" y="928670"/>
            <a:ext cx="6282456" cy="2714644"/>
          </a:xfrm>
          <a:prstGeom prst="rect">
            <a:avLst/>
          </a:prstGeom>
          <a:noFill/>
          <a:ln w="9525">
            <a:noFill/>
            <a:miter lim="800000"/>
            <a:headEnd/>
            <a:tailEnd/>
          </a:ln>
          <a:effectLst/>
        </p:spPr>
      </p:pic>
      <p:pic>
        <p:nvPicPr>
          <p:cNvPr id="15" name="Picture 6"/>
          <p:cNvPicPr>
            <a:picLocks noChangeAspect="1" noChangeArrowheads="1"/>
          </p:cNvPicPr>
          <p:nvPr/>
        </p:nvPicPr>
        <p:blipFill>
          <a:blip r:embed="rId6"/>
          <a:srcRect/>
          <a:stretch>
            <a:fillRect/>
          </a:stretch>
        </p:blipFill>
        <p:spPr bwMode="auto">
          <a:xfrm>
            <a:off x="3869525" y="3628715"/>
            <a:ext cx="6036476" cy="29784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20638" y="6715148"/>
            <a:ext cx="9926638" cy="142876"/>
          </a:xfrm>
          <a:prstGeom prst="rect">
            <a:avLst/>
          </a:prstGeom>
          <a:noFill/>
          <a:ln w="9525">
            <a:noFill/>
            <a:miter lim="800000"/>
            <a:headEnd/>
            <a:tailEnd/>
          </a:ln>
          <a:effectLst/>
        </p:spPr>
      </p:pic>
      <p:grpSp>
        <p:nvGrpSpPr>
          <p:cNvPr id="2" name="13 Grupo"/>
          <p:cNvGrpSpPr/>
          <p:nvPr/>
        </p:nvGrpSpPr>
        <p:grpSpPr>
          <a:xfrm>
            <a:off x="140597" y="135296"/>
            <a:ext cx="9688046" cy="721936"/>
            <a:chOff x="129782" y="135296"/>
            <a:chExt cx="8942812" cy="721936"/>
          </a:xfrm>
        </p:grpSpPr>
        <p:pic>
          <p:nvPicPr>
            <p:cNvPr id="1028" name="Picture 4"/>
            <p:cNvPicPr>
              <a:picLocks noChangeAspect="1" noChangeArrowheads="1"/>
            </p:cNvPicPr>
            <p:nvPr/>
          </p:nvPicPr>
          <p:blipFill>
            <a:blip r:embed="rId3"/>
            <a:srcRect/>
            <a:stretch>
              <a:fillRect/>
            </a:stretch>
          </p:blipFill>
          <p:spPr bwMode="auto">
            <a:xfrm>
              <a:off x="6941356" y="142852"/>
              <a:ext cx="2131238" cy="714380"/>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a:srcRect/>
            <a:stretch>
              <a:fillRect/>
            </a:stretch>
          </p:blipFill>
          <p:spPr bwMode="auto">
            <a:xfrm>
              <a:off x="129782" y="135296"/>
              <a:ext cx="3047465" cy="714055"/>
            </a:xfrm>
            <a:prstGeom prst="rect">
              <a:avLst/>
            </a:prstGeom>
            <a:noFill/>
            <a:ln w="9525">
              <a:noFill/>
              <a:miter lim="800000"/>
              <a:headEnd/>
              <a:tailEnd/>
            </a:ln>
            <a:effectLst/>
          </p:spPr>
        </p:pic>
      </p:grpSp>
      <p:sp>
        <p:nvSpPr>
          <p:cNvPr id="11" name="10 CuadroTexto"/>
          <p:cNvSpPr txBox="1"/>
          <p:nvPr/>
        </p:nvSpPr>
        <p:spPr>
          <a:xfrm>
            <a:off x="464312" y="1214422"/>
            <a:ext cx="8590420" cy="923330"/>
          </a:xfrm>
          <a:prstGeom prst="rect">
            <a:avLst/>
          </a:prstGeom>
          <a:noFill/>
        </p:spPr>
        <p:txBody>
          <a:bodyPr wrap="square" rtlCol="0">
            <a:spAutoFit/>
          </a:bodyPr>
          <a:lstStyle/>
          <a:p>
            <a:pPr algn="just"/>
            <a:r>
              <a:rPr lang="es-ES" dirty="0" smtClean="0"/>
              <a:t>A nivel Distrito Metropolitano de Quito, destaca la participación de 5.839 Comerciantes Autónomos en la venta de productos </a:t>
            </a:r>
            <a:r>
              <a:rPr lang="es-ES" dirty="0" err="1" smtClean="0"/>
              <a:t>perecibles</a:t>
            </a:r>
            <a:r>
              <a:rPr lang="es-ES" dirty="0" smtClean="0"/>
              <a:t> y de 2.635 en la venta de no </a:t>
            </a:r>
            <a:r>
              <a:rPr lang="es-ES" dirty="0" err="1" smtClean="0"/>
              <a:t>perecibles</a:t>
            </a:r>
            <a:r>
              <a:rPr lang="es-ES" dirty="0" smtClean="0"/>
              <a:t> que representa el 66% y 30% respectivamente.</a:t>
            </a:r>
            <a:endParaRPr lang="es-ES" dirty="0"/>
          </a:p>
        </p:txBody>
      </p:sp>
      <p:pic>
        <p:nvPicPr>
          <p:cNvPr id="7171" name="Picture 3"/>
          <p:cNvPicPr>
            <a:picLocks noChangeAspect="1" noChangeArrowheads="1"/>
          </p:cNvPicPr>
          <p:nvPr/>
        </p:nvPicPr>
        <p:blipFill>
          <a:blip r:embed="rId5"/>
          <a:srcRect/>
          <a:stretch>
            <a:fillRect/>
          </a:stretch>
        </p:blipFill>
        <p:spPr bwMode="auto">
          <a:xfrm>
            <a:off x="154748" y="2143117"/>
            <a:ext cx="6413103" cy="3621087"/>
          </a:xfrm>
          <a:prstGeom prst="rect">
            <a:avLst/>
          </a:prstGeom>
          <a:noFill/>
          <a:ln w="9525">
            <a:noFill/>
            <a:miter lim="800000"/>
            <a:headEnd/>
            <a:tailEnd/>
          </a:ln>
          <a:effectLst/>
        </p:spPr>
      </p:pic>
      <p:pic>
        <p:nvPicPr>
          <p:cNvPr id="7172" name="Picture 4"/>
          <p:cNvPicPr>
            <a:picLocks noChangeAspect="1" noChangeArrowheads="1"/>
          </p:cNvPicPr>
          <p:nvPr/>
        </p:nvPicPr>
        <p:blipFill>
          <a:blip r:embed="rId6"/>
          <a:srcRect/>
          <a:stretch>
            <a:fillRect/>
          </a:stretch>
        </p:blipFill>
        <p:spPr bwMode="auto">
          <a:xfrm>
            <a:off x="6268650" y="4429133"/>
            <a:ext cx="3389713" cy="2154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38224" y="142852"/>
            <a:ext cx="2662227" cy="727095"/>
          </a:xfrm>
        </p:spPr>
        <p:txBody>
          <a:bodyPr>
            <a:normAutofit/>
          </a:bodyPr>
          <a:lstStyle/>
          <a:p>
            <a:pPr algn="l"/>
            <a:r>
              <a:rPr lang="es-ES" sz="1800" dirty="0" smtClean="0"/>
              <a:t>Agencia de Coordinación</a:t>
            </a:r>
            <a:br>
              <a:rPr lang="es-ES" sz="1800" dirty="0" smtClean="0"/>
            </a:br>
            <a:r>
              <a:rPr lang="es-ES" sz="1800" dirty="0"/>
              <a:t>D</a:t>
            </a:r>
            <a:r>
              <a:rPr lang="es-ES" sz="1800" dirty="0" smtClean="0"/>
              <a:t>istrital del Comercio</a:t>
            </a:r>
            <a:endParaRPr lang="es-ES" sz="1800" dirty="0"/>
          </a:p>
        </p:txBody>
      </p:sp>
      <p:grpSp>
        <p:nvGrpSpPr>
          <p:cNvPr id="3" name="13 Grupo"/>
          <p:cNvGrpSpPr/>
          <p:nvPr/>
        </p:nvGrpSpPr>
        <p:grpSpPr>
          <a:xfrm>
            <a:off x="619095" y="142852"/>
            <a:ext cx="619129" cy="785818"/>
            <a:chOff x="571472" y="142852"/>
            <a:chExt cx="571504" cy="785818"/>
          </a:xfrm>
        </p:grpSpPr>
        <p:cxnSp>
          <p:nvCxnSpPr>
            <p:cNvPr id="5" name="4 Conector recto"/>
            <p:cNvCxnSpPr/>
            <p:nvPr/>
          </p:nvCxnSpPr>
          <p:spPr>
            <a:xfrm rot="5400000">
              <a:off x="784992" y="500042"/>
              <a:ext cx="715174" cy="7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C:\Users\valomoto\Documents\logows.png"/>
            <p:cNvPicPr>
              <a:picLocks noChangeAspect="1" noChangeArrowheads="1"/>
            </p:cNvPicPr>
            <p:nvPr/>
          </p:nvPicPr>
          <p:blipFill>
            <a:blip r:embed="rId2"/>
            <a:srcRect/>
            <a:stretch>
              <a:fillRect/>
            </a:stretch>
          </p:blipFill>
          <p:spPr bwMode="auto">
            <a:xfrm>
              <a:off x="571472" y="145548"/>
              <a:ext cx="500066" cy="783122"/>
            </a:xfrm>
            <a:prstGeom prst="rect">
              <a:avLst/>
            </a:prstGeom>
            <a:noFill/>
          </p:spPr>
        </p:pic>
      </p:grpSp>
      <p:pic>
        <p:nvPicPr>
          <p:cNvPr id="1027" name="Picture 3"/>
          <p:cNvPicPr>
            <a:picLocks noChangeAspect="1" noChangeArrowheads="1"/>
          </p:cNvPicPr>
          <p:nvPr/>
        </p:nvPicPr>
        <p:blipFill>
          <a:blip r:embed="rId3"/>
          <a:srcRect/>
          <a:stretch>
            <a:fillRect/>
          </a:stretch>
        </p:blipFill>
        <p:spPr bwMode="auto">
          <a:xfrm>
            <a:off x="-20638" y="6715148"/>
            <a:ext cx="9926638" cy="142876"/>
          </a:xfrm>
          <a:prstGeom prst="rect">
            <a:avLst/>
          </a:prstGeom>
          <a:noFill/>
          <a:ln w="9525">
            <a:noFill/>
            <a:miter lim="800000"/>
            <a:headEnd/>
            <a:tailEnd/>
          </a:ln>
          <a:effectLst/>
        </p:spPr>
      </p:pic>
      <p:sp>
        <p:nvSpPr>
          <p:cNvPr id="8" name="7 CuadroTexto"/>
          <p:cNvSpPr txBox="1"/>
          <p:nvPr/>
        </p:nvSpPr>
        <p:spPr>
          <a:xfrm>
            <a:off x="696486" y="2643182"/>
            <a:ext cx="7971290" cy="1446550"/>
          </a:xfrm>
          <a:prstGeom prst="rect">
            <a:avLst/>
          </a:prstGeom>
          <a:noFill/>
        </p:spPr>
        <p:txBody>
          <a:bodyPr wrap="square" rtlCol="0">
            <a:spAutoFit/>
          </a:bodyPr>
          <a:lstStyle/>
          <a:p>
            <a:pPr algn="ctr"/>
            <a:r>
              <a:rPr lang="es-ES" sz="4400" dirty="0" smtClean="0"/>
              <a:t>ANÁLISIS</a:t>
            </a:r>
          </a:p>
          <a:p>
            <a:pPr algn="ctr"/>
            <a:r>
              <a:rPr lang="es-ES" sz="4400" dirty="0" smtClean="0"/>
              <a:t> POR ADMINISTRACIÓN ZONAL </a:t>
            </a:r>
            <a:endParaRPr lang="es-ES" sz="4400" dirty="0"/>
          </a:p>
        </p:txBody>
      </p:sp>
      <p:pic>
        <p:nvPicPr>
          <p:cNvPr id="9" name="Picture 4"/>
          <p:cNvPicPr>
            <a:picLocks noChangeAspect="1" noChangeArrowheads="1"/>
          </p:cNvPicPr>
          <p:nvPr/>
        </p:nvPicPr>
        <p:blipFill>
          <a:blip r:embed="rId4"/>
          <a:srcRect/>
          <a:stretch>
            <a:fillRect/>
          </a:stretch>
        </p:blipFill>
        <p:spPr bwMode="auto">
          <a:xfrm>
            <a:off x="7519802" y="142852"/>
            <a:ext cx="2308841" cy="7143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1218</TotalTime>
  <Words>869</Words>
  <Application>Microsoft Office PowerPoint</Application>
  <PresentationFormat>A4 (210 x 297 mm)</PresentationFormat>
  <Paragraphs>52</Paragraphs>
  <Slides>18</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18</vt:i4>
      </vt:variant>
    </vt:vector>
  </HeadingPairs>
  <TitlesOfParts>
    <vt:vector size="21"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Agencia de Coordinación Distrital del Comercio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Agencia de Coordinación  Distrital del Comercio</dc:title>
  <dc:creator>valomoto</dc:creator>
  <cp:lastModifiedBy>Admini</cp:lastModifiedBy>
  <cp:revision>94</cp:revision>
  <dcterms:created xsi:type="dcterms:W3CDTF">2014-07-03T14:47:10Z</dcterms:created>
  <dcterms:modified xsi:type="dcterms:W3CDTF">2024-06-05T21:06:28Z</dcterms:modified>
</cp:coreProperties>
</file>