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9" r:id="rId2"/>
    <p:sldId id="459" r:id="rId3"/>
    <p:sldId id="460" r:id="rId4"/>
    <p:sldId id="461" r:id="rId5"/>
    <p:sldId id="462" r:id="rId6"/>
    <p:sldId id="464" r:id="rId7"/>
    <p:sldId id="463" r:id="rId8"/>
    <p:sldId id="457" r:id="rId9"/>
    <p:sldId id="465" r:id="rId10"/>
  </p:sldIdLst>
  <p:sldSz cx="12192000" cy="6858000"/>
  <p:notesSz cx="7010400" cy="92964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EC4"/>
    <a:srgbClr val="223F86"/>
    <a:srgbClr val="99FFCC"/>
    <a:srgbClr val="FFFFCC"/>
    <a:srgbClr val="00CC99"/>
    <a:srgbClr val="000000"/>
    <a:srgbClr val="5B5B5B"/>
    <a:srgbClr val="75BBE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59" autoAdjust="0"/>
    <p:restoredTop sz="92144" autoAdjust="0"/>
  </p:normalViewPr>
  <p:slideViewPr>
    <p:cSldViewPr snapToGrid="0">
      <p:cViewPr varScale="1">
        <p:scale>
          <a:sx n="63" d="100"/>
          <a:sy n="63" d="100"/>
        </p:scale>
        <p:origin x="9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DB2959-C3B8-AFE1-FE88-357ED3CEAE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8AFC65-4BDC-1D09-C684-612ED25D5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D7EADA-9D25-324F-A962-C13B1DFBBFEB}" type="datetimeFigureOut">
              <a:rPr lang="es-EC" smtClean="0"/>
              <a:t>10/4/2024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3C8C6D-04A0-E8C7-B4C1-0905342E72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CC6170-BB4B-E2AB-CCED-B7FFA868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F3A257-73CE-BD4D-A507-1552FDC084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965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DDFC9A-F8E9-E044-AC34-ED696DDAB2E6}" type="datetimeFigureOut">
              <a:rPr lang="es-EC" smtClean="0"/>
              <a:t>10/4/2024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C49DFF-B7D3-834E-A2F0-6F28154502F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92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49DFF-B7D3-834E-A2F0-6F28154502F4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4887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9DC5DA2-D5CD-D981-0EDC-735E5588E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6EF428-D365-C4FA-A640-ADB9E0E91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6B33F4-2CBB-956F-B502-CDC148C6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1D323-4F40-8B0F-6D71-53D82FB2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10/4/2024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5C0505-4B74-B6EE-4E67-C487330B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B2D27-DC25-1970-B80A-85F7F3080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449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7E1582-B6A7-3E26-A7F6-AEDF0DC4B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B194BD-C305-B12F-FE2F-8EE353257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82199" y="5829700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D982A6-5EA3-A546-5CD8-CE66C7EA9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25AD31-5028-D17D-3E5B-8BFAE50E1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2300" y="5829700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779EAB8-383F-33BD-D69C-A32AB86C6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47BFED1-C576-6C21-EED3-F42F667C2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6A9144-5DE7-C599-3812-009F80D66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54D28D-DE85-FF39-72CA-72805EC5C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972" y="2224216"/>
            <a:ext cx="6004798" cy="32746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A027697-6BC9-123D-023F-2665E2D812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C83E0E2-FD70-0B87-F973-8FC07F0A78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9997" y="2569028"/>
            <a:ext cx="1697063" cy="16219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69335F-8EB7-EE36-E915-46ED10D2EA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2571" y="4501643"/>
            <a:ext cx="3771486" cy="6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776F4FF-F7CB-F299-A93F-7648445D0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923A17-01F1-BE1E-6EF0-AD37A9F53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7446" y="253315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9D45AA-D978-47F1-7EAB-589E15D6D0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F4C055-0011-334E-8B9A-E8F9AA84B3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675" y="0"/>
            <a:ext cx="4190649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836A73-EC0E-04AD-A1E2-DA0E652ABC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2199" y="5834584"/>
            <a:ext cx="2092401" cy="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9A391-C469-527C-A2E1-1DA5098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29D5E9-8FE7-0C63-0587-150112D95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D005A4-BEE2-3264-04E2-B0DF8A8E7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0E89F4-4C16-EFD6-622E-6BB9272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10/4/2024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74AD8-34C0-7EAB-6EF0-3F730CEA4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833DD0-4C5C-FD4C-E05B-90B7164B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02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1B03-CCA1-B107-01A1-50DC372E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144AF8-7EC3-6CAC-607C-49F5E8E4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E2885-272F-3C70-2A0E-A941E21E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F6A4-7C83-954C-BA91-FDE72C23A6C3}" type="datetimeFigureOut">
              <a:rPr lang="es-EC" smtClean="0"/>
              <a:t>10/4/2024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BA2CB-1069-446E-E8CD-10380FE97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036E7-5579-75BF-42CE-2582B834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110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D660D2-19F9-A31E-8D94-09531B5B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93ED8-CC7B-F812-2B9E-B30C8CD5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AB410E-EC45-FF99-C312-F6B0869DF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BF6A4-7C83-954C-BA91-FDE72C23A6C3}" type="datetimeFigureOut">
              <a:rPr lang="es-EC" smtClean="0"/>
              <a:t>10/4/2024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7EFA94-3FAD-98D2-97C5-E0761D1DF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39342-B372-DB1D-5AE2-DA9708097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F5CD9-9349-1B4E-8B50-89C66E4482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46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12;p39">
            <a:extLst>
              <a:ext uri="{FF2B5EF4-FFF2-40B4-BE49-F238E27FC236}">
                <a16:creationId xmlns:a16="http://schemas.microsoft.com/office/drawing/2014/main" id="{9CC14B72-6A91-C040-A290-0604ED0EC95E}"/>
              </a:ext>
            </a:extLst>
          </p:cNvPr>
          <p:cNvSpPr txBox="1"/>
          <p:nvPr/>
        </p:nvSpPr>
        <p:spPr>
          <a:xfrm>
            <a:off x="355600" y="806495"/>
            <a:ext cx="11216639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4400" b="1" dirty="0" smtClean="0"/>
              <a:t>REGULARIZACIÓN DE COMERCIANTES</a:t>
            </a:r>
          </a:p>
          <a:p>
            <a:pPr algn="ctr"/>
            <a:r>
              <a:rPr lang="en-US" sz="4400" b="1" dirty="0" smtClean="0"/>
              <a:t>AUTÓNOMOS </a:t>
            </a:r>
          </a:p>
          <a:p>
            <a:pPr algn="ctr"/>
            <a:r>
              <a:rPr lang="en-US" sz="2800" b="1" dirty="0" smtClean="0"/>
              <a:t>VENDEDORES DE ENTRADAS PARA ESPECTÁCULOS PÚBLICOS </a:t>
            </a:r>
            <a:endParaRPr lang="en-US" sz="2800" b="1" dirty="0">
              <a:solidFill>
                <a:schemeClr val="lt1"/>
              </a:solidFill>
            </a:endParaRPr>
          </a:p>
        </p:txBody>
      </p:sp>
      <p:sp>
        <p:nvSpPr>
          <p:cNvPr id="10" name="Google Shape;213;p39">
            <a:extLst>
              <a:ext uri="{FF2B5EF4-FFF2-40B4-BE49-F238E27FC236}">
                <a16:creationId xmlns:a16="http://schemas.microsoft.com/office/drawing/2014/main" id="{FA8D1F5A-E0F0-9B4E-A229-FD1CDE41B459}"/>
              </a:ext>
            </a:extLst>
          </p:cNvPr>
          <p:cNvSpPr txBox="1"/>
          <p:nvPr/>
        </p:nvSpPr>
        <p:spPr>
          <a:xfrm>
            <a:off x="1664408" y="4967195"/>
            <a:ext cx="8863184" cy="50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1876BA"/>
                </a:solidFill>
                <a:latin typeface="Montserrat ExtraBold" pitchFamily="2" charset="77"/>
                <a:ea typeface="Dancing Script"/>
                <a:cs typeface="Dancing Script"/>
                <a:sym typeface="Dancing Script"/>
              </a:rPr>
              <a:t>PROCESO PUCAS </a:t>
            </a:r>
            <a:r>
              <a:rPr lang="en-US" sz="4000" b="1" dirty="0">
                <a:solidFill>
                  <a:srgbClr val="1876BA"/>
                </a:solidFill>
                <a:latin typeface="Montserrat ExtraBold" pitchFamily="2" charset="77"/>
                <a:ea typeface="Dancing Script"/>
                <a:cs typeface="Dancing Script"/>
                <a:sym typeface="Dancing Script"/>
              </a:rPr>
              <a:t>2024</a:t>
            </a:r>
            <a:endParaRPr sz="4000" b="1" dirty="0">
              <a:solidFill>
                <a:srgbClr val="07377E"/>
              </a:solidFill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2F4B0B-F976-C840-8544-E8A5B3F4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618" y="5666265"/>
            <a:ext cx="3179560" cy="668626"/>
          </a:xfrm>
          <a:prstGeom prst="rect">
            <a:avLst/>
          </a:prstGeom>
        </p:spPr>
      </p:pic>
      <p:pic>
        <p:nvPicPr>
          <p:cNvPr id="1030" name="Picture 6" descr="Revendedores en duda | Últimas Noti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18" y="2799597"/>
            <a:ext cx="3052763" cy="197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88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06864" y="668579"/>
            <a:ext cx="1106557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NORMATIVA LEGAL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CONSTITUCIÓN DE LA REPUBLICA DEL ECUADOR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LEY DE DEFENSA DEL TRABAJADOR AUTÓNOMO Y DEL COMERCIANTE MINORISTA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CÓDIGO ORGÁNICO DE  ORGANIZACIÓN TERRITORIAL AUTONOMÍA Y DESCENTRALIZACIÓN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CÓDIGO MUNICIPAL ORDENANZA METROPOLITANA 001-2019, LIBRO III.3, DE LA COMERCIALIZACIÓN, TÍTULO II, DE LA TRABAJADORA Y EL TRABAJADOR AUTÓNOMO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02F4B0B-F976-C840-8544-E8A5B3F4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287" y="6092722"/>
            <a:ext cx="3179560" cy="6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61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06864" y="2154711"/>
            <a:ext cx="110655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Como unidad de gestión, la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AMCC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cuenta con la Dirección de Comercio Autónomo,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misma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que tiene como objeto y ámbito de aplicación regular las actividades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comerciales y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de servicios en el espacio público autorizado del Distrito Metropolitano de Quito,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así como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fomentar el desarrollo integral de las trabajadoras y trabajadores autónomos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mediante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la optimización de los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recursos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y procesos para brindar una atención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calidad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06864" y="1079291"/>
            <a:ext cx="917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u="sng" dirty="0" smtClean="0"/>
              <a:t>AREA ENCARGADA DE LA EMISIÓN DE PERMISOS PUCA </a:t>
            </a:r>
            <a:endParaRPr lang="en-US" sz="2800" b="1" u="sng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02F4B0B-F976-C840-8544-E8A5B3F4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287" y="6092722"/>
            <a:ext cx="3179560" cy="6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0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9764" y="1767045"/>
            <a:ext cx="113477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Todos los Permisos Únicos de Comercio Autónomo – PUCA se emiten por medio de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 solo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aplicativo web, en el cual se debe completar los siguientes pasos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1. Ingreso de la solicitud para permisos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PUCA – del 1 de noviembre  al 31 de diciembre de cada año.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2. Revisión de los datos ingresados por el solicitante</a:t>
            </a:r>
          </a:p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3. Elaboración del informe técnico en base a la documentación e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 proporcionada por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el comerciante en el formulario de solicitud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06864" y="596653"/>
            <a:ext cx="9176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u="sng" dirty="0" smtClean="0"/>
              <a:t>PROCESO PARA LA EMISIÓN DE PERMISOS PUCA </a:t>
            </a:r>
            <a:endParaRPr lang="en-US" sz="2800" b="1" u="sng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02F4B0B-F976-C840-8544-E8A5B3F4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287" y="6092722"/>
            <a:ext cx="3179560" cy="6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4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24656" y="1053397"/>
            <a:ext cx="113477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4. Revisión y aprobación del informe técnico por parte de la jefatura de operaciones de la Dirección de Comercio Autónomo.</a:t>
            </a:r>
          </a:p>
          <a:p>
            <a:pPr algn="just"/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 De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ser favorable se remite al área financiera la solicitud de generación de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título de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crédito para el pago de la regalía, de ser desfavorable se imprime informe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 anexa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al expediente.</a:t>
            </a:r>
          </a:p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6. Una vez que el comerciante paga la regalía se procede a la revisión y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aprobación del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permiso por parte de la jefatura.</a:t>
            </a:r>
          </a:p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7. Se imprime el permiso para autorización y firma por parte del Director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Comercio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Autónomo.</a:t>
            </a:r>
          </a:p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8. Firma por parte del comerciante solicitante, colocación de sellos de seguridad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plastificación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y entrega.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02F4B0B-F976-C840-8544-E8A5B3F4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287" y="6092722"/>
            <a:ext cx="3179560" cy="6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9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35578" y="1168590"/>
            <a:ext cx="115368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existe normativa que regule el número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permisos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 emitir para comerciantes ambulantes y de transportación pública, el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 técnico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se basa en la revisión de la información presentada por el comerciante en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formato de solicitud y cumplimiento de requisitos.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La normativa citada no establece exclusividad para la designación de áreas, sectores o giros de negocio para una organización determinada.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La Constitución en el Art. 66 reconoce y garantizará el derecho a la igualdad formal,  igualdad material y no discriminación, reconoce el derecho a desarrollar actividades económicas, en forma individual o colectiva, conforme a los principios de solidaridad, responsabilidad social y ambiental.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24656" y="416770"/>
            <a:ext cx="10457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u="sng" dirty="0" smtClean="0"/>
              <a:t>CONSIDERACIONES PARA EMISIÓN DE PERMISOS PUCA - CDRC</a:t>
            </a:r>
            <a:endParaRPr lang="en-US" sz="2800" b="1" u="sng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02F4B0B-F976-C840-8544-E8A5B3F4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862" y="6124893"/>
            <a:ext cx="3179560" cy="6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21281" y="573030"/>
            <a:ext cx="114751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Agencia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Metropolitana de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Coordinación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Comercio,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en estricto cumplimiento de la normativa legal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existente ha emitido los siguientes permisos a comerciantes que realizan sus actividades de comercio en centros recreativos, deportivos y culturales: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39625"/>
              </p:ext>
            </p:extLst>
          </p:nvPr>
        </p:nvGraphicFramePr>
        <p:xfrm>
          <a:off x="1219981" y="2537133"/>
          <a:ext cx="9515604" cy="3467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8760">
                  <a:extLst>
                    <a:ext uri="{9D8B030D-6E8A-4147-A177-3AD203B41FA5}">
                      <a16:colId xmlns:a16="http://schemas.microsoft.com/office/drawing/2014/main" val="2505627813"/>
                    </a:ext>
                  </a:extLst>
                </a:gridCol>
                <a:gridCol w="2297808">
                  <a:extLst>
                    <a:ext uri="{9D8B030D-6E8A-4147-A177-3AD203B41FA5}">
                      <a16:colId xmlns:a16="http://schemas.microsoft.com/office/drawing/2014/main" val="3537949749"/>
                    </a:ext>
                  </a:extLst>
                </a:gridCol>
                <a:gridCol w="1624518">
                  <a:extLst>
                    <a:ext uri="{9D8B030D-6E8A-4147-A177-3AD203B41FA5}">
                      <a16:colId xmlns:a16="http://schemas.microsoft.com/office/drawing/2014/main" val="2766274721"/>
                    </a:ext>
                  </a:extLst>
                </a:gridCol>
                <a:gridCol w="1624518">
                  <a:extLst>
                    <a:ext uri="{9D8B030D-6E8A-4147-A177-3AD203B41FA5}">
                      <a16:colId xmlns:a16="http://schemas.microsoft.com/office/drawing/2014/main" val="2621364139"/>
                    </a:ext>
                  </a:extLst>
                </a:gridCol>
              </a:tblGrid>
              <a:tr h="455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ASOCIACIÓN</a:t>
                      </a:r>
                      <a:endParaRPr lang="en-US" sz="1400" b="1" i="0" u="none" strike="noStrike" dirty="0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GIRO</a:t>
                      </a:r>
                      <a:endParaRPr lang="en-US" sz="1400" b="1" i="0" u="none" strike="noStrike" dirty="0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COMERCIANTES 2023</a:t>
                      </a:r>
                      <a:endParaRPr lang="en-US" sz="1400" b="1" i="0" u="none" strike="noStrike" dirty="0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COMERCIANTES 2024</a:t>
                      </a:r>
                      <a:endParaRPr lang="en-US" sz="1400" b="1" i="0" u="none" strike="noStrike" dirty="0">
                        <a:solidFill>
                          <a:srgbClr val="2F75B5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416018"/>
                  </a:ext>
                </a:extLst>
              </a:tr>
              <a:tr h="424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MARIA INMACULADA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Artículos deportivos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420835"/>
                  </a:ext>
                </a:extLst>
              </a:tr>
              <a:tr h="424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PATRIA LIBRE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Confites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gaseosas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130721"/>
                  </a:ext>
                </a:extLst>
              </a:tr>
              <a:tr h="424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DE SEPTIEMBRE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Confites y gaseosas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804724"/>
                  </a:ext>
                </a:extLst>
              </a:tr>
              <a:tr h="424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DE MARZO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Alimentos preparados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648744"/>
                  </a:ext>
                </a:extLst>
              </a:tr>
              <a:tr h="424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PAZ Y LIBERTAD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Artículos impresos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884235"/>
                  </a:ext>
                </a:extLst>
              </a:tr>
              <a:tr h="455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VENTA DE ENTRADAS EN ESPECTÁCULOS PÚBLICOS</a:t>
                      </a:r>
                      <a:endParaRPr lang="en-US" sz="14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Artículos impresos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254772"/>
                  </a:ext>
                </a:extLst>
              </a:tr>
              <a:tr h="230925">
                <a:tc>
                  <a:txBody>
                    <a:bodyPr/>
                    <a:lstStyle/>
                    <a:p>
                      <a:pPr algn="l" fontAlgn="b"/>
                      <a:endParaRPr lang="en-US" sz="14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INDEPENDIENTES 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160612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B02F4B0B-F976-C840-8544-E8A5B3F4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862" y="6124893"/>
            <a:ext cx="3179560" cy="6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0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2710FB0-F37C-F6EC-0053-550F1B4F8343}"/>
              </a:ext>
            </a:extLst>
          </p:cNvPr>
          <p:cNvSpPr txBox="1">
            <a:spLocks/>
          </p:cNvSpPr>
          <p:nvPr/>
        </p:nvSpPr>
        <p:spPr>
          <a:xfrm>
            <a:off x="529390" y="273"/>
            <a:ext cx="107395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223F86"/>
                </a:solidFill>
                <a:latin typeface="Montserrat ExtraBold" pitchFamily="2" charset="77"/>
                <a:ea typeface="HGSMinchoE" panose="02020900000000000000" pitchFamily="18" charset="-128"/>
              </a:rPr>
              <a:t> PUCA CRDC </a:t>
            </a:r>
            <a:endParaRPr lang="es-EC" b="1" dirty="0">
              <a:solidFill>
                <a:srgbClr val="223F86"/>
              </a:solidFill>
              <a:latin typeface="Montserrat ExtraBold" pitchFamily="2" charset="77"/>
              <a:ea typeface="HGSMinchoE" panose="02020900000000000000" pitchFamily="18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90" y="1325836"/>
            <a:ext cx="10829489" cy="44094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02F4B0B-F976-C840-8544-E8A5B3F4A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862" y="6124893"/>
            <a:ext cx="3179560" cy="66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02F4B0B-F976-C840-8544-E8A5B3F4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862" y="6124893"/>
            <a:ext cx="3179560" cy="66862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581400" y="2505075"/>
            <a:ext cx="6324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 smtClean="0">
                <a:solidFill>
                  <a:schemeClr val="accent1">
                    <a:lumMod val="75000"/>
                  </a:schemeClr>
                </a:solidFill>
              </a:rPr>
              <a:t>GRACIAS…!!!</a:t>
            </a:r>
            <a:endParaRPr lang="es-EC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04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14224</TotalTime>
  <Words>575</Words>
  <Application>Microsoft Office PowerPoint</Application>
  <PresentationFormat>Panorámica</PresentationFormat>
  <Paragraphs>67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Corbel</vt:lpstr>
      <vt:lpstr>Dancing Script</vt:lpstr>
      <vt:lpstr>HGSMinchoE</vt:lpstr>
      <vt:lpstr>Montserrat</vt:lpstr>
      <vt:lpstr>Montserrat ExtraBold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Ana Lucy Pumalpa Morillo</cp:lastModifiedBy>
  <cp:revision>480</cp:revision>
  <cp:lastPrinted>2023-08-28T17:59:49Z</cp:lastPrinted>
  <dcterms:created xsi:type="dcterms:W3CDTF">2023-05-16T16:09:21Z</dcterms:created>
  <dcterms:modified xsi:type="dcterms:W3CDTF">2024-04-10T14:29:18Z</dcterms:modified>
</cp:coreProperties>
</file>