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626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925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39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3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474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589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9930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746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54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251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439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262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196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162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2106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383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238F-BEF7-42ED-B8C6-8C32B2451F4F}" type="datetimeFigureOut">
              <a:rPr lang="es-EC" smtClean="0"/>
              <a:t>23/6/23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919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DC32041-38C9-72C9-C209-355CA45F3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880" y="1380392"/>
            <a:ext cx="10556240" cy="3728952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MX" sz="4000" b="1" dirty="0"/>
              <a:t>Conocimiento del cronograma de mesas para la socialización y construcción del Proyecto de Ordenanza Reformatoria del libro III.3 de la comercialización, título I, de los mercados del Código Municipal para el Distrito Metropolitano de Quito.</a:t>
            </a:r>
            <a:endParaRPr lang="es-EC" sz="4000" b="1" dirty="0"/>
          </a:p>
        </p:txBody>
      </p:sp>
      <p:pic>
        <p:nvPicPr>
          <p:cNvPr id="1026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B4CB8A47-DDE2-20F3-87A4-E17D73A74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837" y="5662905"/>
            <a:ext cx="2787163" cy="119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94515A-3FD8-DB93-77E8-6BBA848F2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57" y="1608986"/>
            <a:ext cx="10515600" cy="3969238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s-MX" sz="3600" dirty="0"/>
          </a:p>
          <a:p>
            <a:r>
              <a:rPr lang="es-MX" sz="3600" dirty="0"/>
              <a:t>Primer encuentro con dirigentes de los mercados del Distrito Metropolitano de Quito y la Comisión de Comercialización.   </a:t>
            </a:r>
          </a:p>
          <a:p>
            <a:pPr marL="0" indent="0">
              <a:buNone/>
            </a:pPr>
            <a:r>
              <a:rPr lang="es-MX" sz="3600" dirty="0"/>
              <a:t>              </a:t>
            </a:r>
          </a:p>
          <a:p>
            <a:pPr marL="0" indent="0">
              <a:buNone/>
            </a:pPr>
            <a:r>
              <a:rPr lang="es-MX" sz="3600" dirty="0"/>
              <a:t>                  28 de junio del 2023, 14hOO</a:t>
            </a:r>
          </a:p>
          <a:p>
            <a:pPr marL="0" indent="0">
              <a:buNone/>
            </a:pPr>
            <a:endParaRPr lang="es-MX" sz="3600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B23D42A3-6EB8-43B8-6A10-6D4FDE8CDE8D}"/>
              </a:ext>
            </a:extLst>
          </p:cNvPr>
          <p:cNvSpPr/>
          <p:nvPr/>
        </p:nvSpPr>
        <p:spPr>
          <a:xfrm>
            <a:off x="2298956" y="4812804"/>
            <a:ext cx="640080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1DDC4D7-86D0-34F5-A3E7-571F424541B0}"/>
              </a:ext>
            </a:extLst>
          </p:cNvPr>
          <p:cNvSpPr txBox="1"/>
          <p:nvPr/>
        </p:nvSpPr>
        <p:spPr>
          <a:xfrm>
            <a:off x="1663337" y="365559"/>
            <a:ext cx="8778240" cy="707886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/>
              <a:t>PROPUESTA DE ENCUENTRO CON LOS 3 EJES</a:t>
            </a:r>
          </a:p>
          <a:p>
            <a:pPr algn="ctr"/>
            <a:r>
              <a:rPr lang="es-EC" sz="2000" b="1" dirty="0"/>
              <a:t> DEL SISTEMA DE COMERCIALIZACION</a:t>
            </a:r>
          </a:p>
        </p:txBody>
      </p:sp>
      <p:pic>
        <p:nvPicPr>
          <p:cNvPr id="10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23F4F04C-E202-DD5D-D223-92B650B07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069" y="5713172"/>
            <a:ext cx="2669931" cy="114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3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0743F5D-0672-094F-5EB2-9C3987A98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643731"/>
              </p:ext>
            </p:extLst>
          </p:nvPr>
        </p:nvGraphicFramePr>
        <p:xfrm>
          <a:off x="313397" y="123092"/>
          <a:ext cx="9938434" cy="6570831"/>
        </p:xfrm>
        <a:graphic>
          <a:graphicData uri="http://schemas.openxmlformats.org/drawingml/2006/table">
            <a:tbl>
              <a:tblPr firstRow="1" bandRow="1"/>
              <a:tblGrid>
                <a:gridCol w="795804">
                  <a:extLst>
                    <a:ext uri="{9D8B030D-6E8A-4147-A177-3AD203B41FA5}">
                      <a16:colId xmlns:a16="http://schemas.microsoft.com/office/drawing/2014/main" val="3046321274"/>
                    </a:ext>
                  </a:extLst>
                </a:gridCol>
                <a:gridCol w="2196279">
                  <a:extLst>
                    <a:ext uri="{9D8B030D-6E8A-4147-A177-3AD203B41FA5}">
                      <a16:colId xmlns:a16="http://schemas.microsoft.com/office/drawing/2014/main" val="2493399597"/>
                    </a:ext>
                  </a:extLst>
                </a:gridCol>
                <a:gridCol w="1344715">
                  <a:extLst>
                    <a:ext uri="{9D8B030D-6E8A-4147-A177-3AD203B41FA5}">
                      <a16:colId xmlns:a16="http://schemas.microsoft.com/office/drawing/2014/main" val="4111741599"/>
                    </a:ext>
                  </a:extLst>
                </a:gridCol>
                <a:gridCol w="2068450">
                  <a:extLst>
                    <a:ext uri="{9D8B030D-6E8A-4147-A177-3AD203B41FA5}">
                      <a16:colId xmlns:a16="http://schemas.microsoft.com/office/drawing/2014/main" val="3933512673"/>
                    </a:ext>
                  </a:extLst>
                </a:gridCol>
                <a:gridCol w="1070259">
                  <a:extLst>
                    <a:ext uri="{9D8B030D-6E8A-4147-A177-3AD203B41FA5}">
                      <a16:colId xmlns:a16="http://schemas.microsoft.com/office/drawing/2014/main" val="2937977894"/>
                    </a:ext>
                  </a:extLst>
                </a:gridCol>
                <a:gridCol w="945867">
                  <a:extLst>
                    <a:ext uri="{9D8B030D-6E8A-4147-A177-3AD203B41FA5}">
                      <a16:colId xmlns:a16="http://schemas.microsoft.com/office/drawing/2014/main" val="2153393316"/>
                    </a:ext>
                  </a:extLst>
                </a:gridCol>
                <a:gridCol w="1517060">
                  <a:extLst>
                    <a:ext uri="{9D8B030D-6E8A-4147-A177-3AD203B41FA5}">
                      <a16:colId xmlns:a16="http://schemas.microsoft.com/office/drawing/2014/main" val="1052359470"/>
                    </a:ext>
                  </a:extLst>
                </a:gridCol>
              </a:tblGrid>
              <a:tr h="580293">
                <a:tc grid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PROPUESTA DE VISITAS A LOS MERCADOS DEL DMQ</a:t>
                      </a:r>
                      <a:endParaRPr lang="es-MX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24087"/>
                  </a:ext>
                </a:extLst>
              </a:tr>
              <a:tr h="58777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ORDEN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DE LOS MERCADOS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PARROQUIAS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DIRIGENTE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FECHAS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HORAS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LUGAR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32320"/>
                  </a:ext>
                </a:extLst>
              </a:tr>
              <a:tr h="665212">
                <a:tc grid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 DE QUITO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74019"/>
                  </a:ext>
                </a:extLst>
              </a:tr>
              <a:tr h="58777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 Santa Martha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Chillogallo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Marcela Ortiz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CIUDADELA IBARRA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3309"/>
                  </a:ext>
                </a:extLst>
              </a:tr>
              <a:tr h="58777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Ciudadela Ibarra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Chillogallo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RODRIGO CASA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185234"/>
                  </a:ext>
                </a:extLst>
              </a:tr>
              <a:tr h="58777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las Cuadras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Chillogallo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Carmen Bravo   Alexandra lema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300134"/>
                  </a:ext>
                </a:extLst>
              </a:tr>
              <a:tr h="36111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Guamaní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Guamaní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CECILIA VARGAS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GUAMANI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103808"/>
                  </a:ext>
                </a:extLst>
              </a:tr>
              <a:tr h="36111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CAUPICHO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GUAMANI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 CHICAIZA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572839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 Ecuatoriana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Ecuatoriana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 PUCO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287654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Quito Sur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Bartolo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PACHECO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 MAGDALENA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539211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el Calzado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Bartolo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MERCEDES VELASCO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311036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Magdalena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Magdalena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LOURDES  LANDETA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673082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Mena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MARTHA JAMI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31274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Solanda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Solanda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PATRICIA HERNANDEZ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355715"/>
                  </a:ext>
                </a:extLst>
              </a:tr>
              <a:tr h="3217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Mayorista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Solanda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Elizabeth Guerrero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16/8/2023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127346"/>
                  </a:ext>
                </a:extLst>
              </a:tr>
            </a:tbl>
          </a:graphicData>
        </a:graphic>
      </p:graphicFrame>
      <p:pic>
        <p:nvPicPr>
          <p:cNvPr id="2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0C16886C-E174-BBA7-06EE-DF77194FE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527" y="6049108"/>
            <a:ext cx="1886473" cy="80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52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A05F800-5D28-E3ED-F65C-385752D3F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26840"/>
              </p:ext>
            </p:extLst>
          </p:nvPr>
        </p:nvGraphicFramePr>
        <p:xfrm>
          <a:off x="335805" y="256543"/>
          <a:ext cx="10039118" cy="634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88">
                  <a:extLst>
                    <a:ext uri="{9D8B030D-6E8A-4147-A177-3AD203B41FA5}">
                      <a16:colId xmlns:a16="http://schemas.microsoft.com/office/drawing/2014/main" val="3921113514"/>
                    </a:ext>
                  </a:extLst>
                </a:gridCol>
                <a:gridCol w="2658256">
                  <a:extLst>
                    <a:ext uri="{9D8B030D-6E8A-4147-A177-3AD203B41FA5}">
                      <a16:colId xmlns:a16="http://schemas.microsoft.com/office/drawing/2014/main" val="203614600"/>
                    </a:ext>
                  </a:extLst>
                </a:gridCol>
                <a:gridCol w="904516">
                  <a:extLst>
                    <a:ext uri="{9D8B030D-6E8A-4147-A177-3AD203B41FA5}">
                      <a16:colId xmlns:a16="http://schemas.microsoft.com/office/drawing/2014/main" val="609901410"/>
                    </a:ext>
                  </a:extLst>
                </a:gridCol>
                <a:gridCol w="1211762">
                  <a:extLst>
                    <a:ext uri="{9D8B030D-6E8A-4147-A177-3AD203B41FA5}">
                      <a16:colId xmlns:a16="http://schemas.microsoft.com/office/drawing/2014/main" val="3799946426"/>
                    </a:ext>
                  </a:extLst>
                </a:gridCol>
                <a:gridCol w="629210">
                  <a:extLst>
                    <a:ext uri="{9D8B030D-6E8A-4147-A177-3AD203B41FA5}">
                      <a16:colId xmlns:a16="http://schemas.microsoft.com/office/drawing/2014/main" val="3291158710"/>
                    </a:ext>
                  </a:extLst>
                </a:gridCol>
                <a:gridCol w="3072832">
                  <a:extLst>
                    <a:ext uri="{9D8B030D-6E8A-4147-A177-3AD203B41FA5}">
                      <a16:colId xmlns:a16="http://schemas.microsoft.com/office/drawing/2014/main" val="3841524237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688618693"/>
                    </a:ext>
                  </a:extLst>
                </a:gridCol>
              </a:tblGrid>
              <a:tr h="3182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</a:rPr>
                        <a:t>CENTRO DE QUITO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15452"/>
                  </a:ext>
                </a:extLst>
              </a:tr>
              <a:tr h="34922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Indepediente de los Muebles - Sa Roque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Monica Chacon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AJUSTAR CON TODAS LAS ASOCIACIONES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749484392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El Galpon -San Roque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Margoth Naranjo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028638894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2 de diciembre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Martha Chiluiza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608930347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16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14 de feberero -San Roque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Anita Espinoza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97936868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17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Santo Domingo - San Roque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Edgar Lopez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744327623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18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12 de Octubre -San Roque 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Santiago Torres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779716786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19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Roque.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Histórico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Daniel Valarezo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468050402"/>
                  </a:ext>
                </a:extLst>
              </a:tr>
              <a:tr h="34922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20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Puengasi Virgen del Rosario Eden del Valle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Puengasi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TERESA TOPON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7/8/2023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459682695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21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América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Santa Prisca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ALFREDO LOSANO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AMERICA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885678582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22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JUAN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 TAIPE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10286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TOCTIUCO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OTO SALAZAR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573721"/>
                  </a:ext>
                </a:extLst>
              </a:tr>
              <a:tr h="34922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Arenas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Santa Prisca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ALEXANDRA EUGENIA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98476002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Central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Ichimbia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PATRICIA GORDON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CENTRAL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990128823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26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LA FLORESTA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 MUELA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63263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27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Santa Clara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Histórico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MONICA TIRADO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644600764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28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Francisco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SEGUNDO NUÑEZ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805551933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29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Chimbacalle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CARMEN QUISHPE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282848238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30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Chiriyacu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KLEVER SALTOS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 REALIZARA EN DOS DIAS, 26 Y 27 DE JUNIO Y SE ORGANIZARA LAS ASOCIACIONES (14:00)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975133334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31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Musculo y Rieles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Piedad Molina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501599163"/>
                  </a:ext>
                </a:extLst>
              </a:tr>
              <a:tr h="34922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32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Calvas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MERCEDES MOPOSITA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953665679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Gualberto Perez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MONICA ROMERO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884566918"/>
                  </a:ext>
                </a:extLst>
              </a:tr>
              <a:tr h="34922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Andres Perez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MARGARITA TAYMAL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16180852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20 de Noviembre(Juan Pomaquisa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JUAN POMAQUISA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429523590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36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10 de Agosto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Rosa Cornejo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879014067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37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12 de Junio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Rubi Fernandez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629234425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38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Uion y Progreso (Vero Sanchez)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VERO SANCHEZ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336716487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39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8 de Marzo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JUAN BAEZ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27/7/2023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4282277133"/>
                  </a:ext>
                </a:extLst>
              </a:tr>
            </a:tbl>
          </a:graphicData>
        </a:graphic>
      </p:graphicFrame>
      <p:pic>
        <p:nvPicPr>
          <p:cNvPr id="2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62ED31A3-B130-B330-D59A-5504425F1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072" y="6128238"/>
            <a:ext cx="1701928" cy="7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80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E071AD4-863B-6E24-B4C6-833E29C2E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06018"/>
              </p:ext>
            </p:extLst>
          </p:nvPr>
        </p:nvGraphicFramePr>
        <p:xfrm>
          <a:off x="359117" y="259080"/>
          <a:ext cx="10086145" cy="6339840"/>
        </p:xfrm>
        <a:graphic>
          <a:graphicData uri="http://schemas.openxmlformats.org/drawingml/2006/table">
            <a:tbl>
              <a:tblPr/>
              <a:tblGrid>
                <a:gridCol w="416131">
                  <a:extLst>
                    <a:ext uri="{9D8B030D-6E8A-4147-A177-3AD203B41FA5}">
                      <a16:colId xmlns:a16="http://schemas.microsoft.com/office/drawing/2014/main" val="186625169"/>
                    </a:ext>
                  </a:extLst>
                </a:gridCol>
                <a:gridCol w="2300305">
                  <a:extLst>
                    <a:ext uri="{9D8B030D-6E8A-4147-A177-3AD203B41FA5}">
                      <a16:colId xmlns:a16="http://schemas.microsoft.com/office/drawing/2014/main" val="3326434884"/>
                    </a:ext>
                  </a:extLst>
                </a:gridCol>
                <a:gridCol w="1534545">
                  <a:extLst>
                    <a:ext uri="{9D8B030D-6E8A-4147-A177-3AD203B41FA5}">
                      <a16:colId xmlns:a16="http://schemas.microsoft.com/office/drawing/2014/main" val="3797101930"/>
                    </a:ext>
                  </a:extLst>
                </a:gridCol>
                <a:gridCol w="1902311">
                  <a:extLst>
                    <a:ext uri="{9D8B030D-6E8A-4147-A177-3AD203B41FA5}">
                      <a16:colId xmlns:a16="http://schemas.microsoft.com/office/drawing/2014/main" val="3174578014"/>
                    </a:ext>
                  </a:extLst>
                </a:gridCol>
                <a:gridCol w="1154483">
                  <a:extLst>
                    <a:ext uri="{9D8B030D-6E8A-4147-A177-3AD203B41FA5}">
                      <a16:colId xmlns:a16="http://schemas.microsoft.com/office/drawing/2014/main" val="3094275689"/>
                    </a:ext>
                  </a:extLst>
                </a:gridCol>
                <a:gridCol w="1046285">
                  <a:extLst>
                    <a:ext uri="{9D8B030D-6E8A-4147-A177-3AD203B41FA5}">
                      <a16:colId xmlns:a16="http://schemas.microsoft.com/office/drawing/2014/main" val="1047070076"/>
                    </a:ext>
                  </a:extLst>
                </a:gridCol>
                <a:gridCol w="1732085">
                  <a:extLst>
                    <a:ext uri="{9D8B030D-6E8A-4147-A177-3AD203B41FA5}">
                      <a16:colId xmlns:a16="http://schemas.microsoft.com/office/drawing/2014/main" val="3899111529"/>
                    </a:ext>
                  </a:extLst>
                </a:gridCol>
              </a:tblGrid>
              <a:tr h="625540">
                <a:tc grid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NORTE DE QUITO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45217"/>
                  </a:ext>
                </a:extLst>
              </a:tr>
              <a:tr h="54661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Guallabamba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Guallabamba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JUANA CHUMA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13/8/2023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60679"/>
                  </a:ext>
                </a:extLst>
              </a:tr>
              <a:tr h="54661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 Bota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del Pueblo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RAFAEL ERAZO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410017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Carcelen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Carcelén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CESAR GARCIA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422615"/>
                  </a:ext>
                </a:extLst>
              </a:tr>
              <a:tr h="54661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Comité del Pueblo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del Pueblo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LUCY URBANO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25107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Calderon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Calderón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ANGEL PACUSHCA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49645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Carapungo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Carapungo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JAZMIM BAEZ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66962"/>
                  </a:ext>
                </a:extLst>
              </a:tr>
              <a:tr h="54661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Cotocollao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Cotocollao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MAGALY PUCACHAQUI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COTOCOLLAO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790704"/>
                  </a:ext>
                </a:extLst>
              </a:tr>
              <a:tr h="54661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JAIME ROLDOS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JAIME ROLDOS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TEREZA GUAMANZARA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77264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Carolina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Iñaquito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LOLA  CANDO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CAROLINA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876876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BELLAVISTA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BELLAVISTA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 ALBA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31/7/2023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296050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Kenedy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Kenedy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HENRY PANCHI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2/8/2023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LA KENNEDY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223150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LA LUZ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LUZ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RAMON CASTRO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895797"/>
                  </a:ext>
                </a:extLst>
              </a:tr>
              <a:tr h="54661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Rumiñahui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Rumiñahui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 GUACHAMIN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2/8/2023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287718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Andalucía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Cochapamba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MIRIAN LINCANGO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2/8/2023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479694"/>
                  </a:ext>
                </a:extLst>
              </a:tr>
            </a:tbl>
          </a:graphicData>
        </a:graphic>
      </p:graphicFrame>
      <p:pic>
        <p:nvPicPr>
          <p:cNvPr id="2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EA008741-4AFA-8DF0-B8F9-E86DB57B3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072" y="6128238"/>
            <a:ext cx="1701928" cy="7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69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08F7CEB-05EB-85D6-0432-EB843B728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86937"/>
              </p:ext>
            </p:extLst>
          </p:nvPr>
        </p:nvGraphicFramePr>
        <p:xfrm>
          <a:off x="325901" y="160926"/>
          <a:ext cx="10110568" cy="6536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65">
                  <a:extLst>
                    <a:ext uri="{9D8B030D-6E8A-4147-A177-3AD203B41FA5}">
                      <a16:colId xmlns:a16="http://schemas.microsoft.com/office/drawing/2014/main" val="318001099"/>
                    </a:ext>
                  </a:extLst>
                </a:gridCol>
                <a:gridCol w="3049334">
                  <a:extLst>
                    <a:ext uri="{9D8B030D-6E8A-4147-A177-3AD203B41FA5}">
                      <a16:colId xmlns:a16="http://schemas.microsoft.com/office/drawing/2014/main" val="3631350157"/>
                    </a:ext>
                  </a:extLst>
                </a:gridCol>
                <a:gridCol w="1608992">
                  <a:extLst>
                    <a:ext uri="{9D8B030D-6E8A-4147-A177-3AD203B41FA5}">
                      <a16:colId xmlns:a16="http://schemas.microsoft.com/office/drawing/2014/main" val="3093766233"/>
                    </a:ext>
                  </a:extLst>
                </a:gridCol>
                <a:gridCol w="1872762">
                  <a:extLst>
                    <a:ext uri="{9D8B030D-6E8A-4147-A177-3AD203B41FA5}">
                      <a16:colId xmlns:a16="http://schemas.microsoft.com/office/drawing/2014/main" val="2876305158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3251260397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291338129"/>
                    </a:ext>
                  </a:extLst>
                </a:gridCol>
                <a:gridCol w="1274885">
                  <a:extLst>
                    <a:ext uri="{9D8B030D-6E8A-4147-A177-3AD203B41FA5}">
                      <a16:colId xmlns:a16="http://schemas.microsoft.com/office/drawing/2014/main" val="3923475895"/>
                    </a:ext>
                  </a:extLst>
                </a:gridCol>
              </a:tblGrid>
              <a:tr h="32948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PARROQUIAS RURALES VALLES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082459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Cumbayá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Cumbayá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ALIPIO PAREDES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2811755296"/>
                  </a:ext>
                </a:extLst>
              </a:tr>
              <a:tr h="30810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Mayorista deL Arenal de Tumbaco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Tumbaco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CARLOS PAREDES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14:00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ARENAL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2377046133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Tumbaco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Tumbaco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MARCO PILCO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3/8/2023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519043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28 de noviembre -Mercado Conocoto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Conocoto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Edgar Ortiz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7/8/2023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CONOCOTO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2776200541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25 de noviembre -Mercado Conocoto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Conocoto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Cesar Toapanta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176484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Hospitalaria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Conocoto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VICENTE BARRIONUEVO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3655110066"/>
                  </a:ext>
                </a:extLst>
              </a:tr>
              <a:tr h="32948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C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RUTA ESCONDIDA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138023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José de Minas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 José Minas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JUAN CARLOS PANAMA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20/8/2023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4151575063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Antonio de Pichincha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 Antonio de Pichincha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MARTHA CAZA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dirty="0"/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394628563"/>
                  </a:ext>
                </a:extLst>
              </a:tr>
              <a:tr h="32948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C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PARROQUIAS RURALES DE QUITO</a:t>
                      </a:r>
                      <a:endParaRPr lang="es-EC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415154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25 de Octubre del Quinche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Quinche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SEGUNDO CHACHAPOYA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DEL QUINCHE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1689037246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Central de la Parte Alta del Quinche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Quinche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Rosa Asimbaya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14/8/2023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998902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de Cárnicos de la Virgen del Quinche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Quinche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MARCO CASTRO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14/8/2023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527675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</a:t>
                      </a:r>
                      <a:r>
                        <a:rPr lang="es-EC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Pifo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Pifo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ENRIQUETA JIJON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12/8/2023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</a:t>
                      </a:r>
                    </a:p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PIFO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2579081520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PUEMBO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PUEMBO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ANGEL AREVALO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491560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Yaruqui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Yaruqui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LUISA BARAONA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14/8/2023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2686800293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Tolontag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Pintag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Aurelio Asipuela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29/7/2023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PINTAG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1976748660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Pintag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Pintag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MARCELA BAUTISTA 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29/7/2023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96169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Alangasi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Alangasi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GEOVANA TIPÁN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29/7/2023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750135"/>
                  </a:ext>
                </a:extLst>
              </a:tr>
              <a:tr h="21213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Tingo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Tingo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 LOPEZ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29/7/2023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905974"/>
                  </a:ext>
                </a:extLst>
              </a:tr>
              <a:tr h="37977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AMAGUAÑA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AMAGUAÑA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ROSARIO GUALOTUÑA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30/7/2023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1458612380"/>
                  </a:ext>
                </a:extLst>
              </a:tr>
            </a:tbl>
          </a:graphicData>
        </a:graphic>
      </p:graphicFrame>
      <p:pic>
        <p:nvPicPr>
          <p:cNvPr id="2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CB4936D0-049E-2198-D5E7-F6D0DBE57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567" y="6119446"/>
            <a:ext cx="1722433" cy="73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35768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{06AD4695-057D-7F45-880F-C83C5332434B}tf10001069_mac</Template>
  <TotalTime>241</TotalTime>
  <Words>890</Words>
  <Application>Microsoft Macintosh PowerPoint</Application>
  <PresentationFormat>Panorámica</PresentationFormat>
  <Paragraphs>465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Espiral</vt:lpstr>
      <vt:lpstr>Conocimiento del cronograma de mesas para la socialización y construcción del Proyecto de Ordenanza Reformatoria del libro III.3 de la comercialización, título I, de los mercados del Código Municipal para el Distrito Metropolitano de Quito.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Cristina Mishell Zurita Pozo</dc:creator>
  <cp:lastModifiedBy>Pedro José Cornejo Espinosa</cp:lastModifiedBy>
  <cp:revision>6</cp:revision>
  <dcterms:created xsi:type="dcterms:W3CDTF">2023-03-31T21:45:30Z</dcterms:created>
  <dcterms:modified xsi:type="dcterms:W3CDTF">2023-06-23T22:08:10Z</dcterms:modified>
</cp:coreProperties>
</file>