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70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5" r:id="rId19"/>
    <p:sldId id="296" r:id="rId20"/>
    <p:sldId id="297" r:id="rId21"/>
    <p:sldId id="298" r:id="rId22"/>
    <p:sldId id="266" r:id="rId23"/>
    <p:sldId id="293" r:id="rId24"/>
    <p:sldId id="263" r:id="rId2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66" d="100"/>
          <a:sy n="66" d="100"/>
        </p:scale>
        <p:origin x="80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448B07-2C06-4CF2-8E91-F7385E71E2CB}" type="datetimeFigureOut"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149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149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149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659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1069D4-B020-4602-B87C-B094679675DF}" type="datetimeFigureOut"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149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149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149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05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6C11EA-3D59-4DFE-9385-0A032B3191AF}" type="datetimeFigureOut"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149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149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149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336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936D4-0671-4B70-A95D-BFBC9A35DA5B}" type="datetimeFigureOut"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149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149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149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475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67DAC-232D-4042-B5C0-E64770A42A28}" type="datetimeFigureOut"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149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149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149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55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ECD2C-79BD-4B90-B3FA-E3B19B3FF97B}" type="datetimeFigureOut"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149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149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149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52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9FDB6-7A26-4DBB-9BB0-088C0534314D}" type="datetimeFigureOut"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149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149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149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57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E7C72F-E0F0-449A-A903-6D7865ED3EFA}" type="datetimeFigureOut"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149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149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149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006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41207D-C9F3-42EA-960B-DC9955B358C7}" type="datetimeFigureOut"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149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149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149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156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827A6-8947-4115-8D9E-E89B1EC0518D}" type="datetimeFigureOut"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149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149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149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626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460A6F-F31A-4CA3-B222-0B3C224FF998}" type="datetimeFigureOut"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149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149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71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A1663-7765-4EF4-B97F-A02E70C6265E}" type="datetimeFigureOut"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149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149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1494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9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 smtClean="0"/>
              <a:t>INTERVENCIÓN TÉCNICA EMERGENTE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9848" y="4389119"/>
            <a:ext cx="7891272" cy="1479417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C" sz="2000" b="1" dirty="0" smtClean="0"/>
              <a:t>ESTUDIO DE CASO: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C" sz="4400" b="1" dirty="0" smtClean="0"/>
              <a:t>EDIFICIO ARANJUEZ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C" sz="2000" b="1" dirty="0" smtClean="0"/>
              <a:t>(Jorge </a:t>
            </a:r>
            <a:r>
              <a:rPr lang="es-EC" sz="2000" b="1" dirty="0"/>
              <a:t>Washington y Reina Victoria, </a:t>
            </a:r>
            <a:r>
              <a:rPr lang="es-EC" sz="2000" b="1" dirty="0" smtClean="0"/>
              <a:t>UIO-EC).</a:t>
            </a:r>
            <a:endParaRPr lang="es-ES" sz="2000" b="1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8079475" y="5759356"/>
            <a:ext cx="3145874" cy="9826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DBFBE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s-EC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14.06.2023.</a:t>
            </a:r>
          </a:p>
        </p:txBody>
      </p:sp>
    </p:spTree>
    <p:extLst>
      <p:ext uri="{BB962C8B-B14F-4D97-AF65-F5344CB8AC3E}">
        <p14:creationId xmlns:p14="http://schemas.microsoft.com/office/powerpoint/2010/main" val="327469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54024" y="80868"/>
            <a:ext cx="12007345" cy="6668275"/>
            <a:chOff x="54024" y="80868"/>
            <a:chExt cx="12007345" cy="6668275"/>
          </a:xfrm>
        </p:grpSpPr>
        <p:sp>
          <p:nvSpPr>
            <p:cNvPr id="44" name="CuadroTexto 43"/>
            <p:cNvSpPr txBox="1"/>
            <p:nvPr/>
          </p:nvSpPr>
          <p:spPr>
            <a:xfrm>
              <a:off x="2550185" y="86604"/>
              <a:ext cx="1694266" cy="17628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marL="87313" algn="ctr"/>
              <a:r>
                <a:rPr lang="es-EC" sz="1200" dirty="0" smtClean="0"/>
                <a:t>INTERVENCIÓN TÉCNICA EMERGENTE DEL CONTENEDOR </a:t>
              </a:r>
              <a:r>
                <a:rPr lang="es-EC" sz="1200" dirty="0"/>
                <a:t>DE MEMORIA </a:t>
              </a:r>
              <a:r>
                <a:rPr lang="es-EC" sz="1200" dirty="0" smtClean="0"/>
                <a:t>SOCIAL: EDIFICIO ARANJUEZ</a:t>
              </a:r>
              <a:endParaRPr lang="es-EC" sz="1200" dirty="0"/>
            </a:p>
          </p:txBody>
        </p:sp>
        <p:sp>
          <p:nvSpPr>
            <p:cNvPr id="49" name="CuadroTexto 48"/>
            <p:cNvSpPr txBox="1"/>
            <p:nvPr/>
          </p:nvSpPr>
          <p:spPr>
            <a:xfrm>
              <a:off x="551541" y="2206300"/>
              <a:ext cx="4360814" cy="5505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marL="393700" indent="-342900">
                <a:buFont typeface="+mj-lt"/>
                <a:buAutoNum type="arabicParenR"/>
              </a:pPr>
              <a:r>
                <a:rPr lang="es-ES" sz="1200" dirty="0" smtClean="0"/>
                <a:t>le </a:t>
              </a:r>
              <a:r>
                <a:rPr lang="es-ES" sz="1400" b="1" dirty="0" smtClean="0">
                  <a:solidFill>
                    <a:srgbClr val="FF0000"/>
                  </a:solidFill>
                </a:rPr>
                <a:t>comparto el conocimiento </a:t>
              </a:r>
              <a:r>
                <a:rPr lang="es-ES" sz="1200" dirty="0" smtClean="0"/>
                <a:t>a la máxima autoridad del GAD del DMQ.</a:t>
              </a:r>
              <a:endParaRPr lang="es-EC" sz="1200" dirty="0" smtClean="0"/>
            </a:p>
          </p:txBody>
        </p:sp>
        <p:sp>
          <p:nvSpPr>
            <p:cNvPr id="52" name="CuadroTexto 51"/>
            <p:cNvSpPr txBox="1"/>
            <p:nvPr/>
          </p:nvSpPr>
          <p:spPr>
            <a:xfrm>
              <a:off x="551541" y="2909742"/>
              <a:ext cx="4360814" cy="55519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marL="393700" indent="-342900" defTabSz="363538">
                <a:buFont typeface="+mj-lt"/>
                <a:buAutoNum type="arabicParenR" startAt="2"/>
              </a:pPr>
              <a:r>
                <a:rPr lang="es-EC" sz="1200" dirty="0"/>
                <a:t>le solicito cordialmente al señor alcalde investigar mediante una </a:t>
              </a:r>
              <a:r>
                <a:rPr lang="es-EC" sz="1400" b="1" dirty="0">
                  <a:solidFill>
                    <a:srgbClr val="FF0000"/>
                  </a:solidFill>
                </a:rPr>
                <a:t>inspección técnica </a:t>
              </a:r>
              <a:r>
                <a:rPr lang="es-EC" sz="1400" b="1" dirty="0" smtClean="0">
                  <a:solidFill>
                    <a:srgbClr val="FF0000"/>
                  </a:solidFill>
                </a:rPr>
                <a:t>in-situ</a:t>
              </a:r>
              <a:r>
                <a:rPr lang="es-EC" sz="1200" dirty="0" smtClean="0"/>
                <a:t>.</a:t>
              </a:r>
            </a:p>
          </p:txBody>
        </p:sp>
        <p:sp>
          <p:nvSpPr>
            <p:cNvPr id="53" name="CuadroTexto 52"/>
            <p:cNvSpPr txBox="1"/>
            <p:nvPr/>
          </p:nvSpPr>
          <p:spPr>
            <a:xfrm>
              <a:off x="551541" y="3567036"/>
              <a:ext cx="4360814" cy="10920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marL="393700" indent="-342900">
                <a:buFont typeface="+mj-lt"/>
                <a:buAutoNum type="arabicParenR" startAt="3"/>
              </a:pPr>
              <a:r>
                <a:rPr lang="es-ES" sz="1200" dirty="0" smtClean="0"/>
                <a:t>el desarrollo del </a:t>
              </a:r>
              <a:r>
                <a:rPr lang="es-ES" sz="1400" b="1" dirty="0" smtClean="0">
                  <a:solidFill>
                    <a:srgbClr val="FF0000"/>
                  </a:solidFill>
                </a:rPr>
                <a:t>informe </a:t>
              </a:r>
              <a:r>
                <a:rPr lang="es-ES" sz="1400" b="1" dirty="0">
                  <a:solidFill>
                    <a:srgbClr val="FF0000"/>
                  </a:solidFill>
                </a:rPr>
                <a:t>final </a:t>
              </a:r>
              <a:r>
                <a:rPr lang="es-ES" sz="1200" dirty="0"/>
                <a:t>sobre las inspecciones técnicas in-situ </a:t>
              </a:r>
              <a:r>
                <a:rPr lang="es-ES" sz="1200" dirty="0" smtClean="0"/>
                <a:t>realizadas </a:t>
              </a:r>
              <a:r>
                <a:rPr lang="es-ES" sz="1200" dirty="0"/>
                <a:t>por el Gobierno Autónomo Descentralizado de Quito Distrito Metropolitano y sus Instituciones Especializadas </a:t>
              </a:r>
              <a:r>
                <a:rPr lang="es-ES" sz="1200" dirty="0" smtClean="0"/>
                <a:t>para que en </a:t>
              </a:r>
              <a:r>
                <a:rPr lang="es-ES" sz="1200" dirty="0"/>
                <a:t>su jurisdicción y competencia sean las que determinen formalmente </a:t>
              </a:r>
              <a:r>
                <a:rPr lang="es-EC" sz="1200" dirty="0" smtClean="0"/>
                <a:t>.</a:t>
              </a:r>
            </a:p>
          </p:txBody>
        </p:sp>
        <p:sp>
          <p:nvSpPr>
            <p:cNvPr id="108" name="CuadroTexto 107"/>
            <p:cNvSpPr txBox="1"/>
            <p:nvPr/>
          </p:nvSpPr>
          <p:spPr>
            <a:xfrm>
              <a:off x="54024" y="745334"/>
              <a:ext cx="2041842" cy="3196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s-EC" sz="1200" dirty="0" smtClean="0"/>
                <a:t>Proceso </a:t>
              </a:r>
              <a:r>
                <a:rPr lang="es-EC" sz="1200" dirty="0"/>
                <a:t>no. </a:t>
              </a:r>
              <a:endParaRPr lang="es-EC" sz="1200" dirty="0" smtClean="0"/>
            </a:p>
          </p:txBody>
        </p:sp>
        <p:sp>
          <p:nvSpPr>
            <p:cNvPr id="109" name="Flecha derecha 108"/>
            <p:cNvSpPr/>
            <p:nvPr/>
          </p:nvSpPr>
          <p:spPr>
            <a:xfrm>
              <a:off x="2197039" y="86604"/>
              <a:ext cx="292917" cy="522514"/>
            </a:xfrm>
            <a:prstGeom prst="rightArrow">
              <a:avLst/>
            </a:prstGeom>
            <a:solidFill>
              <a:schemeClr val="bg1"/>
            </a:solidFill>
            <a:ln w="285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200" dirty="0"/>
            </a:p>
          </p:txBody>
        </p:sp>
        <p:sp>
          <p:nvSpPr>
            <p:cNvPr id="112" name="CuadroTexto 111"/>
            <p:cNvSpPr txBox="1"/>
            <p:nvPr/>
          </p:nvSpPr>
          <p:spPr>
            <a:xfrm>
              <a:off x="54024" y="86604"/>
              <a:ext cx="2041842" cy="6073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marL="50800" algn="r"/>
              <a:r>
                <a:rPr lang="es-EC" sz="1200" b="1" dirty="0" smtClean="0"/>
                <a:t>ACCIÓN PÚBLICA</a:t>
              </a:r>
            </a:p>
            <a:p>
              <a:pPr marL="50800" algn="r"/>
              <a:r>
                <a:rPr lang="es-EC" sz="1200" b="1" dirty="0" smtClean="0"/>
                <a:t>CIUDADANA</a:t>
              </a:r>
            </a:p>
          </p:txBody>
        </p:sp>
        <p:sp>
          <p:nvSpPr>
            <p:cNvPr id="113" name="CuadroTexto 112"/>
            <p:cNvSpPr txBox="1"/>
            <p:nvPr/>
          </p:nvSpPr>
          <p:spPr>
            <a:xfrm>
              <a:off x="54024" y="1060413"/>
              <a:ext cx="2041842" cy="9410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s-EC" sz="1200" dirty="0"/>
                <a:t>GADDMQ-AM-AGD-2020-1106-E, de fecha 10.02.2020.</a:t>
              </a:r>
            </a:p>
          </p:txBody>
        </p:sp>
        <p:sp>
          <p:nvSpPr>
            <p:cNvPr id="125" name="CuadroTexto 124"/>
            <p:cNvSpPr txBox="1"/>
            <p:nvPr/>
          </p:nvSpPr>
          <p:spPr>
            <a:xfrm>
              <a:off x="4318328" y="86341"/>
              <a:ext cx="4730138" cy="8526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marL="50800" algn="just"/>
              <a:r>
                <a:rPr lang="es-ES" sz="1100" dirty="0"/>
                <a:t>Articular los recursos técnicos y humanos institucionales necesarios que permitan implementar oportunamente y efectivamente </a:t>
              </a:r>
              <a:r>
                <a:rPr lang="es-ES" sz="1100" b="1" u="sng" dirty="0">
                  <a:solidFill>
                    <a:srgbClr val="FF0000"/>
                  </a:solidFill>
                </a:rPr>
                <a:t>las medidas de prevención y protección de la integridad de la población</a:t>
              </a:r>
              <a:r>
                <a:rPr lang="es-ES" sz="1100" b="1" dirty="0">
                  <a:solidFill>
                    <a:srgbClr val="FF0000"/>
                  </a:solidFill>
                </a:rPr>
                <a:t> </a:t>
              </a:r>
              <a:r>
                <a:rPr lang="es-ES" sz="1100" dirty="0"/>
                <a:t>que realiza sus actividades económicas, sociales y culturales que se encuentran en el rango de influencia de la </a:t>
              </a:r>
              <a:r>
                <a:rPr lang="es-ES" sz="1100" dirty="0" smtClean="0"/>
                <a:t>edificación.</a:t>
              </a:r>
              <a:endParaRPr lang="es-EC" sz="1100" dirty="0" smtClean="0"/>
            </a:p>
          </p:txBody>
        </p:sp>
        <p:sp>
          <p:nvSpPr>
            <p:cNvPr id="45" name="CuadroTexto 44"/>
            <p:cNvSpPr txBox="1"/>
            <p:nvPr/>
          </p:nvSpPr>
          <p:spPr>
            <a:xfrm>
              <a:off x="1001485" y="4801247"/>
              <a:ext cx="3910869" cy="19478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r>
                <a:rPr lang="es-ES" sz="1100" dirty="0" smtClean="0"/>
                <a:t>EL RESULTADO:</a:t>
              </a:r>
            </a:p>
            <a:p>
              <a:endParaRPr lang="es-ES" sz="1200" dirty="0" smtClean="0"/>
            </a:p>
            <a:p>
              <a:r>
                <a:rPr lang="es-ES" sz="1200" b="1" dirty="0" smtClean="0"/>
                <a:t>La </a:t>
              </a:r>
              <a:r>
                <a:rPr lang="es-ES" sz="1200" b="1" dirty="0"/>
                <a:t>situación real de vulnerabilidad o riesgo en la que podrían estar o no </a:t>
              </a:r>
              <a:r>
                <a:rPr lang="es-ES" sz="1200" b="1" dirty="0" smtClean="0"/>
                <a:t>estar</a:t>
              </a:r>
              <a:r>
                <a:rPr lang="es-ES" sz="1200" dirty="0" smtClean="0"/>
                <a:t>:</a:t>
              </a:r>
            </a:p>
            <a:p>
              <a:endParaRPr lang="es-ES" sz="1200" dirty="0" smtClean="0"/>
            </a:p>
            <a:p>
              <a:pPr marL="800100" lvl="1" indent="-342900">
                <a:buFont typeface="+mj-lt"/>
                <a:buAutoNum type="arabicPeriod"/>
              </a:pPr>
              <a:r>
                <a:rPr lang="es-ES" sz="1400" dirty="0" smtClean="0"/>
                <a:t>Ciudadanas/os</a:t>
              </a:r>
              <a:r>
                <a:rPr lang="es-ES" sz="1200" dirty="0" smtClean="0"/>
                <a:t>.</a:t>
              </a:r>
            </a:p>
            <a:p>
              <a:pPr marL="800100" lvl="1" indent="-342900">
                <a:buFont typeface="+mj-lt"/>
                <a:buAutoNum type="arabicPeriod"/>
              </a:pPr>
              <a:r>
                <a:rPr lang="es-ES" sz="1400" dirty="0" smtClean="0"/>
                <a:t>Bienes Culturales de </a:t>
              </a:r>
              <a:r>
                <a:rPr lang="es-ES" sz="1400" dirty="0"/>
                <a:t>posible interés patrimonial </a:t>
              </a:r>
              <a:r>
                <a:rPr lang="es-ES" sz="1200" dirty="0" smtClean="0"/>
                <a:t>que </a:t>
              </a:r>
              <a:r>
                <a:rPr lang="es-ES" sz="1200" dirty="0"/>
                <a:t>albergaría la </a:t>
              </a:r>
              <a:r>
                <a:rPr lang="es-ES" sz="1200" dirty="0" smtClean="0"/>
                <a:t>edificación.</a:t>
              </a:r>
            </a:p>
            <a:p>
              <a:pPr marL="800100" lvl="1" indent="-342900">
                <a:buFont typeface="+mj-lt"/>
                <a:buAutoNum type="arabicPeriod"/>
              </a:pPr>
              <a:r>
                <a:rPr lang="es-ES" sz="1400" dirty="0" smtClean="0"/>
                <a:t>Edificación e infraestructura pública.</a:t>
              </a:r>
              <a:r>
                <a:rPr lang="es-ES" sz="1200" dirty="0" smtClean="0"/>
                <a:t> </a:t>
              </a:r>
              <a:endParaRPr lang="es-EC" sz="1200" dirty="0" smtClean="0"/>
            </a:p>
          </p:txBody>
        </p:sp>
        <p:sp>
          <p:nvSpPr>
            <p:cNvPr id="46" name="CuadroTexto 45"/>
            <p:cNvSpPr txBox="1"/>
            <p:nvPr/>
          </p:nvSpPr>
          <p:spPr>
            <a:xfrm>
              <a:off x="2550185" y="1934383"/>
              <a:ext cx="1694266" cy="1870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s-EC" sz="1100" dirty="0" smtClean="0"/>
                <a:t>(+) 5 informes técnicos.</a:t>
              </a:r>
            </a:p>
          </p:txBody>
        </p:sp>
        <p:sp>
          <p:nvSpPr>
            <p:cNvPr id="47" name="CuadroTexto 46"/>
            <p:cNvSpPr txBox="1"/>
            <p:nvPr/>
          </p:nvSpPr>
          <p:spPr>
            <a:xfrm>
              <a:off x="4318328" y="999091"/>
              <a:ext cx="4730138" cy="8504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marL="50800" algn="just"/>
              <a:r>
                <a:rPr lang="es-ES" sz="1100" dirty="0"/>
                <a:t>Articular los recursos técnicos y humanos institucionales necesarios que </a:t>
              </a:r>
              <a:r>
                <a:rPr lang="es-ES" sz="1100" dirty="0" smtClean="0"/>
                <a:t>permitan desarrollar </a:t>
              </a:r>
              <a:r>
                <a:rPr lang="es-ES" sz="1100" dirty="0"/>
                <a:t>un convenio sobre el Régimen de Custodia de los bienes culturales patrimoniales para</a:t>
              </a:r>
              <a:r>
                <a:rPr lang="es-ES" sz="1100" b="1" u="sng" dirty="0"/>
                <a:t> </a:t>
              </a:r>
              <a:r>
                <a:rPr lang="es-ES" sz="1100" b="1" u="sng" dirty="0">
                  <a:solidFill>
                    <a:srgbClr val="FF0000"/>
                  </a:solidFill>
                </a:rPr>
                <a:t>incorporar los bienes culturales patrimoniales de la reserva nacional en las exposiciones de la Red Municipal de Museos de Quito</a:t>
              </a:r>
              <a:r>
                <a:rPr lang="es-ES" sz="1100" dirty="0">
                  <a:solidFill>
                    <a:srgbClr val="FF0000"/>
                  </a:solidFill>
                </a:rPr>
                <a:t>.</a:t>
              </a:r>
              <a:endParaRPr lang="es-EC" sz="11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48" name="Flecha derecha 47"/>
            <p:cNvSpPr/>
            <p:nvPr/>
          </p:nvSpPr>
          <p:spPr>
            <a:xfrm>
              <a:off x="577385" y="4801247"/>
              <a:ext cx="292917" cy="522514"/>
            </a:xfrm>
            <a:prstGeom prst="rightArrow">
              <a:avLst/>
            </a:prstGeom>
            <a:solidFill>
              <a:schemeClr val="bg1"/>
            </a:solidFill>
            <a:ln w="285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200" dirty="0"/>
            </a:p>
          </p:txBody>
        </p:sp>
        <p:cxnSp>
          <p:nvCxnSpPr>
            <p:cNvPr id="7" name="Conector angular 6"/>
            <p:cNvCxnSpPr>
              <a:endCxn id="49" idx="1"/>
            </p:cNvCxnSpPr>
            <p:nvPr/>
          </p:nvCxnSpPr>
          <p:spPr>
            <a:xfrm rot="16200000" flipH="1">
              <a:off x="148506" y="2078552"/>
              <a:ext cx="480163" cy="325907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angular 8"/>
            <p:cNvCxnSpPr>
              <a:endCxn id="52" idx="1"/>
            </p:cNvCxnSpPr>
            <p:nvPr/>
          </p:nvCxnSpPr>
          <p:spPr>
            <a:xfrm rot="16200000" flipH="1">
              <a:off x="28633" y="2664429"/>
              <a:ext cx="719909" cy="325907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angular 12"/>
            <p:cNvCxnSpPr>
              <a:endCxn id="53" idx="1"/>
            </p:cNvCxnSpPr>
            <p:nvPr/>
          </p:nvCxnSpPr>
          <p:spPr>
            <a:xfrm rot="16200000" flipH="1">
              <a:off x="-74275" y="3487245"/>
              <a:ext cx="925724" cy="325907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CuadroTexto 60"/>
            <p:cNvSpPr txBox="1"/>
            <p:nvPr/>
          </p:nvSpPr>
          <p:spPr>
            <a:xfrm>
              <a:off x="8663905" y="3836733"/>
              <a:ext cx="3397463" cy="13985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marL="50800"/>
              <a:r>
                <a:rPr lang="es-ES" sz="800" dirty="0" smtClean="0"/>
                <a:t>RLOC: Art</a:t>
              </a:r>
              <a:r>
                <a:rPr lang="es-ES" sz="800" dirty="0"/>
                <a:t>. 142.- </a:t>
              </a:r>
              <a:r>
                <a:rPr lang="es-ES" sz="1100" dirty="0"/>
                <a:t>DE LAS</a:t>
              </a:r>
              <a:r>
                <a:rPr lang="es-ES" sz="1100" b="1" dirty="0"/>
                <a:t> FALTAS ADMINISTRATIVAS</a:t>
              </a:r>
              <a:r>
                <a:rPr lang="es-ES" sz="1100" dirty="0"/>
                <a:t>. – </a:t>
              </a:r>
              <a:r>
                <a:rPr lang="es-ES" sz="1100" dirty="0" smtClean="0"/>
                <a:t>[…] Los </a:t>
              </a:r>
              <a:r>
                <a:rPr lang="es-ES" sz="1100" dirty="0"/>
                <a:t>Gobiernos Autónomos Descentralizados y de Régimen Especial competentes, </a:t>
              </a:r>
              <a:r>
                <a:rPr lang="es-ES" sz="1100" u="sng" dirty="0"/>
                <a:t>deberán conocer la denuncia o queja, investigar y sancionar sobre algún hecho que constituya una falta administrativa </a:t>
              </a:r>
              <a:r>
                <a:rPr lang="es-ES" sz="1100" dirty="0"/>
                <a:t>de acuerdo a sus ordenanzas y en arreglo a la Ley.</a:t>
              </a:r>
            </a:p>
          </p:txBody>
        </p:sp>
        <p:sp>
          <p:nvSpPr>
            <p:cNvPr id="62" name="CuadroTexto 61"/>
            <p:cNvSpPr txBox="1"/>
            <p:nvPr/>
          </p:nvSpPr>
          <p:spPr>
            <a:xfrm>
              <a:off x="5266445" y="3831261"/>
              <a:ext cx="3397458" cy="14040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marL="50800"/>
              <a:r>
                <a:rPr lang="es-ES" sz="800" dirty="0" smtClean="0"/>
                <a:t>LOC: Art</a:t>
              </a:r>
              <a:r>
                <a:rPr lang="es-ES" sz="800" dirty="0"/>
                <a:t>. 100.- </a:t>
              </a:r>
              <a:r>
                <a:rPr lang="es-ES" sz="1100" b="1" dirty="0"/>
                <a:t>ACCIÓN PÚBLICA</a:t>
              </a:r>
              <a:r>
                <a:rPr lang="es-ES" sz="1100" dirty="0"/>
                <a:t>. </a:t>
              </a:r>
              <a:r>
                <a:rPr lang="es-ES" sz="1100" dirty="0" smtClean="0"/>
                <a:t>- La </a:t>
              </a:r>
              <a:r>
                <a:rPr lang="es-ES" sz="1100" dirty="0"/>
                <a:t>persona, colectividad o comunidad que tenga conocimiento de hechos que pongan en peligro la integridad de los bienes del patrimonio cultural, deberá denunciarlo ante cualquier dependencia del ente rector de la Cultura y el Patrimonio </a:t>
              </a:r>
              <a:r>
                <a:rPr lang="es-ES" sz="1100" u="sng" dirty="0"/>
                <a:t>o ante cualquier autoridad municipal</a:t>
              </a:r>
              <a:r>
                <a:rPr lang="es-ES" sz="1100" dirty="0"/>
                <a:t> o judicial de la localidad.</a:t>
              </a:r>
            </a:p>
          </p:txBody>
        </p:sp>
        <p:sp>
          <p:nvSpPr>
            <p:cNvPr id="63" name="CuadroTexto 62"/>
            <p:cNvSpPr txBox="1"/>
            <p:nvPr/>
          </p:nvSpPr>
          <p:spPr>
            <a:xfrm>
              <a:off x="8663905" y="5240741"/>
              <a:ext cx="3397464" cy="15084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marL="50800"/>
              <a:r>
                <a:rPr lang="es-ES" sz="800" dirty="0" smtClean="0"/>
                <a:t>LOC: Art</a:t>
              </a:r>
              <a:r>
                <a:rPr lang="es-ES" sz="800" dirty="0"/>
                <a:t>. </a:t>
              </a:r>
              <a:r>
                <a:rPr lang="es-ES" sz="800" dirty="0" smtClean="0"/>
                <a:t>57.- </a:t>
              </a:r>
              <a:r>
                <a:rPr lang="es-ES" sz="1100" b="1" dirty="0" smtClean="0"/>
                <a:t>DE </a:t>
              </a:r>
              <a:r>
                <a:rPr lang="es-ES" sz="1100" b="1" dirty="0"/>
                <a:t>LA PROTECCIÓN INMEDIATA</a:t>
              </a:r>
              <a:r>
                <a:rPr lang="es-ES" sz="1100" dirty="0"/>
                <a:t>. </a:t>
              </a:r>
              <a:r>
                <a:rPr lang="es-ES" sz="1100" dirty="0" smtClean="0"/>
                <a:t>-</a:t>
              </a:r>
              <a:endParaRPr lang="es-ES" sz="1100" dirty="0"/>
            </a:p>
            <a:p>
              <a:pPr marL="50800"/>
              <a:r>
                <a:rPr lang="es-ES" sz="1100" dirty="0"/>
                <a:t>Las declaratorias de los bienes del patrimonio cultural nacional permiten la protección inmediata de los mismos, por lo que </a:t>
              </a:r>
              <a:r>
                <a:rPr lang="es-ES" sz="1100" u="sng" dirty="0"/>
                <a:t>el organismo competente deberá ocuparse de manera prioritaria de aquellos que se encuentren en riesgo o vulnerabilidad</a:t>
              </a:r>
              <a:r>
                <a:rPr lang="es-ES" sz="1100" dirty="0"/>
                <a:t>, emitiendo medidas de protección o salvaguarda</a:t>
              </a:r>
              <a:r>
                <a:rPr lang="es-ES" sz="1100" dirty="0" smtClean="0"/>
                <a:t>.</a:t>
              </a:r>
              <a:endParaRPr lang="es-ES" sz="1100" dirty="0"/>
            </a:p>
          </p:txBody>
        </p:sp>
        <p:sp>
          <p:nvSpPr>
            <p:cNvPr id="64" name="CuadroTexto 63"/>
            <p:cNvSpPr txBox="1"/>
            <p:nvPr/>
          </p:nvSpPr>
          <p:spPr>
            <a:xfrm>
              <a:off x="5266445" y="5240741"/>
              <a:ext cx="3397459" cy="15084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marL="50800"/>
              <a:r>
                <a:rPr lang="es-ES" sz="800" dirty="0" smtClean="0"/>
                <a:t>LOC: Art</a:t>
              </a:r>
              <a:r>
                <a:rPr lang="es-ES" sz="800" dirty="0"/>
                <a:t>. </a:t>
              </a:r>
              <a:r>
                <a:rPr lang="es-ES" sz="800" dirty="0" smtClean="0"/>
                <a:t>94.- </a:t>
              </a:r>
              <a:r>
                <a:rPr lang="es-ES" sz="1100" b="1" dirty="0" smtClean="0"/>
                <a:t>DE </a:t>
              </a:r>
              <a:r>
                <a:rPr lang="es-ES" sz="1100" b="1" dirty="0"/>
                <a:t>LA OBLIGACIÓN DE IDENTIFICACIÓN, REGISTRO E INVENTARIO</a:t>
              </a:r>
              <a:r>
                <a:rPr lang="es-ES" sz="1100" dirty="0" smtClean="0"/>
                <a:t>.- </a:t>
              </a:r>
              <a:endParaRPr lang="es-ES" sz="1100" dirty="0"/>
            </a:p>
            <a:p>
              <a:pPr marL="50800"/>
              <a:r>
                <a:rPr lang="es-ES" sz="1100" dirty="0"/>
                <a:t>Es responsabilidad de los Gobiernos Autónomos Descentralizados y de Régimen Especial, </a:t>
              </a:r>
              <a:r>
                <a:rPr lang="es-ES" sz="1100" u="sng" dirty="0"/>
                <a:t>en los ámbitos de su jurisdicción, la identificación, registro e inventario de los bienes reconocidos o declarados como patrimonio cultural nacional </a:t>
              </a:r>
              <a:r>
                <a:rPr lang="es-ES" sz="1100" dirty="0"/>
                <a:t>por el ente rector de la Cultura y el Patrimonio</a:t>
              </a:r>
              <a:r>
                <a:rPr lang="es-ES" sz="1100" dirty="0" smtClean="0"/>
                <a:t>. […]</a:t>
              </a:r>
              <a:endParaRPr lang="es-ES" sz="1100" dirty="0"/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5266442" y="2020730"/>
              <a:ext cx="6794925" cy="11769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r>
                <a:rPr lang="es-ES" sz="800" dirty="0" smtClean="0"/>
                <a:t>RLOC: Art</a:t>
              </a:r>
              <a:r>
                <a:rPr lang="es-ES" sz="800" dirty="0"/>
                <a:t>. 5</a:t>
              </a:r>
              <a:r>
                <a:rPr lang="es-ES" sz="800" dirty="0" smtClean="0"/>
                <a:t>2</a:t>
              </a:r>
              <a:r>
                <a:rPr lang="es-ES" sz="800" dirty="0"/>
                <a:t>.- </a:t>
              </a:r>
              <a:r>
                <a:rPr lang="es-ES" sz="1100" b="1" dirty="0" smtClean="0"/>
                <a:t>DEL </a:t>
              </a:r>
              <a:r>
                <a:rPr lang="es-ES" sz="1100" b="1" dirty="0"/>
                <a:t>INVENTARIO DEL PATRIMONIO CULTURAL NACIONAL</a:t>
              </a:r>
              <a:r>
                <a:rPr lang="es-ES" sz="1100" dirty="0"/>
                <a:t>. </a:t>
              </a:r>
              <a:r>
                <a:rPr lang="es-ES" sz="1100" dirty="0" smtClean="0"/>
                <a:t>– Los </a:t>
              </a:r>
              <a:r>
                <a:rPr lang="es-ES" sz="1100" dirty="0"/>
                <a:t>Gobiernos Autónomos Descentralizados y de Régimen Especial, </a:t>
              </a:r>
              <a:r>
                <a:rPr lang="es-ES" sz="1100" u="sng" dirty="0"/>
                <a:t>en el ámbito de su jurisdicción, deberán identificar e inventariar los bienes y objetos del patrimonio cultural nacional y actualizar dicho inventario</a:t>
              </a:r>
              <a:r>
                <a:rPr lang="es-ES" sz="1100" dirty="0"/>
                <a:t> de acuerdo a la norma técnica dictada para el efecto</a:t>
              </a:r>
              <a:r>
                <a:rPr lang="es-ES" sz="1100" dirty="0" smtClean="0"/>
                <a:t>. El </a:t>
              </a:r>
              <a:r>
                <a:rPr lang="es-ES" sz="1100" dirty="0"/>
                <a:t>inventario de bienes y objetos del patrimonio cultural </a:t>
              </a:r>
              <a:r>
                <a:rPr lang="es-ES" sz="1100" u="sng" dirty="0"/>
                <a:t>deberá ser actualizado periódicamente</a:t>
              </a:r>
              <a:r>
                <a:rPr lang="es-ES" sz="1100" dirty="0"/>
                <a:t>; sin perjuicio de que dicha actualización se realice </a:t>
              </a:r>
              <a:r>
                <a:rPr lang="es-ES" sz="1100" u="sng" dirty="0"/>
                <a:t>de inmediato en el caso de intervenciones, desclasificación y desvinculación de bienes patrimoniales</a:t>
              </a:r>
              <a:r>
                <a:rPr lang="es-ES" sz="1100" dirty="0"/>
                <a:t>.</a:t>
              </a: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9485194" y="86340"/>
              <a:ext cx="2576173" cy="19343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marL="50800"/>
              <a:r>
                <a:rPr lang="es-ES" sz="800" dirty="0" smtClean="0"/>
                <a:t>LOC: Art</a:t>
              </a:r>
              <a:r>
                <a:rPr lang="es-ES" sz="800" dirty="0"/>
                <a:t>. </a:t>
              </a:r>
              <a:r>
                <a:rPr lang="es-ES" sz="800" dirty="0" smtClean="0"/>
                <a:t>98.- </a:t>
              </a:r>
              <a:r>
                <a:rPr lang="es-ES" sz="1100" b="1" dirty="0" smtClean="0"/>
                <a:t>DE </a:t>
              </a:r>
              <a:r>
                <a:rPr lang="es-ES" sz="1100" b="1" dirty="0"/>
                <a:t>LAS COMPETENCIAS EXCLUSIVAS DE LOS GOBIERNOS AUTÓNOMOS DESCENTRALIZADOS Y DE RÉGIMEN ESPECIAL</a:t>
              </a:r>
              <a:r>
                <a:rPr lang="es-ES" sz="1100" dirty="0"/>
                <a:t>. </a:t>
              </a:r>
            </a:p>
            <a:p>
              <a:pPr marL="50800"/>
              <a:r>
                <a:rPr lang="es-ES" sz="1100" dirty="0" smtClean="0"/>
                <a:t>[…] </a:t>
              </a:r>
              <a:r>
                <a:rPr lang="es-ES" sz="1100" u="sng" dirty="0" smtClean="0"/>
                <a:t>tienen </a:t>
              </a:r>
              <a:r>
                <a:rPr lang="es-ES" sz="1100" u="sng" dirty="0"/>
                <a:t>la competencia exclusiva sobre la gestión de mantenimiento, preservación y difusión del patrimonio cultural, se encargarán de planificar, presupuestar, financiar </a:t>
              </a:r>
              <a:r>
                <a:rPr lang="es-ES" sz="1100" dirty="0" smtClean="0"/>
                <a:t>[…]</a:t>
              </a:r>
              <a:endParaRPr lang="es-ES" sz="1100" dirty="0"/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5266442" y="3197662"/>
              <a:ext cx="6794925" cy="633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marL="50800"/>
              <a:r>
                <a:rPr lang="es-ES" sz="800" dirty="0" smtClean="0"/>
                <a:t>RLOC: Art</a:t>
              </a:r>
              <a:r>
                <a:rPr lang="es-ES" sz="800" dirty="0"/>
                <a:t>. </a:t>
              </a:r>
              <a:r>
                <a:rPr lang="es-ES" sz="800" dirty="0" smtClean="0"/>
                <a:t>145.- </a:t>
              </a:r>
              <a:r>
                <a:rPr lang="es-ES" sz="1100" dirty="0" smtClean="0"/>
                <a:t>[…] El </a:t>
              </a:r>
              <a:r>
                <a:rPr lang="es-ES" sz="1100" dirty="0"/>
                <a:t>ente rector de la Cultura </a:t>
              </a:r>
              <a:r>
                <a:rPr lang="es-ES" sz="1100" u="sng" dirty="0"/>
                <a:t>conocerá y sancionará las infracciones que dispuestas en la Ley Orgánica de Cultura, que no hayan sido avocadas previamente por los Gobiernos Autónomos Descentralizados</a:t>
              </a:r>
              <a:r>
                <a:rPr lang="es-ES" sz="1100" dirty="0"/>
                <a:t> y de Régimen Especial competentes, </a:t>
              </a:r>
              <a:r>
                <a:rPr lang="es-ES" sz="1100" dirty="0" smtClean="0"/>
                <a:t>[…]</a:t>
              </a:r>
              <a:endParaRPr lang="es-ES" sz="1100" dirty="0"/>
            </a:p>
          </p:txBody>
        </p:sp>
        <p:sp>
          <p:nvSpPr>
            <p:cNvPr id="27" name="Flecha derecha 26"/>
            <p:cNvSpPr/>
            <p:nvPr/>
          </p:nvSpPr>
          <p:spPr>
            <a:xfrm flipH="1" flipV="1">
              <a:off x="9091104" y="80868"/>
              <a:ext cx="346469" cy="528250"/>
            </a:xfrm>
            <a:prstGeom prst="rightArrow">
              <a:avLst/>
            </a:prstGeom>
            <a:solidFill>
              <a:schemeClr val="bg1"/>
            </a:solidFill>
            <a:ln w="285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6705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538542" y="1833640"/>
            <a:ext cx="7753572" cy="48719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s-ES" b="1" dirty="0" smtClean="0"/>
              <a:t>PERMISOS DE MOVILIZACIÓN </a:t>
            </a:r>
            <a:r>
              <a:rPr lang="es-ES" b="1" dirty="0"/>
              <a:t>DE BIENES MUEBLES CULTURALES Y CONDICIONES DE SEGURIDAD DE </a:t>
            </a:r>
            <a:r>
              <a:rPr lang="es-ES" b="1" dirty="0" smtClean="0"/>
              <a:t>LOS REPOSITORIOS </a:t>
            </a:r>
            <a:r>
              <a:rPr lang="es-ES" b="1" dirty="0"/>
              <a:t>DE MEMORIA </a:t>
            </a:r>
            <a:r>
              <a:rPr lang="es-ES" b="1" dirty="0" smtClean="0"/>
              <a:t>SOCIAL EN SU JURISDICCIÓN Y COMPETENCIA.</a:t>
            </a:r>
          </a:p>
          <a:p>
            <a:pPr algn="ctr"/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1" dirty="0"/>
              <a:t>LOC Art. 26.- </a:t>
            </a:r>
            <a:r>
              <a:rPr lang="es-ES" sz="1600" dirty="0" smtClean="0"/>
              <a:t>[…] La </a:t>
            </a:r>
            <a:r>
              <a:rPr lang="es-ES" sz="1600" dirty="0"/>
              <a:t>entidad rectora del Sistema Nacional de Cultura tiene los siguientes </a:t>
            </a:r>
            <a:r>
              <a:rPr lang="es-ES" sz="1600" b="1" dirty="0"/>
              <a:t>deberes y atribuciones</a:t>
            </a:r>
            <a:r>
              <a:rPr lang="es-ES" sz="1600" dirty="0" smtClean="0"/>
              <a:t>: […]</a:t>
            </a:r>
            <a:endParaRPr lang="es-ES" sz="1600" dirty="0"/>
          </a:p>
          <a:p>
            <a:pPr marL="273050" lvl="1" algn="just"/>
            <a:r>
              <a:rPr lang="es-ES" sz="1600" dirty="0"/>
              <a:t>h) </a:t>
            </a:r>
            <a:r>
              <a:rPr lang="es-ES" sz="1600" b="1" dirty="0">
                <a:solidFill>
                  <a:srgbClr val="FF0000"/>
                </a:solidFill>
              </a:rPr>
              <a:t>Coordinar con los Gobiernos Autónomos Descentralizados </a:t>
            </a:r>
            <a:r>
              <a:rPr lang="es-ES" sz="1600" dirty="0"/>
              <a:t>y de Régimen Especial </a:t>
            </a:r>
            <a:r>
              <a:rPr lang="es-ES" sz="1600" b="1" dirty="0">
                <a:solidFill>
                  <a:srgbClr val="FF0000"/>
                </a:solidFill>
              </a:rPr>
              <a:t>el </a:t>
            </a:r>
            <a:r>
              <a:rPr lang="es-ES" sz="1600" b="1" dirty="0" smtClean="0">
                <a:solidFill>
                  <a:srgbClr val="FF0000"/>
                </a:solidFill>
              </a:rPr>
              <a:t>ejercicio de </a:t>
            </a:r>
            <a:r>
              <a:rPr lang="es-ES" sz="1600" b="1" dirty="0">
                <a:solidFill>
                  <a:srgbClr val="FF0000"/>
                </a:solidFill>
              </a:rPr>
              <a:t>sus competencias relacionadas con la cultura y el patrimonio y en particular la adecuada gestión de los repositorios de la memoria social bajo su jurisdicción y competencia</a:t>
            </a:r>
            <a:r>
              <a:rPr lang="es-ES" sz="1600" dirty="0" smtClean="0"/>
              <a:t>; […]</a:t>
            </a:r>
            <a:endParaRPr lang="es-E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1" dirty="0"/>
              <a:t>LOC Art. 98</a:t>
            </a:r>
            <a:r>
              <a:rPr lang="es-ES" sz="1400" b="1" dirty="0" smtClean="0"/>
              <a:t>.- </a:t>
            </a:r>
            <a:r>
              <a:rPr lang="es-ES" sz="1600" dirty="0" smtClean="0"/>
              <a:t>[…] </a:t>
            </a:r>
            <a:r>
              <a:rPr lang="es-ES" sz="1600" b="1" dirty="0" smtClean="0"/>
              <a:t>Los </a:t>
            </a:r>
            <a:r>
              <a:rPr lang="es-ES" sz="1600" b="1" dirty="0"/>
              <a:t>Gobiernos Autónomos Descentralizados </a:t>
            </a:r>
            <a:r>
              <a:rPr lang="es-ES" sz="1600" dirty="0"/>
              <a:t>y de Régimen Especial que tienen </a:t>
            </a:r>
            <a:r>
              <a:rPr lang="es-ES" sz="1600" b="1" dirty="0">
                <a:solidFill>
                  <a:srgbClr val="FF0000"/>
                </a:solidFill>
              </a:rPr>
              <a:t>la competencia exclusiva sobre la gestión de mantenimiento, preservación y difusión del patrimonio cultural</a:t>
            </a:r>
            <a:r>
              <a:rPr lang="es-ES" sz="1600" dirty="0"/>
              <a:t>, se encargarán de planificar, presupuestar, financiar y otorgar de manera regular los recursos necesarios, así como realizar planes, programas y proyectos locales para el efecto</a:t>
            </a:r>
            <a:r>
              <a:rPr lang="es-ES" sz="1600" dirty="0" smtClean="0"/>
              <a:t>.”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81152" y="372510"/>
            <a:ext cx="8391642" cy="1330502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C" sz="2800" dirty="0" smtClean="0"/>
              <a:t>EDIFICIO ARANJUEZ</a:t>
            </a:r>
            <a:br>
              <a:rPr lang="es-EC" sz="2800" dirty="0" smtClean="0"/>
            </a:br>
            <a:r>
              <a:rPr lang="es-EC" sz="2800" dirty="0" smtClean="0"/>
              <a:t>CONTENEDOR DE MEMORIA SOCIAL</a:t>
            </a:r>
            <a:br>
              <a:rPr lang="es-EC" sz="2800" dirty="0" smtClean="0"/>
            </a:br>
            <a:r>
              <a:rPr lang="es-EC" sz="1200" dirty="0"/>
              <a:t>PROPIETARIO Y CUSTODIO: MCYP</a:t>
            </a:r>
            <a:endParaRPr lang="es-ES" sz="1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388943" y="372509"/>
            <a:ext cx="2992209" cy="13305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marL="87313" lvl="1" algn="ctr"/>
            <a:r>
              <a:rPr lang="es-EC" sz="1600" b="1" u="sng" dirty="0" smtClean="0"/>
              <a:t>POSIBLE SOLUCIÓN</a:t>
            </a:r>
          </a:p>
          <a:p>
            <a:pPr marL="87313" lvl="1"/>
            <a:endParaRPr lang="es-EC" sz="1400" b="1" u="sng" dirty="0" smtClean="0"/>
          </a:p>
          <a:p>
            <a:pPr marL="87313" lvl="1"/>
            <a:r>
              <a:rPr lang="es-EC" sz="2000" b="1" dirty="0" smtClean="0">
                <a:solidFill>
                  <a:srgbClr val="FF0000"/>
                </a:solidFill>
              </a:rPr>
              <a:t>FISCALIZAR</a:t>
            </a:r>
            <a:r>
              <a:rPr lang="es-EC" sz="1600" b="1" dirty="0" smtClean="0"/>
              <a:t>: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88942" y="1703013"/>
            <a:ext cx="2992209" cy="1678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marL="87313" lvl="1"/>
            <a:r>
              <a:rPr lang="es-ES" sz="2000" b="1" dirty="0"/>
              <a:t>Instituto Metropolitano de Patrimonio - IMP</a:t>
            </a:r>
            <a:r>
              <a:rPr lang="es-ES_tradnl" sz="2000" b="1" dirty="0" smtClean="0"/>
              <a:t>.</a:t>
            </a:r>
            <a:endParaRPr lang="es-EC" sz="1100" dirty="0" smtClean="0"/>
          </a:p>
        </p:txBody>
      </p:sp>
      <p:sp>
        <p:nvSpPr>
          <p:cNvPr id="6" name="Rectángulo 5"/>
          <p:cNvSpPr/>
          <p:nvPr/>
        </p:nvSpPr>
        <p:spPr>
          <a:xfrm>
            <a:off x="5418161" y="4901355"/>
            <a:ext cx="4503761" cy="3311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4865047" y="3480178"/>
            <a:ext cx="2272731" cy="2593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95318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538542" y="1833640"/>
            <a:ext cx="7753572" cy="48719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s-ES" b="1" dirty="0" smtClean="0"/>
              <a:t>PERMISOS DE MOVILIZACIÓN </a:t>
            </a:r>
            <a:r>
              <a:rPr lang="es-ES" b="1" dirty="0"/>
              <a:t>DE BIENES MUEBLES CULTURALES Y CONDICIONES DE SEGURIDAD DE </a:t>
            </a:r>
            <a:r>
              <a:rPr lang="es-ES" b="1" dirty="0" smtClean="0"/>
              <a:t>LOS REPOSITORIOS </a:t>
            </a:r>
            <a:r>
              <a:rPr lang="es-ES" b="1" dirty="0"/>
              <a:t>DE MEMORIA </a:t>
            </a:r>
            <a:r>
              <a:rPr lang="es-ES" b="1" dirty="0" smtClean="0"/>
              <a:t>SOCIAL EN SU JURISDICCIÓN Y COMPETENCIA.</a:t>
            </a:r>
          </a:p>
          <a:p>
            <a:pPr algn="ctr"/>
            <a:endParaRPr lang="es-ES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1" dirty="0" smtClean="0"/>
              <a:t>RLOC </a:t>
            </a:r>
            <a:r>
              <a:rPr lang="es-ES" sz="1400" b="1" dirty="0"/>
              <a:t>Art. </a:t>
            </a:r>
            <a:r>
              <a:rPr lang="es-ES" sz="1400" b="1" dirty="0" smtClean="0"/>
              <a:t>73</a:t>
            </a:r>
            <a:r>
              <a:rPr lang="es-ES" sz="1400" b="1" dirty="0"/>
              <a:t>.-</a:t>
            </a:r>
            <a:r>
              <a:rPr lang="es-ES" sz="1400" dirty="0"/>
              <a:t> </a:t>
            </a:r>
            <a:r>
              <a:rPr lang="es-ES" sz="1500" dirty="0" smtClean="0"/>
              <a:t>De </a:t>
            </a:r>
            <a:r>
              <a:rPr lang="es-ES" sz="1500" dirty="0"/>
              <a:t>la movilización temporal o definitiva dentro del territorio nacional de los bienes </a:t>
            </a:r>
            <a:r>
              <a:rPr lang="es-ES" sz="1500" dirty="0" smtClean="0"/>
              <a:t>del patrimonio </a:t>
            </a:r>
            <a:r>
              <a:rPr lang="es-ES" sz="1500" dirty="0"/>
              <a:t>cultural nacional.- El INPC tendrá la facultad de realizar el control técnico sobre </a:t>
            </a:r>
            <a:r>
              <a:rPr lang="es-ES" sz="1500" dirty="0" smtClean="0"/>
              <a:t>las movilizaciones </a:t>
            </a:r>
            <a:r>
              <a:rPr lang="es-ES" sz="1500" dirty="0"/>
              <a:t>temporales o definitivas dentro del territorio nacional. Se realizará el control a </a:t>
            </a:r>
            <a:r>
              <a:rPr lang="es-ES" sz="1500" dirty="0" smtClean="0"/>
              <a:t>través de </a:t>
            </a:r>
            <a:r>
              <a:rPr lang="es-ES" sz="1500" dirty="0"/>
              <a:t>procesos simplificados, ágiles y oportunos, que no afecten a la ciudadanía. El </a:t>
            </a:r>
            <a:r>
              <a:rPr lang="es-ES" sz="1500" b="1" dirty="0">
                <a:solidFill>
                  <a:srgbClr val="FF0000"/>
                </a:solidFill>
              </a:rPr>
              <a:t>INPC </a:t>
            </a:r>
            <a:r>
              <a:rPr lang="es-ES" sz="1500" b="1" dirty="0" smtClean="0">
                <a:solidFill>
                  <a:srgbClr val="FF0000"/>
                </a:solidFill>
              </a:rPr>
              <a:t>desarrollará la </a:t>
            </a:r>
            <a:r>
              <a:rPr lang="es-ES" sz="1500" b="1" dirty="0">
                <a:solidFill>
                  <a:srgbClr val="FF0000"/>
                </a:solidFill>
              </a:rPr>
              <a:t>normativa técnica para establecer el procedimiento </a:t>
            </a:r>
            <a:r>
              <a:rPr lang="es-ES" sz="1500" dirty="0"/>
              <a:t>para las movilizaciones y prohibiciones de </a:t>
            </a:r>
            <a:r>
              <a:rPr lang="es-ES" sz="1500" dirty="0" smtClean="0"/>
              <a:t>los bienes </a:t>
            </a:r>
            <a:r>
              <a:rPr lang="es-ES" sz="1500" dirty="0"/>
              <a:t>del Patrimonio Cultural Nacional.</a:t>
            </a:r>
          </a:p>
          <a:p>
            <a:pPr marL="273050" algn="just"/>
            <a:endParaRPr lang="es-ES" sz="1500" dirty="0" smtClean="0"/>
          </a:p>
          <a:p>
            <a:pPr marL="273050" algn="just"/>
            <a:r>
              <a:rPr lang="es-ES" sz="1500" dirty="0" smtClean="0"/>
              <a:t>El </a:t>
            </a:r>
            <a:r>
              <a:rPr lang="es-ES" sz="1500" b="1" dirty="0">
                <a:solidFill>
                  <a:srgbClr val="FF0000"/>
                </a:solidFill>
              </a:rPr>
              <a:t>INPC emitirá el certificado de autorización </a:t>
            </a:r>
            <a:r>
              <a:rPr lang="es-ES" sz="1500" dirty="0"/>
              <a:t>de movimiento temporal o definitiva de los </a:t>
            </a:r>
            <a:r>
              <a:rPr lang="es-ES" sz="1500" dirty="0" smtClean="0"/>
              <a:t>bienes muebles </a:t>
            </a:r>
            <a:r>
              <a:rPr lang="es-ES" sz="1500" dirty="0"/>
              <a:t>perteneciente al patrimonio cultural nacional dentro del territorio nacional, de acuerdo a </a:t>
            </a:r>
            <a:r>
              <a:rPr lang="es-ES" sz="1500" dirty="0" smtClean="0"/>
              <a:t>la normativa </a:t>
            </a:r>
            <a:r>
              <a:rPr lang="es-ES" sz="1500" dirty="0"/>
              <a:t>técnica que se emita para el efecto.</a:t>
            </a:r>
          </a:p>
          <a:p>
            <a:pPr marL="273050" algn="just"/>
            <a:endParaRPr lang="es-ES" sz="1500" b="1" dirty="0" smtClean="0">
              <a:solidFill>
                <a:srgbClr val="FF0000"/>
              </a:solidFill>
            </a:endParaRPr>
          </a:p>
          <a:p>
            <a:pPr marL="273050" algn="just"/>
            <a:r>
              <a:rPr lang="es-ES" sz="1500" b="1" dirty="0" smtClean="0">
                <a:solidFill>
                  <a:srgbClr val="FF0000"/>
                </a:solidFill>
              </a:rPr>
              <a:t>Cuando </a:t>
            </a:r>
            <a:r>
              <a:rPr lang="es-ES" sz="1500" b="1" dirty="0">
                <a:solidFill>
                  <a:srgbClr val="FF0000"/>
                </a:solidFill>
              </a:rPr>
              <a:t>el traslado se realice dentro de la misma jurisdicción cantonal se lo hará previa </a:t>
            </a:r>
            <a:r>
              <a:rPr lang="es-ES" sz="1500" b="1" dirty="0" smtClean="0">
                <a:solidFill>
                  <a:srgbClr val="FF0000"/>
                </a:solidFill>
              </a:rPr>
              <a:t>autorización del </a:t>
            </a:r>
            <a:r>
              <a:rPr lang="es-ES" sz="1500" b="1" dirty="0">
                <a:solidFill>
                  <a:srgbClr val="FF0000"/>
                </a:solidFill>
              </a:rPr>
              <a:t>Gobierno Autónomo Descentralizado</a:t>
            </a:r>
            <a:r>
              <a:rPr lang="es-ES" sz="1500" b="1" dirty="0"/>
              <a:t> </a:t>
            </a:r>
            <a:r>
              <a:rPr lang="es-ES" sz="1500" dirty="0"/>
              <a:t>municipales metropolitanos y de Régimen Especial</a:t>
            </a:r>
            <a:r>
              <a:rPr lang="es-ES" sz="1500" dirty="0" smtClean="0"/>
              <a:t>, debiendo </a:t>
            </a:r>
            <a:r>
              <a:rPr lang="es-ES" sz="1500" dirty="0"/>
              <a:t>notificarse al Instituto para el registro correspondiente</a:t>
            </a:r>
            <a:r>
              <a:rPr lang="es-ES" sz="1500" dirty="0" smtClean="0"/>
              <a:t>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81152" y="372510"/>
            <a:ext cx="8391642" cy="1330502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C" sz="2800" dirty="0" smtClean="0"/>
              <a:t>EDIFICIO ARANJUEZ</a:t>
            </a:r>
            <a:br>
              <a:rPr lang="es-EC" sz="2800" dirty="0" smtClean="0"/>
            </a:br>
            <a:r>
              <a:rPr lang="es-EC" sz="2800" dirty="0" smtClean="0"/>
              <a:t>CONTENEDOR DE MEMORIA SOCIAL</a:t>
            </a:r>
            <a:br>
              <a:rPr lang="es-EC" sz="2800" dirty="0" smtClean="0"/>
            </a:br>
            <a:r>
              <a:rPr lang="es-EC" sz="1200" dirty="0"/>
              <a:t>PROPIETARIO Y CUSTODIO: MCYP</a:t>
            </a:r>
            <a:endParaRPr lang="es-ES" sz="1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388943" y="372509"/>
            <a:ext cx="2992209" cy="13305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marL="87313" lvl="1" algn="ctr"/>
            <a:r>
              <a:rPr lang="es-EC" sz="1600" b="1" u="sng" dirty="0" smtClean="0"/>
              <a:t>POSIBLE SOLUCIÓN</a:t>
            </a:r>
          </a:p>
          <a:p>
            <a:pPr marL="87313" lvl="1"/>
            <a:endParaRPr lang="es-EC" sz="1400" b="1" u="sng" dirty="0" smtClean="0"/>
          </a:p>
          <a:p>
            <a:pPr marL="87313" lvl="1"/>
            <a:r>
              <a:rPr lang="es-EC" sz="2000" b="1" dirty="0" smtClean="0">
                <a:solidFill>
                  <a:srgbClr val="FF0000"/>
                </a:solidFill>
              </a:rPr>
              <a:t>FISCALIZAR</a:t>
            </a:r>
            <a:r>
              <a:rPr lang="es-EC" sz="1600" b="1" dirty="0" smtClean="0"/>
              <a:t>: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88942" y="1703013"/>
            <a:ext cx="2992209" cy="1678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marL="87313" lvl="1"/>
            <a:r>
              <a:rPr lang="es-ES" sz="2000" b="1" dirty="0"/>
              <a:t>Instituto Metropolitano de Patrimonio - IMP</a:t>
            </a:r>
            <a:r>
              <a:rPr lang="es-ES_tradnl" sz="2000" b="1" dirty="0" smtClean="0"/>
              <a:t>.</a:t>
            </a:r>
            <a:endParaRPr lang="es-EC" sz="1100" dirty="0" smtClean="0"/>
          </a:p>
        </p:txBody>
      </p:sp>
      <p:sp>
        <p:nvSpPr>
          <p:cNvPr id="6" name="Rectángulo 5"/>
          <p:cNvSpPr/>
          <p:nvPr/>
        </p:nvSpPr>
        <p:spPr>
          <a:xfrm>
            <a:off x="4080682" y="4756892"/>
            <a:ext cx="4067031" cy="3331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8147713" y="3889612"/>
            <a:ext cx="3144399" cy="2650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3814167" y="5678662"/>
            <a:ext cx="7477946" cy="5715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3814167" y="4123447"/>
            <a:ext cx="3937761" cy="2984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14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538542" y="1833640"/>
            <a:ext cx="7753572" cy="48719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b">
            <a:noAutofit/>
          </a:bodyPr>
          <a:lstStyle/>
          <a:p>
            <a:pPr algn="r"/>
            <a:r>
              <a:rPr lang="es-EC" sz="800" dirty="0"/>
              <a:t>FUENTE</a:t>
            </a:r>
            <a:r>
              <a:rPr lang="es-EC" sz="800" dirty="0" smtClean="0"/>
              <a:t>: Informe </a:t>
            </a:r>
            <a:r>
              <a:rPr lang="es-EC" sz="800" dirty="0"/>
              <a:t>Técnico Nro. </a:t>
            </a:r>
            <a:r>
              <a:rPr lang="es-EC" sz="800" dirty="0" smtClean="0"/>
              <a:t>GADDMQ-IMP-DEPP-2021-0210-IT. 26.10.2021.</a:t>
            </a:r>
            <a:r>
              <a:rPr lang="es-EC" sz="1600" dirty="0" smtClean="0"/>
              <a:t> </a:t>
            </a:r>
            <a:endParaRPr lang="es-ES" sz="16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81152" y="372510"/>
            <a:ext cx="8391642" cy="1330502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C" sz="2800" dirty="0" smtClean="0"/>
              <a:t>EDIFICIO ARANJUEZ</a:t>
            </a:r>
            <a:br>
              <a:rPr lang="es-EC" sz="2800" dirty="0" smtClean="0"/>
            </a:br>
            <a:r>
              <a:rPr lang="es-EC" sz="2800" dirty="0" smtClean="0"/>
              <a:t>CONTENEDOR DE MEMORIA SOCIAL</a:t>
            </a:r>
            <a:br>
              <a:rPr lang="es-EC" sz="2800" dirty="0" smtClean="0"/>
            </a:br>
            <a:r>
              <a:rPr lang="es-EC" sz="1200" dirty="0"/>
              <a:t>PROPIETARIO Y CUSTODIO: MCYP</a:t>
            </a:r>
            <a:endParaRPr lang="es-ES" sz="1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388943" y="372509"/>
            <a:ext cx="2992209" cy="13305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marL="87313" lvl="1" algn="ctr"/>
            <a:r>
              <a:rPr lang="es-EC" sz="1600" b="1" u="sng" dirty="0" smtClean="0"/>
              <a:t>POSIBLE SOLUCIÓN</a:t>
            </a:r>
          </a:p>
          <a:p>
            <a:pPr marL="87313" lvl="1"/>
            <a:endParaRPr lang="es-EC" sz="1400" b="1" u="sng" dirty="0" smtClean="0"/>
          </a:p>
          <a:p>
            <a:pPr marL="87313" lvl="1"/>
            <a:r>
              <a:rPr lang="es-EC" sz="2000" b="1" dirty="0" smtClean="0">
                <a:solidFill>
                  <a:srgbClr val="FF0000"/>
                </a:solidFill>
              </a:rPr>
              <a:t>FISCALIZAR</a:t>
            </a:r>
            <a:r>
              <a:rPr lang="es-EC" sz="1600" b="1" dirty="0" smtClean="0"/>
              <a:t>: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88942" y="1703013"/>
            <a:ext cx="2992209" cy="1678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marL="87313" lvl="1"/>
            <a:r>
              <a:rPr lang="es-ES" sz="2000" b="1" dirty="0"/>
              <a:t>Instituto Metropolitano de Patrimonio - IMP</a:t>
            </a:r>
            <a:r>
              <a:rPr lang="es-ES_tradnl" sz="2000" b="1" dirty="0" smtClean="0"/>
              <a:t>.</a:t>
            </a:r>
            <a:endParaRPr lang="es-EC" sz="1100" dirty="0" smtClean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4223" t="25513" r="18147" b="7696"/>
          <a:stretch/>
        </p:blipFill>
        <p:spPr>
          <a:xfrm>
            <a:off x="3684895" y="1882075"/>
            <a:ext cx="7451677" cy="4573273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885894" y="5418161"/>
            <a:ext cx="2743200" cy="6414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4885894" y="4749421"/>
            <a:ext cx="2743200" cy="5732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lipse 3"/>
          <p:cNvSpPr/>
          <p:nvPr/>
        </p:nvSpPr>
        <p:spPr>
          <a:xfrm>
            <a:off x="3817257" y="3381829"/>
            <a:ext cx="1262743" cy="40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911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538542" y="1833640"/>
            <a:ext cx="7753572" cy="48719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b">
            <a:noAutofit/>
          </a:bodyPr>
          <a:lstStyle/>
          <a:p>
            <a:pPr algn="r"/>
            <a:r>
              <a:rPr lang="es-EC" sz="800" dirty="0"/>
              <a:t>FUENTE: Oficio Nro. </a:t>
            </a:r>
            <a:r>
              <a:rPr lang="es-EC" sz="800" dirty="0" smtClean="0"/>
              <a:t>MCYP-SMS-2022-0071-O. 04.05.2022.</a:t>
            </a:r>
            <a:r>
              <a:rPr lang="es-EC" sz="1600" dirty="0" smtClean="0"/>
              <a:t> </a:t>
            </a:r>
            <a:endParaRPr lang="es-ES" sz="16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81152" y="372510"/>
            <a:ext cx="8391642" cy="1330502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C" sz="2800" dirty="0" smtClean="0"/>
              <a:t>EDIFICIO ARANJUEZ</a:t>
            </a:r>
            <a:br>
              <a:rPr lang="es-EC" sz="2800" dirty="0" smtClean="0"/>
            </a:br>
            <a:r>
              <a:rPr lang="es-EC" sz="2800" dirty="0" smtClean="0"/>
              <a:t>CONTENEDOR DE MEMORIA SOCIAL</a:t>
            </a:r>
            <a:br>
              <a:rPr lang="es-EC" sz="2800" dirty="0" smtClean="0"/>
            </a:br>
            <a:r>
              <a:rPr lang="es-EC" sz="1200" dirty="0"/>
              <a:t>PROPIETARIO Y CUSTODIO: MCYP</a:t>
            </a:r>
            <a:endParaRPr lang="es-ES" sz="1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388943" y="372509"/>
            <a:ext cx="2992209" cy="13305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marL="87313" lvl="1" algn="ctr"/>
            <a:r>
              <a:rPr lang="es-EC" sz="1600" b="1" u="sng" dirty="0" smtClean="0"/>
              <a:t>POSIBLE SOLUCIÓN</a:t>
            </a:r>
          </a:p>
          <a:p>
            <a:pPr marL="87313" lvl="1"/>
            <a:endParaRPr lang="es-EC" sz="1400" b="1" u="sng" dirty="0" smtClean="0"/>
          </a:p>
          <a:p>
            <a:pPr marL="87313" lvl="1"/>
            <a:r>
              <a:rPr lang="es-EC" sz="2000" b="1" dirty="0" smtClean="0">
                <a:solidFill>
                  <a:srgbClr val="FF0000"/>
                </a:solidFill>
              </a:rPr>
              <a:t>FISCALIZAR</a:t>
            </a:r>
            <a:r>
              <a:rPr lang="es-EC" sz="1600" b="1" dirty="0" smtClean="0"/>
              <a:t>: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88942" y="1703013"/>
            <a:ext cx="2992209" cy="1678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marL="87313" lvl="1"/>
            <a:r>
              <a:rPr lang="es-ES" sz="2000" b="1" dirty="0"/>
              <a:t>Instituto Metropolitano de Patrimonio - IMP</a:t>
            </a:r>
            <a:r>
              <a:rPr lang="es-ES_tradnl" sz="2000" b="1" dirty="0" smtClean="0"/>
              <a:t>.</a:t>
            </a:r>
            <a:endParaRPr lang="es-EC" sz="1100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4117" t="22396" r="18137" b="7986"/>
          <a:stretch/>
        </p:blipFill>
        <p:spPr>
          <a:xfrm>
            <a:off x="4272109" y="2041082"/>
            <a:ext cx="6286437" cy="427990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272109" y="3983016"/>
            <a:ext cx="6443828" cy="7540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4272109" y="4801224"/>
            <a:ext cx="6443828" cy="9010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4272109" y="5759208"/>
            <a:ext cx="6443828" cy="6258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474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538542" y="1833640"/>
            <a:ext cx="7753572" cy="48719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PERMISOS DE MOVILIZACIÓN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 BIENES MUEBLES CULTURALES Y CONDICIONES DE SEGURIDAD DE 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LOS REPOSITORIOS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 MEMORIA 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SOCIAL EN SU JURISDICCIÓN Y COMPETENCIA.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Elaborado: IMP.</a:t>
            </a:r>
            <a:endParaRPr kumimoji="0" lang="es-E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81152" y="372510"/>
            <a:ext cx="8391642" cy="1330502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C" sz="2800" dirty="0" smtClean="0"/>
              <a:t>EDIFICIO ARANJUEZ</a:t>
            </a:r>
            <a:br>
              <a:rPr lang="es-EC" sz="2800" dirty="0" smtClean="0"/>
            </a:br>
            <a:r>
              <a:rPr lang="es-EC" sz="2800" dirty="0" smtClean="0"/>
              <a:t>CONTENEDOR DE MEMORIA SOCIAL</a:t>
            </a:r>
            <a:br>
              <a:rPr lang="es-EC" sz="2800" dirty="0" smtClean="0"/>
            </a:br>
            <a:r>
              <a:rPr lang="es-EC" sz="1200" dirty="0"/>
              <a:t>PROPIETARIO Y CUSTODIO: MCYP</a:t>
            </a:r>
            <a:endParaRPr lang="es-ES" sz="1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388943" y="372509"/>
            <a:ext cx="2992209" cy="13305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marL="87313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POSIBLE SOLUCIÓN</a:t>
            </a:r>
          </a:p>
          <a:p>
            <a:pPr marL="87313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4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7313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FISCALIZAR</a:t>
            </a:r>
            <a:r>
              <a:rPr kumimoji="0" lang="es-EC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88942" y="1703013"/>
            <a:ext cx="2992209" cy="1678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marL="87313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Instituto Metropolitano de Patrimonio - IMP</a:t>
            </a: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endParaRPr kumimoji="0" lang="es-EC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3771524" y="4808994"/>
          <a:ext cx="2895642" cy="1245090"/>
        </p:xfrm>
        <a:graphic>
          <a:graphicData uri="http://schemas.openxmlformats.org/drawingml/2006/table">
            <a:tbl>
              <a:tblPr firstRow="1" firstCol="1" bandRow="1"/>
              <a:tblGrid>
                <a:gridCol w="1447821">
                  <a:extLst>
                    <a:ext uri="{9D8B030D-6E8A-4147-A177-3AD203B41FA5}">
                      <a16:colId xmlns:a16="http://schemas.microsoft.com/office/drawing/2014/main" val="2523388875"/>
                    </a:ext>
                  </a:extLst>
                </a:gridCol>
                <a:gridCol w="1447821">
                  <a:extLst>
                    <a:ext uri="{9D8B030D-6E8A-4147-A177-3AD203B41FA5}">
                      <a16:colId xmlns:a16="http://schemas.microsoft.com/office/drawing/2014/main" val="2397208800"/>
                    </a:ext>
                  </a:extLst>
                </a:gridCol>
              </a:tblGrid>
              <a:tr h="2490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Fecha Autorización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Autorización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3477944"/>
                  </a:ext>
                </a:extLst>
              </a:tr>
              <a:tr h="2490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15.07.2021.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GADDMQ-IMP-2021-1655-O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317279"/>
                  </a:ext>
                </a:extLst>
              </a:tr>
              <a:tr h="2490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09.09.2021.</a:t>
                      </a:r>
                      <a:r>
                        <a:rPr lang="es-ES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GADDMQ-IMP-2021-2082-O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145410"/>
                  </a:ext>
                </a:extLst>
              </a:tr>
              <a:tr h="2490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24.11.2021.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GADDMQ-IMP-2021-2668-O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1456952"/>
                  </a:ext>
                </a:extLst>
              </a:tr>
              <a:tr h="2490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03.01.2022.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GADDMQ-IMP-2022-0003-O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1584259"/>
                  </a:ext>
                </a:extLst>
              </a:tr>
            </a:tbl>
          </a:graphicData>
        </a:graphic>
      </p:graphicFrame>
      <p:pic>
        <p:nvPicPr>
          <p:cNvPr id="10" name="Imagen 9"/>
          <p:cNvPicPr/>
          <p:nvPr/>
        </p:nvPicPr>
        <p:blipFill rotWithShape="1">
          <a:blip r:embed="rId2"/>
          <a:srcRect l="21187" t="50842" r="14734" b="13721"/>
          <a:stretch/>
        </p:blipFill>
        <p:spPr bwMode="auto">
          <a:xfrm>
            <a:off x="6745861" y="4730122"/>
            <a:ext cx="4404360" cy="13754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771525" y="3343697"/>
            <a:ext cx="7378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¿el IMP conocía las condiciones de amenaza, vulnerabilidad y riesgos del inmueble antes de otorgar las autorizaciones de movilización de bienes muebles patrimoniales y de posible interés patrimonial con destino el edificio Aranjuez?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24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538542" y="1833640"/>
            <a:ext cx="7753572" cy="48719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s-ES" sz="1600" b="1" dirty="0" smtClean="0"/>
              <a:t>PERMISOS DE MOVILIZACIÓN </a:t>
            </a:r>
            <a:r>
              <a:rPr lang="es-ES" sz="1600" b="1" dirty="0"/>
              <a:t>DE BIENES MUEBLES CULTURALES Y CONDICIONES DE SEGURIDAD DE </a:t>
            </a:r>
            <a:r>
              <a:rPr lang="es-ES" sz="1600" b="1" dirty="0" smtClean="0"/>
              <a:t>LOS REPOSITORIOS </a:t>
            </a:r>
            <a:r>
              <a:rPr lang="es-ES" sz="1600" b="1" dirty="0"/>
              <a:t>DE MEMORIA </a:t>
            </a:r>
            <a:r>
              <a:rPr lang="es-ES" sz="1600" b="1" dirty="0" smtClean="0"/>
              <a:t>SOCIAL EN SU JURISDICCIÓN Y COMPETENCIA.</a:t>
            </a:r>
          </a:p>
          <a:p>
            <a:pPr algn="ctr"/>
            <a:endParaRPr lang="es-EC" sz="1600" b="1" dirty="0"/>
          </a:p>
          <a:p>
            <a:pPr algn="ctr"/>
            <a:endParaRPr lang="es-EC" sz="1600" b="1" dirty="0" smtClean="0"/>
          </a:p>
          <a:p>
            <a:pPr algn="just"/>
            <a:r>
              <a:rPr lang="es-ES" b="1" dirty="0" smtClean="0"/>
              <a:t>Edificio</a:t>
            </a:r>
            <a:r>
              <a:rPr lang="es-ES" b="1" dirty="0"/>
              <a:t>: </a:t>
            </a:r>
            <a:r>
              <a:rPr lang="es-ES" b="1" dirty="0">
                <a:solidFill>
                  <a:srgbClr val="FF0000"/>
                </a:solidFill>
              </a:rPr>
              <a:t>Reserva Nacional. </a:t>
            </a:r>
            <a:r>
              <a:rPr lang="es-ES" sz="1600" dirty="0"/>
              <a:t>(Pero Valdivia y Jerónimo Carrión, La Mariscal</a:t>
            </a:r>
            <a:r>
              <a:rPr lang="es-ES" sz="1600" dirty="0" smtClean="0"/>
              <a:t>).</a:t>
            </a:r>
          </a:p>
          <a:p>
            <a:pPr algn="just"/>
            <a:endParaRPr lang="es-E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Mediante Oficio Nro. GADDMQ-IMP-2022-1032-O, del 12 de mayo de 2022, el </a:t>
            </a:r>
            <a:r>
              <a:rPr lang="es-ES" sz="1600" dirty="0" smtClean="0"/>
              <a:t>IMP notificó al MCYP</a:t>
            </a:r>
            <a:r>
              <a:rPr lang="es-ES" sz="1600" dirty="0"/>
              <a:t>: </a:t>
            </a:r>
            <a:r>
              <a:rPr lang="es-ES" sz="1600" dirty="0">
                <a:solidFill>
                  <a:srgbClr val="FF0000"/>
                </a:solidFill>
              </a:rPr>
              <a:t>la autorización de </a:t>
            </a:r>
            <a:r>
              <a:rPr lang="es-ES" sz="1600" dirty="0" smtClean="0">
                <a:solidFill>
                  <a:srgbClr val="FF0000"/>
                </a:solidFill>
              </a:rPr>
              <a:t>movimiento definitivo </a:t>
            </a:r>
            <a:r>
              <a:rPr lang="es-ES" sz="1600" dirty="0">
                <a:solidFill>
                  <a:srgbClr val="FF0000"/>
                </a:solidFill>
              </a:rPr>
              <a:t>de 7268 bienes. </a:t>
            </a:r>
            <a:endParaRPr lang="es-ES" sz="1600" dirty="0" smtClean="0">
              <a:solidFill>
                <a:srgbClr val="FF0000"/>
              </a:solidFill>
            </a:endParaRPr>
          </a:p>
          <a:p>
            <a:pPr algn="just"/>
            <a:endParaRPr lang="es-ES" sz="1600" dirty="0" smtClean="0"/>
          </a:p>
          <a:p>
            <a:pPr algn="just"/>
            <a:r>
              <a:rPr lang="es-ES" sz="1600" b="1" u="sng" dirty="0" smtClean="0"/>
              <a:t>Informe </a:t>
            </a:r>
            <a:r>
              <a:rPr lang="es-ES" sz="1600" b="1" u="sng" dirty="0"/>
              <a:t>Técnico Nro. GADDMQ-IMP-DEPP-2022-0155-IT, 13.06.2022</a:t>
            </a:r>
            <a:r>
              <a:rPr lang="es-ES" sz="1600" b="1" dirty="0" smtClean="0"/>
              <a:t>:</a:t>
            </a:r>
          </a:p>
          <a:p>
            <a:pPr marL="101600" indent="-285750" algn="just">
              <a:buFont typeface="Arial" panose="020B0604020202020204" pitchFamily="34" charset="0"/>
              <a:buChar char="•"/>
            </a:pPr>
            <a:r>
              <a:rPr lang="es-ES" sz="1600" dirty="0" smtClean="0"/>
              <a:t>El </a:t>
            </a:r>
            <a:r>
              <a:rPr lang="es-ES" sz="1600" dirty="0"/>
              <a:t>MCYP </a:t>
            </a:r>
            <a:r>
              <a:rPr lang="es-ES" sz="1600" b="1" dirty="0"/>
              <a:t>no cumplió con </a:t>
            </a:r>
            <a:r>
              <a:rPr lang="es-ES" sz="1600" b="1" dirty="0" smtClean="0"/>
              <a:t>el </a:t>
            </a:r>
            <a:r>
              <a:rPr lang="es-ES" sz="1600" b="1" dirty="0"/>
              <a:t>itinerario de movilización</a:t>
            </a:r>
            <a:r>
              <a:rPr lang="es-ES" sz="16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/>
              <a:t>Los espacios para </a:t>
            </a:r>
            <a:r>
              <a:rPr lang="es-ES" sz="1600" dirty="0"/>
              <a:t>las reservas deben complementar los </a:t>
            </a:r>
            <a:r>
              <a:rPr lang="es-ES" sz="1600" u="sng" dirty="0"/>
              <a:t>estándares </a:t>
            </a:r>
            <a:r>
              <a:rPr lang="es-ES" sz="1600" u="sng" dirty="0" smtClean="0"/>
              <a:t>de conservación</a:t>
            </a:r>
            <a:r>
              <a:rPr lang="es-ES" sz="1600" dirty="0" smtClean="0"/>
              <a:t> </a:t>
            </a:r>
            <a:r>
              <a:rPr lang="es-ES" sz="1600" dirty="0"/>
              <a:t>de bienes muebles: </a:t>
            </a:r>
            <a:r>
              <a:rPr lang="es-ES" sz="1600" b="1" dirty="0"/>
              <a:t>iluminación</a:t>
            </a:r>
            <a:r>
              <a:rPr lang="es-ES" sz="1600" dirty="0"/>
              <a:t> natural y artificial, </a:t>
            </a:r>
            <a:r>
              <a:rPr lang="es-ES" sz="1600" b="1" dirty="0"/>
              <a:t>estanterías y</a:t>
            </a:r>
            <a:r>
              <a:rPr lang="es-ES" sz="1600" dirty="0"/>
              <a:t> </a:t>
            </a:r>
            <a:r>
              <a:rPr lang="es-ES" sz="1600" b="1" dirty="0"/>
              <a:t>mobiliario</a:t>
            </a:r>
            <a:r>
              <a:rPr lang="es-ES" sz="1600" dirty="0"/>
              <a:t>, </a:t>
            </a:r>
            <a:r>
              <a:rPr lang="es-ES" sz="1600" b="1" dirty="0"/>
              <a:t>control ambiental </a:t>
            </a:r>
            <a:r>
              <a:rPr lang="es-ES" sz="1600" dirty="0"/>
              <a:t>(ventilación y microclima), </a:t>
            </a:r>
            <a:r>
              <a:rPr lang="es-ES" sz="1600" b="1" dirty="0"/>
              <a:t>incendios</a:t>
            </a:r>
            <a:r>
              <a:rPr lang="es-ES" sz="1600" dirty="0"/>
              <a:t>, </a:t>
            </a:r>
            <a:r>
              <a:rPr lang="es-ES" sz="1600" b="1" dirty="0"/>
              <a:t>señalética</a:t>
            </a:r>
            <a:r>
              <a:rPr lang="es-ES" sz="1600" dirty="0"/>
              <a:t>, </a:t>
            </a:r>
            <a:r>
              <a:rPr lang="es-ES" sz="1600" b="1" dirty="0" smtClean="0"/>
              <a:t>distribución </a:t>
            </a:r>
            <a:r>
              <a:rPr lang="es-ES" sz="1600" b="1" dirty="0"/>
              <a:t>y </a:t>
            </a:r>
            <a:r>
              <a:rPr lang="es-ES" sz="1600" b="1" dirty="0" smtClean="0"/>
              <a:t>accesibilidad </a:t>
            </a:r>
            <a:r>
              <a:rPr lang="es-ES" sz="1600" dirty="0" smtClean="0"/>
              <a:t>(delimitación </a:t>
            </a:r>
            <a:r>
              <a:rPr lang="es-ES" sz="1600" dirty="0"/>
              <a:t>de áreas de trabajo </a:t>
            </a:r>
            <a:r>
              <a:rPr lang="es-ES" sz="1600" dirty="0" smtClean="0"/>
              <a:t>), </a:t>
            </a:r>
            <a:r>
              <a:rPr lang="es-ES" sz="1600" b="1" dirty="0"/>
              <a:t>estructural</a:t>
            </a:r>
            <a:r>
              <a:rPr lang="es-ES" sz="1600" dirty="0"/>
              <a:t> (resistencia de cargas y filtraciones).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u="sng" dirty="0"/>
              <a:t>Deterioro de bienes </a:t>
            </a:r>
            <a:r>
              <a:rPr lang="es-ES" sz="1600" u="sng" dirty="0" smtClean="0"/>
              <a:t>muebles </a:t>
            </a:r>
            <a:r>
              <a:rPr lang="es-ES" sz="1600" dirty="0" smtClean="0"/>
              <a:t>por</a:t>
            </a:r>
            <a:r>
              <a:rPr lang="es-ES" sz="1600" dirty="0"/>
              <a:t>: </a:t>
            </a:r>
            <a:r>
              <a:rPr lang="es-ES" sz="1600" b="1" dirty="0"/>
              <a:t>disposición física</a:t>
            </a:r>
            <a:r>
              <a:rPr lang="es-ES" sz="1600" dirty="0"/>
              <a:t>, </a:t>
            </a:r>
            <a:r>
              <a:rPr lang="es-ES" sz="1600" b="1" dirty="0"/>
              <a:t>filtraciones de agua</a:t>
            </a:r>
            <a:r>
              <a:rPr lang="es-ES" sz="1600" dirty="0"/>
              <a:t>, </a:t>
            </a:r>
            <a:r>
              <a:rPr lang="es-ES" sz="1600" b="1" dirty="0"/>
              <a:t>exposición </a:t>
            </a:r>
            <a:r>
              <a:rPr lang="es-ES" sz="1600" b="1" dirty="0" smtClean="0"/>
              <a:t>lumínica</a:t>
            </a:r>
            <a:r>
              <a:rPr lang="es-ES" sz="1600" dirty="0" smtClean="0"/>
              <a:t>.</a:t>
            </a:r>
            <a:endParaRPr lang="es-ES" sz="1600" dirty="0"/>
          </a:p>
          <a:p>
            <a:pPr marL="10160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El </a:t>
            </a:r>
            <a:r>
              <a:rPr lang="es-ES" sz="1600" b="1" dirty="0"/>
              <a:t>embalaje y disposición </a:t>
            </a:r>
            <a:r>
              <a:rPr lang="es-ES" sz="1600" dirty="0"/>
              <a:t>de los bienes muebles se realiza </a:t>
            </a:r>
            <a:r>
              <a:rPr lang="es-ES" sz="1600" b="1" dirty="0"/>
              <a:t>sin </a:t>
            </a:r>
            <a:r>
              <a:rPr lang="es-ES" sz="1600" b="1" dirty="0" smtClean="0"/>
              <a:t>autorización.</a:t>
            </a:r>
            <a:endParaRPr lang="es-ES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/>
              <a:t>Se solicita a la Dirección Jurídica </a:t>
            </a:r>
            <a:r>
              <a:rPr lang="es-ES" sz="1600" b="1" dirty="0" smtClean="0"/>
              <a:t>del </a:t>
            </a:r>
            <a:r>
              <a:rPr lang="es-ES" sz="1600" b="1" dirty="0"/>
              <a:t>IMP </a:t>
            </a:r>
            <a:r>
              <a:rPr lang="es-ES" sz="1600" b="1" dirty="0" smtClean="0"/>
              <a:t>el pronunciamiento </a:t>
            </a:r>
            <a:r>
              <a:rPr lang="es-ES" sz="1600" b="1" dirty="0"/>
              <a:t>sobre la actual situación del proceso de movilización de bienes, y no existe </a:t>
            </a:r>
            <a:r>
              <a:rPr lang="es-ES" sz="1600" b="1" dirty="0" smtClean="0"/>
              <a:t>pronunciamiento</a:t>
            </a:r>
            <a:r>
              <a:rPr lang="es-ES" sz="1600" dirty="0" smtClean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Existe un informe técnico del </a:t>
            </a:r>
            <a:r>
              <a:rPr lang="es-ES" sz="1600" b="1" dirty="0" smtClean="0"/>
              <a:t>CBQ sobre </a:t>
            </a:r>
            <a:r>
              <a:rPr lang="es-ES" sz="1600" b="1" dirty="0"/>
              <a:t>el incumplimiento </a:t>
            </a:r>
            <a:r>
              <a:rPr lang="es-ES" sz="1600" dirty="0"/>
              <a:t>de la normativa metropolitana en materia de incendios, con fecha 18.07.2022.</a:t>
            </a:r>
            <a:endParaRPr lang="es-EC" sz="1600" dirty="0"/>
          </a:p>
          <a:p>
            <a:pPr algn="ctr"/>
            <a:endParaRPr lang="es-EC" sz="1600" b="1" dirty="0" smtClean="0"/>
          </a:p>
          <a:p>
            <a:pPr algn="ctr"/>
            <a:endParaRPr lang="es-EC" sz="1600" b="1" dirty="0"/>
          </a:p>
          <a:p>
            <a:pPr algn="ctr"/>
            <a:endParaRPr lang="es-ES" sz="1600" b="1" dirty="0" smtClean="0"/>
          </a:p>
          <a:p>
            <a:pPr algn="ctr"/>
            <a:endParaRPr lang="es-EC" sz="1600" dirty="0" smtClean="0"/>
          </a:p>
          <a:p>
            <a:pPr algn="ctr"/>
            <a:endParaRPr lang="es-ES" sz="16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81152" y="372510"/>
            <a:ext cx="8391642" cy="1330502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C" sz="2800" dirty="0" smtClean="0"/>
              <a:t>EDIFICIO ARANJUEZ</a:t>
            </a:r>
            <a:br>
              <a:rPr lang="es-EC" sz="2800" dirty="0" smtClean="0"/>
            </a:br>
            <a:r>
              <a:rPr lang="es-EC" sz="2800" dirty="0" smtClean="0"/>
              <a:t>CONTENEDOR DE MEMORIA SOCIAL</a:t>
            </a:r>
            <a:br>
              <a:rPr lang="es-EC" sz="2800" dirty="0" smtClean="0"/>
            </a:br>
            <a:r>
              <a:rPr lang="es-EC" sz="1200" dirty="0"/>
              <a:t>PROPIETARIO Y CUSTODIO: MCYP</a:t>
            </a:r>
            <a:endParaRPr lang="es-ES" sz="1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388943" y="372509"/>
            <a:ext cx="2992209" cy="13305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marL="87313" lvl="1" algn="ctr"/>
            <a:r>
              <a:rPr lang="es-EC" sz="1600" b="1" u="sng" dirty="0" smtClean="0"/>
              <a:t>POSIBLE SOLUCIÓN</a:t>
            </a:r>
          </a:p>
          <a:p>
            <a:pPr marL="87313" lvl="1"/>
            <a:endParaRPr lang="es-EC" sz="1400" b="1" u="sng" dirty="0" smtClean="0"/>
          </a:p>
          <a:p>
            <a:pPr marL="87313" lvl="1"/>
            <a:r>
              <a:rPr lang="es-EC" sz="2000" b="1" dirty="0" smtClean="0">
                <a:solidFill>
                  <a:srgbClr val="FF0000"/>
                </a:solidFill>
              </a:rPr>
              <a:t>FISCALIZAR</a:t>
            </a:r>
            <a:r>
              <a:rPr lang="es-EC" sz="1600" b="1" dirty="0" smtClean="0"/>
              <a:t>: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88942" y="1703013"/>
            <a:ext cx="2992209" cy="1678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marL="87313" lvl="1"/>
            <a:r>
              <a:rPr lang="es-ES" sz="2000" b="1" dirty="0"/>
              <a:t>Instituto Metropolitano de Patrimonio - IMP</a:t>
            </a:r>
            <a:r>
              <a:rPr lang="es-ES_tradnl" sz="2000" b="1" dirty="0" smtClean="0"/>
              <a:t>.</a:t>
            </a:r>
            <a:endParaRPr lang="es-EC" sz="1100" dirty="0" smtClean="0"/>
          </a:p>
        </p:txBody>
      </p:sp>
      <p:sp>
        <p:nvSpPr>
          <p:cNvPr id="4" name="CuadroTexto 3"/>
          <p:cNvSpPr txBox="1"/>
          <p:nvPr/>
        </p:nvSpPr>
        <p:spPr>
          <a:xfrm>
            <a:off x="388941" y="3843278"/>
            <a:ext cx="29922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rgbClr val="FF0000"/>
                </a:solidFill>
              </a:rPr>
              <a:t>¿el IMP emite autorización de movilización de bienes muebles patrimoniales y de posible interés patrimonial previo a la constatación de las </a:t>
            </a:r>
            <a:r>
              <a:rPr lang="es-EC" b="1" dirty="0" smtClean="0">
                <a:solidFill>
                  <a:srgbClr val="FF0000"/>
                </a:solidFill>
              </a:rPr>
              <a:t>condiciones de seguridad del inmueble de destino </a:t>
            </a:r>
            <a:r>
              <a:rPr lang="es-EC" dirty="0" smtClean="0">
                <a:solidFill>
                  <a:srgbClr val="FF0000"/>
                </a:solidFill>
              </a:rPr>
              <a:t>y las </a:t>
            </a:r>
            <a:r>
              <a:rPr lang="es-EC" b="1" dirty="0" smtClean="0">
                <a:solidFill>
                  <a:srgbClr val="FF0000"/>
                </a:solidFill>
              </a:rPr>
              <a:t>condiciones técnicas de custodia</a:t>
            </a:r>
            <a:r>
              <a:rPr lang="es-EC" dirty="0" smtClean="0">
                <a:solidFill>
                  <a:srgbClr val="FF0000"/>
                </a:solidFill>
              </a:rPr>
              <a:t>?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834779" y="2229252"/>
            <a:ext cx="7443687" cy="6263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100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3538542" y="1833640"/>
            <a:ext cx="7753572" cy="48719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b">
            <a:noAutofit/>
          </a:bodyPr>
          <a:lstStyle/>
          <a:p>
            <a:pPr algn="r"/>
            <a:r>
              <a:rPr lang="es-EC" sz="800" dirty="0"/>
              <a:t>FUENTE: </a:t>
            </a:r>
            <a:r>
              <a:rPr lang="es-EC" sz="800" dirty="0" smtClean="0"/>
              <a:t>Informe Técnico No. 009-DRPC-2020-INPC. 29.01.2020.</a:t>
            </a:r>
            <a:r>
              <a:rPr lang="es-EC" sz="1600" dirty="0" smtClean="0"/>
              <a:t> </a:t>
            </a:r>
            <a:endParaRPr lang="es-ES" sz="16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81152" y="372510"/>
            <a:ext cx="8391642" cy="1330502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C" sz="2800" dirty="0" smtClean="0"/>
              <a:t>EDIFICIO ARANJUEZ</a:t>
            </a:r>
            <a:br>
              <a:rPr lang="es-EC" sz="2800" dirty="0" smtClean="0"/>
            </a:br>
            <a:r>
              <a:rPr lang="es-EC" sz="2800" dirty="0" smtClean="0"/>
              <a:t>CONTENEDOR DE MEMORIA SOCIAL</a:t>
            </a:r>
            <a:br>
              <a:rPr lang="es-EC" sz="2800" dirty="0" smtClean="0"/>
            </a:br>
            <a:r>
              <a:rPr lang="es-EC" sz="1200" dirty="0"/>
              <a:t>PROPIETARIO Y CUSTODIO: MCYP</a:t>
            </a:r>
            <a:endParaRPr lang="es-ES" sz="1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388943" y="372509"/>
            <a:ext cx="2992209" cy="13305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marL="87313" lvl="1" algn="ctr"/>
            <a:r>
              <a:rPr lang="es-EC" sz="1600" b="1" u="sng" dirty="0" smtClean="0"/>
              <a:t>POSIBLE SOLUCIÓN</a:t>
            </a:r>
          </a:p>
          <a:p>
            <a:pPr marL="87313" lvl="1"/>
            <a:endParaRPr lang="es-EC" sz="1400" b="1" u="sng" dirty="0" smtClean="0"/>
          </a:p>
          <a:p>
            <a:pPr marL="87313" lvl="1"/>
            <a:r>
              <a:rPr lang="es-EC" sz="2000" b="1" dirty="0" smtClean="0">
                <a:solidFill>
                  <a:srgbClr val="FF0000"/>
                </a:solidFill>
              </a:rPr>
              <a:t>FISCALIZAR</a:t>
            </a:r>
            <a:r>
              <a:rPr lang="es-EC" sz="1600" b="1" dirty="0" smtClean="0"/>
              <a:t>: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88942" y="1703013"/>
            <a:ext cx="2992209" cy="1678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marL="87313" lvl="1"/>
            <a:r>
              <a:rPr lang="es-ES" sz="2000" b="1" dirty="0"/>
              <a:t>Instituto Metropolitano de Patrimonio - IMP</a:t>
            </a:r>
            <a:r>
              <a:rPr lang="es-ES_tradnl" sz="2000" b="1" dirty="0" smtClean="0"/>
              <a:t>.</a:t>
            </a:r>
            <a:endParaRPr lang="es-EC" sz="1100" dirty="0" smtClean="0"/>
          </a:p>
        </p:txBody>
      </p:sp>
      <p:sp>
        <p:nvSpPr>
          <p:cNvPr id="4" name="CuadroTexto 3"/>
          <p:cNvSpPr txBox="1"/>
          <p:nvPr/>
        </p:nvSpPr>
        <p:spPr>
          <a:xfrm>
            <a:off x="388941" y="3550585"/>
            <a:ext cx="29922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rgbClr val="FF0000"/>
                </a:solidFill>
              </a:rPr>
              <a:t>¿el IMP emite autorización de movilización de bienes muebles patrimoniales y de posible interés patrimonial previo a la </a:t>
            </a:r>
            <a:r>
              <a:rPr lang="es-EC" b="1" dirty="0" smtClean="0">
                <a:solidFill>
                  <a:srgbClr val="FF0000"/>
                </a:solidFill>
              </a:rPr>
              <a:t>constatación de las fichas de inventario, número de bienes y su estado de conservación</a:t>
            </a:r>
            <a:r>
              <a:rPr lang="es-EC" dirty="0" smtClean="0">
                <a:solidFill>
                  <a:srgbClr val="FF0000"/>
                </a:solidFill>
              </a:rPr>
              <a:t>?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2845" t="30923" r="13723" b="28592"/>
          <a:stretch/>
        </p:blipFill>
        <p:spPr>
          <a:xfrm>
            <a:off x="3702415" y="3067403"/>
            <a:ext cx="7434157" cy="2314509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9883687" y="3988907"/>
            <a:ext cx="887104" cy="3656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3702414" y="1942256"/>
            <a:ext cx="74341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Mediante Oficio Nro. GADDMQ-IMP-2022-1032-O, del 12 de mayo de 2022, el IMP notificó al MCYP: </a:t>
            </a:r>
            <a:endParaRPr lang="es-ES" sz="1600" dirty="0" smtClean="0"/>
          </a:p>
          <a:p>
            <a:r>
              <a:rPr lang="es-ES" b="1" dirty="0" smtClean="0">
                <a:solidFill>
                  <a:srgbClr val="FF0000"/>
                </a:solidFill>
              </a:rPr>
              <a:t>la </a:t>
            </a:r>
            <a:r>
              <a:rPr lang="es-ES" b="1" dirty="0">
                <a:solidFill>
                  <a:srgbClr val="FF0000"/>
                </a:solidFill>
              </a:rPr>
              <a:t>autorización de movimiento definitivo de 7268 bienes</a:t>
            </a:r>
            <a:r>
              <a:rPr lang="es-ES" dirty="0" smtClean="0">
                <a:solidFill>
                  <a:srgbClr val="FF0000"/>
                </a:solidFill>
              </a:rPr>
              <a:t>.</a:t>
            </a:r>
          </a:p>
          <a:p>
            <a:r>
              <a:rPr lang="es-ES" sz="1200" dirty="0" smtClean="0">
                <a:solidFill>
                  <a:srgbClr val="FF0000"/>
                </a:solidFill>
              </a:rPr>
              <a:t>(correspondiente a la Reserva de Arte Colonial, Republicano, Moderno y Contemporáneo).</a:t>
            </a:r>
            <a:endParaRPr lang="es-ES" sz="1200" dirty="0">
              <a:solidFill>
                <a:srgbClr val="FF0000"/>
              </a:solidFill>
            </a:endParaRPr>
          </a:p>
          <a:p>
            <a:endParaRPr lang="es-ES" dirty="0"/>
          </a:p>
        </p:txBody>
      </p:sp>
      <p:sp>
        <p:nvSpPr>
          <p:cNvPr id="13" name="Rectángulo 12"/>
          <p:cNvSpPr/>
          <p:nvPr/>
        </p:nvSpPr>
        <p:spPr>
          <a:xfrm>
            <a:off x="9883687" y="4532056"/>
            <a:ext cx="887104" cy="5995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Conector recto 13"/>
          <p:cNvCxnSpPr/>
          <p:nvPr/>
        </p:nvCxnSpPr>
        <p:spPr>
          <a:xfrm>
            <a:off x="10577015" y="5145206"/>
            <a:ext cx="0" cy="3673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7069540" y="5512540"/>
            <a:ext cx="3777380" cy="7908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¿Cuál es su ubicación actual?</a:t>
            </a:r>
          </a:p>
          <a:p>
            <a:pPr algn="ctr"/>
            <a:r>
              <a:rPr lang="es-EC" sz="1000" dirty="0" smtClean="0">
                <a:solidFill>
                  <a:schemeClr val="tx1"/>
                </a:solidFill>
              </a:rPr>
              <a:t>Trámite No</a:t>
            </a:r>
            <a:r>
              <a:rPr lang="es-EC" sz="1000" dirty="0">
                <a:solidFill>
                  <a:schemeClr val="tx1"/>
                </a:solidFill>
              </a:rPr>
              <a:t>. </a:t>
            </a:r>
            <a:r>
              <a:rPr lang="es-EC" sz="1000" dirty="0" smtClean="0">
                <a:solidFill>
                  <a:schemeClr val="tx1"/>
                </a:solidFill>
              </a:rPr>
              <a:t>GADDMQ-AM-AGD-2022-5450-E. 15.08.2022.</a:t>
            </a:r>
            <a:endParaRPr lang="es-E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19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3538542" y="1833640"/>
            <a:ext cx="7753572" cy="48719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b">
            <a:noAutofit/>
          </a:bodyPr>
          <a:lstStyle/>
          <a:p>
            <a:pPr algn="r"/>
            <a:r>
              <a:rPr lang="es-EC" sz="800" dirty="0"/>
              <a:t>FUENTE: </a:t>
            </a:r>
            <a:r>
              <a:rPr lang="es-EC" sz="800" dirty="0" smtClean="0"/>
              <a:t>MCYP. 2022.</a:t>
            </a:r>
            <a:r>
              <a:rPr lang="es-EC" sz="1600" dirty="0" smtClean="0"/>
              <a:t> </a:t>
            </a:r>
            <a:endParaRPr lang="es-ES" sz="16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81152" y="372510"/>
            <a:ext cx="8391642" cy="1330502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C" sz="2800" dirty="0" smtClean="0"/>
              <a:t>EDIFICIO ARANJUEZ</a:t>
            </a:r>
            <a:br>
              <a:rPr lang="es-EC" sz="2800" dirty="0" smtClean="0"/>
            </a:br>
            <a:r>
              <a:rPr lang="es-EC" sz="2800" dirty="0" smtClean="0"/>
              <a:t>CONTENEDOR DE MEMORIA SOCIAL</a:t>
            </a:r>
            <a:br>
              <a:rPr lang="es-EC" sz="2800" dirty="0" smtClean="0"/>
            </a:br>
            <a:r>
              <a:rPr lang="es-EC" sz="1200" dirty="0"/>
              <a:t>PROPIETARIO Y CUSTODIO: MCYP</a:t>
            </a:r>
            <a:endParaRPr lang="es-ES" sz="1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388943" y="372509"/>
            <a:ext cx="2992209" cy="13305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marL="87313" lvl="1" algn="ctr"/>
            <a:r>
              <a:rPr lang="es-EC" sz="1600" b="1" u="sng" dirty="0" smtClean="0"/>
              <a:t>POSIBLE SOLUCIÓN</a:t>
            </a:r>
          </a:p>
          <a:p>
            <a:pPr marL="87313" lvl="1"/>
            <a:endParaRPr lang="es-EC" sz="1400" b="1" u="sng" dirty="0" smtClean="0"/>
          </a:p>
          <a:p>
            <a:pPr marL="87313" lvl="1"/>
            <a:r>
              <a:rPr lang="es-EC" sz="2000" b="1" dirty="0" smtClean="0">
                <a:solidFill>
                  <a:srgbClr val="FF0000"/>
                </a:solidFill>
              </a:rPr>
              <a:t>FISCALIZAR</a:t>
            </a:r>
            <a:r>
              <a:rPr lang="es-EC" sz="1600" b="1" dirty="0" smtClean="0"/>
              <a:t>: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88942" y="1703013"/>
            <a:ext cx="2992209" cy="1678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marL="87313" lvl="1"/>
            <a:r>
              <a:rPr lang="es-ES" sz="2000" b="1" dirty="0"/>
              <a:t>Instituto Metropolitano de Patrimonio - IMP</a:t>
            </a:r>
            <a:r>
              <a:rPr lang="es-ES_tradnl" sz="2000" b="1" dirty="0" smtClean="0"/>
              <a:t>.</a:t>
            </a:r>
            <a:endParaRPr lang="es-EC" sz="1100" dirty="0" smtClean="0"/>
          </a:p>
        </p:txBody>
      </p:sp>
      <p:sp>
        <p:nvSpPr>
          <p:cNvPr id="4" name="CuadroTexto 3"/>
          <p:cNvSpPr txBox="1"/>
          <p:nvPr/>
        </p:nvSpPr>
        <p:spPr>
          <a:xfrm>
            <a:off x="388941" y="3550585"/>
            <a:ext cx="29922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rgbClr val="FF0000"/>
                </a:solidFill>
              </a:rPr>
              <a:t>¿Movilizaciones de bienes muebles patrimoniales y de posible interés patrimonial </a:t>
            </a:r>
            <a:r>
              <a:rPr lang="es-EC" b="1" dirty="0" smtClean="0">
                <a:solidFill>
                  <a:srgbClr val="FF0000"/>
                </a:solidFill>
              </a:rPr>
              <a:t>sin autorización del IMP </a:t>
            </a:r>
            <a:r>
              <a:rPr lang="es-EC" dirty="0" smtClean="0">
                <a:solidFill>
                  <a:srgbClr val="FF0000"/>
                </a:solidFill>
              </a:rPr>
              <a:t>por parte del MCYP durante los años 2018-2019-2020-2021?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9117" t="17534" r="18137" b="11284"/>
          <a:stretch/>
        </p:blipFill>
        <p:spPr>
          <a:xfrm>
            <a:off x="3794079" y="1981200"/>
            <a:ext cx="7076828" cy="450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9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3538542" y="1833640"/>
            <a:ext cx="7753572" cy="48719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b">
            <a:noAutofit/>
          </a:bodyPr>
          <a:lstStyle/>
          <a:p>
            <a:pPr algn="r"/>
            <a:r>
              <a:rPr lang="es-EC" sz="800" dirty="0"/>
              <a:t>FUENTE: </a:t>
            </a:r>
            <a:r>
              <a:rPr lang="es-EC" sz="800" dirty="0" smtClean="0"/>
              <a:t>MCYP. 2022.</a:t>
            </a:r>
            <a:r>
              <a:rPr lang="es-EC" sz="1600" dirty="0" smtClean="0"/>
              <a:t> </a:t>
            </a:r>
            <a:endParaRPr lang="es-ES" sz="16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81152" y="372510"/>
            <a:ext cx="8391642" cy="1330502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C" sz="2800" dirty="0" smtClean="0"/>
              <a:t>EDIFICIO ARANJUEZ</a:t>
            </a:r>
            <a:br>
              <a:rPr lang="es-EC" sz="2800" dirty="0" smtClean="0"/>
            </a:br>
            <a:r>
              <a:rPr lang="es-EC" sz="2800" dirty="0" smtClean="0"/>
              <a:t>CONTENEDOR DE MEMORIA SOCIAL</a:t>
            </a:r>
            <a:br>
              <a:rPr lang="es-EC" sz="2800" dirty="0" smtClean="0"/>
            </a:br>
            <a:r>
              <a:rPr lang="es-EC" sz="1200" dirty="0"/>
              <a:t>PROPIETARIO Y CUSTODIO: MCYP</a:t>
            </a:r>
            <a:endParaRPr lang="es-ES" sz="1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388943" y="372509"/>
            <a:ext cx="2992209" cy="13305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marL="87313" lvl="1" algn="ctr"/>
            <a:r>
              <a:rPr lang="es-EC" sz="1600" b="1" u="sng" dirty="0" smtClean="0"/>
              <a:t>POSIBLE SOLUCIÓN</a:t>
            </a:r>
          </a:p>
          <a:p>
            <a:pPr marL="87313" lvl="1"/>
            <a:endParaRPr lang="es-EC" sz="1400" b="1" u="sng" dirty="0" smtClean="0"/>
          </a:p>
          <a:p>
            <a:pPr marL="87313" lvl="1"/>
            <a:r>
              <a:rPr lang="es-EC" sz="2000" b="1" dirty="0" smtClean="0">
                <a:solidFill>
                  <a:srgbClr val="FF0000"/>
                </a:solidFill>
              </a:rPr>
              <a:t>FISCALIZAR</a:t>
            </a:r>
            <a:r>
              <a:rPr lang="es-EC" sz="1600" b="1" dirty="0" smtClean="0"/>
              <a:t>: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88942" y="1703013"/>
            <a:ext cx="2992209" cy="1678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marL="87313" lvl="1"/>
            <a:r>
              <a:rPr lang="es-ES" sz="2000" b="1" dirty="0"/>
              <a:t>Instituto Metropolitano de Patrimonio - IMP</a:t>
            </a:r>
            <a:r>
              <a:rPr lang="es-ES_tradnl" sz="2000" b="1" dirty="0" smtClean="0"/>
              <a:t>.</a:t>
            </a:r>
            <a:endParaRPr lang="es-EC" sz="1100" dirty="0" smtClean="0"/>
          </a:p>
        </p:txBody>
      </p:sp>
      <p:sp>
        <p:nvSpPr>
          <p:cNvPr id="4" name="CuadroTexto 3"/>
          <p:cNvSpPr txBox="1"/>
          <p:nvPr/>
        </p:nvSpPr>
        <p:spPr>
          <a:xfrm>
            <a:off x="388941" y="3550585"/>
            <a:ext cx="29922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rgbClr val="FF0000"/>
                </a:solidFill>
              </a:rPr>
              <a:t>¿Movilizaciones de bienes muebles patrimoniales y de posible interés patrimonial </a:t>
            </a:r>
            <a:r>
              <a:rPr lang="es-EC" b="1" dirty="0" smtClean="0">
                <a:solidFill>
                  <a:srgbClr val="FF0000"/>
                </a:solidFill>
              </a:rPr>
              <a:t>sin autorización del IMP </a:t>
            </a:r>
            <a:r>
              <a:rPr lang="es-EC" dirty="0" smtClean="0">
                <a:solidFill>
                  <a:srgbClr val="FF0000"/>
                </a:solidFill>
              </a:rPr>
              <a:t>por parte del MCYP durante los años 2018-2019-2020-2021?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4509" t="3992" r="14902" b="6946"/>
          <a:stretch/>
        </p:blipFill>
        <p:spPr>
          <a:xfrm>
            <a:off x="3860799" y="1951630"/>
            <a:ext cx="7057409" cy="455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3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81152" y="372510"/>
            <a:ext cx="8391642" cy="770505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C" sz="2800" dirty="0" smtClean="0"/>
              <a:t>EDIFICIO ARANJUEZ</a:t>
            </a:r>
            <a:br>
              <a:rPr lang="es-EC" sz="2800" dirty="0" smtClean="0"/>
            </a:br>
            <a:r>
              <a:rPr lang="es-EC" sz="1200" dirty="0"/>
              <a:t>PROPIETARIO Y CUSTODIO: MCYP</a:t>
            </a:r>
            <a:endParaRPr lang="es-ES" sz="1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812800" y="4735126"/>
            <a:ext cx="2979852" cy="21228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CONSTRUCCIÓN</a:t>
            </a:r>
            <a:r>
              <a: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10,574.63 m</a:t>
            </a:r>
            <a:r>
              <a:rPr kumimoji="0" lang="es-EC" sz="20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r>
              <a:rPr kumimoji="0" lang="es-EC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03 	SUBSUELOS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01 	PLANTA BAJA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01 	MEZZANINE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 	PISOS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812800" y="757762"/>
            <a:ext cx="2568352" cy="390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Jorge Washington y Reina Victoria, UIO-EC</a:t>
            </a:r>
            <a:endParaRPr kumimoji="0" lang="es-E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3498" y="4735126"/>
            <a:ext cx="3249756" cy="21228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3"/>
          <a:srcRect l="15162" t="34275" r="49333" b="18105"/>
          <a:stretch/>
        </p:blipFill>
        <p:spPr>
          <a:xfrm>
            <a:off x="812800" y="1297337"/>
            <a:ext cx="5434041" cy="32891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193" y="4735126"/>
            <a:ext cx="3071764" cy="21228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5"/>
          <a:srcRect l="4959" t="17212" r="34873" b="14534"/>
          <a:stretch/>
        </p:blipFill>
        <p:spPr>
          <a:xfrm>
            <a:off x="6330915" y="1291627"/>
            <a:ext cx="5441879" cy="32948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7153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3538542" y="1833640"/>
            <a:ext cx="7753572" cy="48719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b">
            <a:noAutofit/>
          </a:bodyPr>
          <a:lstStyle/>
          <a:p>
            <a:pPr algn="r"/>
            <a:r>
              <a:rPr lang="es-EC" sz="800" dirty="0"/>
              <a:t>FUENTE: </a:t>
            </a:r>
            <a:r>
              <a:rPr lang="es-EC" sz="800" dirty="0" smtClean="0"/>
              <a:t>MCYP. 2022.</a:t>
            </a:r>
            <a:r>
              <a:rPr lang="es-EC" sz="1600" dirty="0" smtClean="0"/>
              <a:t> </a:t>
            </a:r>
            <a:endParaRPr lang="es-ES" sz="16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81152" y="372510"/>
            <a:ext cx="8391642" cy="1330502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C" sz="2800" dirty="0" smtClean="0"/>
              <a:t>EDIFICIO ARANJUEZ</a:t>
            </a:r>
            <a:br>
              <a:rPr lang="es-EC" sz="2800" dirty="0" smtClean="0"/>
            </a:br>
            <a:r>
              <a:rPr lang="es-EC" sz="2800" dirty="0" smtClean="0"/>
              <a:t>CONTENEDOR DE MEMORIA SOCIAL</a:t>
            </a:r>
            <a:br>
              <a:rPr lang="es-EC" sz="2800" dirty="0" smtClean="0"/>
            </a:br>
            <a:r>
              <a:rPr lang="es-EC" sz="1200" dirty="0"/>
              <a:t>PROPIETARIO Y CUSTODIO: MCYP</a:t>
            </a:r>
            <a:endParaRPr lang="es-ES" sz="1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388943" y="372509"/>
            <a:ext cx="2992209" cy="13305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marL="87313" lvl="1" algn="ctr"/>
            <a:r>
              <a:rPr lang="es-EC" sz="1600" b="1" u="sng" dirty="0" smtClean="0"/>
              <a:t>POSIBLE SOLUCIÓN</a:t>
            </a:r>
          </a:p>
          <a:p>
            <a:pPr marL="87313" lvl="1"/>
            <a:endParaRPr lang="es-EC" sz="1400" b="1" u="sng" dirty="0" smtClean="0"/>
          </a:p>
          <a:p>
            <a:pPr marL="87313" lvl="1"/>
            <a:r>
              <a:rPr lang="es-EC" sz="2000" b="1" dirty="0" smtClean="0">
                <a:solidFill>
                  <a:srgbClr val="FF0000"/>
                </a:solidFill>
              </a:rPr>
              <a:t>FISCALIZAR</a:t>
            </a:r>
            <a:r>
              <a:rPr lang="es-EC" sz="1600" b="1" dirty="0" smtClean="0"/>
              <a:t>: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88942" y="1703013"/>
            <a:ext cx="2992209" cy="1678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marL="87313" lvl="1"/>
            <a:r>
              <a:rPr lang="es-ES" sz="2000" b="1" dirty="0"/>
              <a:t>Instituto Metropolitano de Patrimonio - IMP</a:t>
            </a:r>
            <a:r>
              <a:rPr lang="es-ES_tradnl" sz="2000" b="1" dirty="0" smtClean="0"/>
              <a:t>.</a:t>
            </a:r>
            <a:endParaRPr lang="es-EC" sz="1100" dirty="0" smtClean="0"/>
          </a:p>
        </p:txBody>
      </p:sp>
      <p:sp>
        <p:nvSpPr>
          <p:cNvPr id="4" name="CuadroTexto 3"/>
          <p:cNvSpPr txBox="1"/>
          <p:nvPr/>
        </p:nvSpPr>
        <p:spPr>
          <a:xfrm>
            <a:off x="388941" y="3550585"/>
            <a:ext cx="29922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rgbClr val="FF0000"/>
                </a:solidFill>
              </a:rPr>
              <a:t>¿Movilizaciones de bienes muebles patrimoniales y de posible interés patrimonial </a:t>
            </a:r>
            <a:r>
              <a:rPr lang="es-EC" b="1" dirty="0" smtClean="0">
                <a:solidFill>
                  <a:srgbClr val="FF0000"/>
                </a:solidFill>
              </a:rPr>
              <a:t>sin autorización del IMP </a:t>
            </a:r>
            <a:r>
              <a:rPr lang="es-EC" dirty="0" smtClean="0">
                <a:solidFill>
                  <a:srgbClr val="FF0000"/>
                </a:solidFill>
              </a:rPr>
              <a:t>por parte del MCYP durante los años 2018-2019-2020-2021?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4004" t="5177" r="15303" b="5645"/>
          <a:stretch/>
        </p:blipFill>
        <p:spPr>
          <a:xfrm>
            <a:off x="3835022" y="1960684"/>
            <a:ext cx="7096836" cy="456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3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81152" y="372510"/>
            <a:ext cx="8391642" cy="1330502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C" sz="2800" dirty="0" smtClean="0"/>
              <a:t>EDIFICIO ARANJUEZ</a:t>
            </a:r>
            <a:br>
              <a:rPr lang="es-EC" sz="2800" dirty="0" smtClean="0"/>
            </a:br>
            <a:r>
              <a:rPr lang="es-EC" sz="2800" dirty="0" smtClean="0"/>
              <a:t>CONTENEDOR DE MEMORIA SOCIAL</a:t>
            </a:r>
            <a:br>
              <a:rPr lang="es-EC" sz="2800" dirty="0" smtClean="0"/>
            </a:br>
            <a:r>
              <a:rPr lang="es-EC" sz="1200" dirty="0"/>
              <a:t>PROPIETARIO Y CUSTODIO: MCYP</a:t>
            </a:r>
            <a:endParaRPr lang="es-ES" sz="1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388943" y="372509"/>
            <a:ext cx="2992209" cy="13305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marL="87313" lvl="1" algn="ctr"/>
            <a:r>
              <a:rPr lang="es-EC" sz="1600" b="1" u="sng" dirty="0" smtClean="0"/>
              <a:t>POSIBLE SOLUCIÓN</a:t>
            </a:r>
          </a:p>
          <a:p>
            <a:pPr marL="87313" lvl="1"/>
            <a:endParaRPr lang="es-EC" sz="1400" b="1" u="sng" dirty="0" smtClean="0"/>
          </a:p>
          <a:p>
            <a:pPr marL="87313" lvl="1"/>
            <a:r>
              <a:rPr lang="es-EC" sz="2000" b="1" dirty="0" smtClean="0">
                <a:solidFill>
                  <a:srgbClr val="FF0000"/>
                </a:solidFill>
              </a:rPr>
              <a:t>FISCALIZAR</a:t>
            </a:r>
            <a:r>
              <a:rPr lang="es-EC" sz="1600" b="1" dirty="0" smtClean="0"/>
              <a:t>: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88942" y="1703013"/>
            <a:ext cx="2992209" cy="1678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marL="87313" lvl="1"/>
            <a:r>
              <a:rPr lang="es-ES" sz="2000" b="1" dirty="0" smtClean="0"/>
              <a:t>Procuraduría Metropolitana,</a:t>
            </a:r>
            <a:r>
              <a:rPr lang="es-ES_tradnl" sz="2000" b="1" dirty="0" smtClean="0"/>
              <a:t> y </a:t>
            </a:r>
            <a:r>
              <a:rPr lang="es-ES" sz="2000" b="1" dirty="0" smtClean="0">
                <a:solidFill>
                  <a:prstClr val="black"/>
                </a:solidFill>
              </a:rPr>
              <a:t>Agencia </a:t>
            </a:r>
            <a:r>
              <a:rPr lang="es-ES" sz="2000" b="1" dirty="0">
                <a:solidFill>
                  <a:prstClr val="black"/>
                </a:solidFill>
              </a:rPr>
              <a:t>Metropolitana de Control - AMC</a:t>
            </a:r>
            <a:r>
              <a:rPr lang="es-ES_tradnl" sz="2000" b="1" dirty="0" smtClean="0">
                <a:solidFill>
                  <a:prstClr val="black"/>
                </a:solidFill>
              </a:rPr>
              <a:t>. </a:t>
            </a:r>
            <a:endParaRPr lang="es-EC" sz="1100" dirty="0" smtClean="0"/>
          </a:p>
        </p:txBody>
      </p:sp>
      <p:sp>
        <p:nvSpPr>
          <p:cNvPr id="9" name="CuadroTexto 8"/>
          <p:cNvSpPr txBox="1"/>
          <p:nvPr/>
        </p:nvSpPr>
        <p:spPr>
          <a:xfrm>
            <a:off x="3538542" y="1833640"/>
            <a:ext cx="7753572" cy="48719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lvl="0" algn="ctr"/>
            <a:r>
              <a:rPr lang="es-ES" b="1" dirty="0"/>
              <a:t>CUMPLIMIENTO DE </a:t>
            </a:r>
            <a:r>
              <a:rPr lang="es-ES" b="1" dirty="0" smtClean="0"/>
              <a:t>LOS PLAZOS NORMATIVOS PARA RESOLVER LOS RECURSOS DE APELACIÓN DE LOS ADMINISTRADOS A LAS RESOLUCIONES </a:t>
            </a:r>
            <a:r>
              <a:rPr lang="es-ES" b="1" dirty="0"/>
              <a:t>DE </a:t>
            </a:r>
            <a:r>
              <a:rPr lang="es-ES" b="1" dirty="0" smtClean="0"/>
              <a:t>LOS PAS</a:t>
            </a:r>
            <a:r>
              <a:rPr lang="es-ES_tradnl" b="1" dirty="0" smtClean="0"/>
              <a:t>.</a:t>
            </a:r>
            <a:endParaRPr lang="es-ES" b="1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73050" lvl="0" indent="-273050" algn="just">
              <a:buFont typeface="Arial" panose="020B0604020202020204" pitchFamily="34" charset="0"/>
              <a:buChar char="•"/>
            </a:pPr>
            <a:r>
              <a:rPr lang="es-ES" sz="1200" b="1" u="sng" dirty="0"/>
              <a:t>Expediente Nro. GADDMQ-AMC-DMITZLM-344-2021</a:t>
            </a:r>
            <a:r>
              <a:rPr lang="es-ES" sz="1200" b="1" dirty="0" smtClean="0"/>
              <a:t>:</a:t>
            </a:r>
          </a:p>
          <a:p>
            <a:pPr marL="273050" lvl="0" algn="just"/>
            <a:r>
              <a:rPr lang="es-ES" sz="1200" dirty="0" smtClean="0"/>
              <a:t>“Correspondiendo </a:t>
            </a:r>
            <a:r>
              <a:rPr lang="es-ES" sz="1200" dirty="0"/>
              <a:t>informar que, el Ministerio de Cultura y Patrimonio </a:t>
            </a:r>
            <a:r>
              <a:rPr lang="es-ES" sz="1200" b="1" dirty="0">
                <a:solidFill>
                  <a:srgbClr val="FF0000"/>
                </a:solidFill>
              </a:rPr>
              <a:t>el 10 de febrero de 2022 impugnó </a:t>
            </a:r>
            <a:r>
              <a:rPr lang="es-ES" sz="1200" b="1" dirty="0" smtClean="0">
                <a:solidFill>
                  <a:srgbClr val="FF0000"/>
                </a:solidFill>
              </a:rPr>
              <a:t>la Resolución </a:t>
            </a:r>
            <a:r>
              <a:rPr lang="es-ES" sz="1200" b="1" dirty="0">
                <a:solidFill>
                  <a:srgbClr val="FF0000"/>
                </a:solidFill>
              </a:rPr>
              <a:t>Nro. GADDMQ-AMC-DMR-2022-0053, por lo que, se remitió el expediente administrativo a </a:t>
            </a:r>
            <a:r>
              <a:rPr lang="es-ES" sz="1200" b="1" dirty="0" smtClean="0">
                <a:solidFill>
                  <a:srgbClr val="FF0000"/>
                </a:solidFill>
              </a:rPr>
              <a:t>la Procuraduría </a:t>
            </a:r>
            <a:r>
              <a:rPr lang="es-ES" sz="1200" b="1" dirty="0">
                <a:solidFill>
                  <a:srgbClr val="FF0000"/>
                </a:solidFill>
              </a:rPr>
              <a:t>Metropolitana</a:t>
            </a:r>
            <a:r>
              <a:rPr lang="es-ES" sz="1200" dirty="0"/>
              <a:t> para que, de conformidad con lo previsto en el artículo 219 del Código </a:t>
            </a:r>
            <a:r>
              <a:rPr lang="es-ES" sz="1200" dirty="0" smtClean="0"/>
              <a:t>Orgánico Administrativo </a:t>
            </a:r>
            <a:r>
              <a:rPr lang="es-ES" sz="1200" dirty="0"/>
              <a:t>conozca y resuelva el recurso presentado; </a:t>
            </a:r>
            <a:r>
              <a:rPr lang="es-ES" sz="1200" b="1" dirty="0">
                <a:solidFill>
                  <a:srgbClr val="FF0000"/>
                </a:solidFill>
              </a:rPr>
              <a:t>encontrándose pendiente la resolución que emita </a:t>
            </a:r>
            <a:r>
              <a:rPr lang="es-ES" sz="1200" b="1" dirty="0" smtClean="0">
                <a:solidFill>
                  <a:srgbClr val="FF0000"/>
                </a:solidFill>
              </a:rPr>
              <a:t>dicha dependencia</a:t>
            </a:r>
            <a:r>
              <a:rPr lang="es-ES" sz="1200" dirty="0" smtClean="0"/>
              <a:t>”.</a:t>
            </a:r>
          </a:p>
          <a:p>
            <a:pPr marL="273050" lvl="0" indent="-273050" algn="just">
              <a:buFont typeface="Arial" panose="020B0604020202020204" pitchFamily="34" charset="0"/>
              <a:buChar char="•"/>
            </a:pPr>
            <a:r>
              <a:rPr lang="es-ES" sz="1200" b="1" u="sng" dirty="0"/>
              <a:t>Expediente Nro. GADDMQ-AMC-DMITZLM-190-2022</a:t>
            </a:r>
            <a:r>
              <a:rPr lang="es-ES" sz="1200" b="1" dirty="0" smtClean="0"/>
              <a:t>:</a:t>
            </a:r>
          </a:p>
          <a:p>
            <a:pPr marL="273050" lvl="0" algn="just"/>
            <a:r>
              <a:rPr lang="es-ES" sz="1200" dirty="0" smtClean="0"/>
              <a:t>“El </a:t>
            </a:r>
            <a:r>
              <a:rPr lang="es-ES" sz="1200" dirty="0"/>
              <a:t>Ministerio de Cultura y Patrimonio </a:t>
            </a:r>
            <a:r>
              <a:rPr lang="es-ES" sz="1200" b="1" dirty="0">
                <a:solidFill>
                  <a:srgbClr val="FF0000"/>
                </a:solidFill>
              </a:rPr>
              <a:t>impugnó la Resolución Nro. GADDMQ-AMC-DMR-2022-04855-R, </a:t>
            </a:r>
            <a:r>
              <a:rPr lang="es-ES" sz="1200" b="1" dirty="0" smtClean="0">
                <a:solidFill>
                  <a:srgbClr val="FF0000"/>
                </a:solidFill>
              </a:rPr>
              <a:t>por lo </a:t>
            </a:r>
            <a:r>
              <a:rPr lang="es-ES" sz="1200" b="1" dirty="0">
                <a:solidFill>
                  <a:srgbClr val="FF0000"/>
                </a:solidFill>
              </a:rPr>
              <a:t>que se remitió el expediente a la Procuraduría Metropolitana </a:t>
            </a:r>
            <a:r>
              <a:rPr lang="es-ES" sz="1200" dirty="0"/>
              <a:t>para que, de conformidad con el artículo 219 </a:t>
            </a:r>
            <a:r>
              <a:rPr lang="es-ES" sz="1200" dirty="0" smtClean="0"/>
              <a:t>del Código </a:t>
            </a:r>
            <a:r>
              <a:rPr lang="es-ES" sz="1200" dirty="0"/>
              <a:t>Orgánico Administrativo conozca y resuelva el recurso presentado; </a:t>
            </a:r>
            <a:r>
              <a:rPr lang="es-ES" sz="1200" b="1" dirty="0">
                <a:solidFill>
                  <a:srgbClr val="FF0000"/>
                </a:solidFill>
              </a:rPr>
              <a:t>encontrándose pendiente </a:t>
            </a:r>
            <a:r>
              <a:rPr lang="es-ES" sz="1200" b="1" dirty="0" smtClean="0">
                <a:solidFill>
                  <a:srgbClr val="FF0000"/>
                </a:solidFill>
              </a:rPr>
              <a:t>la resolución </a:t>
            </a:r>
            <a:r>
              <a:rPr lang="es-ES" sz="1200" b="1" dirty="0">
                <a:solidFill>
                  <a:srgbClr val="FF0000"/>
                </a:solidFill>
              </a:rPr>
              <a:t>que emita dicha </a:t>
            </a:r>
            <a:r>
              <a:rPr lang="es-ES" sz="1200" b="1" dirty="0" smtClean="0">
                <a:solidFill>
                  <a:srgbClr val="FF0000"/>
                </a:solidFill>
              </a:rPr>
              <a:t>dependencia</a:t>
            </a:r>
            <a:r>
              <a:rPr lang="es-ES" sz="1200" dirty="0" smtClean="0"/>
              <a:t>”.</a:t>
            </a:r>
          </a:p>
          <a:p>
            <a:pPr marL="273050" lvl="0" indent="-171450" algn="just">
              <a:buFont typeface="Arial" panose="020B0604020202020204" pitchFamily="34" charset="0"/>
              <a:buChar char="•"/>
            </a:pPr>
            <a:r>
              <a:rPr lang="es-ES" sz="1200" b="1" u="sng" dirty="0"/>
              <a:t>Expediente Nro. GADDMQ-AMC-DMITZLM-213-2022</a:t>
            </a:r>
            <a:r>
              <a:rPr lang="es-ES" sz="1200" b="1" dirty="0" smtClean="0"/>
              <a:t>:</a:t>
            </a:r>
          </a:p>
          <a:p>
            <a:pPr marL="273050" lvl="0" indent="-171450" algn="just"/>
            <a:r>
              <a:rPr lang="es-ES" sz="1200" dirty="0" smtClean="0"/>
              <a:t>	“Sustanciado </a:t>
            </a:r>
            <a:r>
              <a:rPr lang="es-ES" sz="1200" dirty="0"/>
              <a:t>el procedimiento administrativo sancionador, </a:t>
            </a:r>
            <a:r>
              <a:rPr lang="es-ES" sz="1200" b="1" dirty="0">
                <a:solidFill>
                  <a:srgbClr val="FF0000"/>
                </a:solidFill>
              </a:rPr>
              <a:t>se emitió la Resolución Nro</a:t>
            </a:r>
            <a:r>
              <a:rPr lang="es-ES" sz="1200" b="1" dirty="0" smtClean="0">
                <a:solidFill>
                  <a:srgbClr val="FF0000"/>
                </a:solidFill>
              </a:rPr>
              <a:t>. GADDMQ-AMC-DMR-2023-00838-R </a:t>
            </a:r>
            <a:r>
              <a:rPr lang="es-ES" sz="1200" b="1" dirty="0">
                <a:solidFill>
                  <a:srgbClr val="FF0000"/>
                </a:solidFill>
              </a:rPr>
              <a:t>de 07 de marzo de 2023</a:t>
            </a:r>
            <a:r>
              <a:rPr lang="es-ES" sz="1200" dirty="0"/>
              <a:t>, mediante la cual se multó al Ministerio </a:t>
            </a:r>
            <a:r>
              <a:rPr lang="es-ES" sz="1200" dirty="0" smtClean="0"/>
              <a:t>de Cultura </a:t>
            </a:r>
            <a:r>
              <a:rPr lang="es-ES" sz="1200" dirty="0"/>
              <a:t>y Patrimonio con cinco remuneraciones básicas unificadas (5RBU) es decir el monto de DOS </a:t>
            </a:r>
            <a:r>
              <a:rPr lang="es-ES" sz="1200" dirty="0" smtClean="0"/>
              <a:t>MIL CIENTO </a:t>
            </a:r>
            <a:r>
              <a:rPr lang="es-ES" sz="1200" dirty="0"/>
              <a:t>VEINTICINCO DÓLARES DE LOS ESTADO UNIDOS DE AMÉRICA 00/100 (USD $2125,00</a:t>
            </a:r>
            <a:r>
              <a:rPr lang="es-ES" sz="1200" dirty="0" smtClean="0"/>
              <a:t>), por </a:t>
            </a:r>
            <a:r>
              <a:rPr lang="es-ES" sz="1200" dirty="0"/>
              <a:t>cuanto se verificó la existencia y responsabilidad en el cometimiento de la infracción, esto es, incumplir </a:t>
            </a:r>
            <a:r>
              <a:rPr lang="es-ES" sz="1200" dirty="0" smtClean="0"/>
              <a:t>las Reglas </a:t>
            </a:r>
            <a:r>
              <a:rPr lang="es-ES" sz="1200" dirty="0"/>
              <a:t>Técnicas en Materia de Prevención de Incendios, </a:t>
            </a:r>
            <a:r>
              <a:rPr lang="es-ES" sz="1200" b="1" dirty="0">
                <a:solidFill>
                  <a:srgbClr val="FF0000"/>
                </a:solidFill>
              </a:rPr>
              <a:t>y se le concedió el plazo de quince (15) días para </a:t>
            </a:r>
            <a:r>
              <a:rPr lang="es-ES" sz="1200" b="1" dirty="0" smtClean="0">
                <a:solidFill>
                  <a:srgbClr val="FF0000"/>
                </a:solidFill>
              </a:rPr>
              <a:t>que adecúe </a:t>
            </a:r>
            <a:r>
              <a:rPr lang="es-ES" sz="1200" b="1" dirty="0">
                <a:solidFill>
                  <a:srgbClr val="FF0000"/>
                </a:solidFill>
              </a:rPr>
              <a:t>su conducta a la normativa </a:t>
            </a:r>
            <a:r>
              <a:rPr lang="es-ES" sz="1200" b="1" dirty="0" smtClean="0">
                <a:solidFill>
                  <a:srgbClr val="FF0000"/>
                </a:solidFill>
              </a:rPr>
              <a:t>metropolitana</a:t>
            </a:r>
            <a:r>
              <a:rPr lang="es-ES" sz="1200" dirty="0" smtClean="0"/>
              <a:t>”.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88941" y="3430212"/>
            <a:ext cx="2992209" cy="541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marL="87313" lvl="1" algn="r"/>
            <a:r>
              <a:rPr lang="es-ES" sz="1050" dirty="0" smtClean="0"/>
              <a:t>Oficio No.GADDMQ-AMC-DAJ-2023-0018-O, de fecha 15.03.2023.</a:t>
            </a:r>
            <a:endParaRPr lang="es-EC" sz="1050" dirty="0" smtClean="0"/>
          </a:p>
        </p:txBody>
      </p:sp>
    </p:spTree>
    <p:extLst>
      <p:ext uri="{BB962C8B-B14F-4D97-AF65-F5344CB8AC3E}">
        <p14:creationId xmlns:p14="http://schemas.microsoft.com/office/powerpoint/2010/main" val="144413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538542" y="1833640"/>
            <a:ext cx="7753572" cy="48719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s-ES" b="1" dirty="0" smtClean="0"/>
              <a:t>JURISDICCIÓN </a:t>
            </a:r>
            <a:r>
              <a:rPr lang="es-ES" b="1" dirty="0" smtClean="0"/>
              <a:t>Y COMPETENCIA.</a:t>
            </a:r>
          </a:p>
          <a:p>
            <a:pPr algn="ctr"/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Resolución No. 0004-CNC-2015 (R.O.514, 3-IV-2015). El Consejo Nacional de Competencias resolvió: “Art. 1.- Objeto. - </a:t>
            </a:r>
            <a:r>
              <a:rPr lang="es-ES" sz="1600" b="1" dirty="0">
                <a:solidFill>
                  <a:srgbClr val="FF0000"/>
                </a:solidFill>
              </a:rPr>
              <a:t>Transfiérase el ejercicio de la competencia para preservar, mantener y difundir el patrimonio </a:t>
            </a:r>
            <a:r>
              <a:rPr lang="es-ES" sz="1600" dirty="0"/>
              <a:t>arquitectónico y cultural, y construir los espacios públicos para estos fines, </a:t>
            </a:r>
            <a:r>
              <a:rPr lang="es-ES" sz="1600" b="1" dirty="0">
                <a:solidFill>
                  <a:srgbClr val="FF0000"/>
                </a:solidFill>
              </a:rPr>
              <a:t>a favor de los gobiernos autónomos descentralizados metropolitanos y municipales</a:t>
            </a:r>
            <a:r>
              <a:rPr lang="es-ES" sz="1600" dirty="0"/>
              <a:t> </a:t>
            </a:r>
            <a:r>
              <a:rPr lang="es-ES" sz="1600" dirty="0" smtClean="0"/>
              <a:t>[…]”.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/>
              <a:t>Resolución </a:t>
            </a:r>
            <a:r>
              <a:rPr lang="es-ES" sz="1600" dirty="0"/>
              <a:t>Metropolitana No.0040 del 28.12.2010. de creación del Instituto Metropolitano de Patrimonio – IMP, Art.2. Ámbito de Actuación y </a:t>
            </a:r>
            <a:r>
              <a:rPr lang="es-ES" sz="1600" dirty="0" smtClean="0"/>
              <a:t>Funciones: </a:t>
            </a:r>
            <a:r>
              <a:rPr lang="es-ES" sz="1600" dirty="0"/>
              <a:t>“[…] </a:t>
            </a:r>
            <a:r>
              <a:rPr lang="es-ES" sz="1600" b="1" dirty="0">
                <a:solidFill>
                  <a:srgbClr val="FF0000"/>
                </a:solidFill>
              </a:rPr>
              <a:t>las competencias y atribuciones que en el ámbito de las facultades ejecutivas y de conformidad con el ordenamiento jurídico le corresponden al Municipio del Distrito Metropolitano de Quito, para el registro, inventario, restauración, conservación, protección, intervención y gestión del patrimonio </a:t>
            </a:r>
            <a:r>
              <a:rPr lang="es-ES" sz="1600" dirty="0"/>
              <a:t>[…] del Distrito Metropolitano de </a:t>
            </a:r>
            <a:r>
              <a:rPr lang="es-ES" sz="1600" dirty="0" smtClean="0"/>
              <a:t>Quito. […]”.</a:t>
            </a:r>
            <a:endParaRPr lang="es-E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81152" y="372510"/>
            <a:ext cx="8391642" cy="1330502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C" sz="2800" dirty="0" smtClean="0"/>
              <a:t>SECTOR CULTURAL DEL GAD DMQ</a:t>
            </a:r>
            <a:endParaRPr lang="es-ES" sz="1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388943" y="372509"/>
            <a:ext cx="2992209" cy="13305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marL="87313" lvl="1" algn="ctr"/>
            <a:r>
              <a:rPr lang="es-EC" sz="1600" b="1" u="sng" dirty="0" smtClean="0"/>
              <a:t>POSIBLE SOLUCIÓN</a:t>
            </a:r>
          </a:p>
          <a:p>
            <a:pPr marL="87313" lvl="1"/>
            <a:endParaRPr lang="es-EC" sz="1400" b="1" u="sng" dirty="0" smtClean="0"/>
          </a:p>
          <a:p>
            <a:pPr marL="87313" lvl="1"/>
            <a:r>
              <a:rPr lang="es-EC" sz="2000" b="1" dirty="0" smtClean="0">
                <a:solidFill>
                  <a:srgbClr val="FF0000"/>
                </a:solidFill>
              </a:rPr>
              <a:t>LEGISLAR</a:t>
            </a:r>
            <a:r>
              <a:rPr lang="es-EC" sz="1600" b="1" dirty="0" smtClean="0"/>
              <a:t>: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88942" y="1703013"/>
            <a:ext cx="2992209" cy="10782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marL="87313" lvl="1"/>
            <a:r>
              <a:rPr lang="es-ES" sz="2000" b="1" dirty="0"/>
              <a:t>Instituto Metropolitano de Patrimonio - IMP</a:t>
            </a:r>
            <a:r>
              <a:rPr lang="es-ES_tradnl" sz="2000" b="1" dirty="0" smtClean="0"/>
              <a:t>.</a:t>
            </a:r>
            <a:endParaRPr lang="es-EC" sz="1100" dirty="0" smtClean="0"/>
          </a:p>
        </p:txBody>
      </p:sp>
      <p:sp>
        <p:nvSpPr>
          <p:cNvPr id="6" name="Rectángulo 5"/>
          <p:cNvSpPr/>
          <p:nvPr/>
        </p:nvSpPr>
        <p:spPr>
          <a:xfrm>
            <a:off x="6591870" y="4901355"/>
            <a:ext cx="4244453" cy="3311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388937" y="3110286"/>
            <a:ext cx="2992209" cy="713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marL="87313" lvl="1"/>
            <a:r>
              <a:rPr lang="es-ES" sz="2000" b="1" dirty="0" smtClean="0"/>
              <a:t>Secretaría de Cultura - SECU</a:t>
            </a:r>
            <a:r>
              <a:rPr lang="es-ES_tradnl" sz="2000" b="1" dirty="0" smtClean="0"/>
              <a:t>.</a:t>
            </a:r>
            <a:endParaRPr lang="es-EC" sz="1100" dirty="0" smtClean="0"/>
          </a:p>
        </p:txBody>
      </p:sp>
      <p:sp>
        <p:nvSpPr>
          <p:cNvPr id="11" name="CuadroTexto 10"/>
          <p:cNvSpPr txBox="1"/>
          <p:nvPr/>
        </p:nvSpPr>
        <p:spPr>
          <a:xfrm>
            <a:off x="388939" y="5683676"/>
            <a:ext cx="2992209" cy="10219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marL="87313" lvl="1"/>
            <a:r>
              <a:rPr lang="es-EC" sz="2000" b="1" dirty="0" smtClean="0"/>
              <a:t>Comisión de Áreas Históricas y Patrimonio – AHP.</a:t>
            </a:r>
            <a:endParaRPr lang="es-EC" sz="1100" dirty="0" smtClean="0"/>
          </a:p>
        </p:txBody>
      </p:sp>
      <p:sp>
        <p:nvSpPr>
          <p:cNvPr id="12" name="CuadroTexto 11"/>
          <p:cNvSpPr txBox="1"/>
          <p:nvPr/>
        </p:nvSpPr>
        <p:spPr>
          <a:xfrm>
            <a:off x="388937" y="4365561"/>
            <a:ext cx="2992209" cy="10219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marL="87313" lvl="1"/>
            <a:r>
              <a:rPr lang="es-EC" sz="2000" b="1" dirty="0" smtClean="0"/>
              <a:t>Comisión de Educación y Cultura – CEC.</a:t>
            </a:r>
            <a:endParaRPr lang="es-EC" sz="1100" dirty="0" smtClean="0"/>
          </a:p>
        </p:txBody>
      </p:sp>
      <p:sp>
        <p:nvSpPr>
          <p:cNvPr id="13" name="CuadroTexto 12"/>
          <p:cNvSpPr txBox="1"/>
          <p:nvPr/>
        </p:nvSpPr>
        <p:spPr>
          <a:xfrm>
            <a:off x="1566350" y="2657666"/>
            <a:ext cx="637382" cy="60611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marL="87313" lvl="1"/>
            <a:r>
              <a:rPr lang="es-ES" sz="2000" b="1" dirty="0" smtClean="0">
                <a:solidFill>
                  <a:srgbClr val="FF0000"/>
                </a:solidFill>
              </a:rPr>
              <a:t>vs</a:t>
            </a:r>
            <a:r>
              <a:rPr lang="es-ES_tradnl" sz="2000" b="1" dirty="0" smtClean="0">
                <a:solidFill>
                  <a:srgbClr val="FF0000"/>
                </a:solidFill>
              </a:rPr>
              <a:t>.</a:t>
            </a:r>
            <a:endParaRPr lang="es-EC" sz="1100" dirty="0" smtClean="0">
              <a:solidFill>
                <a:srgbClr val="FF0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566350" y="5232521"/>
            <a:ext cx="637382" cy="60611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marL="87313" lvl="1"/>
            <a:r>
              <a:rPr lang="es-ES" sz="2000" b="1" dirty="0" smtClean="0">
                <a:solidFill>
                  <a:srgbClr val="FF0000"/>
                </a:solidFill>
              </a:rPr>
              <a:t>vs</a:t>
            </a:r>
            <a:r>
              <a:rPr lang="es-ES_tradnl" sz="2000" b="1" dirty="0" smtClean="0">
                <a:solidFill>
                  <a:srgbClr val="FF0000"/>
                </a:solidFill>
              </a:rPr>
              <a:t>.</a:t>
            </a:r>
            <a:endParaRPr lang="es-EC" sz="11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8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/>
          <p:cNvSpPr txBox="1"/>
          <p:nvPr/>
        </p:nvSpPr>
        <p:spPr>
          <a:xfrm>
            <a:off x="3538542" y="1833640"/>
            <a:ext cx="7753572" cy="48719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b">
            <a:noAutofit/>
          </a:bodyPr>
          <a:lstStyle/>
          <a:p>
            <a:pPr algn="r"/>
            <a:r>
              <a:rPr lang="es-EC" sz="800" dirty="0"/>
              <a:t>FUENTE: </a:t>
            </a:r>
            <a:r>
              <a:rPr lang="es-EC" sz="800" dirty="0" smtClean="0"/>
              <a:t>Informe Técnico Secretaría de Planificación. 17.03.2022.</a:t>
            </a:r>
            <a:r>
              <a:rPr lang="es-EC" sz="1600" dirty="0" smtClean="0"/>
              <a:t> </a:t>
            </a:r>
            <a:endParaRPr lang="es-ES" sz="16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81152" y="372510"/>
            <a:ext cx="8391642" cy="1330502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C" sz="2800" dirty="0" smtClean="0"/>
              <a:t>SECTOR CULTURAL DEL GAD DMQ</a:t>
            </a:r>
            <a:endParaRPr lang="es-ES" sz="1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388943" y="372509"/>
            <a:ext cx="2992209" cy="13305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marL="87313" lvl="1" algn="ctr"/>
            <a:r>
              <a:rPr lang="es-EC" sz="1600" b="1" u="sng" dirty="0" smtClean="0"/>
              <a:t>POSIBLE SOLUCIÓN</a:t>
            </a:r>
          </a:p>
          <a:p>
            <a:pPr marL="87313" lvl="1"/>
            <a:endParaRPr lang="es-EC" sz="1400" b="1" u="sng" dirty="0" smtClean="0"/>
          </a:p>
          <a:p>
            <a:pPr marL="87313" lvl="1"/>
            <a:r>
              <a:rPr lang="es-EC" sz="2000" b="1" dirty="0" smtClean="0">
                <a:solidFill>
                  <a:srgbClr val="FF0000"/>
                </a:solidFill>
              </a:rPr>
              <a:t>LEGISLAR</a:t>
            </a:r>
            <a:r>
              <a:rPr lang="es-EC" sz="1600" b="1" dirty="0" smtClean="0"/>
              <a:t>: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88942" y="1703013"/>
            <a:ext cx="2992209" cy="10782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marL="87313" lvl="1"/>
            <a:r>
              <a:rPr lang="es-ES" sz="2000" b="1" dirty="0" smtClean="0"/>
              <a:t>Secretaría de Territorio, Hábitat y Vivienda - STHV</a:t>
            </a:r>
            <a:r>
              <a:rPr lang="es-ES_tradnl" sz="2000" b="1" dirty="0" smtClean="0"/>
              <a:t>.</a:t>
            </a:r>
            <a:endParaRPr lang="es-EC" sz="1100" dirty="0" smtClean="0"/>
          </a:p>
        </p:txBody>
      </p:sp>
      <p:sp>
        <p:nvSpPr>
          <p:cNvPr id="10" name="CuadroTexto 9"/>
          <p:cNvSpPr txBox="1"/>
          <p:nvPr/>
        </p:nvSpPr>
        <p:spPr>
          <a:xfrm>
            <a:off x="388937" y="3110286"/>
            <a:ext cx="2992209" cy="713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marL="87313" lvl="1"/>
            <a:r>
              <a:rPr lang="es-ES" sz="2000" b="1" dirty="0" smtClean="0"/>
              <a:t>Secretaría de Cultura - SECU</a:t>
            </a:r>
            <a:r>
              <a:rPr lang="es-ES_tradnl" sz="2000" b="1" dirty="0" smtClean="0"/>
              <a:t>.</a:t>
            </a:r>
            <a:endParaRPr lang="es-EC" sz="1100" dirty="0" smtClean="0"/>
          </a:p>
        </p:txBody>
      </p:sp>
      <p:sp>
        <p:nvSpPr>
          <p:cNvPr id="13" name="CuadroTexto 12"/>
          <p:cNvSpPr txBox="1"/>
          <p:nvPr/>
        </p:nvSpPr>
        <p:spPr>
          <a:xfrm>
            <a:off x="1566350" y="2632266"/>
            <a:ext cx="637382" cy="60611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marL="87313" lvl="1"/>
            <a:r>
              <a:rPr lang="es-ES" sz="2000" b="1" dirty="0" smtClean="0">
                <a:solidFill>
                  <a:srgbClr val="FF0000"/>
                </a:solidFill>
              </a:rPr>
              <a:t>vs</a:t>
            </a:r>
            <a:r>
              <a:rPr lang="es-ES_tradnl" sz="2000" b="1" dirty="0" smtClean="0">
                <a:solidFill>
                  <a:srgbClr val="FF0000"/>
                </a:solidFill>
              </a:rPr>
              <a:t>.</a:t>
            </a:r>
            <a:endParaRPr lang="es-EC" sz="1100" dirty="0" smtClean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3055" t="30177" r="9824" b="32323"/>
          <a:stretch/>
        </p:blipFill>
        <p:spPr>
          <a:xfrm>
            <a:off x="3643952" y="1939290"/>
            <a:ext cx="7547212" cy="190000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9157" t="44543" r="8244" b="35681"/>
          <a:stretch/>
        </p:blipFill>
        <p:spPr>
          <a:xfrm>
            <a:off x="3643952" y="3839294"/>
            <a:ext cx="7547213" cy="106285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8314" t="45849" r="4873" b="30830"/>
          <a:stretch/>
        </p:blipFill>
        <p:spPr>
          <a:xfrm>
            <a:off x="3643952" y="5026756"/>
            <a:ext cx="7598012" cy="116147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/>
          <a:srcRect l="22326" t="38013" r="14882" b="27099"/>
          <a:stretch/>
        </p:blipFill>
        <p:spPr>
          <a:xfrm>
            <a:off x="388937" y="4943782"/>
            <a:ext cx="2992209" cy="176181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7" name="CuadroTexto 16"/>
          <p:cNvSpPr txBox="1"/>
          <p:nvPr/>
        </p:nvSpPr>
        <p:spPr>
          <a:xfrm>
            <a:off x="388937" y="4156569"/>
            <a:ext cx="2992209" cy="713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marL="87313" lvl="1"/>
            <a:r>
              <a:rPr lang="es-EC" sz="2000" b="1" dirty="0" smtClean="0"/>
              <a:t>Administraciones Zonales</a:t>
            </a:r>
            <a:endParaRPr lang="es-EC" sz="1100" dirty="0" smtClean="0"/>
          </a:p>
        </p:txBody>
      </p:sp>
      <p:sp>
        <p:nvSpPr>
          <p:cNvPr id="18" name="CuadroTexto 17"/>
          <p:cNvSpPr txBox="1"/>
          <p:nvPr/>
        </p:nvSpPr>
        <p:spPr>
          <a:xfrm>
            <a:off x="1566350" y="3665849"/>
            <a:ext cx="637382" cy="60611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marL="87313" lvl="1"/>
            <a:r>
              <a:rPr lang="es-ES" sz="2000" b="1" dirty="0" smtClean="0">
                <a:solidFill>
                  <a:srgbClr val="FF0000"/>
                </a:solidFill>
              </a:rPr>
              <a:t>vs</a:t>
            </a:r>
            <a:r>
              <a:rPr lang="es-ES_tradnl" sz="2000" b="1" dirty="0" smtClean="0">
                <a:solidFill>
                  <a:srgbClr val="FF0000"/>
                </a:solidFill>
              </a:rPr>
              <a:t>.</a:t>
            </a:r>
            <a:endParaRPr lang="es-EC" sz="11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49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upo 79"/>
          <p:cNvGrpSpPr/>
          <p:nvPr/>
        </p:nvGrpSpPr>
        <p:grpSpPr>
          <a:xfrm>
            <a:off x="4128508" y="3608579"/>
            <a:ext cx="7850993" cy="2169921"/>
            <a:chOff x="3280562" y="203332"/>
            <a:chExt cx="8606638" cy="2695395"/>
          </a:xfrm>
        </p:grpSpPr>
        <p:sp>
          <p:nvSpPr>
            <p:cNvPr id="49" name="CuadroTexto 48"/>
            <p:cNvSpPr txBox="1"/>
            <p:nvPr/>
          </p:nvSpPr>
          <p:spPr>
            <a:xfrm>
              <a:off x="5016236" y="506435"/>
              <a:ext cx="2594864" cy="497934"/>
            </a:xfrm>
            <a:prstGeom prst="rect">
              <a:avLst/>
            </a:prstGeom>
            <a:solidFill>
              <a:srgbClr val="C9C9C9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50800" algn="ctr"/>
              <a:r>
                <a:rPr lang="es-EC" sz="1200" b="1" dirty="0" smtClean="0">
                  <a:solidFill>
                    <a:sysClr val="windowText" lastClr="000000"/>
                  </a:solidFill>
                </a:rPr>
                <a:t>PATRIMONIO CULTURAL </a:t>
              </a:r>
            </a:p>
            <a:p>
              <a:pPr marL="50800" algn="ctr"/>
              <a:r>
                <a:rPr lang="es-EC" sz="1200" b="1" dirty="0" smtClean="0">
                  <a:solidFill>
                    <a:sysClr val="windowText" lastClr="000000"/>
                  </a:solidFill>
                </a:rPr>
                <a:t>MATERIAL</a:t>
              </a:r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8563540" y="862408"/>
              <a:ext cx="3323660" cy="497934"/>
            </a:xfrm>
            <a:prstGeom prst="rect">
              <a:avLst/>
            </a:prstGeom>
            <a:solidFill>
              <a:srgbClr val="C9C9C9">
                <a:alpha val="30000"/>
              </a:srgbClr>
            </a:solidFill>
            <a:ln w="1905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s-EC" sz="1300" dirty="0" smtClean="0">
                  <a:solidFill>
                    <a:sysClr val="windowText" lastClr="000000"/>
                  </a:solidFill>
                </a:rPr>
                <a:t>BIENES MUEBLES</a:t>
              </a:r>
              <a:endParaRPr lang="es-ES" sz="13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CuadroTexto 51"/>
            <p:cNvSpPr txBox="1"/>
            <p:nvPr/>
          </p:nvSpPr>
          <p:spPr>
            <a:xfrm>
              <a:off x="8563540" y="203332"/>
              <a:ext cx="3323660" cy="497934"/>
            </a:xfrm>
            <a:prstGeom prst="rect">
              <a:avLst/>
            </a:prstGeom>
            <a:solidFill>
              <a:srgbClr val="C9C9C9">
                <a:alpha val="30000"/>
              </a:srgbClr>
            </a:solidFill>
            <a:ln w="1905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s-EC" sz="1300" dirty="0" smtClean="0">
                  <a:solidFill>
                    <a:sysClr val="windowText" lastClr="000000"/>
                  </a:solidFill>
                </a:rPr>
                <a:t>BIENES IN-MUEBLES</a:t>
              </a:r>
              <a:endParaRPr lang="es-ES" sz="13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CuadroTexto 57"/>
            <p:cNvSpPr txBox="1"/>
            <p:nvPr/>
          </p:nvSpPr>
          <p:spPr>
            <a:xfrm>
              <a:off x="5021279" y="2091476"/>
              <a:ext cx="2594864" cy="497933"/>
            </a:xfrm>
            <a:prstGeom prst="rect">
              <a:avLst/>
            </a:prstGeom>
            <a:solidFill>
              <a:srgbClr val="C9C9C9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50800" algn="ctr"/>
              <a:r>
                <a:rPr lang="es-EC" sz="1200" b="1" dirty="0" smtClean="0">
                  <a:solidFill>
                    <a:sysClr val="windowText" lastClr="000000"/>
                  </a:solidFill>
                </a:rPr>
                <a:t>PATRIMONIO CULTURAL </a:t>
              </a:r>
            </a:p>
            <a:p>
              <a:pPr marL="50800" algn="ctr"/>
              <a:r>
                <a:rPr lang="es-EC" sz="1200" b="1" dirty="0" smtClean="0">
                  <a:solidFill>
                    <a:sysClr val="windowText" lastClr="000000"/>
                  </a:solidFill>
                </a:rPr>
                <a:t>IN-MATERIAL</a:t>
              </a:r>
            </a:p>
          </p:txBody>
        </p:sp>
        <p:sp>
          <p:nvSpPr>
            <p:cNvPr id="59" name="CuadroTexto 58"/>
            <p:cNvSpPr txBox="1"/>
            <p:nvPr/>
          </p:nvSpPr>
          <p:spPr>
            <a:xfrm>
              <a:off x="8563540" y="1822223"/>
              <a:ext cx="3323660" cy="497934"/>
            </a:xfrm>
            <a:prstGeom prst="rect">
              <a:avLst/>
            </a:prstGeom>
            <a:solidFill>
              <a:srgbClr val="C9C9C9">
                <a:alpha val="30000"/>
              </a:srgbClr>
            </a:solidFill>
            <a:ln w="1905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50800" algn="ctr"/>
              <a:r>
                <a:rPr lang="es-EC" sz="1300" dirty="0" smtClean="0">
                  <a:solidFill>
                    <a:sysClr val="windowText" lastClr="000000"/>
                  </a:solidFill>
                </a:rPr>
                <a:t>MANIFESTACIONES CULTURALES</a:t>
              </a:r>
            </a:p>
          </p:txBody>
        </p:sp>
        <p:sp>
          <p:nvSpPr>
            <p:cNvPr id="60" name="CuadroTexto 59"/>
            <p:cNvSpPr txBox="1"/>
            <p:nvPr/>
          </p:nvSpPr>
          <p:spPr>
            <a:xfrm>
              <a:off x="3280562" y="864148"/>
              <a:ext cx="1520934" cy="1360048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50800" algn="ctr"/>
              <a:r>
                <a:rPr lang="es-EC" sz="1400" b="1" dirty="0" smtClean="0">
                  <a:solidFill>
                    <a:sysClr val="windowText" lastClr="000000"/>
                  </a:solidFill>
                </a:rPr>
                <a:t>PATRIMONIO CULTURAL NACIONAL</a:t>
              </a:r>
            </a:p>
          </p:txBody>
        </p:sp>
        <p:sp>
          <p:nvSpPr>
            <p:cNvPr id="61" name="CuadroTexto 60"/>
            <p:cNvSpPr txBox="1"/>
            <p:nvPr/>
          </p:nvSpPr>
          <p:spPr>
            <a:xfrm>
              <a:off x="8563540" y="2400793"/>
              <a:ext cx="3323660" cy="497934"/>
            </a:xfrm>
            <a:prstGeom prst="rect">
              <a:avLst/>
            </a:prstGeom>
            <a:solidFill>
              <a:srgbClr val="C9C9C9">
                <a:alpha val="30000"/>
              </a:srgbClr>
            </a:solidFill>
            <a:ln w="19050">
              <a:solidFill>
                <a:schemeClr val="tx1">
                  <a:alpha val="70000"/>
                </a:schemeClr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50800" algn="ctr"/>
              <a:r>
                <a:rPr lang="es-EC" sz="1300" i="1" dirty="0" smtClean="0">
                  <a:solidFill>
                    <a:sysClr val="windowText" lastClr="000000"/>
                  </a:solidFill>
                </a:rPr>
                <a:t>LUGARES</a:t>
              </a:r>
              <a:r>
                <a:rPr lang="es-EC" sz="1300" dirty="0" smtClean="0">
                  <a:solidFill>
                    <a:sysClr val="windowText" lastClr="000000"/>
                  </a:solidFill>
                </a:rPr>
                <a:t> ECO-SISTÉMICOS</a:t>
              </a:r>
            </a:p>
          </p:txBody>
        </p:sp>
        <p:cxnSp>
          <p:nvCxnSpPr>
            <p:cNvPr id="34" name="Conector angular 33"/>
            <p:cNvCxnSpPr>
              <a:stCxn id="60" idx="3"/>
              <a:endCxn id="49" idx="2"/>
            </p:cNvCxnSpPr>
            <p:nvPr/>
          </p:nvCxnSpPr>
          <p:spPr>
            <a:xfrm flipV="1">
              <a:off x="4801497" y="1004369"/>
              <a:ext cx="1512170" cy="539803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angular 35"/>
            <p:cNvCxnSpPr/>
            <p:nvPr/>
          </p:nvCxnSpPr>
          <p:spPr>
            <a:xfrm rot="16200000" flipH="1">
              <a:off x="6032125" y="1825714"/>
              <a:ext cx="565610" cy="2525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angular 41"/>
            <p:cNvCxnSpPr>
              <a:stCxn id="49" idx="3"/>
              <a:endCxn id="52" idx="1"/>
            </p:cNvCxnSpPr>
            <p:nvPr/>
          </p:nvCxnSpPr>
          <p:spPr>
            <a:xfrm flipV="1">
              <a:off x="7611100" y="452299"/>
              <a:ext cx="952439" cy="303103"/>
            </a:xfrm>
            <a:prstGeom prst="bentConnector3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angular 44"/>
            <p:cNvCxnSpPr>
              <a:stCxn id="49" idx="3"/>
              <a:endCxn id="6" idx="1"/>
            </p:cNvCxnSpPr>
            <p:nvPr/>
          </p:nvCxnSpPr>
          <p:spPr>
            <a:xfrm>
              <a:off x="7611100" y="755402"/>
              <a:ext cx="952439" cy="355973"/>
            </a:xfrm>
            <a:prstGeom prst="bentConnector3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angular 46"/>
            <p:cNvCxnSpPr>
              <a:stCxn id="58" idx="3"/>
              <a:endCxn id="59" idx="1"/>
            </p:cNvCxnSpPr>
            <p:nvPr/>
          </p:nvCxnSpPr>
          <p:spPr>
            <a:xfrm flipV="1">
              <a:off x="7616143" y="2071190"/>
              <a:ext cx="947397" cy="269253"/>
            </a:xfrm>
            <a:prstGeom prst="bentConnector3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angular 52"/>
            <p:cNvCxnSpPr>
              <a:stCxn id="58" idx="3"/>
              <a:endCxn id="61" idx="1"/>
            </p:cNvCxnSpPr>
            <p:nvPr/>
          </p:nvCxnSpPr>
          <p:spPr>
            <a:xfrm>
              <a:off x="7616143" y="2340443"/>
              <a:ext cx="947397" cy="309317"/>
            </a:xfrm>
            <a:prstGeom prst="bentConnector3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3" name="Grupo 372"/>
          <p:cNvGrpSpPr/>
          <p:nvPr/>
        </p:nvGrpSpPr>
        <p:grpSpPr>
          <a:xfrm>
            <a:off x="3876645" y="535902"/>
            <a:ext cx="2814789" cy="2831398"/>
            <a:chOff x="3876645" y="535902"/>
            <a:chExt cx="2814789" cy="2831398"/>
          </a:xfrm>
        </p:grpSpPr>
        <p:sp>
          <p:nvSpPr>
            <p:cNvPr id="29" name="CuadroTexto 28"/>
            <p:cNvSpPr txBox="1"/>
            <p:nvPr/>
          </p:nvSpPr>
          <p:spPr>
            <a:xfrm>
              <a:off x="3876645" y="535902"/>
              <a:ext cx="2562926" cy="599163"/>
            </a:xfrm>
            <a:prstGeom prst="rect">
              <a:avLst/>
            </a:prstGeom>
            <a:solidFill>
              <a:srgbClr val="AFAF9E">
                <a:alpha val="60000"/>
              </a:srgbClr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s-ES" b="1" dirty="0" smtClean="0"/>
                <a:t>SISTEMA DE CULTURA</a:t>
              </a:r>
              <a:endParaRPr lang="es-ES" b="1" dirty="0"/>
            </a:p>
          </p:txBody>
        </p:sp>
        <p:sp>
          <p:nvSpPr>
            <p:cNvPr id="62" name="CuadroTexto 61"/>
            <p:cNvSpPr txBox="1"/>
            <p:nvPr/>
          </p:nvSpPr>
          <p:spPr>
            <a:xfrm>
              <a:off x="4340249" y="1372447"/>
              <a:ext cx="2351185" cy="9307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s-ES" sz="1200" dirty="0"/>
                <a:t>SUBSISTEMA DE </a:t>
              </a:r>
              <a:endParaRPr lang="es-ES" sz="1200" dirty="0" smtClean="0"/>
            </a:p>
            <a:p>
              <a:pPr algn="r"/>
              <a:r>
                <a:rPr lang="es-ES" sz="1300" b="1" dirty="0" smtClean="0"/>
                <a:t>ARTES </a:t>
              </a:r>
              <a:r>
                <a:rPr lang="es-ES" sz="1300" b="1" dirty="0"/>
                <a:t>E </a:t>
              </a:r>
              <a:r>
                <a:rPr lang="es-ES" sz="1300" b="1" dirty="0" smtClean="0"/>
                <a:t>INNOVACIÓN</a:t>
              </a:r>
              <a:endParaRPr lang="es-ES" sz="1300" b="1" dirty="0"/>
            </a:p>
          </p:txBody>
        </p:sp>
        <p:sp>
          <p:nvSpPr>
            <p:cNvPr id="63" name="CuadroTexto 62"/>
            <p:cNvSpPr txBox="1"/>
            <p:nvPr/>
          </p:nvSpPr>
          <p:spPr>
            <a:xfrm>
              <a:off x="4340249" y="2436565"/>
              <a:ext cx="2351185" cy="9307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s-ES" sz="1200" dirty="0"/>
                <a:t>SUBSISTEMA DE </a:t>
              </a:r>
              <a:endParaRPr lang="es-ES" sz="1200" dirty="0" smtClean="0"/>
            </a:p>
            <a:p>
              <a:pPr algn="r"/>
              <a:r>
                <a:rPr lang="es-ES" sz="1300" b="1" dirty="0" smtClean="0"/>
                <a:t>MEMORIA </a:t>
              </a:r>
              <a:r>
                <a:rPr lang="es-ES" sz="1300" b="1" dirty="0"/>
                <a:t>SOCIAL Y </a:t>
              </a:r>
              <a:r>
                <a:rPr lang="es-ES" sz="1300" b="1" dirty="0" smtClean="0"/>
                <a:t>PATRIMONIO CULTURAL</a:t>
              </a:r>
              <a:endParaRPr lang="es-ES" sz="1300" b="1" dirty="0"/>
            </a:p>
          </p:txBody>
        </p:sp>
        <p:cxnSp>
          <p:nvCxnSpPr>
            <p:cNvPr id="44" name="Conector angular 43"/>
            <p:cNvCxnSpPr>
              <a:endCxn id="62" idx="1"/>
            </p:cNvCxnSpPr>
            <p:nvPr/>
          </p:nvCxnSpPr>
          <p:spPr>
            <a:xfrm rot="16200000" flipH="1">
              <a:off x="3880845" y="1378410"/>
              <a:ext cx="707069" cy="211739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angular 49"/>
            <p:cNvCxnSpPr>
              <a:endCxn id="63" idx="1"/>
            </p:cNvCxnSpPr>
            <p:nvPr/>
          </p:nvCxnSpPr>
          <p:spPr>
            <a:xfrm rot="16200000" flipH="1">
              <a:off x="3702320" y="2264003"/>
              <a:ext cx="1064119" cy="211739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uadroTexto 29"/>
          <p:cNvSpPr txBox="1"/>
          <p:nvPr/>
        </p:nvSpPr>
        <p:spPr>
          <a:xfrm>
            <a:off x="327919" y="156671"/>
            <a:ext cx="2710214" cy="960299"/>
          </a:xfrm>
          <a:prstGeom prst="rect">
            <a:avLst/>
          </a:prstGeom>
          <a:solidFill>
            <a:srgbClr val="AFAF9E">
              <a:alpha val="40000"/>
            </a:srgbClr>
          </a:solidFill>
          <a:ln w="2857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r"/>
            <a:r>
              <a:rPr lang="es-ES" sz="1400" b="1" dirty="0" smtClean="0"/>
              <a:t>POLÍTICA CULTURAL </a:t>
            </a:r>
          </a:p>
          <a:p>
            <a:pPr algn="r"/>
            <a:r>
              <a:rPr lang="es-ES" sz="1400" dirty="0" smtClean="0"/>
              <a:t>DESDE LA </a:t>
            </a:r>
          </a:p>
          <a:p>
            <a:pPr algn="r"/>
            <a:r>
              <a:rPr lang="es-ES" sz="1400" b="1" dirty="0" smtClean="0"/>
              <a:t>PARTICIPACIÓN CIUDADANA</a:t>
            </a:r>
          </a:p>
          <a:p>
            <a:pPr algn="r"/>
            <a:r>
              <a:rPr lang="es-EC" sz="1600" b="1" spc="-150" dirty="0" smtClean="0">
                <a:solidFill>
                  <a:srgbClr val="FF0000"/>
                </a:solidFill>
              </a:rPr>
              <a:t>30 DÍAS POR LAS CULTURAS</a:t>
            </a:r>
            <a:endParaRPr lang="es-ES" sz="1600" b="1" spc="-150" dirty="0">
              <a:solidFill>
                <a:srgbClr val="FF0000"/>
              </a:solidFill>
            </a:endParaRPr>
          </a:p>
        </p:txBody>
      </p:sp>
      <p:grpSp>
        <p:nvGrpSpPr>
          <p:cNvPr id="41" name="Grupo 40"/>
          <p:cNvGrpSpPr/>
          <p:nvPr/>
        </p:nvGrpSpPr>
        <p:grpSpPr>
          <a:xfrm>
            <a:off x="673691" y="1146089"/>
            <a:ext cx="2989278" cy="4143679"/>
            <a:chOff x="381000" y="2495101"/>
            <a:chExt cx="2863892" cy="4143679"/>
          </a:xfrm>
        </p:grpSpPr>
        <p:sp>
          <p:nvSpPr>
            <p:cNvPr id="20" name="CuadroTexto 19"/>
            <p:cNvSpPr txBox="1"/>
            <p:nvPr/>
          </p:nvSpPr>
          <p:spPr>
            <a:xfrm>
              <a:off x="789468" y="4001340"/>
              <a:ext cx="2455424" cy="5991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s-ES" sz="1100" b="1" dirty="0" smtClean="0"/>
                <a:t>EDUCACIÓN Y FORMACIÓN EN ARTES, CULTURA Y PATRIMONIO</a:t>
              </a:r>
              <a:endParaRPr lang="es-ES" sz="1100" b="1" dirty="0"/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789468" y="2646521"/>
              <a:ext cx="2455424" cy="5991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s-ES" sz="1100" b="1" dirty="0" smtClean="0"/>
                <a:t>RÉGIMEN LABORAL Y DE SEGURIDAD SOCIAL</a:t>
              </a:r>
              <a:endParaRPr lang="es-ES" sz="1100" b="1" dirty="0"/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789468" y="4673331"/>
              <a:ext cx="2455424" cy="6003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s-ES" sz="1100" b="1" dirty="0" smtClean="0"/>
                <a:t>FONDO DE FOMENTO DE LAS ARTES, LA CULTURA Y LA INNOVACIÓN</a:t>
              </a:r>
              <a:endParaRPr lang="es-ES" sz="1100" b="1" dirty="0"/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789468" y="3323931"/>
              <a:ext cx="2455424" cy="5991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s-ES" sz="1100" b="1" dirty="0" smtClean="0"/>
                <a:t>LA ECONOMÍA CULTURAL</a:t>
              </a:r>
              <a:endParaRPr lang="es-ES" sz="1100" b="1" dirty="0"/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789468" y="6036913"/>
              <a:ext cx="2455424" cy="60186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s-ES" sz="1100" b="1" dirty="0" smtClean="0"/>
                <a:t>ACCESO Y USO DEL ESPACIO PÚBLICO Y DE LA INFRAESTRUCTURA CULTURAL</a:t>
              </a:r>
              <a:endParaRPr lang="es-ES" sz="1100" b="1" dirty="0"/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789468" y="5340529"/>
              <a:ext cx="2455424" cy="6048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s-ES" sz="1100" b="1" dirty="0" smtClean="0"/>
                <a:t>RED DE GESTIÓN CULTURAL COMUNITARIA</a:t>
              </a:r>
              <a:endParaRPr lang="es-ES" sz="1100" b="1" dirty="0"/>
            </a:p>
          </p:txBody>
        </p:sp>
        <p:cxnSp>
          <p:nvCxnSpPr>
            <p:cNvPr id="12" name="Conector angular 11"/>
            <p:cNvCxnSpPr>
              <a:endCxn id="21" idx="1"/>
            </p:cNvCxnSpPr>
            <p:nvPr/>
          </p:nvCxnSpPr>
          <p:spPr>
            <a:xfrm rot="16200000" flipH="1">
              <a:off x="359733" y="2516368"/>
              <a:ext cx="451002" cy="408468"/>
            </a:xfrm>
            <a:prstGeom prst="bentConnector2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angular 17"/>
            <p:cNvCxnSpPr>
              <a:endCxn id="23" idx="1"/>
            </p:cNvCxnSpPr>
            <p:nvPr/>
          </p:nvCxnSpPr>
          <p:spPr>
            <a:xfrm rot="16200000" flipH="1">
              <a:off x="246529" y="3080574"/>
              <a:ext cx="677410" cy="408468"/>
            </a:xfrm>
            <a:prstGeom prst="bentConnector2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angular 30"/>
            <p:cNvCxnSpPr>
              <a:endCxn id="20" idx="1"/>
            </p:cNvCxnSpPr>
            <p:nvPr/>
          </p:nvCxnSpPr>
          <p:spPr>
            <a:xfrm rot="16200000" flipH="1">
              <a:off x="249847" y="3761300"/>
              <a:ext cx="670775" cy="408468"/>
            </a:xfrm>
            <a:prstGeom prst="bentConnector2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angular 32"/>
            <p:cNvCxnSpPr>
              <a:endCxn id="22" idx="1"/>
            </p:cNvCxnSpPr>
            <p:nvPr/>
          </p:nvCxnSpPr>
          <p:spPr>
            <a:xfrm rot="16200000" flipH="1">
              <a:off x="248930" y="4432991"/>
              <a:ext cx="672609" cy="408468"/>
            </a:xfrm>
            <a:prstGeom prst="bentConnector2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angular 36"/>
            <p:cNvCxnSpPr>
              <a:endCxn id="25" idx="1"/>
            </p:cNvCxnSpPr>
            <p:nvPr/>
          </p:nvCxnSpPr>
          <p:spPr>
            <a:xfrm rot="16200000" flipH="1">
              <a:off x="242986" y="5096481"/>
              <a:ext cx="684497" cy="408468"/>
            </a:xfrm>
            <a:prstGeom prst="bentConnector2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angular 38"/>
            <p:cNvCxnSpPr>
              <a:endCxn id="24" idx="1"/>
            </p:cNvCxnSpPr>
            <p:nvPr/>
          </p:nvCxnSpPr>
          <p:spPr>
            <a:xfrm rot="16200000" flipH="1">
              <a:off x="237792" y="5786171"/>
              <a:ext cx="694884" cy="408468"/>
            </a:xfrm>
            <a:prstGeom prst="bentConnector2">
              <a:avLst/>
            </a:pr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0" name="Grupo 369"/>
          <p:cNvGrpSpPr/>
          <p:nvPr/>
        </p:nvGrpSpPr>
        <p:grpSpPr>
          <a:xfrm>
            <a:off x="550488" y="5235469"/>
            <a:ext cx="4673957" cy="1436332"/>
            <a:chOff x="550488" y="5235469"/>
            <a:chExt cx="4673957" cy="1436332"/>
          </a:xfrm>
        </p:grpSpPr>
        <p:grpSp>
          <p:nvGrpSpPr>
            <p:cNvPr id="116" name="Grupo 115"/>
            <p:cNvGrpSpPr/>
            <p:nvPr/>
          </p:nvGrpSpPr>
          <p:grpSpPr>
            <a:xfrm>
              <a:off x="5013800" y="5235469"/>
              <a:ext cx="210645" cy="1283744"/>
              <a:chOff x="4945560" y="5235469"/>
              <a:chExt cx="210645" cy="1283744"/>
            </a:xfrm>
          </p:grpSpPr>
          <p:cxnSp>
            <p:nvCxnSpPr>
              <p:cNvPr id="109" name="Conector angular 108"/>
              <p:cNvCxnSpPr/>
              <p:nvPr/>
            </p:nvCxnSpPr>
            <p:spPr>
              <a:xfrm rot="5400000">
                <a:off x="4766881" y="5414149"/>
                <a:ext cx="567999" cy="210640"/>
              </a:xfrm>
              <a:prstGeom prst="bentConnector2">
                <a:avLst/>
              </a:prstGeom>
              <a:ln w="31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ector angular 110"/>
              <p:cNvCxnSpPr>
                <a:endCxn id="318" idx="3"/>
              </p:cNvCxnSpPr>
              <p:nvPr/>
            </p:nvCxnSpPr>
            <p:spPr>
              <a:xfrm rot="5400000">
                <a:off x="4871918" y="5877114"/>
                <a:ext cx="357930" cy="210645"/>
              </a:xfrm>
              <a:prstGeom prst="bentConnector2">
                <a:avLst/>
              </a:prstGeom>
              <a:ln w="31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ector angular 112"/>
              <p:cNvCxnSpPr>
                <a:endCxn id="319" idx="3"/>
              </p:cNvCxnSpPr>
              <p:nvPr/>
            </p:nvCxnSpPr>
            <p:spPr>
              <a:xfrm rot="5400000">
                <a:off x="4871976" y="6234987"/>
                <a:ext cx="357811" cy="210641"/>
              </a:xfrm>
              <a:prstGeom prst="bentConnector2">
                <a:avLst/>
              </a:prstGeom>
              <a:ln w="31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7" name="CuadroTexto 316"/>
            <p:cNvSpPr txBox="1"/>
            <p:nvPr/>
          </p:nvSpPr>
          <p:spPr>
            <a:xfrm>
              <a:off x="550488" y="5629341"/>
              <a:ext cx="4463312" cy="3482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r>
                <a:rPr lang="es-EC" sz="1000" b="1" dirty="0"/>
                <a:t>PROTECCIÓN Y SALVAGUARDA DEL PATRIMONIO</a:t>
              </a:r>
              <a:r>
                <a:rPr lang="es-EC" sz="1000" b="1" dirty="0" smtClean="0"/>
                <a:t>. </a:t>
              </a:r>
              <a:r>
                <a:rPr lang="es-EC" sz="800" b="1" dirty="0" smtClean="0"/>
                <a:t>(CULTURAL)</a:t>
              </a:r>
              <a:endParaRPr lang="es-EC" sz="1000" b="1" dirty="0"/>
            </a:p>
          </p:txBody>
        </p:sp>
        <p:sp>
          <p:nvSpPr>
            <p:cNvPr id="318" name="CuadroTexto 317"/>
            <p:cNvSpPr txBox="1"/>
            <p:nvPr/>
          </p:nvSpPr>
          <p:spPr>
            <a:xfrm>
              <a:off x="550488" y="6021790"/>
              <a:ext cx="4463312" cy="279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r>
                <a:rPr lang="es-EC" sz="1000" b="1" dirty="0" smtClean="0"/>
                <a:t>DISFRUTE CULTURAL. </a:t>
              </a:r>
              <a:r>
                <a:rPr lang="es-EC" sz="800" b="1" dirty="0" smtClean="0"/>
                <a:t>(SALUD MENTAL Y ESPIRITUAL)</a:t>
              </a:r>
            </a:p>
          </p:txBody>
        </p:sp>
        <p:sp>
          <p:nvSpPr>
            <p:cNvPr id="319" name="CuadroTexto 318"/>
            <p:cNvSpPr txBox="1"/>
            <p:nvPr/>
          </p:nvSpPr>
          <p:spPr>
            <a:xfrm>
              <a:off x="550488" y="6366624"/>
              <a:ext cx="4463312" cy="3051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r>
                <a:rPr lang="es-EC" sz="1000" b="1" dirty="0"/>
                <a:t>ENCADEMAMIENTOS </a:t>
              </a:r>
              <a:r>
                <a:rPr lang="es-EC" sz="1000" b="1" dirty="0" smtClean="0"/>
                <a:t>PRODUCTIVOS. </a:t>
              </a:r>
              <a:r>
                <a:rPr lang="es-EC" sz="800" b="1" dirty="0" smtClean="0"/>
                <a:t>(BIENES Y SERVICIOS)</a:t>
              </a:r>
              <a:endParaRPr lang="es-EC" sz="1000" b="1" dirty="0" smtClean="0"/>
            </a:p>
          </p:txBody>
        </p:sp>
      </p:grpSp>
      <p:grpSp>
        <p:nvGrpSpPr>
          <p:cNvPr id="369" name="Grupo 368"/>
          <p:cNvGrpSpPr/>
          <p:nvPr/>
        </p:nvGrpSpPr>
        <p:grpSpPr>
          <a:xfrm>
            <a:off x="6439571" y="156671"/>
            <a:ext cx="4478638" cy="1405877"/>
            <a:chOff x="6439571" y="156671"/>
            <a:chExt cx="4478638" cy="1405877"/>
          </a:xfrm>
        </p:grpSpPr>
        <p:sp>
          <p:nvSpPr>
            <p:cNvPr id="66" name="CuadroTexto 65"/>
            <p:cNvSpPr txBox="1"/>
            <p:nvPr/>
          </p:nvSpPr>
          <p:spPr>
            <a:xfrm>
              <a:off x="7491919" y="156671"/>
              <a:ext cx="3426290" cy="599163"/>
            </a:xfrm>
            <a:prstGeom prst="rect">
              <a:avLst/>
            </a:prstGeom>
            <a:solidFill>
              <a:srgbClr val="AFAF9E">
                <a:alpha val="40000"/>
              </a:srgbClr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s-ES" sz="1400" dirty="0" smtClean="0"/>
                <a:t>SISTEMA INTEGRAL DE </a:t>
              </a:r>
              <a:r>
                <a:rPr lang="es-ES" sz="1600" b="1" dirty="0" smtClean="0"/>
                <a:t>INFORMACIÓN CULTURAL</a:t>
              </a:r>
              <a:endParaRPr lang="es-ES" sz="1600" b="1" dirty="0"/>
            </a:p>
          </p:txBody>
        </p:sp>
        <p:cxnSp>
          <p:nvCxnSpPr>
            <p:cNvPr id="72" name="Conector angular 71"/>
            <p:cNvCxnSpPr>
              <a:endCxn id="29" idx="3"/>
            </p:cNvCxnSpPr>
            <p:nvPr/>
          </p:nvCxnSpPr>
          <p:spPr>
            <a:xfrm rot="10800000" flipV="1">
              <a:off x="6439572" y="409142"/>
              <a:ext cx="1052349" cy="426342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1" name="CuadroTexto 340"/>
            <p:cNvSpPr txBox="1"/>
            <p:nvPr/>
          </p:nvSpPr>
          <p:spPr>
            <a:xfrm>
              <a:off x="7491919" y="963385"/>
              <a:ext cx="3426290" cy="599163"/>
            </a:xfrm>
            <a:prstGeom prst="rect">
              <a:avLst/>
            </a:prstGeom>
            <a:solidFill>
              <a:srgbClr val="AFAF9E">
                <a:alpha val="40000"/>
              </a:srgbClr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s-ES" sz="1600" b="1" dirty="0" smtClean="0"/>
                <a:t>NORMATIVA DISTRITAL DE LAS CULTURAS</a:t>
              </a:r>
              <a:endParaRPr lang="es-ES" sz="1600" b="1" dirty="0"/>
            </a:p>
          </p:txBody>
        </p:sp>
        <p:cxnSp>
          <p:nvCxnSpPr>
            <p:cNvPr id="353" name="Conector angular 352"/>
            <p:cNvCxnSpPr>
              <a:stCxn id="341" idx="1"/>
              <a:endCxn id="29" idx="3"/>
            </p:cNvCxnSpPr>
            <p:nvPr/>
          </p:nvCxnSpPr>
          <p:spPr>
            <a:xfrm rot="10800000">
              <a:off x="6439571" y="835485"/>
              <a:ext cx="1052348" cy="427483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2" name="CuadroTexto 371"/>
          <p:cNvSpPr txBox="1"/>
          <p:nvPr/>
        </p:nvSpPr>
        <p:spPr>
          <a:xfrm>
            <a:off x="7491919" y="1936812"/>
            <a:ext cx="3139686" cy="4997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r"/>
            <a:r>
              <a:rPr lang="es-ES" sz="1200" dirty="0"/>
              <a:t>OBJETO, ÁMBITO, FINES Y </a:t>
            </a:r>
            <a:r>
              <a:rPr lang="es-ES" sz="1200" dirty="0" smtClean="0"/>
              <a:t>PRINCIPIOS, DERECHOS</a:t>
            </a:r>
            <a:r>
              <a:rPr lang="es-ES" sz="1200" dirty="0"/>
              <a:t> </a:t>
            </a:r>
            <a:r>
              <a:rPr lang="es-ES" sz="1200" dirty="0" smtClean="0"/>
              <a:t>Y DEBERES</a:t>
            </a:r>
            <a:endParaRPr lang="es-ES" sz="1200" dirty="0"/>
          </a:p>
        </p:txBody>
      </p:sp>
      <p:cxnSp>
        <p:nvCxnSpPr>
          <p:cNvPr id="375" name="Conector angular 374"/>
          <p:cNvCxnSpPr>
            <a:stCxn id="372" idx="3"/>
          </p:cNvCxnSpPr>
          <p:nvPr/>
        </p:nvCxnSpPr>
        <p:spPr>
          <a:xfrm flipV="1">
            <a:off x="10631605" y="1535029"/>
            <a:ext cx="95535" cy="65166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4" name="Flecha derecha 393"/>
          <p:cNvSpPr/>
          <p:nvPr/>
        </p:nvSpPr>
        <p:spPr>
          <a:xfrm>
            <a:off x="3180802" y="607603"/>
            <a:ext cx="563905" cy="422034"/>
          </a:xfrm>
          <a:prstGeom prst="rightArrow">
            <a:avLst/>
          </a:prstGeom>
          <a:solidFill>
            <a:schemeClr val="bg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4" name="CuadroTexto 53"/>
          <p:cNvSpPr txBox="1"/>
          <p:nvPr/>
        </p:nvSpPr>
        <p:spPr>
          <a:xfrm>
            <a:off x="7110485" y="2627296"/>
            <a:ext cx="4667534" cy="8208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r"/>
            <a:r>
              <a:rPr lang="es-EC" sz="1200" b="1" dirty="0" smtClean="0"/>
              <a:t>APOYOS Y DEMANDAS CIUDADANAS OBTENIDOS DESDE LOS 551 POLÍGONOS DE PLANAIFICACIÓN DEL GAD DEL DMQ CON EL APOYO INSTITUCIONAL DE LA SGCTPC. </a:t>
            </a:r>
            <a:endParaRPr lang="es-ES" sz="1200" b="1" dirty="0"/>
          </a:p>
        </p:txBody>
      </p:sp>
      <p:cxnSp>
        <p:nvCxnSpPr>
          <p:cNvPr id="55" name="Conector angular 54"/>
          <p:cNvCxnSpPr>
            <a:stCxn id="54" idx="3"/>
            <a:endCxn id="341" idx="3"/>
          </p:cNvCxnSpPr>
          <p:nvPr/>
        </p:nvCxnSpPr>
        <p:spPr>
          <a:xfrm flipH="1" flipV="1">
            <a:off x="10918209" y="1262967"/>
            <a:ext cx="859810" cy="1774768"/>
          </a:xfrm>
          <a:prstGeom prst="bentConnector3">
            <a:avLst>
              <a:gd name="adj1" fmla="val -26587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13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upo 46"/>
          <p:cNvGrpSpPr/>
          <p:nvPr/>
        </p:nvGrpSpPr>
        <p:grpSpPr>
          <a:xfrm>
            <a:off x="8689351" y="2093976"/>
            <a:ext cx="3261277" cy="2765100"/>
            <a:chOff x="8689352" y="2093976"/>
            <a:chExt cx="3083442" cy="2765100"/>
          </a:xfrm>
        </p:grpSpPr>
        <p:sp>
          <p:nvSpPr>
            <p:cNvPr id="10" name="CuadroTexto 9"/>
            <p:cNvSpPr txBox="1"/>
            <p:nvPr/>
          </p:nvSpPr>
          <p:spPr>
            <a:xfrm>
              <a:off x="8689352" y="2093976"/>
              <a:ext cx="3083442" cy="8580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marL="536575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s-EC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PERSONAS</a:t>
              </a:r>
              <a:endPara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8689352" y="3029105"/>
              <a:ext cx="3083442" cy="8580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marL="536575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s-EC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BIENES </a:t>
              </a:r>
              <a:r>
                <a:rPr kumimoji="0" lang="es-EC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MUEBLES PATRIMONIALES</a:t>
              </a:r>
              <a:endPara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8689352" y="3997199"/>
              <a:ext cx="3083442" cy="8618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marL="536575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s-EC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INFRAESTRUCTURA</a:t>
              </a:r>
              <a:endPara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8" name="Grupo 47"/>
          <p:cNvGrpSpPr/>
          <p:nvPr/>
        </p:nvGrpSpPr>
        <p:grpSpPr>
          <a:xfrm>
            <a:off x="297710" y="382771"/>
            <a:ext cx="3083442" cy="4472481"/>
            <a:chOff x="297710" y="382771"/>
            <a:chExt cx="3083442" cy="4472481"/>
          </a:xfrm>
          <a:noFill/>
        </p:grpSpPr>
        <p:sp>
          <p:nvSpPr>
            <p:cNvPr id="5" name="CuadroTexto 4"/>
            <p:cNvSpPr txBox="1"/>
            <p:nvPr/>
          </p:nvSpPr>
          <p:spPr>
            <a:xfrm>
              <a:off x="297710" y="2093976"/>
              <a:ext cx="3083442" cy="57415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EDIFICIO ARANJUEZ</a:t>
              </a:r>
              <a:endPara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956930" y="2830391"/>
              <a:ext cx="2424222" cy="93130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RESERVA TÉCNICA</a:t>
              </a:r>
              <a:endPara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956930" y="3923950"/>
              <a:ext cx="2424222" cy="93130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SERVICIOS CULTURALES</a:t>
              </a:r>
              <a:endPara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3954" y="382771"/>
              <a:ext cx="2442756" cy="132024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</p:pic>
        <p:sp>
          <p:nvSpPr>
            <p:cNvPr id="20" name="CuadroTexto 19"/>
            <p:cNvSpPr txBox="1"/>
            <p:nvPr/>
          </p:nvSpPr>
          <p:spPr>
            <a:xfrm>
              <a:off x="812800" y="1703012"/>
              <a:ext cx="2002971" cy="39096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Jorge Washington y Reina Victoria, UIO-EC</a:t>
              </a:r>
              <a:endParaRPr kumimoji="0" lang="es-E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22" name="Conector angular 21"/>
            <p:cNvCxnSpPr>
              <a:endCxn id="13" idx="1"/>
            </p:cNvCxnSpPr>
            <p:nvPr/>
          </p:nvCxnSpPr>
          <p:spPr>
            <a:xfrm rot="16200000" flipH="1">
              <a:off x="471488" y="2810599"/>
              <a:ext cx="627909" cy="342975"/>
            </a:xfrm>
            <a:prstGeom prst="bentConnector2">
              <a:avLst/>
            </a:prstGeom>
            <a:grpFill/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angular 23"/>
            <p:cNvCxnSpPr>
              <a:endCxn id="14" idx="1"/>
            </p:cNvCxnSpPr>
            <p:nvPr/>
          </p:nvCxnSpPr>
          <p:spPr>
            <a:xfrm rot="16200000" flipH="1">
              <a:off x="-75291" y="3357379"/>
              <a:ext cx="1721467" cy="342976"/>
            </a:xfrm>
            <a:prstGeom prst="bentConnector2">
              <a:avLst/>
            </a:prstGeom>
            <a:grpFill/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upo 48"/>
          <p:cNvGrpSpPr/>
          <p:nvPr/>
        </p:nvGrpSpPr>
        <p:grpSpPr>
          <a:xfrm>
            <a:off x="297710" y="5246215"/>
            <a:ext cx="10369298" cy="1257831"/>
            <a:chOff x="297710" y="5246215"/>
            <a:chExt cx="10369298" cy="1257831"/>
          </a:xfrm>
          <a:solidFill>
            <a:schemeClr val="bg1">
              <a:lumMod val="85000"/>
            </a:schemeClr>
          </a:solidFill>
        </p:grpSpPr>
        <p:sp>
          <p:nvSpPr>
            <p:cNvPr id="6" name="CuadroTexto 5"/>
            <p:cNvSpPr txBox="1"/>
            <p:nvPr/>
          </p:nvSpPr>
          <p:spPr>
            <a:xfrm>
              <a:off x="3940638" y="5263227"/>
              <a:ext cx="3083442" cy="1240819"/>
            </a:xfrm>
            <a:prstGeom prst="rect">
              <a:avLst/>
            </a:prstGeom>
            <a:grpFill/>
            <a:ln cmpd="dbl">
              <a:solidFill>
                <a:srgbClr val="FF0000"/>
              </a:solidFill>
              <a:prstDash val="lgDashDotDot"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INTERVENCIÓN TÉCNICA (EMERGENTE)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*</a:t>
              </a:r>
              <a:r>
                <a:rPr kumimoji="0" lang="es-EC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GESTIÓN DE RIESGOS.</a:t>
              </a:r>
              <a:endPara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297710" y="5246215"/>
              <a:ext cx="3083442" cy="1237842"/>
            </a:xfrm>
            <a:prstGeom prst="rect">
              <a:avLst/>
            </a:prstGeom>
            <a:grpFill/>
            <a:ln cmpd="dbl">
              <a:solidFill>
                <a:schemeClr val="tx1"/>
              </a:solidFill>
              <a:prstDash val="lgDashDotDot"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ACCIÓN PÚBLICA CIUDADANA ANTE EL DMQ </a:t>
              </a:r>
              <a:r>
                <a:rPr kumimoji="0" lang="es-EC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(2020)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(EJECUTIVO Y LEGISLATIVO)</a:t>
              </a:r>
              <a:endPara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7583566" y="5263227"/>
              <a:ext cx="3083442" cy="1237842"/>
            </a:xfrm>
            <a:prstGeom prst="rect">
              <a:avLst/>
            </a:prstGeom>
            <a:grpFill/>
            <a:ln cmpd="dbl">
              <a:solidFill>
                <a:schemeClr val="tx1"/>
              </a:solidFill>
              <a:prstDash val="lgDashDotDot"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PROPUESTA DE CIRCUITOS EXPOSITIVOS EMERGENTES.</a:t>
              </a:r>
              <a:endPara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Flecha derecha 25"/>
            <p:cNvSpPr/>
            <p:nvPr/>
          </p:nvSpPr>
          <p:spPr>
            <a:xfrm>
              <a:off x="3467100" y="5620891"/>
              <a:ext cx="397338" cy="522514"/>
            </a:xfrm>
            <a:prstGeom prst="rightArrow">
              <a:avLst/>
            </a:prstGeom>
            <a:grpFill/>
            <a:ln w="285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Flecha derecha 26"/>
            <p:cNvSpPr/>
            <p:nvPr/>
          </p:nvSpPr>
          <p:spPr>
            <a:xfrm>
              <a:off x="7110028" y="5603879"/>
              <a:ext cx="397338" cy="522514"/>
            </a:xfrm>
            <a:prstGeom prst="rightArrow">
              <a:avLst/>
            </a:prstGeom>
            <a:grpFill/>
            <a:ln w="285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cxnSp>
        <p:nvCxnSpPr>
          <p:cNvPr id="29" name="Conector recto de flecha 28"/>
          <p:cNvCxnSpPr/>
          <p:nvPr/>
        </p:nvCxnSpPr>
        <p:spPr>
          <a:xfrm rot="10800000" flipH="1" flipV="1">
            <a:off x="3381152" y="2381055"/>
            <a:ext cx="559486" cy="1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angular 34"/>
          <p:cNvCxnSpPr/>
          <p:nvPr/>
        </p:nvCxnSpPr>
        <p:spPr>
          <a:xfrm>
            <a:off x="8129867" y="3476616"/>
            <a:ext cx="559485" cy="561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angular 36"/>
          <p:cNvCxnSpPr>
            <a:stCxn id="7" idx="3"/>
            <a:endCxn id="12" idx="1"/>
          </p:cNvCxnSpPr>
          <p:nvPr/>
        </p:nvCxnSpPr>
        <p:spPr>
          <a:xfrm>
            <a:off x="8129866" y="3474613"/>
            <a:ext cx="559486" cy="953525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angular 41"/>
          <p:cNvCxnSpPr>
            <a:stCxn id="7" idx="3"/>
            <a:endCxn id="10" idx="1"/>
          </p:cNvCxnSpPr>
          <p:nvPr/>
        </p:nvCxnSpPr>
        <p:spPr>
          <a:xfrm flipV="1">
            <a:off x="8129866" y="2522999"/>
            <a:ext cx="559486" cy="951614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o 17"/>
          <p:cNvGrpSpPr/>
          <p:nvPr/>
        </p:nvGrpSpPr>
        <p:grpSpPr>
          <a:xfrm>
            <a:off x="3940638" y="2093975"/>
            <a:ext cx="4189228" cy="2761276"/>
            <a:chOff x="3940638" y="2093975"/>
            <a:chExt cx="4189228" cy="2761276"/>
          </a:xfrm>
        </p:grpSpPr>
        <p:sp>
          <p:nvSpPr>
            <p:cNvPr id="7" name="CuadroTexto 6"/>
            <p:cNvSpPr txBox="1"/>
            <p:nvPr/>
          </p:nvSpPr>
          <p:spPr>
            <a:xfrm>
              <a:off x="3940638" y="2093975"/>
              <a:ext cx="4189228" cy="27612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marL="87313" marR="0" lvl="1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2000" b="1" i="0" u="sng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ESTADO DE SITUACIÓN</a:t>
              </a:r>
            </a:p>
            <a:p>
              <a:pPr marL="87313" marR="0" lvl="1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87313" marR="0" lvl="1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INFORMES TÉCNICOS:</a:t>
              </a:r>
            </a:p>
            <a:p>
              <a:pPr marL="87313" marR="0" lvl="1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[AMENAZA + VULNERABILIDAD = RIESGO</a:t>
              </a:r>
              <a:r>
                <a:rPr kumimoji="0" lang="es-EC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]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536575" marR="0" lvl="2" indent="0" algn="l" defTabSz="4603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1.    EPN </a:t>
              </a:r>
              <a:r>
                <a:rPr kumimoji="0" lang="es-EC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	</a:t>
              </a:r>
              <a:r>
                <a:rPr kumimoji="0" lang="es-EC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		</a:t>
              </a:r>
              <a:r>
                <a:rPr kumimoji="0" lang="es-EC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(2017)</a:t>
              </a:r>
            </a:p>
            <a:p>
              <a:pPr marL="536575" marR="0" lvl="2" indent="0" algn="l" defTabSz="4603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2.    SNGR</a:t>
              </a:r>
              <a:r>
                <a:rPr kumimoji="0" lang="es-EC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s-EC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			</a:t>
              </a:r>
              <a:r>
                <a:rPr kumimoji="0" lang="es-EC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(2019)</a:t>
              </a:r>
            </a:p>
            <a:p>
              <a:pPr marL="536575" marR="0" lvl="2" indent="0" algn="l" defTabSz="4603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3.    INPC </a:t>
              </a:r>
              <a:r>
                <a:rPr kumimoji="0" lang="es-EC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			</a:t>
              </a:r>
              <a:r>
                <a:rPr kumimoji="0" lang="es-EC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(2020)</a:t>
              </a:r>
            </a:p>
            <a:p>
              <a:pPr marL="536575" marR="0" lvl="2" indent="0" algn="l" defTabSz="4603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4.    DMGR 			</a:t>
              </a:r>
              <a:r>
                <a:rPr kumimoji="0" lang="es-EC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(2021) </a:t>
              </a:r>
              <a:endParaRPr kumimoji="0" lang="es-EC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536575" marR="0" lvl="2" indent="0" algn="l" defTabSz="4603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5.    CBQ 			</a:t>
              </a:r>
              <a:r>
                <a:rPr kumimoji="0" lang="es-EC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(2021-2022)</a:t>
              </a:r>
            </a:p>
          </p:txBody>
        </p:sp>
        <p:cxnSp>
          <p:nvCxnSpPr>
            <p:cNvPr id="40" name="Conector recto 39"/>
            <p:cNvCxnSpPr/>
            <p:nvPr/>
          </p:nvCxnSpPr>
          <p:spPr>
            <a:xfrm>
              <a:off x="4891316" y="3702436"/>
              <a:ext cx="287099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Conector recto 37"/>
          <p:cNvCxnSpPr/>
          <p:nvPr/>
        </p:nvCxnSpPr>
        <p:spPr>
          <a:xfrm>
            <a:off x="4897666" y="3924551"/>
            <a:ext cx="287099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/>
          <p:cNvCxnSpPr/>
          <p:nvPr/>
        </p:nvCxnSpPr>
        <p:spPr>
          <a:xfrm>
            <a:off x="4890407" y="4164035"/>
            <a:ext cx="287099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/>
          <p:cNvCxnSpPr/>
          <p:nvPr/>
        </p:nvCxnSpPr>
        <p:spPr>
          <a:xfrm>
            <a:off x="4897667" y="4432549"/>
            <a:ext cx="287099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/>
          <p:cNvCxnSpPr/>
          <p:nvPr/>
        </p:nvCxnSpPr>
        <p:spPr>
          <a:xfrm>
            <a:off x="4890411" y="4686547"/>
            <a:ext cx="287099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ítulo 1"/>
          <p:cNvSpPr>
            <a:spLocks noGrp="1"/>
          </p:cNvSpPr>
          <p:nvPr>
            <p:ph type="title"/>
          </p:nvPr>
        </p:nvSpPr>
        <p:spPr>
          <a:xfrm>
            <a:off x="3381152" y="372510"/>
            <a:ext cx="8391642" cy="1330502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C" sz="2800" dirty="0" smtClean="0"/>
              <a:t>EDIFICIO ARANJUEZ</a:t>
            </a:r>
            <a:br>
              <a:rPr lang="es-EC" sz="2800" dirty="0" smtClean="0"/>
            </a:br>
            <a:r>
              <a:rPr lang="es-EC" sz="2800" dirty="0" smtClean="0"/>
              <a:t>CONTENEDOR DE MEMORIA SOCIAL</a:t>
            </a:r>
            <a:br>
              <a:rPr lang="es-EC" sz="2800" dirty="0" smtClean="0"/>
            </a:br>
            <a:r>
              <a:rPr lang="es-EC" sz="1200" dirty="0" smtClean="0"/>
              <a:t>PROPIETARIO Y CUSTODIO: MCYP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46214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68491" y="514695"/>
            <a:ext cx="11532358" cy="631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C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 antecedente en la existencia de los siguientes informes técnicos que determinan la amenaza, vulnerabilidad y riesgo que el edificio denominado Aranjuez </a:t>
            </a:r>
            <a:r>
              <a:rPr lang="es-EC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(ubicado en la Jorge Washington N21-35 y Reina Victoria, La Mariscal) </a:t>
            </a:r>
            <a:r>
              <a:rPr lang="es-EC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presenta para las personas, para las infraestructuras públicas y privadas, y para los bienes muebles patrimoniales y/o de posible interés patrimonial en la jurisdicción del GAD del DMQ: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C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50963" lvl="0" indent="-45085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Informe Técnico de la Escuela Politécnica Nacional – EPN TECH. </a:t>
            </a:r>
            <a:endParaRPr lang="es-E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50963" indent="-450850" algn="just">
              <a:lnSpc>
                <a:spcPct val="107000"/>
              </a:lnSpc>
              <a:spcAft>
                <a:spcPts val="0"/>
              </a:spcAft>
            </a:pPr>
            <a:r>
              <a:rPr lang="es-EC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Segundo </a:t>
            </a:r>
            <a:r>
              <a:rPr lang="es-EC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informe: Análisis no lineal, fragilidad &amp; reforzamiento. Año: 2017.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50963" indent="-45085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50963" lvl="0" indent="-45085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2"/>
            </a:pPr>
            <a:r>
              <a:rPr lang="es-EC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Informe Técnico de la Secretaría Nacional de Gestión de Riesgos – SNGR.</a:t>
            </a:r>
            <a:endParaRPr lang="es-E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50963" indent="-450850" algn="just">
              <a:lnSpc>
                <a:spcPct val="107000"/>
              </a:lnSpc>
              <a:spcAft>
                <a:spcPts val="0"/>
              </a:spcAft>
            </a:pPr>
            <a:r>
              <a:rPr lang="es-EC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No</a:t>
            </a:r>
            <a:r>
              <a:rPr lang="es-EC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SNGRE-IASR-08-2019-193. Año: 2019.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50963" indent="-45085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50963" lvl="0" indent="-45085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3"/>
            </a:pPr>
            <a:r>
              <a:rPr lang="es-EC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Informe Técnico del Instituto Nacional de Patrimonio Cultural – INPC.</a:t>
            </a:r>
            <a:endParaRPr lang="es-E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50963" indent="-450850" algn="just">
              <a:lnSpc>
                <a:spcPct val="107000"/>
              </a:lnSpc>
              <a:spcAft>
                <a:spcPts val="0"/>
              </a:spcAft>
            </a:pPr>
            <a:r>
              <a:rPr lang="es-EC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No</a:t>
            </a:r>
            <a:r>
              <a:rPr lang="es-EC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009-DRPC-2020-INPC. Año: 2020.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50963" indent="-45085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50963" lvl="0" indent="-45085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4"/>
            </a:pPr>
            <a:r>
              <a:rPr lang="es-EC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Informe Técnico Dirección Metropolitana de Gestión de Riesgos – DMGR. </a:t>
            </a:r>
            <a:endParaRPr lang="es-E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50963" indent="-450850" algn="just">
              <a:lnSpc>
                <a:spcPct val="107000"/>
              </a:lnSpc>
              <a:spcAft>
                <a:spcPts val="0"/>
              </a:spcAft>
            </a:pPr>
            <a:r>
              <a:rPr lang="es-EC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No</a:t>
            </a:r>
            <a:r>
              <a:rPr lang="es-EC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I-0017-ECR-AT-DMGR-2021. Año: 2021.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50963" indent="-45085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50963" lvl="0" indent="-45085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5"/>
            </a:pPr>
            <a:r>
              <a:rPr lang="es-EC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Informe Técnico Cuerpo de Bomberos de Quito – CBQ.</a:t>
            </a:r>
            <a:endParaRPr lang="es-E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50963" indent="-450850" algn="just">
              <a:lnSpc>
                <a:spcPct val="107000"/>
              </a:lnSpc>
              <a:spcAft>
                <a:spcPts val="0"/>
              </a:spcAft>
            </a:pPr>
            <a:r>
              <a:rPr lang="es-EC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No</a:t>
            </a:r>
            <a:r>
              <a:rPr lang="es-EC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125380173141037. Año: 2022.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41194" y="477672"/>
            <a:ext cx="11559654" cy="15285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648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88943" y="372510"/>
            <a:ext cx="2992209" cy="21820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marL="87313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ESTADO DE SITUACIÓN</a:t>
            </a:r>
          </a:p>
          <a:p>
            <a:pPr marL="87313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4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7313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INFORMES TÉCNICOS:</a:t>
            </a:r>
          </a:p>
          <a:p>
            <a:pPr marL="87313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[AMENAZA + VULNERABILIDAD = RIESGO</a:t>
            </a:r>
            <a:r>
              <a:rPr kumimoji="0" lang="es-EC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63538" marR="0" lvl="2" indent="0" algn="l" defTabSz="460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    EPN </a:t>
            </a:r>
            <a:r>
              <a:rPr kumimoji="0" lang="es-EC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kumimoji="0" lang="es-EC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kumimoji="0" lang="es-EC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(2017)</a:t>
            </a:r>
          </a:p>
          <a:p>
            <a:pPr marL="363538" marR="0" lvl="2" indent="0" algn="l" defTabSz="460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2.    SNGR</a:t>
            </a:r>
            <a:r>
              <a:rPr kumimoji="0" lang="es-EC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s-EC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</a:t>
            </a:r>
            <a:r>
              <a:rPr kumimoji="0" lang="es-EC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(2019)</a:t>
            </a:r>
          </a:p>
          <a:p>
            <a:pPr marL="363538" marR="0" lvl="2" indent="0" algn="l" defTabSz="460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3.    INPC </a:t>
            </a:r>
            <a:r>
              <a:rPr kumimoji="0" lang="es-EC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</a:t>
            </a:r>
            <a:r>
              <a:rPr kumimoji="0" lang="es-EC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(2020)</a:t>
            </a:r>
          </a:p>
          <a:p>
            <a:pPr marL="363538" marR="0" lvl="2" indent="0" algn="l" defTabSz="460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4.    DMGR 		</a:t>
            </a:r>
            <a:r>
              <a:rPr kumimoji="0" lang="es-EC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(2021) </a:t>
            </a:r>
            <a:endParaRPr kumimoji="0" lang="es-EC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63538" marR="0" lvl="2" indent="0" algn="l" defTabSz="460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5.    CBQ 		</a:t>
            </a:r>
            <a:r>
              <a:rPr kumimoji="0" lang="es-EC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(2021-2022)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388944" y="2656114"/>
            <a:ext cx="10932199" cy="4078514"/>
            <a:chOff x="388944" y="2656114"/>
            <a:chExt cx="10932199" cy="4078514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2"/>
            <a:srcRect l="12128" t="32292" r="14145" b="27827"/>
            <a:stretch/>
          </p:blipFill>
          <p:spPr>
            <a:xfrm>
              <a:off x="388944" y="3785775"/>
              <a:ext cx="10932199" cy="2948853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3"/>
            <a:srcRect l="15602" t="27927" r="76891" b="56200"/>
            <a:stretch/>
          </p:blipFill>
          <p:spPr>
            <a:xfrm>
              <a:off x="388944" y="2656114"/>
              <a:ext cx="1021766" cy="1013473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34" name="Imagen 33"/>
            <p:cNvPicPr>
              <a:picLocks noChangeAspect="1"/>
            </p:cNvPicPr>
            <p:nvPr/>
          </p:nvPicPr>
          <p:blipFill rotWithShape="1">
            <a:blip r:embed="rId3"/>
            <a:srcRect l="69272" t="27927" r="15826" b="56200"/>
            <a:stretch/>
          </p:blipFill>
          <p:spPr>
            <a:xfrm>
              <a:off x="1339719" y="2656114"/>
              <a:ext cx="2209699" cy="1013473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16" name="Rectángulo 15"/>
            <p:cNvSpPr/>
            <p:nvPr/>
          </p:nvSpPr>
          <p:spPr>
            <a:xfrm>
              <a:off x="502920" y="5505450"/>
              <a:ext cx="6350318" cy="26148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Rectángulo 38"/>
            <p:cNvSpPr/>
            <p:nvPr/>
          </p:nvSpPr>
          <p:spPr>
            <a:xfrm>
              <a:off x="5878286" y="4412343"/>
              <a:ext cx="5442857" cy="22493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Rectángulo 57"/>
            <p:cNvSpPr/>
            <p:nvPr/>
          </p:nvSpPr>
          <p:spPr>
            <a:xfrm>
              <a:off x="1988820" y="4637277"/>
              <a:ext cx="7444740" cy="26148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4"/>
          <a:srcRect l="28964" t="21595" r="30685" b="6017"/>
          <a:stretch/>
        </p:blipFill>
        <p:spPr>
          <a:xfrm>
            <a:off x="9426568" y="1768232"/>
            <a:ext cx="1894575" cy="19193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CuadroTexto 22"/>
          <p:cNvSpPr txBox="1">
            <a:spLocks/>
          </p:cNvSpPr>
          <p:nvPr/>
        </p:nvSpPr>
        <p:spPr>
          <a:xfrm>
            <a:off x="7265459" y="3419189"/>
            <a:ext cx="2156346" cy="2724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Cuadro 6.2. Curvas de Capacidad. </a:t>
            </a: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3381152" y="372510"/>
            <a:ext cx="8391642" cy="1330502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C" sz="2800" dirty="0" smtClean="0"/>
              <a:t>EDIFICIO ARANJUEZ</a:t>
            </a:r>
            <a:br>
              <a:rPr lang="es-EC" sz="2800" dirty="0" smtClean="0"/>
            </a:br>
            <a:r>
              <a:rPr lang="es-EC" sz="2800" dirty="0" smtClean="0"/>
              <a:t>CONTENEDOR DE MEMORIA SOCIAL</a:t>
            </a:r>
            <a:br>
              <a:rPr lang="es-EC" sz="2800" dirty="0" smtClean="0"/>
            </a:br>
            <a:r>
              <a:rPr lang="es-EC" sz="1200" dirty="0" smtClean="0"/>
              <a:t>PROPIETARIO Y CUSTODIO: MCYP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414622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88943" y="372510"/>
            <a:ext cx="2992209" cy="21820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marL="87313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ESTADO DE SITUACIÓN</a:t>
            </a:r>
          </a:p>
          <a:p>
            <a:pPr marL="87313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4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7313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INFORMES TÉCNICOS:</a:t>
            </a:r>
          </a:p>
          <a:p>
            <a:pPr marL="87313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[AMENAZA + VULNERABILIDAD = RIESGO</a:t>
            </a:r>
            <a:r>
              <a:rPr kumimoji="0" lang="es-EC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63538" marR="0" lvl="2" indent="0" algn="l" defTabSz="460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    EPN </a:t>
            </a:r>
            <a:r>
              <a:rPr kumimoji="0" lang="es-EC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kumimoji="0" lang="es-EC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kumimoji="0" lang="es-EC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(2017)</a:t>
            </a:r>
          </a:p>
          <a:p>
            <a:pPr marL="363538" marR="0" lvl="2" indent="0" algn="l" defTabSz="460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2.    SNGR</a:t>
            </a:r>
            <a:r>
              <a:rPr kumimoji="0" lang="es-EC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s-EC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</a:t>
            </a:r>
            <a:r>
              <a:rPr kumimoji="0" lang="es-EC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(2019)</a:t>
            </a:r>
          </a:p>
          <a:p>
            <a:pPr marL="363538" marR="0" lvl="2" indent="0" algn="l" defTabSz="460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3.    INPC </a:t>
            </a:r>
            <a:r>
              <a:rPr kumimoji="0" lang="es-EC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</a:t>
            </a:r>
            <a:r>
              <a:rPr kumimoji="0" lang="es-EC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(2020)</a:t>
            </a:r>
          </a:p>
          <a:p>
            <a:pPr marL="363538" marR="0" lvl="2" indent="0" algn="l" defTabSz="460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4.    DMGR 		</a:t>
            </a:r>
            <a:r>
              <a:rPr kumimoji="0" lang="es-EC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(2021) </a:t>
            </a:r>
            <a:endParaRPr kumimoji="0" lang="es-EC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63538" marR="0" lvl="2" indent="0" algn="l" defTabSz="460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5.    CBQ 		</a:t>
            </a:r>
            <a:r>
              <a:rPr kumimoji="0" lang="es-EC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(2021-2022)</a:t>
            </a:r>
          </a:p>
        </p:txBody>
      </p:sp>
      <p:sp>
        <p:nvSpPr>
          <p:cNvPr id="39" name="Rectángulo 38"/>
          <p:cNvSpPr/>
          <p:nvPr/>
        </p:nvSpPr>
        <p:spPr>
          <a:xfrm>
            <a:off x="5878286" y="4412343"/>
            <a:ext cx="5442857" cy="2249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4320" t="46968" r="10246" b="29711"/>
          <a:stretch/>
        </p:blipFill>
        <p:spPr>
          <a:xfrm>
            <a:off x="388943" y="2641818"/>
            <a:ext cx="4551547" cy="104162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8227" t="24021" r="23942" b="10122"/>
          <a:stretch/>
        </p:blipFill>
        <p:spPr>
          <a:xfrm>
            <a:off x="5125060" y="1801504"/>
            <a:ext cx="6196083" cy="493312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8" name="Rectángulo 57"/>
          <p:cNvSpPr/>
          <p:nvPr/>
        </p:nvSpPr>
        <p:spPr>
          <a:xfrm>
            <a:off x="5295331" y="1839978"/>
            <a:ext cx="5923129" cy="7145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234242" y="6018662"/>
            <a:ext cx="5984218" cy="7159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381152" y="372510"/>
            <a:ext cx="8391642" cy="1330502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C" sz="2800" dirty="0" smtClean="0"/>
              <a:t>EDIFICIO ARANJUEZ</a:t>
            </a:r>
            <a:br>
              <a:rPr lang="es-EC" sz="2800" dirty="0" smtClean="0"/>
            </a:br>
            <a:r>
              <a:rPr lang="es-EC" sz="2800" dirty="0" smtClean="0"/>
              <a:t>CONTENEDOR DE MEMORIA SOCIAL</a:t>
            </a:r>
            <a:br>
              <a:rPr lang="es-EC" sz="2800" dirty="0" smtClean="0"/>
            </a:br>
            <a:r>
              <a:rPr lang="es-EC" sz="1200" dirty="0" smtClean="0"/>
              <a:t>PROPIETARIO Y CUSTODIO: MCYP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53347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88943" y="372510"/>
            <a:ext cx="2992209" cy="21820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marL="87313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ESTADO DE SITUACIÓN</a:t>
            </a:r>
          </a:p>
          <a:p>
            <a:pPr marL="87313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4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7313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INFORMES TÉCNICOS:</a:t>
            </a:r>
          </a:p>
          <a:p>
            <a:pPr marL="87313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[AMENAZA + VULNERABILIDAD = RIESGO</a:t>
            </a:r>
            <a:r>
              <a:rPr kumimoji="0" lang="es-EC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63538" marR="0" lvl="2" indent="0" algn="l" defTabSz="460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    EPN </a:t>
            </a:r>
            <a:r>
              <a:rPr kumimoji="0" lang="es-EC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kumimoji="0" lang="es-EC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kumimoji="0" lang="es-EC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(2017)</a:t>
            </a:r>
          </a:p>
          <a:p>
            <a:pPr marL="363538" marR="0" lvl="2" indent="0" algn="l" defTabSz="460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2.    SNGR</a:t>
            </a:r>
            <a:r>
              <a:rPr kumimoji="0" lang="es-EC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s-EC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</a:t>
            </a:r>
            <a:r>
              <a:rPr kumimoji="0" lang="es-EC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(2019)</a:t>
            </a:r>
          </a:p>
          <a:p>
            <a:pPr marL="363538" marR="0" lvl="2" indent="0" algn="l" defTabSz="460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3.    INPC </a:t>
            </a:r>
            <a:r>
              <a:rPr kumimoji="0" lang="es-EC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</a:t>
            </a:r>
            <a:r>
              <a:rPr kumimoji="0" lang="es-EC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(2020)</a:t>
            </a:r>
          </a:p>
          <a:p>
            <a:pPr marL="363538" marR="0" lvl="2" indent="0" algn="l" defTabSz="460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4.    DMGR 		</a:t>
            </a:r>
            <a:r>
              <a:rPr kumimoji="0" lang="es-EC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(2021) </a:t>
            </a:r>
            <a:endParaRPr kumimoji="0" lang="es-EC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63538" marR="0" lvl="2" indent="0" algn="l" defTabSz="460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5.    CBQ 		</a:t>
            </a:r>
            <a:r>
              <a:rPr kumimoji="0" lang="es-EC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(2021-2022)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5689" t="25513" r="18147" b="61054"/>
          <a:stretch/>
        </p:blipFill>
        <p:spPr>
          <a:xfrm>
            <a:off x="3514280" y="1841127"/>
            <a:ext cx="8258514" cy="72467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3898" t="27565" r="14355" b="17398"/>
          <a:stretch/>
        </p:blipFill>
        <p:spPr>
          <a:xfrm>
            <a:off x="388943" y="2708538"/>
            <a:ext cx="8278967" cy="40260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9" name="Rectángulo 38"/>
          <p:cNvSpPr/>
          <p:nvPr/>
        </p:nvSpPr>
        <p:spPr>
          <a:xfrm>
            <a:off x="965092" y="3346395"/>
            <a:ext cx="7605702" cy="6864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965092" y="5568286"/>
            <a:ext cx="7605702" cy="10508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381152" y="372510"/>
            <a:ext cx="8391642" cy="1330502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C" sz="2800" dirty="0" smtClean="0"/>
              <a:t>EDIFICIO ARANJUEZ</a:t>
            </a:r>
            <a:br>
              <a:rPr lang="es-EC" sz="2800" dirty="0" smtClean="0"/>
            </a:br>
            <a:r>
              <a:rPr lang="es-EC" sz="2800" dirty="0" smtClean="0"/>
              <a:t>CONTENEDOR DE MEMORIA SOCIAL</a:t>
            </a:r>
            <a:br>
              <a:rPr lang="es-EC" sz="2800" dirty="0" smtClean="0"/>
            </a:br>
            <a:r>
              <a:rPr lang="es-EC" sz="1200" dirty="0" smtClean="0"/>
              <a:t>PROPIETARIO Y CUSTODIO: MCYP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05968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1273" t="30364" r="14039" b="17584"/>
          <a:stretch/>
        </p:blipFill>
        <p:spPr>
          <a:xfrm>
            <a:off x="388943" y="2669037"/>
            <a:ext cx="8932478" cy="40588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CuadroTexto 6"/>
          <p:cNvSpPr txBox="1"/>
          <p:nvPr/>
        </p:nvSpPr>
        <p:spPr>
          <a:xfrm>
            <a:off x="388943" y="372510"/>
            <a:ext cx="2992209" cy="21820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marL="87313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ESTADO DE SITUACIÓN</a:t>
            </a:r>
          </a:p>
          <a:p>
            <a:pPr marL="87313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4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7313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INFORMES TÉCNICOS:</a:t>
            </a:r>
          </a:p>
          <a:p>
            <a:pPr marL="87313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[AMENAZA + VULNERABILIDAD = RIESGO</a:t>
            </a:r>
            <a:r>
              <a:rPr kumimoji="0" lang="es-EC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63538" marR="0" lvl="2" indent="0" algn="l" defTabSz="460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    EPN </a:t>
            </a:r>
            <a:r>
              <a:rPr kumimoji="0" lang="es-EC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kumimoji="0" lang="es-EC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kumimoji="0" lang="es-EC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(2017)</a:t>
            </a:r>
          </a:p>
          <a:p>
            <a:pPr marL="363538" marR="0" lvl="2" indent="0" algn="l" defTabSz="460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2.    SNGR</a:t>
            </a:r>
            <a:r>
              <a:rPr kumimoji="0" lang="es-EC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s-EC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</a:t>
            </a:r>
            <a:r>
              <a:rPr kumimoji="0" lang="es-EC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(2019)</a:t>
            </a:r>
          </a:p>
          <a:p>
            <a:pPr marL="363538" marR="0" lvl="2" indent="0" algn="l" defTabSz="460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3.    INPC </a:t>
            </a:r>
            <a:r>
              <a:rPr kumimoji="0" lang="es-EC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</a:t>
            </a:r>
            <a:r>
              <a:rPr kumimoji="0" lang="es-EC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(2020)</a:t>
            </a:r>
          </a:p>
          <a:p>
            <a:pPr marL="363538" marR="0" lvl="2" indent="0" algn="l" defTabSz="460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4.    DMGR 		</a:t>
            </a:r>
            <a:r>
              <a:rPr kumimoji="0" lang="es-EC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(2021) </a:t>
            </a:r>
            <a:endParaRPr kumimoji="0" lang="es-EC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63538" marR="0" lvl="2" indent="0" algn="l" defTabSz="460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5.    CBQ 		</a:t>
            </a:r>
            <a:r>
              <a:rPr kumimoji="0" lang="es-EC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(2021-2022)</a:t>
            </a:r>
          </a:p>
        </p:txBody>
      </p:sp>
      <p:sp>
        <p:nvSpPr>
          <p:cNvPr id="39" name="Rectángulo 38"/>
          <p:cNvSpPr/>
          <p:nvPr/>
        </p:nvSpPr>
        <p:spPr>
          <a:xfrm>
            <a:off x="733079" y="2669037"/>
            <a:ext cx="8492808" cy="13570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33079" y="4930140"/>
            <a:ext cx="8492808" cy="10748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8849" t="28498" r="14355" b="54151"/>
          <a:stretch/>
        </p:blipFill>
        <p:spPr>
          <a:xfrm>
            <a:off x="3539319" y="1817535"/>
            <a:ext cx="8233475" cy="73697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381152" y="372510"/>
            <a:ext cx="8391642" cy="1330502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C" sz="2800" dirty="0" smtClean="0"/>
              <a:t>EDIFICIO ARANJUEZ</a:t>
            </a:r>
            <a:br>
              <a:rPr lang="es-EC" sz="2800" dirty="0" smtClean="0"/>
            </a:br>
            <a:r>
              <a:rPr lang="es-EC" sz="2800" dirty="0" smtClean="0"/>
              <a:t>CONTENEDOR DE MEMORIA SOCIAL</a:t>
            </a:r>
            <a:br>
              <a:rPr lang="es-EC" sz="2800" dirty="0" smtClean="0"/>
            </a:br>
            <a:r>
              <a:rPr lang="es-EC" sz="1200" dirty="0" smtClean="0"/>
              <a:t>PROPIETARIO Y CUSTODIO: MCYP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39980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88943" y="372510"/>
            <a:ext cx="2992209" cy="21820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marL="87313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ESTADO DE SITUACIÓN</a:t>
            </a:r>
          </a:p>
          <a:p>
            <a:pPr marL="87313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4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7313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INFORMES TÉCNICOS:</a:t>
            </a:r>
          </a:p>
          <a:p>
            <a:pPr marL="87313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[AMENAZA + VULNERABILIDAD = RIESGO</a:t>
            </a:r>
            <a:r>
              <a:rPr kumimoji="0" lang="es-EC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63538" marR="0" lvl="2" indent="0" algn="l" defTabSz="460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    EPN </a:t>
            </a:r>
            <a:r>
              <a:rPr kumimoji="0" lang="es-EC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kumimoji="0" lang="es-EC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kumimoji="0" lang="es-EC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(2017)</a:t>
            </a:r>
          </a:p>
          <a:p>
            <a:pPr marL="363538" marR="0" lvl="2" indent="0" algn="l" defTabSz="460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2.    SNGR</a:t>
            </a:r>
            <a:r>
              <a:rPr kumimoji="0" lang="es-EC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s-EC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</a:t>
            </a:r>
            <a:r>
              <a:rPr kumimoji="0" lang="es-EC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(2019)</a:t>
            </a:r>
          </a:p>
          <a:p>
            <a:pPr marL="363538" marR="0" lvl="2" indent="0" algn="l" defTabSz="460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3.    INPC </a:t>
            </a:r>
            <a:r>
              <a:rPr kumimoji="0" lang="es-EC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</a:t>
            </a:r>
            <a:r>
              <a:rPr kumimoji="0" lang="es-EC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(2020)</a:t>
            </a:r>
          </a:p>
          <a:p>
            <a:pPr marL="363538" marR="0" lvl="2" indent="0" algn="l" defTabSz="460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4.    DMGR 		</a:t>
            </a:r>
            <a:r>
              <a:rPr kumimoji="0" lang="es-EC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(2021) </a:t>
            </a:r>
            <a:endParaRPr kumimoji="0" lang="es-EC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63538" marR="0" lvl="2" indent="0" algn="l" defTabSz="460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5.    CBQ 		</a:t>
            </a:r>
            <a:r>
              <a:rPr kumimoji="0" lang="es-EC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(2021-2022)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1274" t="17361" r="15000" b="12152"/>
          <a:stretch/>
        </p:blipFill>
        <p:spPr>
          <a:xfrm>
            <a:off x="3543300" y="1812161"/>
            <a:ext cx="8229494" cy="398733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0686" t="32986" r="30490" b="42535"/>
          <a:stretch/>
        </p:blipFill>
        <p:spPr>
          <a:xfrm>
            <a:off x="388943" y="2678026"/>
            <a:ext cx="2992209" cy="106540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9" name="Rectángulo 38"/>
          <p:cNvSpPr/>
          <p:nvPr/>
        </p:nvSpPr>
        <p:spPr>
          <a:xfrm>
            <a:off x="6934199" y="4114800"/>
            <a:ext cx="1453487" cy="50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3644901" y="4691763"/>
            <a:ext cx="8064500" cy="10748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381152" y="372510"/>
            <a:ext cx="8391642" cy="1330502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C" sz="2800" dirty="0" smtClean="0"/>
              <a:t>EDIFICIO ARANJUEZ</a:t>
            </a:r>
            <a:br>
              <a:rPr lang="es-EC" sz="2800" dirty="0" smtClean="0"/>
            </a:br>
            <a:r>
              <a:rPr lang="es-EC" sz="2800" dirty="0" smtClean="0"/>
              <a:t>CONTENEDOR DE MEMORIA SOCIAL</a:t>
            </a:r>
            <a:br>
              <a:rPr lang="es-EC" sz="2800" dirty="0" smtClean="0"/>
            </a:br>
            <a:r>
              <a:rPr lang="es-EC" sz="1200" dirty="0" smtClean="0"/>
              <a:t>PROPIETARIO Y CUSTODIO: MCYP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6517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2481</Words>
  <Application>Microsoft Office PowerPoint</Application>
  <PresentationFormat>Panorámica</PresentationFormat>
  <Paragraphs>329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Arial Black</vt:lpstr>
      <vt:lpstr>Calibri</vt:lpstr>
      <vt:lpstr>Times New Roman</vt:lpstr>
      <vt:lpstr>Wingdings</vt:lpstr>
      <vt:lpstr>Tipo de madera</vt:lpstr>
      <vt:lpstr>INTERVENCIÓN TÉCNICA EMERGENTE</vt:lpstr>
      <vt:lpstr>EDIFICIO ARANJUEZ PROPIETARIO Y CUSTODIO: MCYP</vt:lpstr>
      <vt:lpstr>EDIFICIO ARANJUEZ CONTENEDOR DE MEMORIA SOCIAL PROPIETARIO Y CUSTODIO: MCYP</vt:lpstr>
      <vt:lpstr>Presentación de PowerPoint</vt:lpstr>
      <vt:lpstr>EDIFICIO ARANJUEZ CONTENEDOR DE MEMORIA SOCIAL PROPIETARIO Y CUSTODIO: MCYP</vt:lpstr>
      <vt:lpstr>EDIFICIO ARANJUEZ CONTENEDOR DE MEMORIA SOCIAL PROPIETARIO Y CUSTODIO: MCYP</vt:lpstr>
      <vt:lpstr>EDIFICIO ARANJUEZ CONTENEDOR DE MEMORIA SOCIAL PROPIETARIO Y CUSTODIO: MCYP</vt:lpstr>
      <vt:lpstr>EDIFICIO ARANJUEZ CONTENEDOR DE MEMORIA SOCIAL PROPIETARIO Y CUSTODIO: MCYP</vt:lpstr>
      <vt:lpstr>EDIFICIO ARANJUEZ CONTENEDOR DE MEMORIA SOCIAL PROPIETARIO Y CUSTODIO: MCYP</vt:lpstr>
      <vt:lpstr>Presentación de PowerPoint</vt:lpstr>
      <vt:lpstr>EDIFICIO ARANJUEZ CONTENEDOR DE MEMORIA SOCIAL PROPIETARIO Y CUSTODIO: MCYP</vt:lpstr>
      <vt:lpstr>EDIFICIO ARANJUEZ CONTENEDOR DE MEMORIA SOCIAL PROPIETARIO Y CUSTODIO: MCYP</vt:lpstr>
      <vt:lpstr>EDIFICIO ARANJUEZ CONTENEDOR DE MEMORIA SOCIAL PROPIETARIO Y CUSTODIO: MCYP</vt:lpstr>
      <vt:lpstr>EDIFICIO ARANJUEZ CONTENEDOR DE MEMORIA SOCIAL PROPIETARIO Y CUSTODIO: MCYP</vt:lpstr>
      <vt:lpstr>EDIFICIO ARANJUEZ CONTENEDOR DE MEMORIA SOCIAL PROPIETARIO Y CUSTODIO: MCYP</vt:lpstr>
      <vt:lpstr>EDIFICIO ARANJUEZ CONTENEDOR DE MEMORIA SOCIAL PROPIETARIO Y CUSTODIO: MCYP</vt:lpstr>
      <vt:lpstr>EDIFICIO ARANJUEZ CONTENEDOR DE MEMORIA SOCIAL PROPIETARIO Y CUSTODIO: MCYP</vt:lpstr>
      <vt:lpstr>EDIFICIO ARANJUEZ CONTENEDOR DE MEMORIA SOCIAL PROPIETARIO Y CUSTODIO: MCYP</vt:lpstr>
      <vt:lpstr>EDIFICIO ARANJUEZ CONTENEDOR DE MEMORIA SOCIAL PROPIETARIO Y CUSTODIO: MCYP</vt:lpstr>
      <vt:lpstr>EDIFICIO ARANJUEZ CONTENEDOR DE MEMORIA SOCIAL PROPIETARIO Y CUSTODIO: MCYP</vt:lpstr>
      <vt:lpstr>EDIFICIO ARANJUEZ CONTENEDOR DE MEMORIA SOCIAL PROPIETARIO Y CUSTODIO: MCYP</vt:lpstr>
      <vt:lpstr>SECTOR CULTURAL DEL GAD DMQ</vt:lpstr>
      <vt:lpstr>SECTOR CULTURAL DEL GAD DMQ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37</cp:revision>
  <dcterms:created xsi:type="dcterms:W3CDTF">2023-06-11T00:31:58Z</dcterms:created>
  <dcterms:modified xsi:type="dcterms:W3CDTF">2023-07-11T00:25:34Z</dcterms:modified>
</cp:coreProperties>
</file>