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65" r:id="rId4"/>
    <p:sldId id="273" r:id="rId5"/>
    <p:sldId id="279" r:id="rId6"/>
    <p:sldId id="280" r:id="rId7"/>
    <p:sldId id="286" r:id="rId8"/>
    <p:sldId id="287" r:id="rId9"/>
  </p:sldIdLst>
  <p:sldSz cx="12192000" cy="6858000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a Cecilia Telpis Llivichuzca" initials="MCTL" lastIdx="1" clrIdx="0">
    <p:extLst>
      <p:ext uri="{19B8F6BF-5375-455C-9EA6-DF929625EA0E}">
        <p15:presenceInfo xmlns:p15="http://schemas.microsoft.com/office/powerpoint/2012/main" userId="S-1-5-21-273869320-1094921958-1243824655-1305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1022" autoAdjust="0"/>
  </p:normalViewPr>
  <p:slideViewPr>
    <p:cSldViewPr snapToGrid="0">
      <p:cViewPr varScale="1">
        <p:scale>
          <a:sx n="56" d="100"/>
          <a:sy n="56" d="100"/>
        </p:scale>
        <p:origin x="113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elpis\AppData\Local\Microsoft\Windows\INetCache\Content.Outlook\HR18V9U0\CUADROS%20PROYECCI&#211;N%20INGRESOS%20AL%2016%20OCT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elpis\Documents\DMQ\PRESUPUESTO\PROFORMA%202024\CEDULA%20PROFORMA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PROYECCIÓN INGRESOS</a:t>
            </a:r>
            <a:r>
              <a:rPr lang="en-US" baseline="0">
                <a:solidFill>
                  <a:schemeClr val="accent1">
                    <a:lumMod val="50000"/>
                  </a:schemeClr>
                </a:solidFill>
              </a:rPr>
              <a:t> 2024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'[CUADROS PROYECCIÓN INGRESOS AL 16 OCT 2023.xlsx]ASAMBLEA'!$E$14</c:f>
              <c:strCache>
                <c:ptCount val="1"/>
                <c:pt idx="0">
                  <c:v>Año 2024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5848-4D00-A0DC-E649C1D09F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5848-4D00-A0DC-E649C1D09F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5848-4D00-A0DC-E649C1D09F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5848-4D00-A0DC-E649C1D09F4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848-4D00-A0DC-E649C1D09F4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848-4D00-A0DC-E649C1D09F41}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3C8AD95-B80D-41B9-B208-B296B69CC9E2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633016AB-21A6-465D-BEB0-A68677FE205B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317078026131229"/>
                      <c:h val="7.602104249433984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848-4D00-A0DC-E649C1D09F4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5848-4D00-A0DC-E649C1D09F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'[CUADROS PROYECCIÓN INGRESOS AL 16 OCT 2023.xlsx]ASAMBLEA'!$D$15:$D$18</c:f>
              <c:strCache>
                <c:ptCount val="4"/>
                <c:pt idx="0">
                  <c:v>Recursos Municipales</c:v>
                </c:pt>
                <c:pt idx="1">
                  <c:v>Asignación Gobierno Central</c:v>
                </c:pt>
                <c:pt idx="2">
                  <c:v>Saldo Caja Bancos</c:v>
                </c:pt>
                <c:pt idx="3">
                  <c:v>Proyecto Primera Línea Metro de Quito</c:v>
                </c:pt>
              </c:strCache>
            </c:strRef>
          </c:cat>
          <c:val>
            <c:numRef>
              <c:f>'[CUADROS PROYECCIÓN INGRESOS AL 16 OCT 2023.xlsx]ASAMBLEA'!$E$15:$E$18</c:f>
              <c:numCache>
                <c:formatCode>#,##0.00</c:formatCode>
                <c:ptCount val="4"/>
                <c:pt idx="0">
                  <c:v>373340801.89999998</c:v>
                </c:pt>
                <c:pt idx="1">
                  <c:v>354652375.37</c:v>
                </c:pt>
                <c:pt idx="2">
                  <c:v>257779345.97</c:v>
                </c:pt>
                <c:pt idx="3">
                  <c:v>1195423.44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48-4D00-A0DC-E649C1D09F4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/>
              <a:t>PROFORMA</a:t>
            </a:r>
            <a:r>
              <a:rPr lang="es-EC" baseline="0"/>
              <a:t> 2024</a:t>
            </a:r>
            <a:endParaRPr lang="es-EC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B5CA-4422-BEC7-BC35A8A568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B5CA-4422-BEC7-BC35A8A568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B5CA-4422-BEC7-BC35A8A568F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B5CA-4422-BEC7-BC35A8A568F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5CA-4422-BEC7-BC35A8A568F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5CA-4422-BEC7-BC35A8A568FC}"/>
                </c:ext>
              </c:extLst>
            </c:dLbl>
            <c:dLbl>
              <c:idx val="2"/>
              <c:layout>
                <c:manualLayout>
                  <c:x val="-6.6666666666666693E-2"/>
                  <c:y val="4.629629629629629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59ED847-9CA3-421E-8102-6C9925FD45E3}" type="CATEGORYNAME">
                      <a:rPr lang="es-MX" sz="1200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s-MX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CD93BE09-2D96-4B37-86B2-09A8D73813A1}" type="PERCENTAGE">
                      <a:rPr lang="es-MX" sz="1200" baseline="0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chemeClr val="accent1"/>
                          </a:solidFill>
                        </a:defRPr>
                      </a:pPr>
                      <a:t>[PORCENTAJE]</a:t>
                    </a:fld>
                    <a:endParaRPr lang="es-MX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5CA-4422-BEC7-BC35A8A568F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B5CA-4422-BEC7-BC35A8A568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'TIPO DE GASTO'!$A$53:$A$56</c:f>
              <c:strCache>
                <c:ptCount val="4"/>
                <c:pt idx="0">
                  <c:v>Gastos en remuneraciones</c:v>
                </c:pt>
                <c:pt idx="1">
                  <c:v>Gastos Administrativos</c:v>
                </c:pt>
                <c:pt idx="2">
                  <c:v>Transferencias y donaciones corrientes</c:v>
                </c:pt>
                <c:pt idx="3">
                  <c:v>Gastos de Inversión</c:v>
                </c:pt>
              </c:strCache>
            </c:strRef>
          </c:cat>
          <c:val>
            <c:numRef>
              <c:f>'TIPO DE GASTO'!$B$53:$B$56</c:f>
              <c:numCache>
                <c:formatCode>_(* #,##0.00_);_(* \(#,##0.00\);_(* "-"??_);_(@_)</c:formatCode>
                <c:ptCount val="4"/>
                <c:pt idx="0">
                  <c:v>215123857.09</c:v>
                </c:pt>
                <c:pt idx="1">
                  <c:v>169877853.76000002</c:v>
                </c:pt>
                <c:pt idx="2">
                  <c:v>51743666.949999996</c:v>
                </c:pt>
                <c:pt idx="3">
                  <c:v>550222568.88000011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5CA-4422-BEC7-BC35A8A568F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B5006-5137-45C7-804C-490822F76AC0}" type="datetimeFigureOut">
              <a:rPr lang="es-EC" smtClean="0"/>
              <a:t>16/10/2023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5DB2C-4F1A-4818-B0AC-9B0C2AA270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62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AC275-4FF0-4AE8-B23A-B40151AD9991}" type="datetimeFigureOut">
              <a:rPr lang="es-EC" smtClean="0"/>
              <a:t>16/10/2023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CE520-6275-46A6-A04A-6A5A2F90152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3170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b="1" dirty="0" smtClean="0"/>
              <a:t>Saldo caja</a:t>
            </a:r>
            <a:r>
              <a:rPr lang="es-MX" b="1" baseline="0" dirty="0" smtClean="0"/>
              <a:t> bancos presentado en Asamblea anterior </a:t>
            </a:r>
            <a:r>
              <a:rPr lang="es-EC" sz="1200" u="none" strike="noStrike" dirty="0" smtClean="0">
                <a:effectLst/>
              </a:rPr>
              <a:t>199.268.045,42</a:t>
            </a:r>
          </a:p>
          <a:p>
            <a:r>
              <a:rPr lang="es-MX" b="1" dirty="0" smtClean="0"/>
              <a:t>Incremento</a:t>
            </a:r>
            <a:r>
              <a:rPr lang="es-MX" b="1" baseline="0" dirty="0" smtClean="0"/>
              <a:t> </a:t>
            </a:r>
            <a:r>
              <a:rPr lang="es-EC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58.511.300,55</a:t>
            </a:r>
            <a:r>
              <a:rPr lang="es-EC" dirty="0" smtClean="0"/>
              <a:t> </a:t>
            </a:r>
          </a:p>
          <a:p>
            <a:r>
              <a:rPr lang="es-MX" b="1" dirty="0" smtClean="0"/>
              <a:t>Saldo caja bancos</a:t>
            </a:r>
            <a:r>
              <a:rPr lang="es-MX" b="1" baseline="0" dirty="0" smtClean="0"/>
              <a:t> 2024 257.779.345,97</a:t>
            </a:r>
            <a:endParaRPr lang="es-EC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CE520-6275-46A6-A04A-6A5A2F90152F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4681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CE520-6275-46A6-A04A-6A5A2F90152F}" type="slidenum">
              <a:rPr lang="es-EC" smtClean="0"/>
              <a:t>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217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16/10/2023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673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16/10/2023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035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16/10/2023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4746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16/10/2023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479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16/10/2023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088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16/10/2023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02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16/10/2023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010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16/10/2023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300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16/10/2023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398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16/10/2023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120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5F50-7494-4B8D-930B-899A9BE580A0}" type="datetimeFigureOut">
              <a:rPr lang="es-EC" smtClean="0"/>
              <a:t>16/10/2023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5172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A5F50-7494-4B8D-930B-899A9BE580A0}" type="datetimeFigureOut">
              <a:rPr lang="es-EC" smtClean="0"/>
              <a:t>16/10/2023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26F2-AE81-48E6-8D91-B4D549DB44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235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0" y="1683777"/>
            <a:ext cx="12192000" cy="128563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sz="4000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GOBIERNO AUTÓNOMO DESCENTRALIZADO </a:t>
            </a:r>
          </a:p>
          <a:p>
            <a:pPr marL="182880" algn="ctr"/>
            <a:r>
              <a:rPr kumimoji="0" lang="es-MX" sz="4000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DEL DISTRITO METROPOLITANO DE QUITO</a:t>
            </a:r>
            <a:endParaRPr kumimoji="0" lang="es-EC" sz="4000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459470" y="3569269"/>
            <a:ext cx="9273060" cy="685773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s-MX" sz="3600" b="1" dirty="0" smtClean="0">
                <a:solidFill>
                  <a:srgbClr val="4B4C8A"/>
                </a:solidFill>
                <a:latin typeface="Calibri Light"/>
              </a:rPr>
              <a:t>PROFORMA PRESUPUESTARIA 2024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0917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95787" y="2141442"/>
            <a:ext cx="11277599" cy="128563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sz="4800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BASE LEGAL</a:t>
            </a:r>
            <a:endParaRPr kumimoji="0" lang="es-EC" sz="4800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1029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90901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1053822" y="1472926"/>
            <a:ext cx="9345237" cy="10198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EC" sz="34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Código Orgánico de Organización Territorial (COOTAD</a:t>
            </a:r>
            <a:r>
              <a:rPr lang="es-EC" sz="28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marL="182880" algn="ctr"/>
            <a:r>
              <a:rPr kumimoji="0" lang="es-EC" sz="3200" dirty="0" smtClean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32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846912" y="2793347"/>
            <a:ext cx="10504449" cy="236690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“Art. 236.- Base .- La base para la estimación de los ingresos será la suma resultante del promedio de los incrementos de recaudación de los últimos tres años más la recaudación efectiva del año inmediato </a:t>
            </a:r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anterior.</a:t>
            </a:r>
            <a:endParaRPr lang="es-MX" sz="1800" b="1" i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algn="just">
              <a:defRPr/>
            </a:pP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 base así obtenida podrá ser aumentada o disminuida según las perspectivas económicas </a:t>
            </a:r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 fiscales </a:t>
            </a: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que se prevean para el ejercicio vigente y para el año en que va a regir el presupuesto o </a:t>
            </a:r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acuerdo </a:t>
            </a: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las nuevas disposiciones legales que modifiquen al rendimiento de la respectiva fuente </a:t>
            </a:r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ingreso</a:t>
            </a: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o bien de conformidad a las mejoras introducidas en la administración tributaria</a:t>
            </a:r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.” </a:t>
            </a:r>
            <a:endParaRPr lang="es-MX" sz="1800" b="1" i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6099137" y="18675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508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90901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2" name="1 Título"/>
          <p:cNvSpPr txBox="1">
            <a:spLocks/>
          </p:cNvSpPr>
          <p:nvPr/>
        </p:nvSpPr>
        <p:spPr>
          <a:xfrm>
            <a:off x="1053822" y="1472926"/>
            <a:ext cx="9345237" cy="10198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EC" sz="34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Código Orgánico de Organización Territorial (COOTAD</a:t>
            </a:r>
            <a:r>
              <a:rPr lang="es-EC" sz="2800" b="1" dirty="0">
                <a:solidFill>
                  <a:srgbClr val="4B4C8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marL="182880" algn="ctr"/>
            <a:r>
              <a:rPr kumimoji="0" lang="es-EC" sz="3200" dirty="0" smtClean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32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846912" y="2517522"/>
            <a:ext cx="10504449" cy="39078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2C2D76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800" b="1" i="1" dirty="0" smtClean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“Art</a:t>
            </a:r>
            <a:r>
              <a:rPr lang="es-MX" sz="1800" b="1" i="1" dirty="0">
                <a:solidFill>
                  <a:sysClr val="windowText" lastClr="000000">
                    <a:alpha val="75000"/>
                  </a:sys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238.- </a:t>
            </a:r>
            <a:r>
              <a:rPr lang="es-MX" sz="1800" i="1" dirty="0"/>
              <a:t>Participación ciudadana en la priorización del gasto.- Las prioridades de gasto se establecerán desde las unidades básicas de participación y serán recogidas por la asamblea local o el organismo que en cada gobierno autónomo </a:t>
            </a:r>
            <a:r>
              <a:rPr lang="es-EC" sz="1800" i="1" dirty="0"/>
              <a:t>descentralizado se establezca como máxima instancia de participación. El cálculo definitivo de ingresos será presentado en </a:t>
            </a:r>
            <a:r>
              <a:rPr lang="es-MX" sz="1800" i="1" dirty="0"/>
              <a:t>el mismo plazo del artículo anterior, por el ejecutivo, en la asamblea local como insumo para la definición participativa </a:t>
            </a:r>
            <a:r>
              <a:rPr lang="es-MX" sz="1800" i="1" dirty="0" smtClean="0"/>
              <a:t>de las </a:t>
            </a:r>
            <a:r>
              <a:rPr lang="es-MX" sz="1800" i="1" dirty="0"/>
              <a:t>prioridades de inversión del año </a:t>
            </a:r>
            <a:r>
              <a:rPr lang="es-MX" sz="1800" i="1" dirty="0" smtClean="0"/>
              <a:t>siguiente.</a:t>
            </a:r>
          </a:p>
          <a:p>
            <a:pPr algn="just"/>
            <a:r>
              <a:rPr lang="es-MX" sz="1800" i="1" dirty="0" smtClean="0"/>
              <a:t>La </a:t>
            </a:r>
            <a:r>
              <a:rPr lang="es-MX" sz="1800" i="1" dirty="0"/>
              <a:t>asamblea local o el organismo que en cada gobierno autónomo descentralizado se establezca como </a:t>
            </a:r>
            <a:r>
              <a:rPr lang="es-MX" sz="1800" i="1" dirty="0" smtClean="0"/>
              <a:t>máxima instancia </a:t>
            </a:r>
            <a:r>
              <a:rPr lang="es-MX" sz="1800" i="1" dirty="0"/>
              <a:t>de participación, considerando el límite presupuestario, definirá prioridades anuales de inversión </a:t>
            </a:r>
            <a:r>
              <a:rPr lang="es-MX" sz="1800" i="1" dirty="0" smtClean="0"/>
              <a:t>en función </a:t>
            </a:r>
            <a:r>
              <a:rPr lang="es-MX" sz="1800" i="1" dirty="0"/>
              <a:t>de los lineamientos del plan de desarrollo y de ordenamiento territorial, que serán procesadas por </a:t>
            </a:r>
            <a:r>
              <a:rPr lang="es-MX" sz="1800" i="1" dirty="0" smtClean="0"/>
              <a:t>el ejecutivo </a:t>
            </a:r>
            <a:r>
              <a:rPr lang="es-MX" sz="1800" i="1" dirty="0"/>
              <a:t>local e incorporadas en los proyectos de presupuesto de las dependencias y servicios de </a:t>
            </a:r>
            <a:r>
              <a:rPr lang="es-MX" sz="1800" i="1" dirty="0" smtClean="0"/>
              <a:t>los gobiernos </a:t>
            </a:r>
            <a:r>
              <a:rPr lang="es-MX" sz="1800" i="1" dirty="0"/>
              <a:t>autónomos descentralizados</a:t>
            </a:r>
            <a:r>
              <a:rPr lang="es-MX" sz="1800" i="1" dirty="0" smtClean="0"/>
              <a:t>.”</a:t>
            </a:r>
            <a:endParaRPr lang="es-MX" sz="1800" b="1" i="1" dirty="0">
              <a:solidFill>
                <a:sysClr val="windowText" lastClr="000000">
                  <a:alpha val="75000"/>
                </a:sys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6099137" y="18675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7059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590654" y="2264274"/>
            <a:ext cx="11122855" cy="128563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INGRESOS</a:t>
            </a:r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 2024</a:t>
            </a:r>
            <a:endParaRPr kumimoji="0" lang="es-EC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39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5630091" y="58344"/>
            <a:ext cx="3454518" cy="65035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848347"/>
              </p:ext>
            </p:extLst>
          </p:nvPr>
        </p:nvGraphicFramePr>
        <p:xfrm>
          <a:off x="505556" y="708696"/>
          <a:ext cx="5601946" cy="38633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543402">
                  <a:extLst>
                    <a:ext uri="{9D8B030D-6E8A-4147-A177-3AD203B41FA5}">
                      <a16:colId xmlns:a16="http://schemas.microsoft.com/office/drawing/2014/main" val="1628521787"/>
                    </a:ext>
                  </a:extLst>
                </a:gridCol>
                <a:gridCol w="2058544">
                  <a:extLst>
                    <a:ext uri="{9D8B030D-6E8A-4147-A177-3AD203B41FA5}">
                      <a16:colId xmlns:a16="http://schemas.microsoft.com/office/drawing/2014/main" val="628658342"/>
                    </a:ext>
                  </a:extLst>
                </a:gridCol>
              </a:tblGrid>
              <a:tr h="39402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INGRESOS 2024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307332"/>
                  </a:ext>
                </a:extLst>
              </a:tr>
              <a:tr h="71112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Descripción ingresos GADDMQ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Año 2024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0939344"/>
                  </a:ext>
                </a:extLst>
              </a:tr>
              <a:tr h="394022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Recursos Municipales</a:t>
                      </a:r>
                      <a:endParaRPr lang="es-EC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u="none" strike="noStrike">
                          <a:solidFill>
                            <a:srgbClr val="002060"/>
                          </a:solidFill>
                          <a:effectLst/>
                        </a:rPr>
                        <a:t>373.340.801,90</a:t>
                      </a:r>
                      <a:endParaRPr lang="es-EC" sz="2000" b="0" i="0" u="none" strike="noStrike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1853957"/>
                  </a:ext>
                </a:extLst>
              </a:tr>
              <a:tr h="394022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Asignación Gobierno Central</a:t>
                      </a:r>
                      <a:endParaRPr lang="es-EC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354.652.375,37 </a:t>
                      </a:r>
                      <a:endParaRPr lang="es-EC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4460263"/>
                  </a:ext>
                </a:extLst>
              </a:tr>
              <a:tr h="394022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Subtotal ingresos GADDMQ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r>
                        <a:rPr lang="es-EC" sz="20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727.993.177,27 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4502395"/>
                  </a:ext>
                </a:extLst>
              </a:tr>
              <a:tr h="394022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Saldo caja bancos</a:t>
                      </a:r>
                      <a:endParaRPr lang="es-EC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257.779.345,97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6177929"/>
                  </a:ext>
                </a:extLst>
              </a:tr>
              <a:tr h="788044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Proyecto Primera Línea Metro de Quito</a:t>
                      </a:r>
                      <a:endParaRPr lang="es-EC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1.195.423,44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2532538"/>
                  </a:ext>
                </a:extLst>
              </a:tr>
              <a:tr h="394022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Ingresos 2024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986.967.946,68</a:t>
                      </a:r>
                      <a:endParaRPr lang="es-EC" sz="2000" b="1" u="none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32352025"/>
                  </a:ext>
                </a:extLst>
              </a:tr>
            </a:tbl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2263648"/>
              </p:ext>
            </p:extLst>
          </p:nvPr>
        </p:nvGraphicFramePr>
        <p:xfrm>
          <a:off x="6107502" y="1118035"/>
          <a:ext cx="5786869" cy="4988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541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95378" y="2208267"/>
            <a:ext cx="11122855" cy="128563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GASTOS</a:t>
            </a:r>
            <a:r>
              <a:rPr kumimoji="0" lang="es-MX" b="1" dirty="0" smtClean="0">
                <a:solidFill>
                  <a:srgbClr val="2C2D76">
                    <a:alpha val="85000"/>
                  </a:srgbClr>
                </a:solidFill>
                <a:latin typeface="Calibri Light"/>
              </a:rPr>
              <a:t> 2024</a:t>
            </a:r>
            <a:endParaRPr kumimoji="0" lang="es-EC" b="1" dirty="0">
              <a:solidFill>
                <a:srgbClr val="2C2D76">
                  <a:alpha val="85000"/>
                </a:srgbClr>
              </a:solidFill>
              <a:latin typeface="Calibri Ligh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6375862" y="136061"/>
            <a:ext cx="2708747" cy="91965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29069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4609" y="136536"/>
            <a:ext cx="2628900" cy="9814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571" y="6106416"/>
            <a:ext cx="1828800" cy="485775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5630091" y="58344"/>
            <a:ext cx="3454518" cy="650352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Administración </a:t>
            </a:r>
            <a:r>
              <a:rPr lang="es-MX" sz="1600" b="1" dirty="0" smtClean="0">
                <a:solidFill>
                  <a:schemeClr val="accent5">
                    <a:lumMod val="50000"/>
                    <a:alpha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  <a:p>
            <a:pPr marL="182880"/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Metropolitana Financiera</a:t>
            </a:r>
            <a:endParaRPr lang="es-MX" sz="1600" b="1" dirty="0" smtClean="0">
              <a:solidFill>
                <a:schemeClr val="accent1">
                  <a:lumMod val="75000"/>
                </a:schemeClr>
              </a:solidFill>
              <a:latin typeface="Calibri Light"/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247117"/>
              </p:ext>
            </p:extLst>
          </p:nvPr>
        </p:nvGraphicFramePr>
        <p:xfrm>
          <a:off x="377940" y="877745"/>
          <a:ext cx="5252152" cy="43976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37052">
                  <a:extLst>
                    <a:ext uri="{9D8B030D-6E8A-4147-A177-3AD203B41FA5}">
                      <a16:colId xmlns:a16="http://schemas.microsoft.com/office/drawing/2014/main" val="4179000142"/>
                    </a:ext>
                  </a:extLst>
                </a:gridCol>
                <a:gridCol w="2215100">
                  <a:extLst>
                    <a:ext uri="{9D8B030D-6E8A-4147-A177-3AD203B41FA5}">
                      <a16:colId xmlns:a16="http://schemas.microsoft.com/office/drawing/2014/main" val="2695422973"/>
                    </a:ext>
                  </a:extLst>
                </a:gridCol>
              </a:tblGrid>
              <a:tr h="57843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GASTOS 2024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9178622"/>
                  </a:ext>
                </a:extLst>
              </a:tr>
              <a:tr h="64394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Descripción Gastos GADDMQ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Proforma 2024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0473752"/>
                  </a:ext>
                </a:extLst>
              </a:tr>
              <a:tr h="321973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Gastos</a:t>
                      </a:r>
                      <a:r>
                        <a:rPr lang="es-EC" sz="2000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en Remuneraciones</a:t>
                      </a:r>
                      <a:endParaRPr lang="es-EC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215.123.857,09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0511679"/>
                  </a:ext>
                </a:extLst>
              </a:tr>
              <a:tr h="492239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Gastos Administrativos</a:t>
                      </a:r>
                      <a:endParaRPr lang="es-EC" sz="2000" b="0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     </a:t>
                      </a:r>
                      <a:r>
                        <a:rPr lang="es-EC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169.877.853,76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094185"/>
                  </a:ext>
                </a:extLst>
              </a:tr>
              <a:tr h="643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Subtotal</a:t>
                      </a:r>
                      <a:r>
                        <a:rPr lang="es-MX" sz="20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Gastos Corrientes </a:t>
                      </a:r>
                      <a:r>
                        <a:rPr lang="es-EC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GADDMQ</a:t>
                      </a:r>
                      <a:endParaRPr lang="es-EC" sz="20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385.001.710,85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58610558"/>
                  </a:ext>
                </a:extLst>
              </a:tr>
              <a:tr h="643947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Transferencias y donaciones corrientes</a:t>
                      </a:r>
                      <a:r>
                        <a:rPr lang="es-EC" sz="1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(Empresas y entes)</a:t>
                      </a:r>
                      <a:endParaRPr lang="es-EC" sz="2000" u="none" strike="noStrike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51.743.666,95</a:t>
                      </a:r>
                      <a:endParaRPr lang="es-EC" sz="2000" b="0" i="0" u="none" strike="noStrike" dirty="0" smtClean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0874514"/>
                  </a:ext>
                </a:extLst>
              </a:tr>
              <a:tr h="429201">
                <a:tc>
                  <a:txBody>
                    <a:bodyPr/>
                    <a:lstStyle/>
                    <a:p>
                      <a:pPr algn="l" fontAlgn="b"/>
                      <a:r>
                        <a:rPr lang="es-EC" sz="20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Gastos de Inversión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s-EC" sz="20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550.222.568,88</a:t>
                      </a:r>
                      <a:endParaRPr lang="es-EC" sz="2000" b="0" i="0" u="none" strike="noStrike" dirty="0" smtClean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4287111"/>
                  </a:ext>
                </a:extLst>
              </a:tr>
              <a:tr h="643947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Total Proforma Presupuestaria 2024	</a:t>
                      </a:r>
                      <a:endParaRPr lang="es-EC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 986.967.946,68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6549299"/>
                  </a:ext>
                </a:extLst>
              </a:tr>
            </a:tbl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482522"/>
              </p:ext>
            </p:extLst>
          </p:nvPr>
        </p:nvGraphicFramePr>
        <p:xfrm>
          <a:off x="5630091" y="1562369"/>
          <a:ext cx="6561909" cy="388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566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2934</TotalTime>
  <Words>459</Words>
  <Application>Microsoft Office PowerPoint</Application>
  <PresentationFormat>Panorámica</PresentationFormat>
  <Paragraphs>75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Daissy Tatiana Machuca Campos</dc:creator>
  <cp:lastModifiedBy>Marcia Cecilia Telpis Llivichuzca</cp:lastModifiedBy>
  <cp:revision>112</cp:revision>
  <cp:lastPrinted>2023-07-28T19:41:16Z</cp:lastPrinted>
  <dcterms:created xsi:type="dcterms:W3CDTF">2023-05-16T20:15:33Z</dcterms:created>
  <dcterms:modified xsi:type="dcterms:W3CDTF">2023-10-16T23:26:36Z</dcterms:modified>
</cp:coreProperties>
</file>