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84" r:id="rId3"/>
    <p:sldId id="290" r:id="rId4"/>
    <p:sldId id="291" r:id="rId5"/>
    <p:sldId id="283" r:id="rId6"/>
    <p:sldId id="285" r:id="rId7"/>
    <p:sldId id="286" r:id="rId8"/>
    <p:sldId id="287" r:id="rId9"/>
    <p:sldId id="288" r:id="rId10"/>
    <p:sldId id="289" r:id="rId1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1BB5"/>
    <a:srgbClr val="CC0099"/>
    <a:srgbClr val="EFF6F7"/>
    <a:srgbClr val="FEE8FE"/>
    <a:srgbClr val="2736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5" autoAdjust="0"/>
    <p:restoredTop sz="89189" autoAdjust="0"/>
  </p:normalViewPr>
  <p:slideViewPr>
    <p:cSldViewPr snapToGrid="0">
      <p:cViewPr varScale="1">
        <p:scale>
          <a:sx n="78" d="100"/>
          <a:sy n="78" d="100"/>
        </p:scale>
        <p:origin x="9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tipan\Documents\MDMDQ\2023\POA%202024\Asamblea%20de%20Quito\PRIORIDADES%20DE%20INVERSI&#211;N%20-%20POA%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tipan\Documents\MDMDQ\2023\POA%202024\Asamblea%20de%20Quito\PRIORIDADES%20DE%20INVERSI&#211;N%20-%20POA%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tipan\Documents\MDMDQ\2023\POA%202024\PRIORIDADES%20DE%20INVERSI&#211;N%20-%20POA%20202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tipan\Documents\MDMDQ\2023\POA%202024\Asamblea%20de%20Quito\PRIORIDADES%20DE%20INVERSI&#211;N%20-%20POA%2020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tipan\Documents\MDMDQ\2023\POA%202024\Asamblea%20de%20Quito\PRIORIDADES%20DE%20INVERSI&#211;N%20-%20POA%20202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tipan\Documents\MDMDQ\2023\POA%202024\Asamblea%20de%20Quito\PRIORIDADES%20DE%20INVERSI&#211;N%20-%20POA%20202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tipan\Documents\MDMDQ\2023\POA%202024\Asamblea%20de%20Quito\PRIORIDADES%20DE%20INVERSI&#211;N%20-%20POA%202024.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826266696631317"/>
          <c:y val="2.7261462205700124E-2"/>
          <c:w val="0.3841987379147811"/>
          <c:h val="0.94547707558859972"/>
        </c:manualLayout>
      </c:layout>
      <c:barChart>
        <c:barDir val="bar"/>
        <c:grouping val="stacked"/>
        <c:varyColors val="0"/>
        <c:ser>
          <c:idx val="0"/>
          <c:order val="0"/>
          <c:spPr>
            <a:solidFill>
              <a:schemeClr val="accent1"/>
            </a:solidFill>
            <a:ln>
              <a:noFill/>
            </a:ln>
            <a:effectLst/>
            <a:scene3d>
              <a:camera prst="orthographicFront"/>
              <a:lightRig rig="threePt" dir="t"/>
            </a:scene3d>
            <a:sp3d>
              <a:bevelT/>
            </a:sp3d>
          </c:spPr>
          <c:invertIfNegative val="0"/>
          <c:dPt>
            <c:idx val="0"/>
            <c:invertIfNegative val="0"/>
            <c:bubble3D val="0"/>
            <c:spPr>
              <a:solidFill>
                <a:srgbClr val="DEC7E7"/>
              </a:solidFill>
              <a:ln>
                <a:noFill/>
              </a:ln>
              <a:effectLst/>
              <a:scene3d>
                <a:camera prst="orthographicFront"/>
                <a:lightRig rig="threePt" dir="t"/>
              </a:scene3d>
              <a:sp3d>
                <a:bevelT/>
              </a:sp3d>
            </c:spPr>
            <c:extLst>
              <c:ext xmlns:c16="http://schemas.microsoft.com/office/drawing/2014/chart" uri="{C3380CC4-5D6E-409C-BE32-E72D297353CC}">
                <c16:uniqueId val="{00000001-D826-42B1-9022-0FA3D8C1CD00}"/>
              </c:ext>
            </c:extLst>
          </c:dPt>
          <c:dPt>
            <c:idx val="1"/>
            <c:invertIfNegative val="0"/>
            <c:bubble3D val="0"/>
            <c:spPr>
              <a:solidFill>
                <a:schemeClr val="accent2">
                  <a:lumMod val="20000"/>
                  <a:lumOff val="80000"/>
                </a:schemeClr>
              </a:solidFill>
              <a:ln>
                <a:noFill/>
              </a:ln>
              <a:effectLst/>
              <a:scene3d>
                <a:camera prst="orthographicFront"/>
                <a:lightRig rig="threePt" dir="t"/>
              </a:scene3d>
              <a:sp3d>
                <a:bevelT/>
              </a:sp3d>
            </c:spPr>
            <c:extLst>
              <c:ext xmlns:c16="http://schemas.microsoft.com/office/drawing/2014/chart" uri="{C3380CC4-5D6E-409C-BE32-E72D297353CC}">
                <c16:uniqueId val="{00000003-D826-42B1-9022-0FA3D8C1CD00}"/>
              </c:ext>
            </c:extLst>
          </c:dPt>
          <c:dPt>
            <c:idx val="2"/>
            <c:invertIfNegative val="0"/>
            <c:bubble3D val="0"/>
            <c:spPr>
              <a:solidFill>
                <a:schemeClr val="accent4">
                  <a:lumMod val="60000"/>
                  <a:lumOff val="40000"/>
                </a:schemeClr>
              </a:solidFill>
              <a:ln>
                <a:noFill/>
              </a:ln>
              <a:effectLst/>
              <a:scene3d>
                <a:camera prst="orthographicFront"/>
                <a:lightRig rig="threePt" dir="t"/>
              </a:scene3d>
              <a:sp3d>
                <a:bevelT/>
              </a:sp3d>
            </c:spPr>
            <c:extLst>
              <c:ext xmlns:c16="http://schemas.microsoft.com/office/drawing/2014/chart" uri="{C3380CC4-5D6E-409C-BE32-E72D297353CC}">
                <c16:uniqueId val="{00000005-D826-42B1-9022-0FA3D8C1CD00}"/>
              </c:ext>
            </c:extLst>
          </c:dPt>
          <c:dPt>
            <c:idx val="3"/>
            <c:invertIfNegative val="0"/>
            <c:bubble3D val="0"/>
            <c:spPr>
              <a:solidFill>
                <a:schemeClr val="accent2"/>
              </a:solidFill>
              <a:ln>
                <a:noFill/>
              </a:ln>
              <a:effectLst/>
              <a:scene3d>
                <a:camera prst="orthographicFront"/>
                <a:lightRig rig="threePt" dir="t"/>
              </a:scene3d>
              <a:sp3d>
                <a:bevelT/>
              </a:sp3d>
            </c:spPr>
            <c:extLst>
              <c:ext xmlns:c16="http://schemas.microsoft.com/office/drawing/2014/chart" uri="{C3380CC4-5D6E-409C-BE32-E72D297353CC}">
                <c16:uniqueId val="{00000007-D826-42B1-9022-0FA3D8C1CD00}"/>
              </c:ext>
            </c:extLst>
          </c:dPt>
          <c:dPt>
            <c:idx val="4"/>
            <c:invertIfNegative val="0"/>
            <c:bubble3D val="0"/>
            <c:spPr>
              <a:solidFill>
                <a:schemeClr val="accent6"/>
              </a:solidFill>
              <a:ln>
                <a:noFill/>
              </a:ln>
              <a:effectLst/>
              <a:scene3d>
                <a:camera prst="orthographicFront"/>
                <a:lightRig rig="threePt" dir="t"/>
              </a:scene3d>
              <a:sp3d>
                <a:bevelT/>
              </a:sp3d>
            </c:spPr>
            <c:extLst>
              <c:ext xmlns:c16="http://schemas.microsoft.com/office/drawing/2014/chart" uri="{C3380CC4-5D6E-409C-BE32-E72D297353CC}">
                <c16:uniqueId val="{00000009-D826-42B1-9022-0FA3D8C1CD00}"/>
              </c:ext>
            </c:extLst>
          </c:dPt>
          <c:dPt>
            <c:idx val="5"/>
            <c:invertIfNegative val="0"/>
            <c:bubble3D val="0"/>
            <c:spPr>
              <a:solidFill>
                <a:schemeClr val="accent1">
                  <a:lumMod val="75000"/>
                </a:schemeClr>
              </a:solidFill>
              <a:ln>
                <a:noFill/>
              </a:ln>
              <a:effectLst/>
              <a:scene3d>
                <a:camera prst="orthographicFront"/>
                <a:lightRig rig="threePt" dir="t"/>
              </a:scene3d>
              <a:sp3d>
                <a:bevelT/>
              </a:sp3d>
            </c:spPr>
            <c:extLst>
              <c:ext xmlns:c16="http://schemas.microsoft.com/office/drawing/2014/chart" uri="{C3380CC4-5D6E-409C-BE32-E72D297353CC}">
                <c16:uniqueId val="{0000000B-D826-42B1-9022-0FA3D8C1CD00}"/>
              </c:ext>
            </c:extLst>
          </c:dPt>
          <c:dLbls>
            <c:dLbl>
              <c:idx val="0"/>
              <c:layout>
                <c:manualLayout>
                  <c:x val="0.1029202026549835"/>
                  <c:y val="2.4783147459727273E-3"/>
                </c:manualLayout>
              </c:layout>
              <c:tx>
                <c:rich>
                  <a:bodyPr/>
                  <a:lstStyle/>
                  <a:p>
                    <a:r>
                      <a:rPr lang="en-US"/>
                      <a:t>$</a:t>
                    </a:r>
                    <a:fld id="{33C1B0FD-4C6D-4751-AB07-7AD314BA2593}" type="VALUE">
                      <a:rPr lang="en-US"/>
                      <a:pPr/>
                      <a:t>[VALOR]</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D826-42B1-9022-0FA3D8C1CD00}"/>
                </c:ext>
              </c:extLst>
            </c:dLbl>
            <c:dLbl>
              <c:idx val="1"/>
              <c:layout>
                <c:manualLayout>
                  <c:x val="4.4477129911840781E-2"/>
                  <c:y val="0"/>
                </c:manualLayout>
              </c:layout>
              <c:tx>
                <c:rich>
                  <a:bodyPr/>
                  <a:lstStyle/>
                  <a:p>
                    <a:r>
                      <a:rPr lang="en-US"/>
                      <a:t>$</a:t>
                    </a:r>
                    <a:fld id="{CF316827-B844-4325-A812-ED8A0B8CBA7E}" type="VALUE">
                      <a:rPr lang="en-US"/>
                      <a:pPr/>
                      <a:t>[VALOR]</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D826-42B1-9022-0FA3D8C1CD00}"/>
                </c:ext>
              </c:extLst>
            </c:dLbl>
            <c:dLbl>
              <c:idx val="2"/>
              <c:layout>
                <c:manualLayout>
                  <c:x val="0.22947234914731207"/>
                  <c:y val="-9.0870490942001433E-17"/>
                </c:manualLayout>
              </c:layout>
              <c:tx>
                <c:rich>
                  <a:bodyPr/>
                  <a:lstStyle/>
                  <a:p>
                    <a:r>
                      <a:rPr lang="en-US"/>
                      <a:t>$</a:t>
                    </a:r>
                    <a:fld id="{9391D07D-716B-4AAD-ADE8-AE7D36FACB2A}" type="VALUE">
                      <a:rPr lang="en-US"/>
                      <a:pPr/>
                      <a:t>[VALOR]</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D826-42B1-9022-0FA3D8C1CD00}"/>
                </c:ext>
              </c:extLst>
            </c:dLbl>
            <c:dLbl>
              <c:idx val="3"/>
              <c:layout>
                <c:manualLayout>
                  <c:x val="5.4247699213338649E-2"/>
                  <c:y val="-3.6082205727144752E-4"/>
                </c:manualLayout>
              </c:layout>
              <c:tx>
                <c:rich>
                  <a:bodyPr/>
                  <a:lstStyle/>
                  <a:p>
                    <a:r>
                      <a:rPr lang="en-US"/>
                      <a:t>$</a:t>
                    </a:r>
                    <a:fld id="{DBDF37FC-6C6A-4CAC-8C44-05F36CEE4287}" type="VALUE">
                      <a:rPr lang="en-US"/>
                      <a:pPr/>
                      <a:t>[VALOR]</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D826-42B1-9022-0FA3D8C1CD00}"/>
                </c:ext>
              </c:extLst>
            </c:dLbl>
            <c:dLbl>
              <c:idx val="4"/>
              <c:layout>
                <c:manualLayout>
                  <c:x val="5.7719779000062706E-2"/>
                  <c:y val="-2.4783147459727386E-3"/>
                </c:manualLayout>
              </c:layout>
              <c:tx>
                <c:rich>
                  <a:bodyPr/>
                  <a:lstStyle/>
                  <a:p>
                    <a:r>
                      <a:rPr lang="en-US"/>
                      <a:t>$</a:t>
                    </a:r>
                    <a:fld id="{85F373D5-DD00-44FF-8469-685A16EAF42B}" type="VALUE">
                      <a:rPr lang="en-US"/>
                      <a:pPr/>
                      <a:t>[VALOR]</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D826-42B1-9022-0FA3D8C1CD00}"/>
                </c:ext>
              </c:extLst>
            </c:dLbl>
            <c:dLbl>
              <c:idx val="5"/>
              <c:layout>
                <c:manualLayout>
                  <c:x val="9.2109075649406541E-2"/>
                  <c:y val="-1.3012768252637009E-17"/>
                </c:manualLayout>
              </c:layout>
              <c:tx>
                <c:rich>
                  <a:bodyPr/>
                  <a:lstStyle/>
                  <a:p>
                    <a:r>
                      <a:rPr lang="en-US"/>
                      <a:t>$</a:t>
                    </a:r>
                    <a:fld id="{03F7FDC2-B71C-4B3E-BDB5-3C24BC20F1D1}" type="VALUE">
                      <a:rPr lang="en-US"/>
                      <a:pPr/>
                      <a:t>[VALOR]</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B-D826-42B1-9022-0FA3D8C1CD0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OBJETIVOS!$B$3:$B$8</c:f>
              <c:strCache>
                <c:ptCount val="6"/>
                <c:pt idx="0">
                  <c:v>OE6. ASEGURAR UNA VIDA PLENA Y JUSTA, CON IGUALDAD DE OPORTUNIDADES; Y CON ACCESO A SALUD, EDUCACIÓN, CULTURA Y SEGURIDAD</c:v>
                </c:pt>
                <c:pt idx="1">
                  <c:v>OE5. IMPULSAR LA PRODUCTIVIDAD Y COMPETITIVIDAD PARA UN CRECIMIENTO ECONÓMICO, INCLUSIVO Y CON RESPONSABILIDAD SOCIAL</c:v>
                </c:pt>
                <c:pt idx="2">
                  <c:v>OE4. BRINDAR OPCIONES DE MOVILIDAD Y CONECTIVIDAD CONFIABLES, DE CALIDAD, EFICIENTES Y SEGURAS</c:v>
                </c:pt>
                <c:pt idx="3">
                  <c:v>OE3. CONSOLIDAR COMUNIDADES Y BARRIOS SOSTENIBLES, INCLUSIVOS Y RESILIENTES, QUE CUENTEN CON SERVICIOS Y UN HÁBITAT DE CALIDAD</c:v>
                </c:pt>
                <c:pt idx="4">
                  <c:v>OE2. PROMOVER UNA GESTIÓN INTEGRAL AMBIENTAL, DE RESIDUOS Y DE RIESGOS, RESPONSABLES Y SOSTENIBLES</c:v>
                </c:pt>
                <c:pt idx="5">
                  <c:v>OE1. EJERCER UNA GOBERNABILIDAD Y GOBERNANZA DE PROXIMIDAD, RESPONSABLE, TRANSPARENTE Y ÁGIL</c:v>
                </c:pt>
              </c:strCache>
            </c:strRef>
          </c:cat>
          <c:val>
            <c:numRef>
              <c:f>OBJETIVOS!$D$3:$D$8</c:f>
              <c:numCache>
                <c:formatCode>_(* #,##0.00_);_(* \(#,##0.00\);_(* "-"??_);_(@_)</c:formatCode>
                <c:ptCount val="6"/>
                <c:pt idx="0">
                  <c:v>73.71827463000001</c:v>
                </c:pt>
                <c:pt idx="1">
                  <c:v>16.426893709999998</c:v>
                </c:pt>
                <c:pt idx="2">
                  <c:v>325.68599121000005</c:v>
                </c:pt>
                <c:pt idx="3">
                  <c:v>22.526883516999991</c:v>
                </c:pt>
                <c:pt idx="4">
                  <c:v>21.218466189999997</c:v>
                </c:pt>
                <c:pt idx="5">
                  <c:v>90.646059619999974</c:v>
                </c:pt>
              </c:numCache>
            </c:numRef>
          </c:val>
          <c:extLst>
            <c:ext xmlns:c16="http://schemas.microsoft.com/office/drawing/2014/chart" uri="{C3380CC4-5D6E-409C-BE32-E72D297353CC}">
              <c16:uniqueId val="{0000000C-D826-42B1-9022-0FA3D8C1CD00}"/>
            </c:ext>
          </c:extLst>
        </c:ser>
        <c:dLbls>
          <c:showLegendKey val="0"/>
          <c:showVal val="1"/>
          <c:showCatName val="0"/>
          <c:showSerName val="0"/>
          <c:showPercent val="0"/>
          <c:showBubbleSize val="0"/>
        </c:dLbls>
        <c:gapWidth val="150"/>
        <c:overlap val="100"/>
        <c:axId val="1899059632"/>
        <c:axId val="1899057136"/>
      </c:barChart>
      <c:catAx>
        <c:axId val="1899059632"/>
        <c:scaling>
          <c:orientation val="minMax"/>
        </c:scaling>
        <c:delete val="1"/>
        <c:axPos val="l"/>
        <c:numFmt formatCode="General" sourceLinked="1"/>
        <c:majorTickMark val="out"/>
        <c:minorTickMark val="none"/>
        <c:tickLblPos val="nextTo"/>
        <c:crossAx val="1899057136"/>
        <c:crosses val="autoZero"/>
        <c:auto val="1"/>
        <c:lblAlgn val="ctr"/>
        <c:lblOffset val="100"/>
        <c:noMultiLvlLbl val="0"/>
      </c:catAx>
      <c:valAx>
        <c:axId val="1899057136"/>
        <c:scaling>
          <c:orientation val="minMax"/>
        </c:scaling>
        <c:delete val="1"/>
        <c:axPos val="b"/>
        <c:numFmt formatCode="_(* #,##0.00_);_(* \(#,##0.00\);_(* &quot;-&quot;??_);_(@_)" sourceLinked="1"/>
        <c:majorTickMark val="none"/>
        <c:minorTickMark val="none"/>
        <c:tickLblPos val="nextTo"/>
        <c:crossAx val="1899059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59128754086768"/>
          <c:y val="5.0925925925925923E-2"/>
          <c:w val="0.45845577150590611"/>
          <c:h val="0.89814814814814814"/>
        </c:manualLayout>
      </c:layout>
      <c:barChart>
        <c:barDir val="bar"/>
        <c:grouping val="clustered"/>
        <c:varyColors val="0"/>
        <c:ser>
          <c:idx val="0"/>
          <c:order val="0"/>
          <c:spPr>
            <a:solidFill>
              <a:schemeClr val="accent1"/>
            </a:solidFill>
            <a:ln>
              <a:noFill/>
            </a:ln>
            <a:effectLst/>
            <a:scene3d>
              <a:camera prst="orthographicFront"/>
              <a:lightRig rig="threePt" dir="t"/>
            </a:scene3d>
            <a:sp3d>
              <a:bevelT/>
            </a:sp3d>
          </c:spPr>
          <c:invertIfNegative val="0"/>
          <c:dPt>
            <c:idx val="0"/>
            <c:invertIfNegative val="0"/>
            <c:bubble3D val="0"/>
            <c:spPr>
              <a:solidFill>
                <a:schemeClr val="accent4">
                  <a:lumMod val="75000"/>
                </a:schemeClr>
              </a:solidFill>
              <a:ln>
                <a:noFill/>
              </a:ln>
              <a:effectLst/>
              <a:scene3d>
                <a:camera prst="orthographicFront"/>
                <a:lightRig rig="threePt" dir="t"/>
              </a:scene3d>
              <a:sp3d>
                <a:bevelT/>
              </a:sp3d>
            </c:spPr>
            <c:extLst>
              <c:ext xmlns:c16="http://schemas.microsoft.com/office/drawing/2014/chart" uri="{C3380CC4-5D6E-409C-BE32-E72D297353CC}">
                <c16:uniqueId val="{00000001-3C2A-40A8-AAE5-F9BE33D11E66}"/>
              </c:ext>
            </c:extLst>
          </c:dPt>
          <c:dPt>
            <c:idx val="1"/>
            <c:invertIfNegative val="0"/>
            <c:bubble3D val="0"/>
            <c:spPr>
              <a:solidFill>
                <a:schemeClr val="accent4">
                  <a:lumMod val="75000"/>
                </a:schemeClr>
              </a:solidFill>
              <a:ln>
                <a:noFill/>
              </a:ln>
              <a:effectLst/>
              <a:scene3d>
                <a:camera prst="orthographicFront"/>
                <a:lightRig rig="threePt" dir="t"/>
              </a:scene3d>
              <a:sp3d>
                <a:bevelT/>
              </a:sp3d>
            </c:spPr>
            <c:extLst>
              <c:ext xmlns:c16="http://schemas.microsoft.com/office/drawing/2014/chart" uri="{C3380CC4-5D6E-409C-BE32-E72D297353CC}">
                <c16:uniqueId val="{00000003-3C2A-40A8-AAE5-F9BE33D11E66}"/>
              </c:ext>
            </c:extLst>
          </c:dPt>
          <c:dPt>
            <c:idx val="2"/>
            <c:invertIfNegative val="0"/>
            <c:bubble3D val="0"/>
            <c:spPr>
              <a:solidFill>
                <a:schemeClr val="accent6"/>
              </a:solidFill>
              <a:ln>
                <a:noFill/>
              </a:ln>
              <a:effectLst/>
              <a:scene3d>
                <a:camera prst="orthographicFront"/>
                <a:lightRig rig="threePt" dir="t"/>
              </a:scene3d>
              <a:sp3d>
                <a:bevelT/>
              </a:sp3d>
            </c:spPr>
            <c:extLst>
              <c:ext xmlns:c16="http://schemas.microsoft.com/office/drawing/2014/chart" uri="{C3380CC4-5D6E-409C-BE32-E72D297353CC}">
                <c16:uniqueId val="{00000005-3C2A-40A8-AAE5-F9BE33D11E66}"/>
              </c:ext>
            </c:extLst>
          </c:dPt>
          <c:dPt>
            <c:idx val="3"/>
            <c:invertIfNegative val="0"/>
            <c:bubble3D val="0"/>
            <c:spPr>
              <a:solidFill>
                <a:srgbClr val="7A3D93"/>
              </a:solidFill>
              <a:ln>
                <a:noFill/>
              </a:ln>
              <a:effectLst/>
              <a:scene3d>
                <a:camera prst="orthographicFront"/>
                <a:lightRig rig="threePt" dir="t"/>
              </a:scene3d>
              <a:sp3d>
                <a:bevelT/>
              </a:sp3d>
            </c:spPr>
            <c:extLst>
              <c:ext xmlns:c16="http://schemas.microsoft.com/office/drawing/2014/chart" uri="{C3380CC4-5D6E-409C-BE32-E72D297353CC}">
                <c16:uniqueId val="{00000007-3C2A-40A8-AAE5-F9BE33D11E66}"/>
              </c:ext>
            </c:extLst>
          </c:dPt>
          <c:dPt>
            <c:idx val="4"/>
            <c:invertIfNegative val="0"/>
            <c:bubble3D val="0"/>
            <c:spPr>
              <a:solidFill>
                <a:schemeClr val="accent4"/>
              </a:solidFill>
              <a:ln>
                <a:noFill/>
              </a:ln>
              <a:effectLst/>
              <a:scene3d>
                <a:camera prst="orthographicFront"/>
                <a:lightRig rig="threePt" dir="t"/>
              </a:scene3d>
              <a:sp3d>
                <a:bevelT/>
              </a:sp3d>
            </c:spPr>
            <c:extLst>
              <c:ext xmlns:c16="http://schemas.microsoft.com/office/drawing/2014/chart" uri="{C3380CC4-5D6E-409C-BE32-E72D297353CC}">
                <c16:uniqueId val="{00000009-3C2A-40A8-AAE5-F9BE33D11E66}"/>
              </c:ext>
            </c:extLst>
          </c:dPt>
          <c:dPt>
            <c:idx val="5"/>
            <c:invertIfNegative val="0"/>
            <c:bubble3D val="0"/>
            <c:spPr>
              <a:solidFill>
                <a:schemeClr val="accent2"/>
              </a:solidFill>
              <a:ln>
                <a:noFill/>
              </a:ln>
              <a:effectLst/>
              <a:scene3d>
                <a:camera prst="orthographicFront"/>
                <a:lightRig rig="threePt" dir="t"/>
              </a:scene3d>
              <a:sp3d>
                <a:bevelT/>
              </a:sp3d>
            </c:spPr>
            <c:extLst>
              <c:ext xmlns:c16="http://schemas.microsoft.com/office/drawing/2014/chart" uri="{C3380CC4-5D6E-409C-BE32-E72D297353CC}">
                <c16:uniqueId val="{0000000B-3C2A-40A8-AAE5-F9BE33D11E66}"/>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PROGRAMAS!$A$3:$A$9</c:f>
              <c:strCache>
                <c:ptCount val="7"/>
                <c:pt idx="0">
                  <c:v>Capacitación</c:v>
                </c:pt>
                <c:pt idx="1">
                  <c:v>Educación Ambiental</c:v>
                </c:pt>
                <c:pt idx="2">
                  <c:v>Participación Ciudadana y fortalecimiento del tejido social</c:v>
                </c:pt>
                <c:pt idx="3">
                  <c:v>Modernización de la gestión institucional eficiente</c:v>
                </c:pt>
                <c:pt idx="4">
                  <c:v>Gobierno digital e infraestructura tecnológica</c:v>
                </c:pt>
                <c:pt idx="5">
                  <c:v>Presupuestos Participativos y Obras de Infraestructura</c:v>
                </c:pt>
                <c:pt idx="6">
                  <c:v>Servicio de la deuda</c:v>
                </c:pt>
              </c:strCache>
            </c:strRef>
          </c:cat>
          <c:val>
            <c:numRef>
              <c:f>PROGRAMAS!$E$3:$E$9</c:f>
              <c:numCache>
                <c:formatCode>_("$"* #,##0.00_);_("$"* \(#,##0.00\);_("$"* "-"??_);_(@_)</c:formatCode>
                <c:ptCount val="7"/>
                <c:pt idx="0">
                  <c:v>0.18</c:v>
                </c:pt>
                <c:pt idx="1">
                  <c:v>0.8</c:v>
                </c:pt>
                <c:pt idx="2">
                  <c:v>4.0410317500000001</c:v>
                </c:pt>
                <c:pt idx="3">
                  <c:v>4.1681200599999944</c:v>
                </c:pt>
                <c:pt idx="4">
                  <c:v>7.5625725399999997</c:v>
                </c:pt>
                <c:pt idx="5">
                  <c:v>33.477740570000002</c:v>
                </c:pt>
                <c:pt idx="6">
                  <c:v>40.416594700000005</c:v>
                </c:pt>
              </c:numCache>
            </c:numRef>
          </c:val>
          <c:extLst>
            <c:ext xmlns:c16="http://schemas.microsoft.com/office/drawing/2014/chart" uri="{C3380CC4-5D6E-409C-BE32-E72D297353CC}">
              <c16:uniqueId val="{0000000C-3C2A-40A8-AAE5-F9BE33D11E66}"/>
            </c:ext>
          </c:extLst>
        </c:ser>
        <c:dLbls>
          <c:dLblPos val="outEnd"/>
          <c:showLegendKey val="0"/>
          <c:showVal val="1"/>
          <c:showCatName val="0"/>
          <c:showSerName val="0"/>
          <c:showPercent val="0"/>
          <c:showBubbleSize val="0"/>
        </c:dLbls>
        <c:gapWidth val="182"/>
        <c:axId val="1796117824"/>
        <c:axId val="1796111584"/>
      </c:barChart>
      <c:catAx>
        <c:axId val="1796117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s-EC"/>
          </a:p>
        </c:txPr>
        <c:crossAx val="1796111584"/>
        <c:crosses val="autoZero"/>
        <c:auto val="1"/>
        <c:lblAlgn val="ctr"/>
        <c:lblOffset val="100"/>
        <c:noMultiLvlLbl val="0"/>
      </c:catAx>
      <c:valAx>
        <c:axId val="1796111584"/>
        <c:scaling>
          <c:orientation val="minMax"/>
        </c:scaling>
        <c:delete val="1"/>
        <c:axPos val="b"/>
        <c:numFmt formatCode="_(&quot;$&quot;* #,##0.00_);_(&quot;$&quot;* \(#,##0.00\);_(&quot;$&quot;* &quot;-&quot;??_);_(@_)" sourceLinked="1"/>
        <c:majorTickMark val="none"/>
        <c:minorTickMark val="none"/>
        <c:tickLblPos val="nextTo"/>
        <c:crossAx val="1796117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886662012603789"/>
          <c:y val="4.6344921664807782E-2"/>
          <c:w val="0.45726434442748304"/>
          <c:h val="0.90731015667038439"/>
        </c:manualLayout>
      </c:layout>
      <c:barChart>
        <c:barDir val="bar"/>
        <c:grouping val="clustered"/>
        <c:varyColors val="0"/>
        <c:ser>
          <c:idx val="0"/>
          <c:order val="0"/>
          <c:spPr>
            <a:solidFill>
              <a:schemeClr val="accent1"/>
            </a:solidFill>
            <a:ln>
              <a:noFill/>
            </a:ln>
            <a:effectLst/>
            <a:scene3d>
              <a:camera prst="orthographicFront"/>
              <a:lightRig rig="threePt" dir="t"/>
            </a:scene3d>
            <a:sp3d>
              <a:bevelT/>
            </a:sp3d>
          </c:spPr>
          <c:invertIfNegative val="0"/>
          <c:dPt>
            <c:idx val="1"/>
            <c:invertIfNegative val="0"/>
            <c:bubble3D val="0"/>
            <c:spPr>
              <a:solidFill>
                <a:schemeClr val="accent2">
                  <a:lumMod val="75000"/>
                </a:schemeClr>
              </a:solidFill>
              <a:ln>
                <a:noFill/>
              </a:ln>
              <a:effectLst/>
              <a:scene3d>
                <a:camera prst="orthographicFront"/>
                <a:lightRig rig="threePt" dir="t"/>
              </a:scene3d>
              <a:sp3d>
                <a:bevelT/>
              </a:sp3d>
            </c:spPr>
            <c:extLst>
              <c:ext xmlns:c16="http://schemas.microsoft.com/office/drawing/2014/chart" uri="{C3380CC4-5D6E-409C-BE32-E72D297353CC}">
                <c16:uniqueId val="{00000001-6F52-476B-960A-323F6F4D0752}"/>
              </c:ext>
            </c:extLst>
          </c:dPt>
          <c:dPt>
            <c:idx val="2"/>
            <c:invertIfNegative val="0"/>
            <c:bubble3D val="0"/>
            <c:spPr>
              <a:solidFill>
                <a:schemeClr val="accent4"/>
              </a:solidFill>
              <a:ln>
                <a:noFill/>
              </a:ln>
              <a:effectLst/>
              <a:scene3d>
                <a:camera prst="orthographicFront"/>
                <a:lightRig rig="threePt" dir="t"/>
              </a:scene3d>
              <a:sp3d>
                <a:bevelT/>
              </a:sp3d>
            </c:spPr>
            <c:extLst>
              <c:ext xmlns:c16="http://schemas.microsoft.com/office/drawing/2014/chart" uri="{C3380CC4-5D6E-409C-BE32-E72D297353CC}">
                <c16:uniqueId val="{00000003-6F52-476B-960A-323F6F4D0752}"/>
              </c:ext>
            </c:extLst>
          </c:dPt>
          <c:dPt>
            <c:idx val="3"/>
            <c:invertIfNegative val="0"/>
            <c:bubble3D val="0"/>
            <c:spPr>
              <a:solidFill>
                <a:schemeClr val="accent6"/>
              </a:solidFill>
              <a:ln>
                <a:noFill/>
              </a:ln>
              <a:effectLst/>
              <a:scene3d>
                <a:camera prst="orthographicFront"/>
                <a:lightRig rig="threePt" dir="t"/>
              </a:scene3d>
              <a:sp3d>
                <a:bevelT/>
              </a:sp3d>
            </c:spPr>
            <c:extLst>
              <c:ext xmlns:c16="http://schemas.microsoft.com/office/drawing/2014/chart" uri="{C3380CC4-5D6E-409C-BE32-E72D297353CC}">
                <c16:uniqueId val="{00000005-6F52-476B-960A-323F6F4D0752}"/>
              </c:ext>
            </c:extLst>
          </c:dPt>
          <c:dLbls>
            <c:dLbl>
              <c:idx val="0"/>
              <c:layout/>
              <c:tx>
                <c:rich>
                  <a:bodyPr/>
                  <a:lstStyle/>
                  <a:p>
                    <a:r>
                      <a:rPr lang="en-US" smtClean="0"/>
                      <a:t>$</a:t>
                    </a:r>
                    <a:fld id="{FEB28BDE-F28E-45EF-98A4-45611A6A3A90}" type="VALUE">
                      <a:rPr lang="en-US" smtClean="0"/>
                      <a:pPr/>
                      <a:t>[VALOR]</a:t>
                    </a:fld>
                    <a:endParaRPr lang="en-US" smtClean="0"/>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8-6F52-476B-960A-323F6F4D0752}"/>
                </c:ext>
              </c:extLst>
            </c:dLbl>
            <c:dLbl>
              <c:idx val="1"/>
              <c:layout/>
              <c:tx>
                <c:rich>
                  <a:bodyPr/>
                  <a:lstStyle/>
                  <a:p>
                    <a:r>
                      <a:rPr lang="en-US" smtClean="0"/>
                      <a:t>$</a:t>
                    </a:r>
                    <a:fld id="{CC8971DF-130F-4C36-BA72-DC6190C0FA93}" type="VALUE">
                      <a:rPr lang="en-US" smtClean="0"/>
                      <a:pPr/>
                      <a:t>[VALOR]</a:t>
                    </a:fld>
                    <a:endParaRPr lang="en-US" smtClean="0"/>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6F52-476B-960A-323F6F4D0752}"/>
                </c:ext>
              </c:extLst>
            </c:dLbl>
            <c:dLbl>
              <c:idx val="2"/>
              <c:layout/>
              <c:tx>
                <c:rich>
                  <a:bodyPr/>
                  <a:lstStyle/>
                  <a:p>
                    <a:r>
                      <a:rPr lang="en-US" smtClean="0"/>
                      <a:t>$</a:t>
                    </a:r>
                    <a:fld id="{DEB038F4-D7A9-4F77-869A-5CC9122B81C4}" type="VALUE">
                      <a:rPr lang="en-US" smtClean="0"/>
                      <a:pPr/>
                      <a:t>[VALOR]</a:t>
                    </a:fld>
                    <a:endParaRPr lang="en-US" smtClean="0"/>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6F52-476B-960A-323F6F4D0752}"/>
                </c:ext>
              </c:extLst>
            </c:dLbl>
            <c:dLbl>
              <c:idx val="3"/>
              <c:layout/>
              <c:tx>
                <c:rich>
                  <a:bodyPr/>
                  <a:lstStyle/>
                  <a:p>
                    <a:r>
                      <a:rPr lang="en-US" smtClean="0"/>
                      <a:t>$</a:t>
                    </a:r>
                    <a:fld id="{B1AE0EB1-6B9E-4398-9597-44B7CFEAFB42}" type="VALUE">
                      <a:rPr lang="en-US" smtClean="0"/>
                      <a:pPr/>
                      <a:t>[VALOR]</a:t>
                    </a:fld>
                    <a:endParaRPr lang="en-US" smtClean="0"/>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6F52-476B-960A-323F6F4D0752}"/>
                </c:ext>
              </c:extLst>
            </c:dLbl>
            <c:dLbl>
              <c:idx val="4"/>
              <c:layout/>
              <c:tx>
                <c:rich>
                  <a:bodyPr/>
                  <a:lstStyle/>
                  <a:p>
                    <a:r>
                      <a:rPr lang="en-US" smtClean="0"/>
                      <a:t>$</a:t>
                    </a:r>
                    <a:fld id="{E2D48396-0945-4FCA-BE77-896D71B7688A}" type="VALUE">
                      <a:rPr lang="en-US" smtClean="0"/>
                      <a:pPr/>
                      <a:t>[VALOR]</a:t>
                    </a:fld>
                    <a:endParaRPr lang="en-US" smtClean="0"/>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6F52-476B-960A-323F6F4D075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PROGRAMAS!$A$39:$A$43</c:f>
              <c:strCache>
                <c:ptCount val="5"/>
                <c:pt idx="0">
                  <c:v>Monitoreo continuo de la contaminación del aire, agua y niveles de ruido</c:v>
                </c:pt>
                <c:pt idx="1">
                  <c:v>Quebradas</c:v>
                </c:pt>
                <c:pt idx="2">
                  <c:v>Gestión de Riesgos</c:v>
                </c:pt>
                <c:pt idx="3">
                  <c:v>Protección de áreas naturales</c:v>
                </c:pt>
                <c:pt idx="4">
                  <c:v>Residuos Sólidos</c:v>
                </c:pt>
              </c:strCache>
            </c:strRef>
          </c:cat>
          <c:val>
            <c:numRef>
              <c:f>PROGRAMAS!$C$39:$C$43</c:f>
              <c:numCache>
                <c:formatCode>_(* #,##0.00_);_(* \(#,##0.00\);_(* "-"??_);_(@_)</c:formatCode>
                <c:ptCount val="5"/>
                <c:pt idx="0">
                  <c:v>0.1472</c:v>
                </c:pt>
                <c:pt idx="1">
                  <c:v>0.75706421000000002</c:v>
                </c:pt>
                <c:pt idx="2">
                  <c:v>1.2971554999999999</c:v>
                </c:pt>
                <c:pt idx="3">
                  <c:v>1.385</c:v>
                </c:pt>
                <c:pt idx="4">
                  <c:v>17.632046479999996</c:v>
                </c:pt>
              </c:numCache>
            </c:numRef>
          </c:val>
          <c:extLst>
            <c:ext xmlns:c16="http://schemas.microsoft.com/office/drawing/2014/chart" uri="{C3380CC4-5D6E-409C-BE32-E72D297353CC}">
              <c16:uniqueId val="{00000006-6F52-476B-960A-323F6F4D0752}"/>
            </c:ext>
          </c:extLst>
        </c:ser>
        <c:dLbls>
          <c:showLegendKey val="0"/>
          <c:showVal val="0"/>
          <c:showCatName val="0"/>
          <c:showSerName val="0"/>
          <c:showPercent val="0"/>
          <c:showBubbleSize val="0"/>
        </c:dLbls>
        <c:gapWidth val="182"/>
        <c:axId val="1899041328"/>
        <c:axId val="1899051728"/>
      </c:barChart>
      <c:catAx>
        <c:axId val="1899041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crossAx val="1899051728"/>
        <c:crosses val="autoZero"/>
        <c:auto val="1"/>
        <c:lblAlgn val="ctr"/>
        <c:lblOffset val="100"/>
        <c:noMultiLvlLbl val="0"/>
      </c:catAx>
      <c:valAx>
        <c:axId val="1899051728"/>
        <c:scaling>
          <c:orientation val="minMax"/>
        </c:scaling>
        <c:delete val="1"/>
        <c:axPos val="b"/>
        <c:numFmt formatCode="_(* #,##0.00_);_(* \(#,##0.00\);_(* &quot;-&quot;??_);_(@_)" sourceLinked="1"/>
        <c:majorTickMark val="none"/>
        <c:minorTickMark val="none"/>
        <c:tickLblPos val="nextTo"/>
        <c:crossAx val="1899041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09976115910933"/>
          <c:y val="4.2884990253411304E-2"/>
          <c:w val="0.61907597306772988"/>
          <c:h val="0.91423001949317739"/>
        </c:manualLayout>
      </c:layout>
      <c:barChart>
        <c:barDir val="bar"/>
        <c:grouping val="clustered"/>
        <c:varyColors val="0"/>
        <c:ser>
          <c:idx val="0"/>
          <c:order val="0"/>
          <c:spPr>
            <a:solidFill>
              <a:schemeClr val="accent1"/>
            </a:solidFill>
            <a:ln>
              <a:noFill/>
            </a:ln>
            <a:effectLst/>
            <a:scene3d>
              <a:camera prst="orthographicFront"/>
              <a:lightRig rig="threePt" dir="t"/>
            </a:scene3d>
            <a:sp3d>
              <a:bevelT/>
            </a:sp3d>
          </c:spPr>
          <c:invertIfNegative val="0"/>
          <c:dPt>
            <c:idx val="0"/>
            <c:invertIfNegative val="0"/>
            <c:bubble3D val="0"/>
            <c:spPr>
              <a:solidFill>
                <a:schemeClr val="accent6"/>
              </a:solidFill>
              <a:ln>
                <a:noFill/>
              </a:ln>
              <a:effectLst/>
              <a:scene3d>
                <a:camera prst="orthographicFront"/>
                <a:lightRig rig="threePt" dir="t"/>
              </a:scene3d>
              <a:sp3d>
                <a:bevelT/>
              </a:sp3d>
            </c:spPr>
            <c:extLst>
              <c:ext xmlns:c16="http://schemas.microsoft.com/office/drawing/2014/chart" uri="{C3380CC4-5D6E-409C-BE32-E72D297353CC}">
                <c16:uniqueId val="{00000001-54C9-49BD-8C25-ACD55818B923}"/>
              </c:ext>
            </c:extLst>
          </c:dPt>
          <c:dPt>
            <c:idx val="1"/>
            <c:invertIfNegative val="0"/>
            <c:bubble3D val="0"/>
            <c:spPr>
              <a:solidFill>
                <a:schemeClr val="accent4"/>
              </a:solidFill>
              <a:ln>
                <a:noFill/>
              </a:ln>
              <a:effectLst/>
              <a:scene3d>
                <a:camera prst="orthographicFront"/>
                <a:lightRig rig="threePt" dir="t"/>
              </a:scene3d>
              <a:sp3d>
                <a:bevelT/>
              </a:sp3d>
            </c:spPr>
            <c:extLst>
              <c:ext xmlns:c16="http://schemas.microsoft.com/office/drawing/2014/chart" uri="{C3380CC4-5D6E-409C-BE32-E72D297353CC}">
                <c16:uniqueId val="{00000003-54C9-49BD-8C25-ACD55818B923}"/>
              </c:ext>
            </c:extLst>
          </c:dPt>
          <c:dPt>
            <c:idx val="2"/>
            <c:invertIfNegative val="0"/>
            <c:bubble3D val="0"/>
            <c:spPr>
              <a:solidFill>
                <a:schemeClr val="accent5"/>
              </a:solidFill>
              <a:ln>
                <a:noFill/>
              </a:ln>
              <a:effectLst/>
              <a:scene3d>
                <a:camera prst="orthographicFront"/>
                <a:lightRig rig="threePt" dir="t"/>
              </a:scene3d>
              <a:sp3d>
                <a:bevelT/>
              </a:sp3d>
            </c:spPr>
            <c:extLst>
              <c:ext xmlns:c16="http://schemas.microsoft.com/office/drawing/2014/chart" uri="{C3380CC4-5D6E-409C-BE32-E72D297353CC}">
                <c16:uniqueId val="{00000005-54C9-49BD-8C25-ACD55818B923}"/>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PROGRAMAS!$G$54:$G$56</c:f>
              <c:strCache>
                <c:ptCount val="3"/>
                <c:pt idx="0">
                  <c:v>Uso y gestión del suelo</c:v>
                </c:pt>
                <c:pt idx="1">
                  <c:v>Mejoramiento del hábitat y renovación urbana</c:v>
                </c:pt>
                <c:pt idx="2">
                  <c:v>Gestión integral del Patrimonio</c:v>
                </c:pt>
              </c:strCache>
            </c:strRef>
          </c:cat>
          <c:val>
            <c:numRef>
              <c:f>PROGRAMAS!$I$54:$I$56</c:f>
              <c:numCache>
                <c:formatCode>_("$"* #,##0.00_);_("$"* \(#,##0.00\);_("$"* "-"??_);_(@_)</c:formatCode>
                <c:ptCount val="3"/>
                <c:pt idx="0">
                  <c:v>0.55459080000000005</c:v>
                </c:pt>
                <c:pt idx="1">
                  <c:v>6.9722927200000004</c:v>
                </c:pt>
                <c:pt idx="2">
                  <c:v>14.999999997</c:v>
                </c:pt>
              </c:numCache>
            </c:numRef>
          </c:val>
          <c:extLst>
            <c:ext xmlns:c16="http://schemas.microsoft.com/office/drawing/2014/chart" uri="{C3380CC4-5D6E-409C-BE32-E72D297353CC}">
              <c16:uniqueId val="{00000006-54C9-49BD-8C25-ACD55818B923}"/>
            </c:ext>
          </c:extLst>
        </c:ser>
        <c:dLbls>
          <c:dLblPos val="outEnd"/>
          <c:showLegendKey val="0"/>
          <c:showVal val="1"/>
          <c:showCatName val="0"/>
          <c:showSerName val="0"/>
          <c:showPercent val="0"/>
          <c:showBubbleSize val="0"/>
        </c:dLbls>
        <c:gapWidth val="182"/>
        <c:axId val="1747586544"/>
        <c:axId val="1747586960"/>
      </c:barChart>
      <c:catAx>
        <c:axId val="17475865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crossAx val="1747586960"/>
        <c:crosses val="autoZero"/>
        <c:auto val="1"/>
        <c:lblAlgn val="ctr"/>
        <c:lblOffset val="100"/>
        <c:noMultiLvlLbl val="0"/>
      </c:catAx>
      <c:valAx>
        <c:axId val="1747586960"/>
        <c:scaling>
          <c:orientation val="minMax"/>
        </c:scaling>
        <c:delete val="1"/>
        <c:axPos val="b"/>
        <c:numFmt formatCode="_(&quot;$&quot;* #,##0.00_);_(&quot;$&quot;* \(#,##0.00\);_(&quot;$&quot;* &quot;-&quot;??_);_(@_)" sourceLinked="1"/>
        <c:majorTickMark val="none"/>
        <c:minorTickMark val="none"/>
        <c:tickLblPos val="nextTo"/>
        <c:crossAx val="1747586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22769322457657"/>
          <c:y val="4.2884990253411304E-2"/>
          <c:w val="0.47136099258685399"/>
          <c:h val="0.91423001949317739"/>
        </c:manualLayout>
      </c:layout>
      <c:barChart>
        <c:barDir val="bar"/>
        <c:grouping val="clustered"/>
        <c:varyColors val="0"/>
        <c:ser>
          <c:idx val="0"/>
          <c:order val="0"/>
          <c:spPr>
            <a:solidFill>
              <a:schemeClr val="accent5"/>
            </a:solidFill>
            <a:ln>
              <a:noFill/>
            </a:ln>
            <a:effectLst/>
            <a:scene3d>
              <a:camera prst="orthographicFront"/>
              <a:lightRig rig="threePt" dir="t"/>
            </a:scene3d>
            <a:sp3d>
              <a:bevelT/>
            </a:sp3d>
          </c:spPr>
          <c:invertIfNegative val="0"/>
          <c:dPt>
            <c:idx val="1"/>
            <c:invertIfNegative val="0"/>
            <c:bubble3D val="0"/>
            <c:spPr>
              <a:solidFill>
                <a:schemeClr val="accent4"/>
              </a:solidFill>
              <a:ln>
                <a:noFill/>
              </a:ln>
              <a:effectLst/>
              <a:scene3d>
                <a:camera prst="orthographicFront"/>
                <a:lightRig rig="threePt" dir="t"/>
              </a:scene3d>
              <a:sp3d>
                <a:bevelT/>
              </a:sp3d>
            </c:spPr>
            <c:extLst>
              <c:ext xmlns:c16="http://schemas.microsoft.com/office/drawing/2014/chart" uri="{C3380CC4-5D6E-409C-BE32-E72D297353CC}">
                <c16:uniqueId val="{00000001-0632-4A13-B9B8-BD67C4F7EF35}"/>
              </c:ext>
            </c:extLst>
          </c:dPt>
          <c:dPt>
            <c:idx val="2"/>
            <c:invertIfNegative val="0"/>
            <c:bubble3D val="0"/>
            <c:spPr>
              <a:solidFill>
                <a:schemeClr val="accent6"/>
              </a:solidFill>
              <a:ln>
                <a:noFill/>
              </a:ln>
              <a:effectLst/>
              <a:scene3d>
                <a:camera prst="orthographicFront"/>
                <a:lightRig rig="threePt" dir="t"/>
              </a:scene3d>
              <a:sp3d>
                <a:bevelT/>
              </a:sp3d>
            </c:spPr>
            <c:extLst>
              <c:ext xmlns:c16="http://schemas.microsoft.com/office/drawing/2014/chart" uri="{C3380CC4-5D6E-409C-BE32-E72D297353CC}">
                <c16:uniqueId val="{00000003-0632-4A13-B9B8-BD67C4F7EF35}"/>
              </c:ext>
            </c:extLst>
          </c:dPt>
          <c:dPt>
            <c:idx val="3"/>
            <c:invertIfNegative val="0"/>
            <c:bubble3D val="0"/>
            <c:spPr>
              <a:solidFill>
                <a:schemeClr val="accent2"/>
              </a:solidFill>
              <a:ln>
                <a:noFill/>
              </a:ln>
              <a:effectLst/>
              <a:scene3d>
                <a:camera prst="orthographicFront"/>
                <a:lightRig rig="threePt" dir="t"/>
              </a:scene3d>
              <a:sp3d>
                <a:bevelT/>
              </a:sp3d>
            </c:spPr>
            <c:extLst>
              <c:ext xmlns:c16="http://schemas.microsoft.com/office/drawing/2014/chart" uri="{C3380CC4-5D6E-409C-BE32-E72D297353CC}">
                <c16:uniqueId val="{00000005-0632-4A13-B9B8-BD67C4F7EF35}"/>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PROGRAMAS!$F$76:$F$80</c:f>
              <c:strCache>
                <c:ptCount val="5"/>
                <c:pt idx="0">
                  <c:v>Promoción de los modos de transporte sostenible</c:v>
                </c:pt>
                <c:pt idx="1">
                  <c:v>Seguridad y Educación vial</c:v>
                </c:pt>
                <c:pt idx="2">
                  <c:v>Sistema de transporte público eficiente</c:v>
                </c:pt>
                <c:pt idx="3">
                  <c:v>Primera Línea del Metro de Quito</c:v>
                </c:pt>
                <c:pt idx="4">
                  <c:v>Infraestructura vial  y mantenimiento de los espacios públicos</c:v>
                </c:pt>
              </c:strCache>
            </c:strRef>
          </c:cat>
          <c:val>
            <c:numRef>
              <c:f>PROGRAMAS!$H$76:$H$80</c:f>
              <c:numCache>
                <c:formatCode>_("$"* #,##0.00_);_("$"* \(#,##0.00\);_("$"* "-"??_);_(@_)</c:formatCode>
                <c:ptCount val="5"/>
                <c:pt idx="0">
                  <c:v>1.17155473</c:v>
                </c:pt>
                <c:pt idx="1">
                  <c:v>12.852447359999999</c:v>
                </c:pt>
                <c:pt idx="2">
                  <c:v>61.77907518</c:v>
                </c:pt>
                <c:pt idx="3">
                  <c:v>122.79900316</c:v>
                </c:pt>
                <c:pt idx="4">
                  <c:v>127.08391078</c:v>
                </c:pt>
              </c:numCache>
            </c:numRef>
          </c:val>
          <c:extLst>
            <c:ext xmlns:c16="http://schemas.microsoft.com/office/drawing/2014/chart" uri="{C3380CC4-5D6E-409C-BE32-E72D297353CC}">
              <c16:uniqueId val="{00000006-0632-4A13-B9B8-BD67C4F7EF35}"/>
            </c:ext>
          </c:extLst>
        </c:ser>
        <c:dLbls>
          <c:dLblPos val="outEnd"/>
          <c:showLegendKey val="0"/>
          <c:showVal val="1"/>
          <c:showCatName val="0"/>
          <c:showSerName val="0"/>
          <c:showPercent val="0"/>
          <c:showBubbleSize val="0"/>
        </c:dLbls>
        <c:gapWidth val="182"/>
        <c:axId val="1747579056"/>
        <c:axId val="1747586128"/>
      </c:barChart>
      <c:catAx>
        <c:axId val="1747579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crossAx val="1747586128"/>
        <c:crosses val="autoZero"/>
        <c:auto val="1"/>
        <c:lblAlgn val="ctr"/>
        <c:lblOffset val="100"/>
        <c:noMultiLvlLbl val="0"/>
      </c:catAx>
      <c:valAx>
        <c:axId val="1747586128"/>
        <c:scaling>
          <c:orientation val="minMax"/>
        </c:scaling>
        <c:delete val="1"/>
        <c:axPos val="b"/>
        <c:numFmt formatCode="_(&quot;$&quot;* #,##0.00_);_(&quot;$&quot;* \(#,##0.00\);_(&quot;$&quot;* &quot;-&quot;??_);_(@_)" sourceLinked="1"/>
        <c:majorTickMark val="none"/>
        <c:minorTickMark val="none"/>
        <c:tickLblPos val="nextTo"/>
        <c:crossAx val="1747579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50528462650009"/>
          <c:y val="4.924242424242424E-2"/>
          <c:w val="0.64225966230704767"/>
          <c:h val="0.91666666666666663"/>
        </c:manualLayout>
      </c:layout>
      <c:barChart>
        <c:barDir val="bar"/>
        <c:grouping val="clustered"/>
        <c:varyColors val="0"/>
        <c:ser>
          <c:idx val="0"/>
          <c:order val="0"/>
          <c:spPr>
            <a:solidFill>
              <a:schemeClr val="accent1"/>
            </a:solidFill>
            <a:ln>
              <a:noFill/>
            </a:ln>
            <a:effectLst/>
            <a:scene3d>
              <a:camera prst="orthographicFront"/>
              <a:lightRig rig="threePt" dir="t"/>
            </a:scene3d>
            <a:sp3d>
              <a:bevelT/>
            </a:sp3d>
          </c:spPr>
          <c:invertIfNegative val="0"/>
          <c:dPt>
            <c:idx val="0"/>
            <c:invertIfNegative val="0"/>
            <c:bubble3D val="0"/>
            <c:spPr>
              <a:solidFill>
                <a:schemeClr val="accent4"/>
              </a:solidFill>
              <a:ln>
                <a:noFill/>
              </a:ln>
              <a:effectLst/>
              <a:scene3d>
                <a:camera prst="orthographicFront"/>
                <a:lightRig rig="threePt" dir="t"/>
              </a:scene3d>
              <a:sp3d>
                <a:bevelT/>
              </a:sp3d>
            </c:spPr>
            <c:extLst>
              <c:ext xmlns:c16="http://schemas.microsoft.com/office/drawing/2014/chart" uri="{C3380CC4-5D6E-409C-BE32-E72D297353CC}">
                <c16:uniqueId val="{00000001-09B5-4EC1-942E-DF066D49A9A8}"/>
              </c:ext>
            </c:extLst>
          </c:dPt>
          <c:dPt>
            <c:idx val="1"/>
            <c:invertIfNegative val="0"/>
            <c:bubble3D val="0"/>
            <c:spPr>
              <a:solidFill>
                <a:schemeClr val="accent2">
                  <a:lumMod val="75000"/>
                </a:schemeClr>
              </a:solidFill>
              <a:ln>
                <a:noFill/>
              </a:ln>
              <a:effectLst/>
              <a:scene3d>
                <a:camera prst="orthographicFront"/>
                <a:lightRig rig="threePt" dir="t"/>
              </a:scene3d>
              <a:sp3d>
                <a:bevelT/>
              </a:sp3d>
            </c:spPr>
            <c:extLst>
              <c:ext xmlns:c16="http://schemas.microsoft.com/office/drawing/2014/chart" uri="{C3380CC4-5D6E-409C-BE32-E72D297353CC}">
                <c16:uniqueId val="{00000003-09B5-4EC1-942E-DF066D49A9A8}"/>
              </c:ext>
            </c:extLst>
          </c:dPt>
          <c:dPt>
            <c:idx val="2"/>
            <c:invertIfNegative val="0"/>
            <c:bubble3D val="0"/>
            <c:spPr>
              <a:solidFill>
                <a:schemeClr val="accent6"/>
              </a:solidFill>
              <a:ln>
                <a:noFill/>
              </a:ln>
              <a:effectLst/>
              <a:scene3d>
                <a:camera prst="orthographicFront"/>
                <a:lightRig rig="threePt" dir="t"/>
              </a:scene3d>
              <a:sp3d>
                <a:bevelT/>
              </a:sp3d>
            </c:spPr>
            <c:extLst>
              <c:ext xmlns:c16="http://schemas.microsoft.com/office/drawing/2014/chart" uri="{C3380CC4-5D6E-409C-BE32-E72D297353CC}">
                <c16:uniqueId val="{00000005-09B5-4EC1-942E-DF066D49A9A8}"/>
              </c:ext>
            </c:extLst>
          </c:dPt>
          <c:dPt>
            <c:idx val="3"/>
            <c:invertIfNegative val="0"/>
            <c:bubble3D val="0"/>
            <c:spPr>
              <a:solidFill>
                <a:schemeClr val="accent5"/>
              </a:solidFill>
              <a:ln>
                <a:noFill/>
              </a:ln>
              <a:effectLst/>
              <a:scene3d>
                <a:camera prst="orthographicFront"/>
                <a:lightRig rig="threePt" dir="t"/>
              </a:scene3d>
              <a:sp3d>
                <a:bevelT/>
              </a:sp3d>
            </c:spPr>
            <c:extLst>
              <c:ext xmlns:c16="http://schemas.microsoft.com/office/drawing/2014/chart" uri="{C3380CC4-5D6E-409C-BE32-E72D297353CC}">
                <c16:uniqueId val="{00000007-09B5-4EC1-942E-DF066D49A9A8}"/>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PROGRAMAS!$F$101:$F$104</c:f>
              <c:strCache>
                <c:ptCount val="4"/>
                <c:pt idx="0">
                  <c:v>Turismo sostenible</c:v>
                </c:pt>
                <c:pt idx="1">
                  <c:v>Fortalecimiento de la competitividad y productividad sostenible</c:v>
                </c:pt>
                <c:pt idx="2">
                  <c:v>Emprendimientos</c:v>
                </c:pt>
                <c:pt idx="3">
                  <c:v>Comercio Autónomo, Mercados, Ferias y Plataformas</c:v>
                </c:pt>
              </c:strCache>
            </c:strRef>
          </c:cat>
          <c:val>
            <c:numRef>
              <c:f>PROGRAMAS!$H$101:$H$104</c:f>
              <c:numCache>
                <c:formatCode>_("$"* #,##0.00_);_("$"* \(#,##0.00\);_("$"* "-"??_);_(@_)</c:formatCode>
                <c:ptCount val="4"/>
                <c:pt idx="0">
                  <c:v>1.6690998000000001</c:v>
                </c:pt>
                <c:pt idx="1">
                  <c:v>3.0570852899999998</c:v>
                </c:pt>
                <c:pt idx="2">
                  <c:v>4.3440586200000002</c:v>
                </c:pt>
                <c:pt idx="3">
                  <c:v>7.3566500000000001</c:v>
                </c:pt>
              </c:numCache>
            </c:numRef>
          </c:val>
          <c:extLst>
            <c:ext xmlns:c16="http://schemas.microsoft.com/office/drawing/2014/chart" uri="{C3380CC4-5D6E-409C-BE32-E72D297353CC}">
              <c16:uniqueId val="{00000008-09B5-4EC1-942E-DF066D49A9A8}"/>
            </c:ext>
          </c:extLst>
        </c:ser>
        <c:dLbls>
          <c:dLblPos val="outEnd"/>
          <c:showLegendKey val="0"/>
          <c:showVal val="1"/>
          <c:showCatName val="0"/>
          <c:showSerName val="0"/>
          <c:showPercent val="0"/>
          <c:showBubbleSize val="0"/>
        </c:dLbls>
        <c:gapWidth val="182"/>
        <c:axId val="1899048400"/>
        <c:axId val="1899038416"/>
      </c:barChart>
      <c:catAx>
        <c:axId val="189904840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crossAx val="1899038416"/>
        <c:crosses val="autoZero"/>
        <c:auto val="1"/>
        <c:lblAlgn val="ctr"/>
        <c:lblOffset val="100"/>
        <c:noMultiLvlLbl val="0"/>
      </c:catAx>
      <c:valAx>
        <c:axId val="1899038416"/>
        <c:scaling>
          <c:orientation val="minMax"/>
        </c:scaling>
        <c:delete val="1"/>
        <c:axPos val="b"/>
        <c:numFmt formatCode="_(&quot;$&quot;* #,##0.00_);_(&quot;$&quot;* \(#,##0.00\);_(&quot;$&quot;* &quot;-&quot;??_);_(@_)" sourceLinked="1"/>
        <c:majorTickMark val="out"/>
        <c:minorTickMark val="none"/>
        <c:tickLblPos val="nextTo"/>
        <c:crossAx val="1899048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a:scene3d>
              <a:camera prst="orthographicFront"/>
              <a:lightRig rig="threePt" dir="t"/>
            </a:scene3d>
            <a:sp3d>
              <a:bevelT/>
            </a:sp3d>
          </c:spPr>
          <c:invertIfNegative val="0"/>
          <c:dPt>
            <c:idx val="0"/>
            <c:invertIfNegative val="0"/>
            <c:bubble3D val="0"/>
            <c:spPr>
              <a:solidFill>
                <a:schemeClr val="accent2">
                  <a:lumMod val="75000"/>
                </a:schemeClr>
              </a:solidFill>
              <a:ln>
                <a:noFill/>
              </a:ln>
              <a:effectLst/>
              <a:scene3d>
                <a:camera prst="orthographicFront"/>
                <a:lightRig rig="threePt" dir="t"/>
              </a:scene3d>
              <a:sp3d>
                <a:bevelT/>
              </a:sp3d>
            </c:spPr>
            <c:extLst>
              <c:ext xmlns:c16="http://schemas.microsoft.com/office/drawing/2014/chart" uri="{C3380CC4-5D6E-409C-BE32-E72D297353CC}">
                <c16:uniqueId val="{00000001-1565-4270-B50A-644BF4A121EF}"/>
              </c:ext>
            </c:extLst>
          </c:dPt>
          <c:dPt>
            <c:idx val="1"/>
            <c:invertIfNegative val="0"/>
            <c:bubble3D val="0"/>
            <c:spPr>
              <a:solidFill>
                <a:srgbClr val="00B0F0"/>
              </a:solidFill>
              <a:ln>
                <a:noFill/>
              </a:ln>
              <a:effectLst/>
              <a:scene3d>
                <a:camera prst="orthographicFront"/>
                <a:lightRig rig="threePt" dir="t"/>
              </a:scene3d>
              <a:sp3d>
                <a:bevelT/>
              </a:sp3d>
            </c:spPr>
            <c:extLst>
              <c:ext xmlns:c16="http://schemas.microsoft.com/office/drawing/2014/chart" uri="{C3380CC4-5D6E-409C-BE32-E72D297353CC}">
                <c16:uniqueId val="{00000003-1565-4270-B50A-644BF4A121EF}"/>
              </c:ext>
            </c:extLst>
          </c:dPt>
          <c:dPt>
            <c:idx val="2"/>
            <c:invertIfNegative val="0"/>
            <c:bubble3D val="0"/>
            <c:spPr>
              <a:solidFill>
                <a:srgbClr val="7030A0"/>
              </a:solidFill>
              <a:ln>
                <a:noFill/>
              </a:ln>
              <a:effectLst/>
              <a:scene3d>
                <a:camera prst="orthographicFront"/>
                <a:lightRig rig="threePt" dir="t"/>
              </a:scene3d>
              <a:sp3d>
                <a:bevelT/>
              </a:sp3d>
            </c:spPr>
            <c:extLst>
              <c:ext xmlns:c16="http://schemas.microsoft.com/office/drawing/2014/chart" uri="{C3380CC4-5D6E-409C-BE32-E72D297353CC}">
                <c16:uniqueId val="{00000005-1565-4270-B50A-644BF4A121EF}"/>
              </c:ext>
            </c:extLst>
          </c:dPt>
          <c:dPt>
            <c:idx val="3"/>
            <c:invertIfNegative val="0"/>
            <c:bubble3D val="0"/>
            <c:spPr>
              <a:solidFill>
                <a:schemeClr val="accent4"/>
              </a:solidFill>
              <a:ln>
                <a:noFill/>
              </a:ln>
              <a:effectLst/>
              <a:scene3d>
                <a:camera prst="orthographicFront"/>
                <a:lightRig rig="threePt" dir="t"/>
              </a:scene3d>
              <a:sp3d>
                <a:bevelT/>
              </a:sp3d>
            </c:spPr>
            <c:extLst>
              <c:ext xmlns:c16="http://schemas.microsoft.com/office/drawing/2014/chart" uri="{C3380CC4-5D6E-409C-BE32-E72D297353CC}">
                <c16:uniqueId val="{00000007-1565-4270-B50A-644BF4A121EF}"/>
              </c:ext>
            </c:extLst>
          </c:dPt>
          <c:dPt>
            <c:idx val="4"/>
            <c:invertIfNegative val="0"/>
            <c:bubble3D val="0"/>
            <c:spPr>
              <a:solidFill>
                <a:schemeClr val="accent6">
                  <a:lumMod val="60000"/>
                  <a:lumOff val="40000"/>
                </a:schemeClr>
              </a:solidFill>
              <a:ln>
                <a:noFill/>
              </a:ln>
              <a:effectLst/>
              <a:scene3d>
                <a:camera prst="orthographicFront"/>
                <a:lightRig rig="threePt" dir="t"/>
              </a:scene3d>
              <a:sp3d>
                <a:bevelT/>
              </a:sp3d>
            </c:spPr>
            <c:extLst>
              <c:ext xmlns:c16="http://schemas.microsoft.com/office/drawing/2014/chart" uri="{C3380CC4-5D6E-409C-BE32-E72D297353CC}">
                <c16:uniqueId val="{00000009-1565-4270-B50A-644BF4A121EF}"/>
              </c:ext>
            </c:extLst>
          </c:dPt>
          <c:dPt>
            <c:idx val="5"/>
            <c:invertIfNegative val="0"/>
            <c:bubble3D val="0"/>
            <c:spPr>
              <a:solidFill>
                <a:schemeClr val="accent5">
                  <a:lumMod val="40000"/>
                  <a:lumOff val="60000"/>
                </a:schemeClr>
              </a:solidFill>
              <a:ln>
                <a:noFill/>
              </a:ln>
              <a:effectLst/>
              <a:scene3d>
                <a:camera prst="orthographicFront"/>
                <a:lightRig rig="threePt" dir="t"/>
              </a:scene3d>
              <a:sp3d>
                <a:bevelT/>
              </a:sp3d>
            </c:spPr>
            <c:extLst>
              <c:ext xmlns:c16="http://schemas.microsoft.com/office/drawing/2014/chart" uri="{C3380CC4-5D6E-409C-BE32-E72D297353CC}">
                <c16:uniqueId val="{0000000B-1565-4270-B50A-644BF4A121EF}"/>
              </c:ext>
            </c:extLst>
          </c:dPt>
          <c:dPt>
            <c:idx val="6"/>
            <c:invertIfNegative val="0"/>
            <c:bubble3D val="0"/>
            <c:spPr>
              <a:solidFill>
                <a:schemeClr val="accent5"/>
              </a:solidFill>
              <a:ln>
                <a:noFill/>
              </a:ln>
              <a:effectLst/>
              <a:scene3d>
                <a:camera prst="orthographicFront"/>
                <a:lightRig rig="threePt" dir="t"/>
              </a:scene3d>
              <a:sp3d>
                <a:bevelT/>
              </a:sp3d>
            </c:spPr>
            <c:extLst>
              <c:ext xmlns:c16="http://schemas.microsoft.com/office/drawing/2014/chart" uri="{C3380CC4-5D6E-409C-BE32-E72D297353CC}">
                <c16:uniqueId val="{0000000D-1565-4270-B50A-644BF4A121EF}"/>
              </c:ext>
            </c:extLst>
          </c:dPt>
          <c:dLbls>
            <c:dLbl>
              <c:idx val="0"/>
              <c:layout/>
              <c:tx>
                <c:rich>
                  <a:bodyPr/>
                  <a:lstStyle/>
                  <a:p>
                    <a:r>
                      <a:rPr lang="en-US" smtClean="0"/>
                      <a:t>$</a:t>
                    </a:r>
                    <a:fld id="{CC497431-A356-49EB-9FFD-36A987C31A32}" type="VALUE">
                      <a:rPr lang="en-US" smtClean="0"/>
                      <a:pPr/>
                      <a:t>[VALOR]</a:t>
                    </a:fld>
                    <a:endParaRPr lang="en-US" smtClean="0"/>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1565-4270-B50A-644BF4A121EF}"/>
                </c:ext>
              </c:extLst>
            </c:dLbl>
            <c:dLbl>
              <c:idx val="1"/>
              <c:layout/>
              <c:tx>
                <c:rich>
                  <a:bodyPr/>
                  <a:lstStyle/>
                  <a:p>
                    <a:r>
                      <a:rPr lang="en-US" smtClean="0"/>
                      <a:t>$</a:t>
                    </a:r>
                    <a:fld id="{A494E409-E111-4628-8CC8-38CDC7CA8D12}" type="VALUE">
                      <a:rPr lang="en-US" smtClean="0"/>
                      <a:pPr/>
                      <a:t>[VALOR]</a:t>
                    </a:fld>
                    <a:endParaRPr lang="en-US" smtClean="0"/>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1565-4270-B50A-644BF4A121EF}"/>
                </c:ext>
              </c:extLst>
            </c:dLbl>
            <c:dLbl>
              <c:idx val="2"/>
              <c:layout/>
              <c:tx>
                <c:rich>
                  <a:bodyPr/>
                  <a:lstStyle/>
                  <a:p>
                    <a:r>
                      <a:rPr lang="en-US" smtClean="0"/>
                      <a:t>$</a:t>
                    </a:r>
                    <a:fld id="{CB207060-4F02-4ADD-AD2B-F2E9AB7B3087}" type="VALUE">
                      <a:rPr lang="en-US" smtClean="0"/>
                      <a:pPr/>
                      <a:t>[VALOR]</a:t>
                    </a:fld>
                    <a:endParaRPr lang="en-US" smtClean="0"/>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1565-4270-B50A-644BF4A121EF}"/>
                </c:ext>
              </c:extLst>
            </c:dLbl>
            <c:dLbl>
              <c:idx val="3"/>
              <c:layout/>
              <c:tx>
                <c:rich>
                  <a:bodyPr/>
                  <a:lstStyle/>
                  <a:p>
                    <a:r>
                      <a:rPr lang="en-US" smtClean="0"/>
                      <a:t>$</a:t>
                    </a:r>
                    <a:fld id="{78F087D7-9FA0-4E67-9B22-3BA400812EB7}" type="VALUE">
                      <a:rPr lang="en-US" smtClean="0"/>
                      <a:pPr/>
                      <a:t>[VALOR]</a:t>
                    </a:fld>
                    <a:endParaRPr lang="en-US" smtClean="0"/>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1565-4270-B50A-644BF4A121EF}"/>
                </c:ext>
              </c:extLst>
            </c:dLbl>
            <c:dLbl>
              <c:idx val="4"/>
              <c:layout/>
              <c:tx>
                <c:rich>
                  <a:bodyPr/>
                  <a:lstStyle/>
                  <a:p>
                    <a:r>
                      <a:rPr lang="en-US" smtClean="0"/>
                      <a:t>$</a:t>
                    </a:r>
                    <a:fld id="{CA3322BA-0AF8-4D55-B346-114012937584}" type="VALUE">
                      <a:rPr lang="en-US" smtClean="0"/>
                      <a:pPr/>
                      <a:t>[VALOR]</a:t>
                    </a:fld>
                    <a:endParaRPr lang="en-US" smtClean="0"/>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1565-4270-B50A-644BF4A121EF}"/>
                </c:ext>
              </c:extLst>
            </c:dLbl>
            <c:dLbl>
              <c:idx val="5"/>
              <c:layout/>
              <c:tx>
                <c:rich>
                  <a:bodyPr/>
                  <a:lstStyle/>
                  <a:p>
                    <a:r>
                      <a:rPr lang="en-US" smtClean="0"/>
                      <a:t>$</a:t>
                    </a:r>
                    <a:fld id="{D684C7BE-DD1C-45C5-B2A5-C8F6E09B38BE}" type="VALUE">
                      <a:rPr lang="en-US" smtClean="0"/>
                      <a:pPr/>
                      <a:t>[VALOR]</a:t>
                    </a:fld>
                    <a:endParaRPr lang="en-US" smtClean="0"/>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B-1565-4270-B50A-644BF4A121EF}"/>
                </c:ext>
              </c:extLst>
            </c:dLbl>
            <c:dLbl>
              <c:idx val="6"/>
              <c:layout/>
              <c:tx>
                <c:rich>
                  <a:bodyPr/>
                  <a:lstStyle/>
                  <a:p>
                    <a:r>
                      <a:rPr lang="en-US" smtClean="0"/>
                      <a:t>$</a:t>
                    </a:r>
                    <a:fld id="{42199685-86AD-4715-99AB-76BEFA3DB247}" type="VALUE">
                      <a:rPr lang="en-US" smtClean="0"/>
                      <a:pPr/>
                      <a:t>[VALOR]</a:t>
                    </a:fld>
                    <a:endParaRPr lang="en-US" smtClean="0"/>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D-1565-4270-B50A-644BF4A121E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PROGRAMAS!$E$127:$E$133</c:f>
              <c:strCache>
                <c:ptCount val="7"/>
                <c:pt idx="0">
                  <c:v>Derechos</c:v>
                </c:pt>
                <c:pt idx="1">
                  <c:v>Seguridad Ciudadana</c:v>
                </c:pt>
                <c:pt idx="2">
                  <c:v>Fauna Urbana</c:v>
                </c:pt>
                <c:pt idx="3">
                  <c:v>Educación</c:v>
                </c:pt>
                <c:pt idx="4">
                  <c:v>Salud</c:v>
                </c:pt>
                <c:pt idx="5">
                  <c:v>Grupos de Atención Prioritaria</c:v>
                </c:pt>
                <c:pt idx="6">
                  <c:v>Cultura</c:v>
                </c:pt>
              </c:strCache>
            </c:strRef>
          </c:cat>
          <c:val>
            <c:numRef>
              <c:f>PROGRAMAS!$G$127:$G$133</c:f>
              <c:numCache>
                <c:formatCode>0.00</c:formatCode>
                <c:ptCount val="7"/>
                <c:pt idx="0">
                  <c:v>1.2762826200000001</c:v>
                </c:pt>
                <c:pt idx="1">
                  <c:v>1.79051973</c:v>
                </c:pt>
                <c:pt idx="2">
                  <c:v>2.2039494700000004</c:v>
                </c:pt>
                <c:pt idx="3">
                  <c:v>11.560748969999999</c:v>
                </c:pt>
                <c:pt idx="4">
                  <c:v>17.48567414</c:v>
                </c:pt>
                <c:pt idx="5">
                  <c:v>17.725702119999998</c:v>
                </c:pt>
                <c:pt idx="6">
                  <c:v>21.675397579999998</c:v>
                </c:pt>
              </c:numCache>
            </c:numRef>
          </c:val>
          <c:extLst>
            <c:ext xmlns:c16="http://schemas.microsoft.com/office/drawing/2014/chart" uri="{C3380CC4-5D6E-409C-BE32-E72D297353CC}">
              <c16:uniqueId val="{0000000E-1565-4270-B50A-644BF4A121EF}"/>
            </c:ext>
          </c:extLst>
        </c:ser>
        <c:dLbls>
          <c:dLblPos val="outEnd"/>
          <c:showLegendKey val="0"/>
          <c:showVal val="1"/>
          <c:showCatName val="0"/>
          <c:showSerName val="0"/>
          <c:showPercent val="0"/>
          <c:showBubbleSize val="0"/>
        </c:dLbls>
        <c:gapWidth val="182"/>
        <c:axId val="1899033424"/>
        <c:axId val="1899054640"/>
      </c:barChart>
      <c:catAx>
        <c:axId val="1899033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crossAx val="1899054640"/>
        <c:crosses val="autoZero"/>
        <c:auto val="1"/>
        <c:lblAlgn val="ctr"/>
        <c:lblOffset val="100"/>
        <c:noMultiLvlLbl val="0"/>
      </c:catAx>
      <c:valAx>
        <c:axId val="1899054640"/>
        <c:scaling>
          <c:orientation val="minMax"/>
        </c:scaling>
        <c:delete val="1"/>
        <c:axPos val="b"/>
        <c:numFmt formatCode="0.00" sourceLinked="1"/>
        <c:majorTickMark val="none"/>
        <c:minorTickMark val="none"/>
        <c:tickLblPos val="nextTo"/>
        <c:crossAx val="1899033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B1CB0D-EC86-4A34-B520-67878309E25E}" type="datetimeFigureOut">
              <a:rPr lang="es-EC" smtClean="0"/>
              <a:t>20/10/2023</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6BFB95-123C-4177-B499-F9C55C472112}" type="slidenum">
              <a:rPr lang="es-EC" smtClean="0"/>
              <a:t>‹Nº›</a:t>
            </a:fld>
            <a:endParaRPr lang="es-EC"/>
          </a:p>
        </p:txBody>
      </p:sp>
    </p:spTree>
    <p:extLst>
      <p:ext uri="{BB962C8B-B14F-4D97-AF65-F5344CB8AC3E}">
        <p14:creationId xmlns:p14="http://schemas.microsoft.com/office/powerpoint/2010/main" val="37389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46BFB95-123C-4177-B499-F9C55C472112}" type="slidenum">
              <a:rPr lang="es-EC" smtClean="0"/>
              <a:t>4</a:t>
            </a:fld>
            <a:endParaRPr lang="es-EC"/>
          </a:p>
        </p:txBody>
      </p:sp>
    </p:spTree>
    <p:extLst>
      <p:ext uri="{BB962C8B-B14F-4D97-AF65-F5344CB8AC3E}">
        <p14:creationId xmlns:p14="http://schemas.microsoft.com/office/powerpoint/2010/main" val="725585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46BFB95-123C-4177-B499-F9C55C472112}" type="slidenum">
              <a:rPr lang="es-EC" smtClean="0"/>
              <a:t>5</a:t>
            </a:fld>
            <a:endParaRPr lang="es-EC"/>
          </a:p>
        </p:txBody>
      </p:sp>
    </p:spTree>
    <p:extLst>
      <p:ext uri="{BB962C8B-B14F-4D97-AF65-F5344CB8AC3E}">
        <p14:creationId xmlns:p14="http://schemas.microsoft.com/office/powerpoint/2010/main" val="572108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46BFB95-123C-4177-B499-F9C55C472112}" type="slidenum">
              <a:rPr lang="es-EC" smtClean="0"/>
              <a:t>7</a:t>
            </a:fld>
            <a:endParaRPr lang="es-EC"/>
          </a:p>
        </p:txBody>
      </p:sp>
    </p:spTree>
    <p:extLst>
      <p:ext uri="{BB962C8B-B14F-4D97-AF65-F5344CB8AC3E}">
        <p14:creationId xmlns:p14="http://schemas.microsoft.com/office/powerpoint/2010/main" val="588478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46BFB95-123C-4177-B499-F9C55C472112}" type="slidenum">
              <a:rPr lang="es-EC" smtClean="0"/>
              <a:t>8</a:t>
            </a:fld>
            <a:endParaRPr lang="es-EC"/>
          </a:p>
        </p:txBody>
      </p:sp>
    </p:spTree>
    <p:extLst>
      <p:ext uri="{BB962C8B-B14F-4D97-AF65-F5344CB8AC3E}">
        <p14:creationId xmlns:p14="http://schemas.microsoft.com/office/powerpoint/2010/main" val="183940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46BFB95-123C-4177-B499-F9C55C472112}" type="slidenum">
              <a:rPr lang="es-EC" smtClean="0"/>
              <a:t>9</a:t>
            </a:fld>
            <a:endParaRPr lang="es-EC"/>
          </a:p>
        </p:txBody>
      </p:sp>
    </p:spTree>
    <p:extLst>
      <p:ext uri="{BB962C8B-B14F-4D97-AF65-F5344CB8AC3E}">
        <p14:creationId xmlns:p14="http://schemas.microsoft.com/office/powerpoint/2010/main" val="1095277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897371-9EA9-EE7B-F056-01443EDFB877}"/>
              </a:ext>
            </a:extLst>
          </p:cNvPr>
          <p:cNvSpPr>
            <a:spLocks noGrp="1"/>
          </p:cNvSpPr>
          <p:nvPr>
            <p:ph type="ctrTitle"/>
          </p:nvPr>
        </p:nvSpPr>
        <p:spPr>
          <a:xfrm>
            <a:off x="1524000" y="2971801"/>
            <a:ext cx="9944100" cy="17907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1BD6EE1A-D923-F2B3-5FA6-0853EBF839F9}"/>
              </a:ext>
            </a:extLst>
          </p:cNvPr>
          <p:cNvSpPr>
            <a:spLocks noGrp="1"/>
          </p:cNvSpPr>
          <p:nvPr>
            <p:ph type="subTitle" idx="1"/>
          </p:nvPr>
        </p:nvSpPr>
        <p:spPr>
          <a:xfrm>
            <a:off x="1524000" y="4949475"/>
            <a:ext cx="9944100" cy="704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pic>
        <p:nvPicPr>
          <p:cNvPr id="8" name="Imagen 7">
            <a:extLst>
              <a:ext uri="{FF2B5EF4-FFF2-40B4-BE49-F238E27FC236}">
                <a16:creationId xmlns:a16="http://schemas.microsoft.com/office/drawing/2014/main" id="{A1729688-541E-D04A-D66A-C9F0A37623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1239" y="690460"/>
            <a:ext cx="5309622" cy="2094367"/>
          </a:xfrm>
          <a:prstGeom prst="rect">
            <a:avLst/>
          </a:prstGeom>
        </p:spPr>
      </p:pic>
    </p:spTree>
    <p:extLst>
      <p:ext uri="{BB962C8B-B14F-4D97-AF65-F5344CB8AC3E}">
        <p14:creationId xmlns:p14="http://schemas.microsoft.com/office/powerpoint/2010/main" val="3544727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091D38-51DB-B6AB-313A-504B9D54619B}"/>
              </a:ext>
            </a:extLst>
          </p:cNvPr>
          <p:cNvSpPr>
            <a:spLocks noGrp="1"/>
          </p:cNvSpPr>
          <p:nvPr>
            <p:ph type="title"/>
          </p:nvPr>
        </p:nvSpPr>
        <p:spPr>
          <a:xfrm>
            <a:off x="1181100"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70533726-BF89-FD68-DAA2-AA9486522CE5}"/>
              </a:ext>
            </a:extLst>
          </p:cNvPr>
          <p:cNvSpPr>
            <a:spLocks noGrp="1"/>
          </p:cNvSpPr>
          <p:nvPr>
            <p:ph type="pic" idx="1"/>
          </p:nvPr>
        </p:nvSpPr>
        <p:spPr>
          <a:xfrm>
            <a:off x="5524500"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52ABB48C-2A63-2797-2921-525F1ACCB566}"/>
              </a:ext>
            </a:extLst>
          </p:cNvPr>
          <p:cNvSpPr>
            <a:spLocks noGrp="1"/>
          </p:cNvSpPr>
          <p:nvPr>
            <p:ph type="body" sz="half" idx="2"/>
          </p:nvPr>
        </p:nvSpPr>
        <p:spPr>
          <a:xfrm>
            <a:off x="11811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4062090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902A9C-EE6B-6A4E-64A0-5AA86B49B61B}"/>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50579132-3C99-1A98-C097-E612B458702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1794966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AF89102-5FF4-181F-22F5-0FD495EA317B}"/>
              </a:ext>
            </a:extLst>
          </p:cNvPr>
          <p:cNvSpPr>
            <a:spLocks noGrp="1"/>
          </p:cNvSpPr>
          <p:nvPr>
            <p:ph type="title" orient="vert"/>
          </p:nvPr>
        </p:nvSpPr>
        <p:spPr>
          <a:xfrm>
            <a:off x="9077827"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AA5DCEC2-CB20-8288-0760-EE3CAD39735C}"/>
              </a:ext>
            </a:extLst>
          </p:cNvPr>
          <p:cNvSpPr>
            <a:spLocks noGrp="1"/>
          </p:cNvSpPr>
          <p:nvPr>
            <p:ph type="body" orient="vert" idx="1"/>
          </p:nvPr>
        </p:nvSpPr>
        <p:spPr>
          <a:xfrm>
            <a:off x="1191127"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2134893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B32E8A-BCE3-F83D-7926-3DAEA381733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5D3FF9E8-F64D-FDD5-EB45-E54540C954D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270329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759D5847-1A61-7762-8392-4125F70B83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D8B32E8A-BCE3-F83D-7926-3DAEA381733D}"/>
              </a:ext>
            </a:extLst>
          </p:cNvPr>
          <p:cNvSpPr>
            <a:spLocks noGrp="1"/>
          </p:cNvSpPr>
          <p:nvPr>
            <p:ph type="title"/>
          </p:nvPr>
        </p:nvSpPr>
        <p:spPr/>
        <p:txBody>
          <a:bodyPr/>
          <a:lstStyle>
            <a:lvl1pPr>
              <a:defRPr>
                <a:solidFill>
                  <a:schemeClr val="bg1"/>
                </a:solidFill>
              </a:defRPr>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5D3FF9E8-F64D-FDD5-EB45-E54540C954D3}"/>
              </a:ext>
            </a:extLst>
          </p:cNvPr>
          <p:cNvSpPr>
            <a:spLocks noGrp="1"/>
          </p:cNvSpPr>
          <p:nvPr>
            <p:ph idx="1"/>
          </p:nvPr>
        </p:nvSpPr>
        <p:spPr/>
        <p:txBody>
          <a:bodyPr/>
          <a:lstStyle>
            <a:lvl1pPr>
              <a:defRPr>
                <a:solidFill>
                  <a:schemeClr val="bg1">
                    <a:lumMod val="85000"/>
                  </a:schemeClr>
                </a:solidFill>
              </a:defRPr>
            </a:lvl1pPr>
            <a:lvl2pPr>
              <a:defRPr>
                <a:solidFill>
                  <a:schemeClr val="bg1">
                    <a:lumMod val="85000"/>
                  </a:schemeClr>
                </a:solidFill>
              </a:defRPr>
            </a:lvl2pPr>
            <a:lvl3pPr>
              <a:defRPr>
                <a:solidFill>
                  <a:schemeClr val="bg1">
                    <a:lumMod val="85000"/>
                  </a:schemeClr>
                </a:solidFill>
              </a:defRPr>
            </a:lvl3pPr>
            <a:lvl4pPr>
              <a:defRPr>
                <a:solidFill>
                  <a:schemeClr val="bg1">
                    <a:lumMod val="85000"/>
                  </a:schemeClr>
                </a:solidFill>
              </a:defRPr>
            </a:lvl4pPr>
            <a:lvl5pPr>
              <a:defRPr>
                <a:solidFill>
                  <a:schemeClr val="bg1">
                    <a:lumMod val="85000"/>
                  </a:schemeClr>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pic>
        <p:nvPicPr>
          <p:cNvPr id="12" name="Gráfico 11">
            <a:extLst>
              <a:ext uri="{FF2B5EF4-FFF2-40B4-BE49-F238E27FC236}">
                <a16:creationId xmlns:a16="http://schemas.microsoft.com/office/drawing/2014/main" id="{E5877989-7DC7-1063-77E4-734C9985DECA}"/>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12801" t="78706" r="3185" b="17512"/>
          <a:stretch/>
        </p:blipFill>
        <p:spPr>
          <a:xfrm rot="10800000">
            <a:off x="6469943" y="6521102"/>
            <a:ext cx="5736317" cy="365125"/>
          </a:xfrm>
          <a:prstGeom prst="rect">
            <a:avLst/>
          </a:prstGeom>
        </p:spPr>
      </p:pic>
      <p:pic>
        <p:nvPicPr>
          <p:cNvPr id="13" name="Gráfico 12">
            <a:extLst>
              <a:ext uri="{FF2B5EF4-FFF2-40B4-BE49-F238E27FC236}">
                <a16:creationId xmlns:a16="http://schemas.microsoft.com/office/drawing/2014/main" id="{4877EAC0-6068-1C52-327F-5A16B79CE084}"/>
              </a:ext>
            </a:extLst>
          </p:cNvPr>
          <p:cNvPicPr>
            <a:picLocks noChangeAspect="1"/>
          </p:cNvPicPr>
          <p:nvPr userDrawn="1"/>
        </p:nvPicPr>
        <p:blipFill rotWithShape="1">
          <a:blip r:embed="rId5">
            <a:extLst>
              <a:ext uri="{96DAC541-7B7A-43D3-8B79-37D633B846F1}">
                <asvg:svgBlip xmlns:asvg="http://schemas.microsoft.com/office/drawing/2016/SVG/main" xmlns="" r:embed="rId6"/>
              </a:ext>
            </a:extLst>
          </a:blip>
          <a:srcRect l="66435"/>
          <a:stretch/>
        </p:blipFill>
        <p:spPr>
          <a:xfrm>
            <a:off x="4410159" y="6194769"/>
            <a:ext cx="1621784" cy="596211"/>
          </a:xfrm>
          <a:prstGeom prst="rect">
            <a:avLst/>
          </a:prstGeom>
        </p:spPr>
      </p:pic>
      <p:pic>
        <p:nvPicPr>
          <p:cNvPr id="16" name="Gráfico 15">
            <a:extLst>
              <a:ext uri="{FF2B5EF4-FFF2-40B4-BE49-F238E27FC236}">
                <a16:creationId xmlns:a16="http://schemas.microsoft.com/office/drawing/2014/main" id="{E5A038F8-1CA6-643F-2A7A-41CCAC21F075}"/>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1166268" y="6190407"/>
            <a:ext cx="3190098" cy="599847"/>
          </a:xfrm>
          <a:prstGeom prst="rect">
            <a:avLst/>
          </a:prstGeom>
        </p:spPr>
      </p:pic>
    </p:spTree>
    <p:extLst>
      <p:ext uri="{BB962C8B-B14F-4D97-AF65-F5344CB8AC3E}">
        <p14:creationId xmlns:p14="http://schemas.microsoft.com/office/powerpoint/2010/main" val="4087690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150DFE-1AAB-BB91-3747-A7F9E230C989}"/>
              </a:ext>
            </a:extLst>
          </p:cNvPr>
          <p:cNvSpPr>
            <a:spLocks noGrp="1"/>
          </p:cNvSpPr>
          <p:nvPr>
            <p:ph type="title"/>
          </p:nvPr>
        </p:nvSpPr>
        <p:spPr>
          <a:xfrm>
            <a:off x="1162050" y="1709738"/>
            <a:ext cx="1068705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8835296A-E9D3-E58F-2D45-698B40E535A5}"/>
              </a:ext>
            </a:extLst>
          </p:cNvPr>
          <p:cNvSpPr>
            <a:spLocks noGrp="1"/>
          </p:cNvSpPr>
          <p:nvPr>
            <p:ph type="body" idx="1"/>
          </p:nvPr>
        </p:nvSpPr>
        <p:spPr>
          <a:xfrm>
            <a:off x="1162050" y="4589463"/>
            <a:ext cx="106870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2058450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8A4965-57F4-77E6-CAAA-C651B01AAD22}"/>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AB53A4D5-11FF-75F3-DF6D-E5BA93E09384}"/>
              </a:ext>
            </a:extLst>
          </p:cNvPr>
          <p:cNvSpPr>
            <a:spLocks noGrp="1"/>
          </p:cNvSpPr>
          <p:nvPr>
            <p:ph sz="half" idx="1"/>
          </p:nvPr>
        </p:nvSpPr>
        <p:spPr>
          <a:xfrm>
            <a:off x="1200150" y="1825625"/>
            <a:ext cx="5264818" cy="41741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28FB1AAF-84F0-70A2-32BE-D2DA913227D2}"/>
              </a:ext>
            </a:extLst>
          </p:cNvPr>
          <p:cNvSpPr>
            <a:spLocks noGrp="1"/>
          </p:cNvSpPr>
          <p:nvPr>
            <p:ph sz="half" idx="2"/>
          </p:nvPr>
        </p:nvSpPr>
        <p:spPr>
          <a:xfrm>
            <a:off x="6657474" y="1825625"/>
            <a:ext cx="5082262" cy="41741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90613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7FAAD1-6349-72B8-658B-37BC8827293A}"/>
              </a:ext>
            </a:extLst>
          </p:cNvPr>
          <p:cNvSpPr>
            <a:spLocks noGrp="1"/>
          </p:cNvSpPr>
          <p:nvPr>
            <p:ph type="title"/>
          </p:nvPr>
        </p:nvSpPr>
        <p:spPr>
          <a:xfrm>
            <a:off x="1208754"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E54660F0-B03B-0F84-D841-AC0F80B0F446}"/>
              </a:ext>
            </a:extLst>
          </p:cNvPr>
          <p:cNvSpPr>
            <a:spLocks noGrp="1"/>
          </p:cNvSpPr>
          <p:nvPr>
            <p:ph type="body" idx="1"/>
          </p:nvPr>
        </p:nvSpPr>
        <p:spPr>
          <a:xfrm>
            <a:off x="120875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D3BFA63-8603-D8CF-C905-1A6E5037E3D1}"/>
              </a:ext>
            </a:extLst>
          </p:cNvPr>
          <p:cNvSpPr>
            <a:spLocks noGrp="1"/>
          </p:cNvSpPr>
          <p:nvPr>
            <p:ph sz="half" idx="2"/>
          </p:nvPr>
        </p:nvSpPr>
        <p:spPr>
          <a:xfrm>
            <a:off x="1208754"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B624DB3F-77B6-A699-885D-098BF3C09D7E}"/>
              </a:ext>
            </a:extLst>
          </p:cNvPr>
          <p:cNvSpPr>
            <a:spLocks noGrp="1"/>
          </p:cNvSpPr>
          <p:nvPr>
            <p:ph type="body" sz="quarter" idx="3"/>
          </p:nvPr>
        </p:nvSpPr>
        <p:spPr>
          <a:xfrm>
            <a:off x="6541166"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54FAE38-57CB-673E-EFAE-51B1C27DB3DC}"/>
              </a:ext>
            </a:extLst>
          </p:cNvPr>
          <p:cNvSpPr>
            <a:spLocks noGrp="1"/>
          </p:cNvSpPr>
          <p:nvPr>
            <p:ph sz="quarter" idx="4"/>
          </p:nvPr>
        </p:nvSpPr>
        <p:spPr>
          <a:xfrm>
            <a:off x="6541166"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1420234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5E2D4C-9E64-AF9E-1F7C-2FD25C6666A7}"/>
              </a:ext>
            </a:extLst>
          </p:cNvPr>
          <p:cNvSpPr>
            <a:spLocks noGrp="1"/>
          </p:cNvSpPr>
          <p:nvPr>
            <p:ph type="title"/>
          </p:nvPr>
        </p:nvSpPr>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1051235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9781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234FDC-8EA6-9E24-F6FC-1007A0D4A500}"/>
              </a:ext>
            </a:extLst>
          </p:cNvPr>
          <p:cNvSpPr>
            <a:spLocks noGrp="1"/>
          </p:cNvSpPr>
          <p:nvPr>
            <p:ph type="title"/>
          </p:nvPr>
        </p:nvSpPr>
        <p:spPr>
          <a:xfrm>
            <a:off x="1240841"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5D0F073A-7C79-4418-C1C1-2B702F80C1EC}"/>
              </a:ext>
            </a:extLst>
          </p:cNvPr>
          <p:cNvSpPr>
            <a:spLocks noGrp="1"/>
          </p:cNvSpPr>
          <p:nvPr>
            <p:ph idx="1"/>
          </p:nvPr>
        </p:nvSpPr>
        <p:spPr>
          <a:xfrm>
            <a:off x="5584241"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AC07779F-920B-A8F4-F118-D541BD37D981}"/>
              </a:ext>
            </a:extLst>
          </p:cNvPr>
          <p:cNvSpPr>
            <a:spLocks noGrp="1"/>
          </p:cNvSpPr>
          <p:nvPr>
            <p:ph type="body" sz="half" idx="2"/>
          </p:nvPr>
        </p:nvSpPr>
        <p:spPr>
          <a:xfrm>
            <a:off x="1240841"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3750480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0CC70F5-2B8A-575D-B25F-36C51D8EC921}"/>
              </a:ext>
            </a:extLst>
          </p:cNvPr>
          <p:cNvSpPr>
            <a:spLocks noGrp="1"/>
          </p:cNvSpPr>
          <p:nvPr>
            <p:ph type="title"/>
          </p:nvPr>
        </p:nvSpPr>
        <p:spPr>
          <a:xfrm>
            <a:off x="1200150" y="365125"/>
            <a:ext cx="10539586" cy="1196975"/>
          </a:xfrm>
          <a:prstGeom prst="rect">
            <a:avLst/>
          </a:prstGeom>
        </p:spPr>
        <p:txBody>
          <a:bodyPr vert="horz" lIns="91440" tIns="45720" rIns="91440" bIns="45720" rtlCol="0" anchor="ctr">
            <a:normAutofit/>
          </a:bodyPr>
          <a:lstStyle/>
          <a:p>
            <a:r>
              <a:rPr lang="es-ES" dirty="0"/>
              <a:t>Haga clic para modificar el estilo de título del patrón</a:t>
            </a:r>
            <a:endParaRPr lang="es-EC" dirty="0"/>
          </a:p>
        </p:txBody>
      </p:sp>
      <p:sp>
        <p:nvSpPr>
          <p:cNvPr id="3" name="Marcador de texto 2">
            <a:extLst>
              <a:ext uri="{FF2B5EF4-FFF2-40B4-BE49-F238E27FC236}">
                <a16:creationId xmlns:a16="http://schemas.microsoft.com/office/drawing/2014/main" id="{95F90E12-A942-E087-0ADF-BF3710088974}"/>
              </a:ext>
            </a:extLst>
          </p:cNvPr>
          <p:cNvSpPr>
            <a:spLocks noGrp="1"/>
          </p:cNvSpPr>
          <p:nvPr>
            <p:ph type="body" idx="1"/>
          </p:nvPr>
        </p:nvSpPr>
        <p:spPr>
          <a:xfrm>
            <a:off x="1200150" y="1667919"/>
            <a:ext cx="10539586" cy="4199481"/>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C" dirty="0"/>
          </a:p>
        </p:txBody>
      </p:sp>
      <p:pic>
        <p:nvPicPr>
          <p:cNvPr id="17" name="Gráfico 16">
            <a:extLst>
              <a:ext uri="{FF2B5EF4-FFF2-40B4-BE49-F238E27FC236}">
                <a16:creationId xmlns:a16="http://schemas.microsoft.com/office/drawing/2014/main" id="{10BFCC0A-2021-4DC8-6B8D-F0E2F4E8229F}"/>
              </a:ext>
            </a:extLst>
          </p:cNvPr>
          <p:cNvPicPr>
            <a:picLocks noChangeAspect="1"/>
          </p:cNvPicPr>
          <p:nvPr userDrawn="1"/>
        </p:nvPicPr>
        <p:blipFill rotWithShape="1">
          <a:blip r:embed="rId14">
            <a:extLst>
              <a:ext uri="{96DAC541-7B7A-43D3-8B79-37D633B846F1}">
                <asvg:svgBlip xmlns:asvg="http://schemas.microsoft.com/office/drawing/2016/SVG/main" xmlns="" r:embed="rId15"/>
              </a:ext>
            </a:extLst>
          </a:blip>
          <a:srcRect l="12801" t="78706" r="3185" b="17512"/>
          <a:stretch/>
        </p:blipFill>
        <p:spPr>
          <a:xfrm rot="10800000">
            <a:off x="6469943" y="6521102"/>
            <a:ext cx="5736317" cy="365125"/>
          </a:xfrm>
          <a:prstGeom prst="rect">
            <a:avLst/>
          </a:prstGeom>
        </p:spPr>
      </p:pic>
      <p:pic>
        <p:nvPicPr>
          <p:cNvPr id="21" name="Imagen 20">
            <a:extLst>
              <a:ext uri="{FF2B5EF4-FFF2-40B4-BE49-F238E27FC236}">
                <a16:creationId xmlns:a16="http://schemas.microsoft.com/office/drawing/2014/main" id="{01F277C5-8D17-BAAA-F287-578FB486B79F}"/>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l="75507" r="10147"/>
          <a:stretch/>
        </p:blipFill>
        <p:spPr>
          <a:xfrm>
            <a:off x="0" y="0"/>
            <a:ext cx="781050" cy="6858000"/>
          </a:xfrm>
          <a:prstGeom prst="rect">
            <a:avLst/>
          </a:prstGeom>
        </p:spPr>
      </p:pic>
      <p:pic>
        <p:nvPicPr>
          <p:cNvPr id="23" name="Gráfico 22">
            <a:extLst>
              <a:ext uri="{FF2B5EF4-FFF2-40B4-BE49-F238E27FC236}">
                <a16:creationId xmlns:a16="http://schemas.microsoft.com/office/drawing/2014/main" id="{386D639A-3674-730A-D5BF-66BCE2611217}"/>
              </a:ext>
            </a:extLst>
          </p:cNvPr>
          <p:cNvPicPr>
            <a:picLocks noChangeAspect="1"/>
          </p:cNvPicPr>
          <p:nvPr userDrawn="1"/>
        </p:nvPicPr>
        <p:blipFill>
          <a:blip r:embed="rId17">
            <a:extLst>
              <a:ext uri="{96DAC541-7B7A-43D3-8B79-37D633B846F1}">
                <asvg:svgBlip xmlns:asvg="http://schemas.microsoft.com/office/drawing/2016/SVG/main" xmlns="" r:embed="rId18"/>
              </a:ext>
            </a:extLst>
          </a:blip>
          <a:stretch>
            <a:fillRect/>
          </a:stretch>
        </p:blipFill>
        <p:spPr>
          <a:xfrm>
            <a:off x="1200150" y="6194769"/>
            <a:ext cx="4831793" cy="596211"/>
          </a:xfrm>
          <a:prstGeom prst="rect">
            <a:avLst/>
          </a:prstGeom>
        </p:spPr>
      </p:pic>
    </p:spTree>
    <p:extLst>
      <p:ext uri="{BB962C8B-B14F-4D97-AF65-F5344CB8AC3E}">
        <p14:creationId xmlns:p14="http://schemas.microsoft.com/office/powerpoint/2010/main" val="3789075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b="1" kern="1200">
          <a:solidFill>
            <a:srgbClr val="27367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fif"/><Relationship Id="rId4" Type="http://schemas.openxmlformats.org/officeDocument/2006/relationships/image" Target="../media/image10.jfif"/></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889026-662F-2279-E202-327078680F4C}"/>
              </a:ext>
            </a:extLst>
          </p:cNvPr>
          <p:cNvSpPr>
            <a:spLocks noGrp="1"/>
          </p:cNvSpPr>
          <p:nvPr>
            <p:ph type="ctrTitle"/>
          </p:nvPr>
        </p:nvSpPr>
        <p:spPr/>
        <p:txBody>
          <a:bodyPr anchor="ctr">
            <a:noAutofit/>
          </a:bodyPr>
          <a:lstStyle/>
          <a:p>
            <a:r>
              <a:rPr lang="es-EC" sz="4400" dirty="0" smtClean="0"/>
              <a:t>Prioridades de Inversión 2024</a:t>
            </a:r>
            <a:endParaRPr lang="es-EC" sz="4400" dirty="0"/>
          </a:p>
        </p:txBody>
      </p:sp>
      <p:sp>
        <p:nvSpPr>
          <p:cNvPr id="3" name="Subtítulo 2">
            <a:extLst>
              <a:ext uri="{FF2B5EF4-FFF2-40B4-BE49-F238E27FC236}">
                <a16:creationId xmlns:a16="http://schemas.microsoft.com/office/drawing/2014/main" id="{4499D24B-79C8-1545-B225-99C3E3AD3831}"/>
              </a:ext>
            </a:extLst>
          </p:cNvPr>
          <p:cNvSpPr>
            <a:spLocks noGrp="1"/>
          </p:cNvSpPr>
          <p:nvPr>
            <p:ph type="subTitle" idx="1"/>
          </p:nvPr>
        </p:nvSpPr>
        <p:spPr/>
        <p:txBody>
          <a:bodyPr/>
          <a:lstStyle/>
          <a:p>
            <a:r>
              <a:rPr lang="es-EC" dirty="0" smtClean="0"/>
              <a:t>Octubre 2023</a:t>
            </a:r>
            <a:endParaRPr lang="es-EC" dirty="0"/>
          </a:p>
        </p:txBody>
      </p:sp>
    </p:spTree>
    <p:extLst>
      <p:ext uri="{BB962C8B-B14F-4D97-AF65-F5344CB8AC3E}">
        <p14:creationId xmlns:p14="http://schemas.microsoft.com/office/powerpoint/2010/main" val="3552169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4431315" y="2100546"/>
            <a:ext cx="3611886" cy="369332"/>
          </a:xfrm>
          <a:prstGeom prst="rect">
            <a:avLst/>
          </a:prstGeom>
          <a:noFill/>
        </p:spPr>
        <p:txBody>
          <a:bodyPr wrap="none" rtlCol="0">
            <a:spAutoFit/>
          </a:bodyPr>
          <a:lstStyle/>
          <a:p>
            <a:r>
              <a:rPr lang="es-EC" b="1" dirty="0" smtClean="0">
                <a:solidFill>
                  <a:schemeClr val="accent1">
                    <a:lumMod val="75000"/>
                  </a:schemeClr>
                </a:solidFill>
              </a:rPr>
              <a:t>(Cifras expresadas en Millones USD)</a:t>
            </a:r>
            <a:endParaRPr lang="es-EC" b="1" dirty="0">
              <a:solidFill>
                <a:schemeClr val="accent1">
                  <a:lumMod val="75000"/>
                </a:schemeClr>
              </a:solidFill>
            </a:endParaRPr>
          </a:p>
        </p:txBody>
      </p:sp>
      <p:sp>
        <p:nvSpPr>
          <p:cNvPr id="9" name="CuadroTexto 8"/>
          <p:cNvSpPr txBox="1"/>
          <p:nvPr/>
        </p:nvSpPr>
        <p:spPr>
          <a:xfrm>
            <a:off x="9115339" y="5721858"/>
            <a:ext cx="2624397" cy="400110"/>
          </a:xfrm>
          <a:prstGeom prst="rect">
            <a:avLst/>
          </a:prstGeom>
          <a:solidFill>
            <a:schemeClr val="bg1"/>
          </a:solidFill>
          <a:ln w="28575">
            <a:noFill/>
          </a:ln>
        </p:spPr>
        <p:txBody>
          <a:bodyPr wrap="square">
            <a:spAutoFit/>
          </a:bodyPr>
          <a:lstStyle>
            <a:defPPr>
              <a:defRPr lang="es-EC"/>
            </a:defPPr>
            <a:lvl1pPr fontAlgn="auto">
              <a:spcBef>
                <a:spcPts val="0"/>
              </a:spcBef>
              <a:spcAft>
                <a:spcPts val="0"/>
              </a:spcAft>
              <a:defRPr sz="2000" b="1">
                <a:ln w="0"/>
                <a:effectLst>
                  <a:outerShdw blurRad="38100" dist="19050" dir="2700000" algn="tl" rotWithShape="0">
                    <a:schemeClr val="dk1">
                      <a:alpha val="40000"/>
                    </a:schemeClr>
                  </a:outerShdw>
                </a:effectLst>
              </a:defRPr>
            </a:lvl1pPr>
          </a:lstStyle>
          <a:p>
            <a:r>
              <a:rPr lang="es-EC" dirty="0" smtClean="0">
                <a:solidFill>
                  <a:schemeClr val="accent5">
                    <a:lumMod val="50000"/>
                  </a:schemeClr>
                </a:solidFill>
              </a:rPr>
              <a:t>GASTOS 2024: $73,72</a:t>
            </a:r>
            <a:endParaRPr lang="es-EC" dirty="0">
              <a:solidFill>
                <a:schemeClr val="accent5">
                  <a:lumMod val="50000"/>
                </a:schemeClr>
              </a:solidFill>
            </a:endParaRPr>
          </a:p>
        </p:txBody>
      </p:sp>
      <p:sp>
        <p:nvSpPr>
          <p:cNvPr id="11" name="Título 9"/>
          <p:cNvSpPr>
            <a:spLocks noGrp="1"/>
          </p:cNvSpPr>
          <p:nvPr>
            <p:ph type="title"/>
          </p:nvPr>
        </p:nvSpPr>
        <p:spPr>
          <a:xfrm>
            <a:off x="1200150" y="567147"/>
            <a:ext cx="10539586" cy="1666903"/>
          </a:xfrm>
        </p:spPr>
        <p:txBody>
          <a:bodyPr>
            <a:normAutofit/>
          </a:bodyPr>
          <a:lstStyle/>
          <a:p>
            <a:pPr algn="just"/>
            <a:r>
              <a:rPr lang="es-MX" dirty="0" smtClean="0">
                <a:solidFill>
                  <a:schemeClr val="tx1"/>
                </a:solidFill>
              </a:rPr>
              <a:t/>
            </a:r>
            <a:br>
              <a:rPr lang="es-MX" dirty="0" smtClean="0">
                <a:solidFill>
                  <a:schemeClr val="tx1"/>
                </a:solidFill>
              </a:rPr>
            </a:br>
            <a:r>
              <a:rPr lang="es-MX" sz="2800" dirty="0">
                <a:solidFill>
                  <a:schemeClr val="tx1"/>
                </a:solidFill>
              </a:rPr>
              <a:t>Asegurar una vida plena y justa, con igualdad de oportunidades; y con acceso a salud, educación, cultura y seguridad.</a:t>
            </a:r>
            <a:endParaRPr lang="es-EC" sz="2800" dirty="0">
              <a:solidFill>
                <a:schemeClr val="tx1"/>
              </a:solidFill>
            </a:endParaRPr>
          </a:p>
        </p:txBody>
      </p:sp>
      <p:sp>
        <p:nvSpPr>
          <p:cNvPr id="12" name="Título 9"/>
          <p:cNvSpPr txBox="1">
            <a:spLocks/>
          </p:cNvSpPr>
          <p:nvPr/>
        </p:nvSpPr>
        <p:spPr>
          <a:xfrm>
            <a:off x="1200150" y="473629"/>
            <a:ext cx="10539586" cy="7810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27367C"/>
                </a:solidFill>
                <a:latin typeface="+mj-lt"/>
                <a:ea typeface="+mj-ea"/>
                <a:cs typeface="+mj-cs"/>
              </a:defRPr>
            </a:lvl1pPr>
          </a:lstStyle>
          <a:p>
            <a:pPr algn="just"/>
            <a:r>
              <a:rPr lang="es-MX" sz="3700" dirty="0" smtClean="0">
                <a:solidFill>
                  <a:schemeClr val="accent5">
                    <a:lumMod val="50000"/>
                  </a:schemeClr>
                </a:solidFill>
              </a:rPr>
              <a:t>Objetivo Estratégico 6:</a:t>
            </a:r>
            <a:r>
              <a:rPr lang="es-MX" dirty="0" smtClean="0">
                <a:solidFill>
                  <a:schemeClr val="accent5">
                    <a:lumMod val="50000"/>
                  </a:schemeClr>
                </a:solidFill>
              </a:rPr>
              <a:t> </a:t>
            </a:r>
            <a:endParaRPr lang="es-EC" dirty="0">
              <a:solidFill>
                <a:schemeClr val="accent5">
                  <a:lumMod val="50000"/>
                </a:schemeClr>
              </a:solidFill>
            </a:endParaRPr>
          </a:p>
        </p:txBody>
      </p:sp>
      <p:pic>
        <p:nvPicPr>
          <p:cNvPr id="8" name="Imagen 7"/>
          <p:cNvPicPr>
            <a:picLocks noChangeAspect="1"/>
          </p:cNvPicPr>
          <p:nvPr/>
        </p:nvPicPr>
        <p:blipFill rotWithShape="1">
          <a:blip r:embed="rId2">
            <a:extLst>
              <a:ext uri="{28A0092B-C50C-407E-A947-70E740481C1C}">
                <a14:useLocalDpi xmlns:a14="http://schemas.microsoft.com/office/drawing/2010/main" val="0"/>
              </a:ext>
            </a:extLst>
          </a:blip>
          <a:srcRect l="5885" t="6652" r="6114" b="14321"/>
          <a:stretch/>
        </p:blipFill>
        <p:spPr>
          <a:xfrm>
            <a:off x="5662137" y="592584"/>
            <a:ext cx="875396" cy="581318"/>
          </a:xfrm>
          <a:prstGeom prst="rect">
            <a:avLst/>
          </a:prstGeom>
        </p:spPr>
      </p:pic>
      <p:graphicFrame>
        <p:nvGraphicFramePr>
          <p:cNvPr id="13" name="Gráfico 12"/>
          <p:cNvGraphicFramePr>
            <a:graphicFrameLocks/>
          </p:cNvGraphicFramePr>
          <p:nvPr>
            <p:extLst>
              <p:ext uri="{D42A27DB-BD31-4B8C-83A1-F6EECF244321}">
                <p14:modId xmlns:p14="http://schemas.microsoft.com/office/powerpoint/2010/main" val="584221350"/>
              </p:ext>
            </p:extLst>
          </p:nvPr>
        </p:nvGraphicFramePr>
        <p:xfrm>
          <a:off x="2853080" y="2340543"/>
          <a:ext cx="7500938" cy="3781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0196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MX" dirty="0" smtClean="0"/>
              <a:t>Antecedentes</a:t>
            </a:r>
            <a:endParaRPr lang="es-EC" dirty="0"/>
          </a:p>
        </p:txBody>
      </p:sp>
      <p:sp>
        <p:nvSpPr>
          <p:cNvPr id="4" name="Marcador de contenido 3"/>
          <p:cNvSpPr>
            <a:spLocks noGrp="1"/>
          </p:cNvSpPr>
          <p:nvPr>
            <p:ph idx="1"/>
          </p:nvPr>
        </p:nvSpPr>
        <p:spPr/>
        <p:txBody>
          <a:bodyPr/>
          <a:lstStyle/>
          <a:p>
            <a:pPr marL="0" indent="0" algn="just">
              <a:buNone/>
            </a:pPr>
            <a:r>
              <a:rPr lang="es-MX" dirty="0" smtClean="0">
                <a:solidFill>
                  <a:schemeClr val="tx1"/>
                </a:solidFill>
              </a:rPr>
              <a:t>En la sesión Ordinaria N.- 18 de la Asamblea del Distrito Metropolitano de Quito, efectuada el 4 de octubre de 2023, los representantes de las unidades básicas de participación del Distrito Metropolitano de Quito, establecieron las prioridades anuales de gastos de inversión en función del Plan Metropolitano de Desarrollo y Ordenamiento Territorial. </a:t>
            </a:r>
            <a:endParaRPr lang="es-EC" dirty="0">
              <a:solidFill>
                <a:schemeClr val="tx1"/>
              </a:solidFill>
            </a:endParaRPr>
          </a:p>
        </p:txBody>
      </p:sp>
    </p:spTree>
    <p:extLst>
      <p:ext uri="{BB962C8B-B14F-4D97-AF65-F5344CB8AC3E}">
        <p14:creationId xmlns:p14="http://schemas.microsoft.com/office/powerpoint/2010/main" val="2787859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582982" y="1092637"/>
            <a:ext cx="3611886" cy="369332"/>
          </a:xfrm>
          <a:prstGeom prst="rect">
            <a:avLst/>
          </a:prstGeom>
          <a:noFill/>
        </p:spPr>
        <p:txBody>
          <a:bodyPr wrap="none" rtlCol="0">
            <a:spAutoFit/>
          </a:bodyPr>
          <a:lstStyle/>
          <a:p>
            <a:r>
              <a:rPr lang="es-EC" b="1" dirty="0" smtClean="0">
                <a:solidFill>
                  <a:schemeClr val="accent1">
                    <a:lumMod val="75000"/>
                  </a:schemeClr>
                </a:solidFill>
              </a:rPr>
              <a:t>(Cifras expresadas en Millones USD)</a:t>
            </a:r>
            <a:endParaRPr lang="es-EC" b="1" dirty="0">
              <a:solidFill>
                <a:schemeClr val="accent1">
                  <a:lumMod val="75000"/>
                </a:schemeClr>
              </a:solidFill>
            </a:endParaRPr>
          </a:p>
        </p:txBody>
      </p:sp>
      <p:sp>
        <p:nvSpPr>
          <p:cNvPr id="13" name="Título 12"/>
          <p:cNvSpPr>
            <a:spLocks noGrp="1"/>
          </p:cNvSpPr>
          <p:nvPr>
            <p:ph type="title"/>
          </p:nvPr>
        </p:nvSpPr>
        <p:spPr/>
        <p:txBody>
          <a:bodyPr>
            <a:normAutofit/>
          </a:bodyPr>
          <a:lstStyle/>
          <a:p>
            <a:pPr algn="ctr"/>
            <a:r>
              <a:rPr lang="es-EC" sz="2400" dirty="0">
                <a:solidFill>
                  <a:srgbClr val="312783"/>
                </a:solidFill>
                <a:latin typeface="Arial Black" panose="020B0A04020102020204" pitchFamily="34" charset="0"/>
              </a:rPr>
              <a:t>PRIORIDADES DE INVERSIÓN POR OBJETIVOS DEL </a:t>
            </a:r>
            <a:r>
              <a:rPr lang="es-EC" sz="2400" dirty="0" smtClean="0">
                <a:solidFill>
                  <a:srgbClr val="312783"/>
                </a:solidFill>
                <a:latin typeface="Arial Black" panose="020B0A04020102020204" pitchFamily="34" charset="0"/>
              </a:rPr>
              <a:t>PMDOT</a:t>
            </a:r>
            <a:endParaRPr lang="es-EC" sz="2400" dirty="0"/>
          </a:p>
        </p:txBody>
      </p:sp>
      <p:graphicFrame>
        <p:nvGraphicFramePr>
          <p:cNvPr id="18" name="Tabla 17"/>
          <p:cNvGraphicFramePr>
            <a:graphicFrameLocks noGrp="1"/>
          </p:cNvGraphicFramePr>
          <p:nvPr>
            <p:extLst>
              <p:ext uri="{D42A27DB-BD31-4B8C-83A1-F6EECF244321}">
                <p14:modId xmlns:p14="http://schemas.microsoft.com/office/powerpoint/2010/main" val="498921792"/>
              </p:ext>
            </p:extLst>
          </p:nvPr>
        </p:nvGraphicFramePr>
        <p:xfrm>
          <a:off x="1563121" y="1469470"/>
          <a:ext cx="9904022" cy="4658196"/>
        </p:xfrm>
        <a:graphic>
          <a:graphicData uri="http://schemas.openxmlformats.org/drawingml/2006/table">
            <a:tbl>
              <a:tblPr firstRow="1" bandRow="1">
                <a:tableStyleId>{69012ECD-51FC-41F1-AA8D-1B2483CD663E}</a:tableStyleId>
              </a:tblPr>
              <a:tblGrid>
                <a:gridCol w="1353787">
                  <a:extLst>
                    <a:ext uri="{9D8B030D-6E8A-4147-A177-3AD203B41FA5}">
                      <a16:colId xmlns:a16="http://schemas.microsoft.com/office/drawing/2014/main" val="3232962496"/>
                    </a:ext>
                  </a:extLst>
                </a:gridCol>
                <a:gridCol w="6875813">
                  <a:extLst>
                    <a:ext uri="{9D8B030D-6E8A-4147-A177-3AD203B41FA5}">
                      <a16:colId xmlns:a16="http://schemas.microsoft.com/office/drawing/2014/main" val="1737907900"/>
                    </a:ext>
                  </a:extLst>
                </a:gridCol>
                <a:gridCol w="1674422">
                  <a:extLst>
                    <a:ext uri="{9D8B030D-6E8A-4147-A177-3AD203B41FA5}">
                      <a16:colId xmlns:a16="http://schemas.microsoft.com/office/drawing/2014/main" val="1580960095"/>
                    </a:ext>
                  </a:extLst>
                </a:gridCol>
              </a:tblGrid>
              <a:tr h="437119">
                <a:tc>
                  <a:txBody>
                    <a:bodyPr/>
                    <a:lstStyle/>
                    <a:p>
                      <a:pPr algn="ctr"/>
                      <a:r>
                        <a:rPr lang="es-MX" dirty="0" smtClean="0"/>
                        <a:t>N.-</a:t>
                      </a:r>
                      <a:endParaRPr lang="es-EC" dirty="0"/>
                    </a:p>
                  </a:txBody>
                  <a:tcPr/>
                </a:tc>
                <a:tc>
                  <a:txBody>
                    <a:bodyPr/>
                    <a:lstStyle/>
                    <a:p>
                      <a:pPr algn="ctr"/>
                      <a:r>
                        <a:rPr lang="es-MX" dirty="0" smtClean="0"/>
                        <a:t>Objetivo Estratégico</a:t>
                      </a:r>
                      <a:endParaRPr lang="es-EC" dirty="0"/>
                    </a:p>
                  </a:txBody>
                  <a:tcPr/>
                </a:tc>
                <a:tc>
                  <a:txBody>
                    <a:bodyPr/>
                    <a:lstStyle/>
                    <a:p>
                      <a:pPr algn="ctr"/>
                      <a:r>
                        <a:rPr lang="es-MX" dirty="0" smtClean="0"/>
                        <a:t>Proforma 2024</a:t>
                      </a:r>
                      <a:endParaRPr lang="es-EC" dirty="0"/>
                    </a:p>
                  </a:txBody>
                  <a:tcPr/>
                </a:tc>
                <a:extLst>
                  <a:ext uri="{0D108BD9-81ED-4DB2-BD59-A6C34878D82A}">
                    <a16:rowId xmlns:a16="http://schemas.microsoft.com/office/drawing/2014/main" val="588011942"/>
                  </a:ext>
                </a:extLst>
              </a:tr>
              <a:tr h="437119">
                <a:tc>
                  <a:txBody>
                    <a:bodyPr/>
                    <a:lstStyle/>
                    <a:p>
                      <a:r>
                        <a:rPr lang="es-MX" b="1" dirty="0" smtClean="0"/>
                        <a:t>OE1:</a:t>
                      </a:r>
                      <a:endParaRPr lang="es-EC" b="1" dirty="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dirty="0" smtClean="0"/>
                        <a:t>Ejercer una gobernabilidad y gobernanza de proximidad, responsable, transparente y ágil.</a:t>
                      </a:r>
                    </a:p>
                  </a:txBody>
                  <a:tcPr/>
                </a:tc>
                <a:tc>
                  <a:txBody>
                    <a:bodyPr/>
                    <a:lstStyle/>
                    <a:p>
                      <a:pPr algn="r"/>
                      <a:r>
                        <a:rPr lang="es-MX" dirty="0" smtClean="0"/>
                        <a:t>$90,64</a:t>
                      </a:r>
                      <a:endParaRPr lang="es-EC" dirty="0"/>
                    </a:p>
                  </a:txBody>
                  <a:tcPr/>
                </a:tc>
                <a:extLst>
                  <a:ext uri="{0D108BD9-81ED-4DB2-BD59-A6C34878D82A}">
                    <a16:rowId xmlns:a16="http://schemas.microsoft.com/office/drawing/2014/main" val="1839563626"/>
                  </a:ext>
                </a:extLst>
              </a:tr>
              <a:tr h="4371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b="1" dirty="0" smtClean="0"/>
                        <a:t>OE2:</a:t>
                      </a:r>
                      <a:endParaRPr lang="es-EC" b="1" dirty="0" smtClean="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dirty="0" smtClean="0"/>
                        <a:t>Promover una gestión integral ambiental, de residuos y de riesgos, responsables y sostenibles.</a:t>
                      </a:r>
                      <a:endParaRPr lang="es-EC" sz="1800" dirty="0" smtClean="0"/>
                    </a:p>
                  </a:txBody>
                  <a:tcPr/>
                </a:tc>
                <a:tc>
                  <a:txBody>
                    <a:bodyPr/>
                    <a:lstStyle/>
                    <a:p>
                      <a:pPr algn="r"/>
                      <a:r>
                        <a:rPr lang="es-MX" dirty="0" smtClean="0"/>
                        <a:t>$21,22</a:t>
                      </a:r>
                      <a:endParaRPr lang="es-EC" dirty="0"/>
                    </a:p>
                  </a:txBody>
                  <a:tcPr/>
                </a:tc>
                <a:extLst>
                  <a:ext uri="{0D108BD9-81ED-4DB2-BD59-A6C34878D82A}">
                    <a16:rowId xmlns:a16="http://schemas.microsoft.com/office/drawing/2014/main" val="3384170924"/>
                  </a:ext>
                </a:extLst>
              </a:tr>
              <a:tr h="4371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b="1" dirty="0" smtClean="0"/>
                        <a:t>OE3:</a:t>
                      </a:r>
                      <a:endParaRPr lang="es-EC" b="1" dirty="0" smtClean="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dirty="0" smtClean="0"/>
                        <a:t>Consolidar comunidades y barrios sostenibles, inclusivos y resilientes, que cuenten con servicios y un hábitat de calidad.</a:t>
                      </a:r>
                      <a:endParaRPr lang="es-EC" sz="1800" dirty="0" smtClean="0"/>
                    </a:p>
                  </a:txBody>
                  <a:tcPr/>
                </a:tc>
                <a:tc>
                  <a:txBody>
                    <a:bodyPr/>
                    <a:lstStyle/>
                    <a:p>
                      <a:pPr algn="r"/>
                      <a:r>
                        <a:rPr lang="es-MX" dirty="0" smtClean="0"/>
                        <a:t>$22,53</a:t>
                      </a:r>
                      <a:endParaRPr lang="es-EC" dirty="0"/>
                    </a:p>
                  </a:txBody>
                  <a:tcPr/>
                </a:tc>
                <a:extLst>
                  <a:ext uri="{0D108BD9-81ED-4DB2-BD59-A6C34878D82A}">
                    <a16:rowId xmlns:a16="http://schemas.microsoft.com/office/drawing/2014/main" val="1398097490"/>
                  </a:ext>
                </a:extLst>
              </a:tr>
              <a:tr h="4371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b="1" dirty="0" smtClean="0"/>
                        <a:t>OE4:</a:t>
                      </a:r>
                      <a:endParaRPr lang="es-EC" b="1" dirty="0" smtClean="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dirty="0" smtClean="0"/>
                        <a:t>Brindar opciones de movilidad y conectividad confiables, de calidad, eficientes y seguras.</a:t>
                      </a:r>
                    </a:p>
                  </a:txBody>
                  <a:tcPr/>
                </a:tc>
                <a:tc>
                  <a:txBody>
                    <a:bodyPr/>
                    <a:lstStyle/>
                    <a:p>
                      <a:pPr algn="r"/>
                      <a:r>
                        <a:rPr lang="es-MX" dirty="0" smtClean="0"/>
                        <a:t>$325,69</a:t>
                      </a:r>
                      <a:endParaRPr lang="es-EC" dirty="0"/>
                    </a:p>
                  </a:txBody>
                  <a:tcPr/>
                </a:tc>
                <a:extLst>
                  <a:ext uri="{0D108BD9-81ED-4DB2-BD59-A6C34878D82A}">
                    <a16:rowId xmlns:a16="http://schemas.microsoft.com/office/drawing/2014/main" val="1036291466"/>
                  </a:ext>
                </a:extLst>
              </a:tr>
              <a:tr h="4371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b="1" dirty="0" smtClean="0"/>
                        <a:t>OE5:</a:t>
                      </a:r>
                      <a:endParaRPr lang="es-EC" b="1" dirty="0" smtClean="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dirty="0" smtClean="0"/>
                        <a:t>Impulsar la productividad y competitividad para un crecimiento económico, inclusivo y con responsabilidad social.</a:t>
                      </a:r>
                      <a:endParaRPr lang="es-EC" sz="1800" dirty="0" smtClean="0"/>
                    </a:p>
                  </a:txBody>
                  <a:tcPr/>
                </a:tc>
                <a:tc>
                  <a:txBody>
                    <a:bodyPr/>
                    <a:lstStyle/>
                    <a:p>
                      <a:pPr algn="r"/>
                      <a:r>
                        <a:rPr lang="es-MX" dirty="0" smtClean="0"/>
                        <a:t>$16,43</a:t>
                      </a:r>
                      <a:endParaRPr lang="es-EC" dirty="0"/>
                    </a:p>
                  </a:txBody>
                  <a:tcPr/>
                </a:tc>
                <a:extLst>
                  <a:ext uri="{0D108BD9-81ED-4DB2-BD59-A6C34878D82A}">
                    <a16:rowId xmlns:a16="http://schemas.microsoft.com/office/drawing/2014/main" val="2286981919"/>
                  </a:ext>
                </a:extLst>
              </a:tr>
              <a:tr h="654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b="1" dirty="0" smtClean="0"/>
                        <a:t>OE6:</a:t>
                      </a:r>
                      <a:endParaRPr lang="es-EC" b="1" dirty="0" smtClean="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dirty="0" smtClean="0"/>
                        <a:t>Asegurar una vida plena y justa, con igualdad de oportunidades; y con acceso a salud, educación, cultura y seguridad.</a:t>
                      </a:r>
                      <a:endParaRPr lang="es-EC" sz="1800" dirty="0" smtClean="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MX" dirty="0" smtClean="0"/>
                        <a:t>$73,72</a:t>
                      </a:r>
                      <a:endParaRPr lang="es-EC" dirty="0" smtClean="0"/>
                    </a:p>
                    <a:p>
                      <a:pPr algn="r"/>
                      <a:endParaRPr lang="es-EC" dirty="0"/>
                    </a:p>
                  </a:txBody>
                  <a:tcPr/>
                </a:tc>
                <a:extLst>
                  <a:ext uri="{0D108BD9-81ED-4DB2-BD59-A6C34878D82A}">
                    <a16:rowId xmlns:a16="http://schemas.microsoft.com/office/drawing/2014/main" val="1469099936"/>
                  </a:ext>
                </a:extLst>
              </a:tr>
              <a:tr h="15950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b="1" dirty="0" smtClean="0"/>
                        <a:t>TOTAL</a:t>
                      </a:r>
                      <a:endParaRPr lang="es-EC" b="1"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sz="1800" dirty="0" smtClean="0"/>
                    </a:p>
                  </a:txBody>
                  <a:tcPr/>
                </a:tc>
                <a:tc>
                  <a:txBody>
                    <a:bodyPr/>
                    <a:lstStyle/>
                    <a:p>
                      <a:pPr algn="r"/>
                      <a:r>
                        <a:rPr lang="es-MX" b="1" dirty="0" smtClean="0"/>
                        <a:t>$550,22</a:t>
                      </a:r>
                      <a:endParaRPr lang="es-EC" b="1" dirty="0"/>
                    </a:p>
                  </a:txBody>
                  <a:tcPr/>
                </a:tc>
                <a:extLst>
                  <a:ext uri="{0D108BD9-81ED-4DB2-BD59-A6C34878D82A}">
                    <a16:rowId xmlns:a16="http://schemas.microsoft.com/office/drawing/2014/main" val="3029167401"/>
                  </a:ext>
                </a:extLst>
              </a:tr>
            </a:tbl>
          </a:graphicData>
        </a:graphic>
      </p:graphicFrame>
      <p:pic>
        <p:nvPicPr>
          <p:cNvPr id="26" name="Imagen 25"/>
          <p:cNvPicPr>
            <a:picLocks noChangeAspect="1"/>
          </p:cNvPicPr>
          <p:nvPr/>
        </p:nvPicPr>
        <p:blipFill rotWithShape="1">
          <a:blip r:embed="rId2" cstate="hqprint">
            <a:extLst>
              <a:ext uri="{28A0092B-C50C-407E-A947-70E740481C1C}">
                <a14:useLocalDpi xmlns:a14="http://schemas.microsoft.com/office/drawing/2010/main" val="0"/>
              </a:ext>
            </a:extLst>
          </a:blip>
          <a:srcRect l="22657" t="8487" r="23474" b="27490"/>
          <a:stretch/>
        </p:blipFill>
        <p:spPr>
          <a:xfrm>
            <a:off x="2179878" y="4492443"/>
            <a:ext cx="606055" cy="599283"/>
          </a:xfrm>
          <a:prstGeom prst="rect">
            <a:avLst/>
          </a:prstGeom>
        </p:spPr>
      </p:pic>
      <p:pic>
        <p:nvPicPr>
          <p:cNvPr id="3" name="Imagen 2"/>
          <p:cNvPicPr>
            <a:picLocks noChangeAspect="1"/>
          </p:cNvPicPr>
          <p:nvPr/>
        </p:nvPicPr>
        <p:blipFill rotWithShape="1">
          <a:blip r:embed="rId3" cstate="hqprint">
            <a:extLst>
              <a:ext uri="{28A0092B-C50C-407E-A947-70E740481C1C}">
                <a14:useLocalDpi xmlns:a14="http://schemas.microsoft.com/office/drawing/2010/main" val="0"/>
              </a:ext>
            </a:extLst>
          </a:blip>
          <a:srcRect l="20177" t="44611" r="17144" b="8909"/>
          <a:stretch/>
        </p:blipFill>
        <p:spPr>
          <a:xfrm>
            <a:off x="2216767" y="3275522"/>
            <a:ext cx="532275" cy="394709"/>
          </a:xfrm>
          <a:prstGeom prst="rect">
            <a:avLst/>
          </a:prstGeom>
        </p:spPr>
      </p:pic>
      <p:pic>
        <p:nvPicPr>
          <p:cNvPr id="4" name="Imagen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129560" y="3897575"/>
            <a:ext cx="791135" cy="452838"/>
          </a:xfrm>
          <a:prstGeom prst="rect">
            <a:avLst/>
          </a:prstGeom>
        </p:spPr>
      </p:pic>
      <p:pic>
        <p:nvPicPr>
          <p:cNvPr id="5" name="Imagen 4"/>
          <p:cNvPicPr>
            <a:picLocks noChangeAspect="1"/>
          </p:cNvPicPr>
          <p:nvPr/>
        </p:nvPicPr>
        <p:blipFill rotWithShape="1">
          <a:blip r:embed="rId5">
            <a:extLst>
              <a:ext uri="{28A0092B-C50C-407E-A947-70E740481C1C}">
                <a14:useLocalDpi xmlns:a14="http://schemas.microsoft.com/office/drawing/2010/main" val="0"/>
              </a:ext>
            </a:extLst>
          </a:blip>
          <a:srcRect l="5885" t="6652" r="6114" b="14321"/>
          <a:stretch/>
        </p:blipFill>
        <p:spPr>
          <a:xfrm>
            <a:off x="2141269" y="5211202"/>
            <a:ext cx="733532" cy="487111"/>
          </a:xfrm>
          <a:prstGeom prst="rect">
            <a:avLst/>
          </a:prstGeom>
        </p:spPr>
      </p:pic>
      <p:pic>
        <p:nvPicPr>
          <p:cNvPr id="7" name="Imagen 6"/>
          <p:cNvPicPr>
            <a:picLocks noChangeAspect="1"/>
          </p:cNvPicPr>
          <p:nvPr/>
        </p:nvPicPr>
        <p:blipFill rotWithShape="1">
          <a:blip r:embed="rId6">
            <a:extLst>
              <a:ext uri="{28A0092B-C50C-407E-A947-70E740481C1C}">
                <a14:useLocalDpi xmlns:a14="http://schemas.microsoft.com/office/drawing/2010/main" val="0"/>
              </a:ext>
            </a:extLst>
          </a:blip>
          <a:srcRect l="19562" t="9626" r="23018" b="31757"/>
          <a:stretch/>
        </p:blipFill>
        <p:spPr>
          <a:xfrm>
            <a:off x="2179878" y="1908287"/>
            <a:ext cx="574661" cy="586633"/>
          </a:xfrm>
          <a:prstGeom prst="rect">
            <a:avLst/>
          </a:prstGeom>
        </p:spPr>
      </p:pic>
      <p:pic>
        <p:nvPicPr>
          <p:cNvPr id="9" name="Imagen 8"/>
          <p:cNvPicPr>
            <a:picLocks noChangeAspect="1"/>
          </p:cNvPicPr>
          <p:nvPr/>
        </p:nvPicPr>
        <p:blipFill rotWithShape="1">
          <a:blip r:embed="rId7" cstate="hqprint">
            <a:extLst>
              <a:ext uri="{28A0092B-C50C-407E-A947-70E740481C1C}">
                <a14:useLocalDpi xmlns:a14="http://schemas.microsoft.com/office/drawing/2010/main" val="0"/>
              </a:ext>
            </a:extLst>
          </a:blip>
          <a:srcRect l="8463" t="5888" r="8396" b="42274"/>
          <a:stretch/>
        </p:blipFill>
        <p:spPr>
          <a:xfrm>
            <a:off x="2141269" y="2617425"/>
            <a:ext cx="736643" cy="459298"/>
          </a:xfrm>
          <a:prstGeom prst="rect">
            <a:avLst/>
          </a:prstGeom>
        </p:spPr>
      </p:pic>
    </p:spTree>
    <p:extLst>
      <p:ext uri="{BB962C8B-B14F-4D97-AF65-F5344CB8AC3E}">
        <p14:creationId xmlns:p14="http://schemas.microsoft.com/office/powerpoint/2010/main" val="445953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582982" y="1092637"/>
            <a:ext cx="3611886" cy="369332"/>
          </a:xfrm>
          <a:prstGeom prst="rect">
            <a:avLst/>
          </a:prstGeom>
          <a:noFill/>
        </p:spPr>
        <p:txBody>
          <a:bodyPr wrap="none" rtlCol="0">
            <a:spAutoFit/>
          </a:bodyPr>
          <a:lstStyle/>
          <a:p>
            <a:r>
              <a:rPr lang="es-EC" b="1" dirty="0" smtClean="0">
                <a:solidFill>
                  <a:schemeClr val="accent1">
                    <a:lumMod val="75000"/>
                  </a:schemeClr>
                </a:solidFill>
              </a:rPr>
              <a:t>(Cifras expresadas en Millones USD)</a:t>
            </a:r>
            <a:endParaRPr lang="es-EC" b="1" dirty="0">
              <a:solidFill>
                <a:schemeClr val="accent1">
                  <a:lumMod val="75000"/>
                </a:schemeClr>
              </a:solidFill>
            </a:endParaRPr>
          </a:p>
        </p:txBody>
      </p:sp>
      <p:sp>
        <p:nvSpPr>
          <p:cNvPr id="7" name="CuadroTexto 6"/>
          <p:cNvSpPr txBox="1"/>
          <p:nvPr/>
        </p:nvSpPr>
        <p:spPr>
          <a:xfrm>
            <a:off x="5157744" y="1461969"/>
            <a:ext cx="2624397" cy="400110"/>
          </a:xfrm>
          <a:prstGeom prst="rect">
            <a:avLst/>
          </a:prstGeom>
          <a:solidFill>
            <a:schemeClr val="bg1"/>
          </a:solidFill>
          <a:ln w="28575">
            <a:noFill/>
          </a:ln>
        </p:spPr>
        <p:txBody>
          <a:bodyPr wrap="square">
            <a:spAutoFit/>
          </a:bodyPr>
          <a:lstStyle>
            <a:defPPr>
              <a:defRPr lang="es-EC"/>
            </a:defPPr>
            <a:lvl1pPr fontAlgn="auto">
              <a:spcBef>
                <a:spcPts val="0"/>
              </a:spcBef>
              <a:spcAft>
                <a:spcPts val="0"/>
              </a:spcAft>
              <a:defRPr sz="2000" b="1">
                <a:ln w="0"/>
                <a:effectLst>
                  <a:outerShdw blurRad="38100" dist="19050" dir="2700000" algn="tl" rotWithShape="0">
                    <a:schemeClr val="dk1">
                      <a:alpha val="40000"/>
                    </a:schemeClr>
                  </a:outerShdw>
                </a:effectLst>
              </a:defRPr>
            </a:lvl1pPr>
          </a:lstStyle>
          <a:p>
            <a:r>
              <a:rPr lang="es-EC" dirty="0" smtClean="0">
                <a:solidFill>
                  <a:schemeClr val="accent1">
                    <a:lumMod val="75000"/>
                  </a:schemeClr>
                </a:solidFill>
              </a:rPr>
              <a:t>GASTOS 2024: $550,22</a:t>
            </a:r>
            <a:endParaRPr lang="es-EC" dirty="0">
              <a:solidFill>
                <a:schemeClr val="accent1">
                  <a:lumMod val="75000"/>
                </a:schemeClr>
              </a:solidFill>
            </a:endParaRPr>
          </a:p>
        </p:txBody>
      </p:sp>
      <p:cxnSp>
        <p:nvCxnSpPr>
          <p:cNvPr id="4" name="Conector recto 3"/>
          <p:cNvCxnSpPr/>
          <p:nvPr/>
        </p:nvCxnSpPr>
        <p:spPr>
          <a:xfrm flipH="1">
            <a:off x="6728056" y="1974996"/>
            <a:ext cx="15128" cy="397341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902526" y="2100121"/>
            <a:ext cx="5825530" cy="3970318"/>
          </a:xfrm>
          <a:prstGeom prst="rect">
            <a:avLst/>
          </a:prstGeom>
          <a:noFill/>
        </p:spPr>
        <p:txBody>
          <a:bodyPr wrap="square" rtlCol="0">
            <a:spAutoFit/>
          </a:bodyPr>
          <a:lstStyle/>
          <a:p>
            <a:pPr algn="just"/>
            <a:r>
              <a:rPr lang="es-MX" sz="1400" b="1" dirty="0">
                <a:solidFill>
                  <a:schemeClr val="accent5">
                    <a:lumMod val="75000"/>
                  </a:schemeClr>
                </a:solidFill>
              </a:rPr>
              <a:t>OE1: </a:t>
            </a:r>
            <a:r>
              <a:rPr lang="es-MX" sz="1400" dirty="0"/>
              <a:t>Ejercer una gobernabilidad y gobernanza de proximidad, responsable, transparente y ágil</a:t>
            </a:r>
            <a:endParaRPr lang="es-MX" sz="1400" b="1" dirty="0">
              <a:solidFill>
                <a:srgbClr val="7030A0"/>
              </a:solidFill>
            </a:endParaRPr>
          </a:p>
          <a:p>
            <a:pPr algn="just"/>
            <a:endParaRPr lang="es-MX" sz="1400" b="1" dirty="0" smtClean="0">
              <a:solidFill>
                <a:schemeClr val="accent6">
                  <a:lumMod val="75000"/>
                </a:schemeClr>
              </a:solidFill>
            </a:endParaRPr>
          </a:p>
          <a:p>
            <a:pPr algn="just"/>
            <a:r>
              <a:rPr lang="es-MX" sz="1400" b="1" dirty="0" smtClean="0">
                <a:solidFill>
                  <a:schemeClr val="accent6">
                    <a:lumMod val="75000"/>
                  </a:schemeClr>
                </a:solidFill>
              </a:rPr>
              <a:t>OE2</a:t>
            </a:r>
            <a:r>
              <a:rPr lang="es-MX" sz="1400" b="1" dirty="0">
                <a:solidFill>
                  <a:schemeClr val="accent6">
                    <a:lumMod val="75000"/>
                  </a:schemeClr>
                </a:solidFill>
              </a:rPr>
              <a:t>: </a:t>
            </a:r>
            <a:r>
              <a:rPr lang="es-MX" sz="1400" dirty="0"/>
              <a:t>Promover una gestión integral ambiental, de residuos y de riesgos, responsables y sostenibles.</a:t>
            </a:r>
            <a:endParaRPr lang="es-EC" sz="1400" dirty="0"/>
          </a:p>
          <a:p>
            <a:pPr algn="just"/>
            <a:r>
              <a:rPr lang="es-MX" sz="1400" b="1" dirty="0" smtClean="0"/>
              <a:t> </a:t>
            </a:r>
          </a:p>
          <a:p>
            <a:pPr algn="just"/>
            <a:r>
              <a:rPr lang="es-MX" sz="1400" b="1" dirty="0" smtClean="0">
                <a:solidFill>
                  <a:schemeClr val="accent2"/>
                </a:solidFill>
              </a:rPr>
              <a:t>OE3</a:t>
            </a:r>
            <a:r>
              <a:rPr lang="es-MX" sz="1400" b="1" dirty="0">
                <a:solidFill>
                  <a:schemeClr val="accent2"/>
                </a:solidFill>
              </a:rPr>
              <a:t>: </a:t>
            </a:r>
            <a:r>
              <a:rPr lang="es-MX" sz="1400" dirty="0"/>
              <a:t>Consolidar comunidades y barrios sostenibles, inclusivos y </a:t>
            </a:r>
            <a:r>
              <a:rPr lang="es-MX" sz="1400" dirty="0" err="1"/>
              <a:t>resilientes</a:t>
            </a:r>
            <a:r>
              <a:rPr lang="es-MX" sz="1400" dirty="0"/>
              <a:t>, que cuenten con servicios y un hábitat de calidad.</a:t>
            </a:r>
            <a:endParaRPr lang="es-EC" sz="1400" dirty="0"/>
          </a:p>
          <a:p>
            <a:pPr algn="just"/>
            <a:r>
              <a:rPr lang="es-MX" sz="1400" b="1" dirty="0" smtClean="0">
                <a:solidFill>
                  <a:srgbClr val="CC0099"/>
                </a:solidFill>
              </a:rPr>
              <a:t> </a:t>
            </a:r>
          </a:p>
          <a:p>
            <a:pPr algn="just"/>
            <a:r>
              <a:rPr lang="es-MX" sz="1400" b="1" dirty="0" smtClean="0">
                <a:solidFill>
                  <a:schemeClr val="accent4"/>
                </a:solidFill>
              </a:rPr>
              <a:t>OE4: </a:t>
            </a:r>
            <a:r>
              <a:rPr lang="es-MX" sz="1400" dirty="0"/>
              <a:t>Brindar opciones de movilidad y conectividad confiables, de calidad, eficientes y seguras.</a:t>
            </a:r>
          </a:p>
          <a:p>
            <a:pPr algn="just"/>
            <a:r>
              <a:rPr lang="es-MX" sz="1400" b="1" dirty="0" smtClean="0">
                <a:solidFill>
                  <a:schemeClr val="accent4"/>
                </a:solidFill>
              </a:rPr>
              <a:t> </a:t>
            </a:r>
          </a:p>
          <a:p>
            <a:pPr algn="just"/>
            <a:r>
              <a:rPr lang="es-MX" sz="1400" b="1" dirty="0">
                <a:solidFill>
                  <a:srgbClr val="CC0099"/>
                </a:solidFill>
              </a:rPr>
              <a:t>OE5: </a:t>
            </a:r>
            <a:r>
              <a:rPr lang="es-MX" sz="1400" dirty="0"/>
              <a:t>Impulsar la productividad y competitividad para un crecimiento económico, inclusivo y con responsabilidad social.</a:t>
            </a:r>
            <a:endParaRPr lang="es-EC" sz="1400" dirty="0"/>
          </a:p>
          <a:p>
            <a:pPr algn="just"/>
            <a:endParaRPr lang="es-MX" sz="1400" dirty="0"/>
          </a:p>
          <a:p>
            <a:pPr algn="just"/>
            <a:r>
              <a:rPr lang="es-MX" sz="1400" b="1" dirty="0">
                <a:solidFill>
                  <a:srgbClr val="7030A0"/>
                </a:solidFill>
              </a:rPr>
              <a:t>OE6: </a:t>
            </a:r>
            <a:r>
              <a:rPr lang="es-MX" sz="1400" dirty="0"/>
              <a:t>Asegurar una vida plena y justa, con igualdad de oportunidades; y con acceso a salud, educación, cultura y seguridad.</a:t>
            </a:r>
            <a:endParaRPr lang="es-EC" sz="1400" dirty="0"/>
          </a:p>
          <a:p>
            <a:pPr algn="just"/>
            <a:endParaRPr lang="es-MX" sz="1400" dirty="0"/>
          </a:p>
        </p:txBody>
      </p:sp>
      <p:sp>
        <p:nvSpPr>
          <p:cNvPr id="13" name="Título 12"/>
          <p:cNvSpPr>
            <a:spLocks noGrp="1"/>
          </p:cNvSpPr>
          <p:nvPr>
            <p:ph type="title"/>
          </p:nvPr>
        </p:nvSpPr>
        <p:spPr/>
        <p:txBody>
          <a:bodyPr>
            <a:normAutofit/>
          </a:bodyPr>
          <a:lstStyle/>
          <a:p>
            <a:pPr algn="ctr"/>
            <a:r>
              <a:rPr lang="es-EC" sz="2400" dirty="0">
                <a:solidFill>
                  <a:srgbClr val="312783"/>
                </a:solidFill>
                <a:latin typeface="Arial Black" panose="020B0A04020102020204" pitchFamily="34" charset="0"/>
              </a:rPr>
              <a:t>PRIORIDADES DE INVERSIÓN POR OBJETIVOS DEL </a:t>
            </a:r>
            <a:r>
              <a:rPr lang="es-EC" sz="2400" dirty="0" smtClean="0">
                <a:solidFill>
                  <a:srgbClr val="312783"/>
                </a:solidFill>
                <a:latin typeface="Arial Black" panose="020B0A04020102020204" pitchFamily="34" charset="0"/>
              </a:rPr>
              <a:t>PMDOT</a:t>
            </a:r>
            <a:endParaRPr lang="es-EC" sz="2400" dirty="0"/>
          </a:p>
        </p:txBody>
      </p:sp>
      <p:graphicFrame>
        <p:nvGraphicFramePr>
          <p:cNvPr id="9" name="Gráfico 8"/>
          <p:cNvGraphicFramePr>
            <a:graphicFrameLocks/>
          </p:cNvGraphicFramePr>
          <p:nvPr>
            <p:extLst>
              <p:ext uri="{D42A27DB-BD31-4B8C-83A1-F6EECF244321}">
                <p14:modId xmlns:p14="http://schemas.microsoft.com/office/powerpoint/2010/main" val="2292433458"/>
              </p:ext>
            </p:extLst>
          </p:nvPr>
        </p:nvGraphicFramePr>
        <p:xfrm>
          <a:off x="2711251" y="1725145"/>
          <a:ext cx="7975859" cy="44731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9028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335622" y="2020683"/>
            <a:ext cx="3611886" cy="369332"/>
          </a:xfrm>
          <a:prstGeom prst="rect">
            <a:avLst/>
          </a:prstGeom>
          <a:noFill/>
        </p:spPr>
        <p:txBody>
          <a:bodyPr wrap="none" rtlCol="0">
            <a:spAutoFit/>
          </a:bodyPr>
          <a:lstStyle/>
          <a:p>
            <a:r>
              <a:rPr lang="es-EC" b="1" dirty="0" smtClean="0">
                <a:solidFill>
                  <a:schemeClr val="accent1">
                    <a:lumMod val="75000"/>
                  </a:schemeClr>
                </a:solidFill>
              </a:rPr>
              <a:t>(Cifras expresadas en Millones USD)</a:t>
            </a:r>
            <a:endParaRPr lang="es-EC" b="1" dirty="0">
              <a:solidFill>
                <a:schemeClr val="accent1">
                  <a:lumMod val="75000"/>
                </a:schemeClr>
              </a:solidFill>
            </a:endParaRPr>
          </a:p>
        </p:txBody>
      </p:sp>
      <p:sp>
        <p:nvSpPr>
          <p:cNvPr id="7" name="CuadroTexto 6"/>
          <p:cNvSpPr txBox="1"/>
          <p:nvPr/>
        </p:nvSpPr>
        <p:spPr>
          <a:xfrm>
            <a:off x="9115339" y="5721858"/>
            <a:ext cx="2624397" cy="400110"/>
          </a:xfrm>
          <a:prstGeom prst="rect">
            <a:avLst/>
          </a:prstGeom>
          <a:solidFill>
            <a:schemeClr val="bg1"/>
          </a:solidFill>
          <a:ln w="28575">
            <a:noFill/>
          </a:ln>
        </p:spPr>
        <p:txBody>
          <a:bodyPr wrap="square">
            <a:spAutoFit/>
          </a:bodyPr>
          <a:lstStyle>
            <a:defPPr>
              <a:defRPr lang="es-EC"/>
            </a:defPPr>
            <a:lvl1pPr fontAlgn="auto">
              <a:spcBef>
                <a:spcPts val="0"/>
              </a:spcBef>
              <a:spcAft>
                <a:spcPts val="0"/>
              </a:spcAft>
              <a:defRPr sz="2000" b="1">
                <a:ln w="0"/>
                <a:effectLst>
                  <a:outerShdw blurRad="38100" dist="19050" dir="2700000" algn="tl" rotWithShape="0">
                    <a:schemeClr val="dk1">
                      <a:alpha val="40000"/>
                    </a:schemeClr>
                  </a:outerShdw>
                </a:effectLst>
              </a:defRPr>
            </a:lvl1pPr>
          </a:lstStyle>
          <a:p>
            <a:r>
              <a:rPr lang="es-EC" dirty="0" smtClean="0">
                <a:solidFill>
                  <a:schemeClr val="accent5">
                    <a:lumMod val="50000"/>
                  </a:schemeClr>
                </a:solidFill>
              </a:rPr>
              <a:t>GASTOS 2024: $90,64</a:t>
            </a:r>
            <a:endParaRPr lang="es-EC" dirty="0">
              <a:solidFill>
                <a:schemeClr val="accent5">
                  <a:lumMod val="50000"/>
                </a:schemeClr>
              </a:solidFill>
            </a:endParaRPr>
          </a:p>
        </p:txBody>
      </p:sp>
      <p:sp>
        <p:nvSpPr>
          <p:cNvPr id="10" name="Título 9"/>
          <p:cNvSpPr>
            <a:spLocks noGrp="1"/>
          </p:cNvSpPr>
          <p:nvPr>
            <p:ph type="title"/>
          </p:nvPr>
        </p:nvSpPr>
        <p:spPr>
          <a:xfrm>
            <a:off x="1200150" y="567147"/>
            <a:ext cx="10539586" cy="1666903"/>
          </a:xfrm>
        </p:spPr>
        <p:txBody>
          <a:bodyPr>
            <a:normAutofit/>
          </a:bodyPr>
          <a:lstStyle/>
          <a:p>
            <a:pPr algn="just"/>
            <a:r>
              <a:rPr lang="es-MX" dirty="0" smtClean="0">
                <a:solidFill>
                  <a:schemeClr val="tx1"/>
                </a:solidFill>
              </a:rPr>
              <a:t/>
            </a:r>
            <a:br>
              <a:rPr lang="es-MX" dirty="0" smtClean="0">
                <a:solidFill>
                  <a:schemeClr val="tx1"/>
                </a:solidFill>
              </a:rPr>
            </a:br>
            <a:r>
              <a:rPr lang="es-MX" sz="2800" dirty="0" smtClean="0">
                <a:solidFill>
                  <a:schemeClr val="tx1"/>
                </a:solidFill>
              </a:rPr>
              <a:t>Ejercer </a:t>
            </a:r>
            <a:r>
              <a:rPr lang="es-MX" sz="2800" dirty="0">
                <a:solidFill>
                  <a:schemeClr val="tx1"/>
                </a:solidFill>
              </a:rPr>
              <a:t>una gobernabilidad y gobernanza de proximidad, responsable, transparente y ágil</a:t>
            </a:r>
            <a:r>
              <a:rPr lang="es-MX" sz="2800" dirty="0" smtClean="0">
                <a:solidFill>
                  <a:schemeClr val="tx1"/>
                </a:solidFill>
              </a:rPr>
              <a:t>.</a:t>
            </a:r>
            <a:endParaRPr lang="es-EC" sz="2800" dirty="0"/>
          </a:p>
        </p:txBody>
      </p:sp>
      <p:sp>
        <p:nvSpPr>
          <p:cNvPr id="11" name="Título 9"/>
          <p:cNvSpPr txBox="1">
            <a:spLocks/>
          </p:cNvSpPr>
          <p:nvPr/>
        </p:nvSpPr>
        <p:spPr>
          <a:xfrm>
            <a:off x="1200150" y="473629"/>
            <a:ext cx="10539586" cy="7810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27367C"/>
                </a:solidFill>
                <a:latin typeface="+mj-lt"/>
                <a:ea typeface="+mj-ea"/>
                <a:cs typeface="+mj-cs"/>
              </a:defRPr>
            </a:lvl1pPr>
          </a:lstStyle>
          <a:p>
            <a:pPr algn="just"/>
            <a:r>
              <a:rPr lang="es-MX" sz="3700" dirty="0" smtClean="0">
                <a:solidFill>
                  <a:srgbClr val="4E1BB5"/>
                </a:solidFill>
              </a:rPr>
              <a:t>Objetivo Estratégico 1:</a:t>
            </a:r>
            <a:r>
              <a:rPr lang="es-MX" dirty="0" smtClean="0">
                <a:solidFill>
                  <a:srgbClr val="4E1BB5"/>
                </a:solidFill>
              </a:rPr>
              <a:t> </a:t>
            </a:r>
            <a:endParaRPr lang="es-EC" dirty="0">
              <a:solidFill>
                <a:srgbClr val="4E1BB5"/>
              </a:solidFill>
            </a:endParaRPr>
          </a:p>
        </p:txBody>
      </p:sp>
      <p:pic>
        <p:nvPicPr>
          <p:cNvPr id="9" name="Imagen 8"/>
          <p:cNvPicPr>
            <a:picLocks noChangeAspect="1"/>
          </p:cNvPicPr>
          <p:nvPr/>
        </p:nvPicPr>
        <p:blipFill rotWithShape="1">
          <a:blip r:embed="rId3">
            <a:extLst>
              <a:ext uri="{28A0092B-C50C-407E-A947-70E740481C1C}">
                <a14:useLocalDpi xmlns:a14="http://schemas.microsoft.com/office/drawing/2010/main" val="0"/>
              </a:ext>
            </a:extLst>
          </a:blip>
          <a:srcRect l="19562" t="9626" r="23018" b="31757"/>
          <a:stretch/>
        </p:blipFill>
        <p:spPr>
          <a:xfrm>
            <a:off x="5640925" y="473629"/>
            <a:ext cx="674418" cy="688468"/>
          </a:xfrm>
          <a:prstGeom prst="rect">
            <a:avLst/>
          </a:prstGeom>
        </p:spPr>
      </p:pic>
      <p:graphicFrame>
        <p:nvGraphicFramePr>
          <p:cNvPr id="8" name="Gráfico 7"/>
          <p:cNvGraphicFramePr>
            <a:graphicFrameLocks/>
          </p:cNvGraphicFramePr>
          <p:nvPr>
            <p:extLst>
              <p:ext uri="{D42A27DB-BD31-4B8C-83A1-F6EECF244321}">
                <p14:modId xmlns:p14="http://schemas.microsoft.com/office/powerpoint/2010/main" val="1535039007"/>
              </p:ext>
            </p:extLst>
          </p:nvPr>
        </p:nvGraphicFramePr>
        <p:xfrm>
          <a:off x="2057513" y="2390015"/>
          <a:ext cx="8515659" cy="3688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92715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4452581" y="2179808"/>
            <a:ext cx="3611886" cy="369332"/>
          </a:xfrm>
          <a:prstGeom prst="rect">
            <a:avLst/>
          </a:prstGeom>
          <a:noFill/>
        </p:spPr>
        <p:txBody>
          <a:bodyPr wrap="none" rtlCol="0">
            <a:spAutoFit/>
          </a:bodyPr>
          <a:lstStyle/>
          <a:p>
            <a:r>
              <a:rPr lang="es-EC" b="1" dirty="0" smtClean="0">
                <a:solidFill>
                  <a:schemeClr val="accent1">
                    <a:lumMod val="75000"/>
                  </a:schemeClr>
                </a:solidFill>
              </a:rPr>
              <a:t>(Cifras expresadas en Millones USD)</a:t>
            </a:r>
            <a:endParaRPr lang="es-EC" b="1" dirty="0">
              <a:solidFill>
                <a:schemeClr val="accent1">
                  <a:lumMod val="75000"/>
                </a:schemeClr>
              </a:solidFill>
            </a:endParaRPr>
          </a:p>
        </p:txBody>
      </p:sp>
      <p:sp>
        <p:nvSpPr>
          <p:cNvPr id="9" name="CuadroTexto 8"/>
          <p:cNvSpPr txBox="1"/>
          <p:nvPr/>
        </p:nvSpPr>
        <p:spPr>
          <a:xfrm>
            <a:off x="9115339" y="5721858"/>
            <a:ext cx="2624397" cy="400110"/>
          </a:xfrm>
          <a:prstGeom prst="rect">
            <a:avLst/>
          </a:prstGeom>
          <a:solidFill>
            <a:schemeClr val="bg1"/>
          </a:solidFill>
          <a:ln w="28575">
            <a:noFill/>
          </a:ln>
        </p:spPr>
        <p:txBody>
          <a:bodyPr wrap="square">
            <a:spAutoFit/>
          </a:bodyPr>
          <a:lstStyle>
            <a:defPPr>
              <a:defRPr lang="es-EC"/>
            </a:defPPr>
            <a:lvl1pPr fontAlgn="auto">
              <a:spcBef>
                <a:spcPts val="0"/>
              </a:spcBef>
              <a:spcAft>
                <a:spcPts val="0"/>
              </a:spcAft>
              <a:defRPr sz="2000" b="1">
                <a:ln w="0"/>
                <a:effectLst>
                  <a:outerShdw blurRad="38100" dist="19050" dir="2700000" algn="tl" rotWithShape="0">
                    <a:schemeClr val="dk1">
                      <a:alpha val="40000"/>
                    </a:schemeClr>
                  </a:outerShdw>
                </a:effectLst>
              </a:defRPr>
            </a:lvl1pPr>
          </a:lstStyle>
          <a:p>
            <a:r>
              <a:rPr lang="es-EC" dirty="0" smtClean="0">
                <a:solidFill>
                  <a:schemeClr val="accent5">
                    <a:lumMod val="50000"/>
                  </a:schemeClr>
                </a:solidFill>
              </a:rPr>
              <a:t>GASTOS 2024: $21,22</a:t>
            </a:r>
            <a:endParaRPr lang="es-EC" dirty="0">
              <a:solidFill>
                <a:schemeClr val="accent5">
                  <a:lumMod val="50000"/>
                </a:schemeClr>
              </a:solidFill>
            </a:endParaRPr>
          </a:p>
        </p:txBody>
      </p:sp>
      <p:graphicFrame>
        <p:nvGraphicFramePr>
          <p:cNvPr id="11" name="Gráfico 10"/>
          <p:cNvGraphicFramePr>
            <a:graphicFrameLocks/>
          </p:cNvGraphicFramePr>
          <p:nvPr>
            <p:extLst>
              <p:ext uri="{D42A27DB-BD31-4B8C-83A1-F6EECF244321}">
                <p14:modId xmlns:p14="http://schemas.microsoft.com/office/powerpoint/2010/main" val="2429461567"/>
              </p:ext>
            </p:extLst>
          </p:nvPr>
        </p:nvGraphicFramePr>
        <p:xfrm>
          <a:off x="2167101" y="2576947"/>
          <a:ext cx="8605684" cy="3014354"/>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p:cNvSpPr txBox="1"/>
          <p:nvPr/>
        </p:nvSpPr>
        <p:spPr>
          <a:xfrm>
            <a:off x="1417331" y="5783413"/>
            <a:ext cx="7684796" cy="276999"/>
          </a:xfrm>
          <a:prstGeom prst="rect">
            <a:avLst/>
          </a:prstGeom>
          <a:noFill/>
        </p:spPr>
        <p:txBody>
          <a:bodyPr wrap="none" rtlCol="0">
            <a:spAutoFit/>
          </a:bodyPr>
          <a:lstStyle/>
          <a:p>
            <a:r>
              <a:rPr lang="es-MX" sz="1200" b="1" dirty="0" smtClean="0"/>
              <a:t>Nota: </a:t>
            </a:r>
            <a:r>
              <a:rPr lang="es-MX" sz="1200" dirty="0" smtClean="0"/>
              <a:t>EPMAPS ejecuta proyectos </a:t>
            </a:r>
            <a:r>
              <a:rPr lang="es-MX" sz="1200" dirty="0" smtClean="0"/>
              <a:t>relacionados a la Descontaminación de Ríos y Quebradas por $5,01M (Fondos Propios)</a:t>
            </a:r>
            <a:endParaRPr lang="es-EC" sz="1200" dirty="0"/>
          </a:p>
        </p:txBody>
      </p:sp>
      <p:sp>
        <p:nvSpPr>
          <p:cNvPr id="13" name="Título 9"/>
          <p:cNvSpPr>
            <a:spLocks noGrp="1"/>
          </p:cNvSpPr>
          <p:nvPr>
            <p:ph type="title"/>
          </p:nvPr>
        </p:nvSpPr>
        <p:spPr>
          <a:xfrm>
            <a:off x="1200150" y="567147"/>
            <a:ext cx="10539586" cy="1666903"/>
          </a:xfrm>
        </p:spPr>
        <p:txBody>
          <a:bodyPr>
            <a:normAutofit/>
          </a:bodyPr>
          <a:lstStyle/>
          <a:p>
            <a:pPr algn="just"/>
            <a:r>
              <a:rPr lang="es-MX" dirty="0" smtClean="0">
                <a:solidFill>
                  <a:schemeClr val="tx1"/>
                </a:solidFill>
              </a:rPr>
              <a:t/>
            </a:r>
            <a:br>
              <a:rPr lang="es-MX" dirty="0" smtClean="0">
                <a:solidFill>
                  <a:schemeClr val="tx1"/>
                </a:solidFill>
              </a:rPr>
            </a:br>
            <a:r>
              <a:rPr lang="es-MX" sz="2800" dirty="0">
                <a:solidFill>
                  <a:schemeClr val="tx1"/>
                </a:solidFill>
              </a:rPr>
              <a:t>Promover una gestión integral ambiental, de residuos y de riesgos, responsables y sostenibles.</a:t>
            </a:r>
            <a:endParaRPr lang="es-EC" sz="2800" dirty="0">
              <a:solidFill>
                <a:schemeClr val="tx1"/>
              </a:solidFill>
            </a:endParaRPr>
          </a:p>
        </p:txBody>
      </p:sp>
      <p:sp>
        <p:nvSpPr>
          <p:cNvPr id="14" name="Título 9"/>
          <p:cNvSpPr txBox="1">
            <a:spLocks/>
          </p:cNvSpPr>
          <p:nvPr/>
        </p:nvSpPr>
        <p:spPr>
          <a:xfrm>
            <a:off x="1200150" y="473629"/>
            <a:ext cx="10539586" cy="7810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27367C"/>
                </a:solidFill>
                <a:latin typeface="+mj-lt"/>
                <a:ea typeface="+mj-ea"/>
                <a:cs typeface="+mj-cs"/>
              </a:defRPr>
            </a:lvl1pPr>
          </a:lstStyle>
          <a:p>
            <a:pPr algn="just"/>
            <a:r>
              <a:rPr lang="es-MX" sz="3700" dirty="0" smtClean="0">
                <a:solidFill>
                  <a:schemeClr val="accent6"/>
                </a:solidFill>
              </a:rPr>
              <a:t>Objetivo Estratégico 2:</a:t>
            </a:r>
            <a:r>
              <a:rPr lang="es-MX" dirty="0" smtClean="0">
                <a:solidFill>
                  <a:schemeClr val="tx1"/>
                </a:solidFill>
              </a:rPr>
              <a:t> </a:t>
            </a:r>
            <a:endParaRPr lang="es-EC" dirty="0"/>
          </a:p>
        </p:txBody>
      </p:sp>
      <p:pic>
        <p:nvPicPr>
          <p:cNvPr id="15" name="Imagen 14"/>
          <p:cNvPicPr>
            <a:picLocks noChangeAspect="1"/>
          </p:cNvPicPr>
          <p:nvPr/>
        </p:nvPicPr>
        <p:blipFill rotWithShape="1">
          <a:blip r:embed="rId3" cstate="hqprint">
            <a:extLst>
              <a:ext uri="{28A0092B-C50C-407E-A947-70E740481C1C}">
                <a14:useLocalDpi xmlns:a14="http://schemas.microsoft.com/office/drawing/2010/main" val="0"/>
              </a:ext>
            </a:extLst>
          </a:blip>
          <a:srcRect l="8463" t="5888" r="8396" b="42274"/>
          <a:stretch/>
        </p:blipFill>
        <p:spPr>
          <a:xfrm>
            <a:off x="5636499" y="473629"/>
            <a:ext cx="1029220" cy="641720"/>
          </a:xfrm>
          <a:prstGeom prst="rect">
            <a:avLst/>
          </a:prstGeom>
        </p:spPr>
      </p:pic>
    </p:spTree>
    <p:extLst>
      <p:ext uri="{BB962C8B-B14F-4D97-AF65-F5344CB8AC3E}">
        <p14:creationId xmlns:p14="http://schemas.microsoft.com/office/powerpoint/2010/main" val="616233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4410050" y="2272066"/>
            <a:ext cx="3611886" cy="369332"/>
          </a:xfrm>
          <a:prstGeom prst="rect">
            <a:avLst/>
          </a:prstGeom>
          <a:noFill/>
        </p:spPr>
        <p:txBody>
          <a:bodyPr wrap="none" rtlCol="0">
            <a:spAutoFit/>
          </a:bodyPr>
          <a:lstStyle/>
          <a:p>
            <a:r>
              <a:rPr lang="es-EC" b="1" dirty="0" smtClean="0">
                <a:solidFill>
                  <a:schemeClr val="accent1">
                    <a:lumMod val="75000"/>
                  </a:schemeClr>
                </a:solidFill>
              </a:rPr>
              <a:t>(Cifras expresadas en Millones USD)</a:t>
            </a:r>
            <a:endParaRPr lang="es-EC" b="1" dirty="0">
              <a:solidFill>
                <a:schemeClr val="accent1">
                  <a:lumMod val="75000"/>
                </a:schemeClr>
              </a:solidFill>
            </a:endParaRPr>
          </a:p>
        </p:txBody>
      </p:sp>
      <p:sp>
        <p:nvSpPr>
          <p:cNvPr id="9" name="CuadroTexto 8"/>
          <p:cNvSpPr txBox="1"/>
          <p:nvPr/>
        </p:nvSpPr>
        <p:spPr>
          <a:xfrm>
            <a:off x="9115339" y="5721858"/>
            <a:ext cx="2624397" cy="400110"/>
          </a:xfrm>
          <a:prstGeom prst="rect">
            <a:avLst/>
          </a:prstGeom>
          <a:solidFill>
            <a:schemeClr val="bg1"/>
          </a:solidFill>
          <a:ln w="28575">
            <a:noFill/>
          </a:ln>
        </p:spPr>
        <p:txBody>
          <a:bodyPr wrap="square">
            <a:spAutoFit/>
          </a:bodyPr>
          <a:lstStyle>
            <a:defPPr>
              <a:defRPr lang="es-EC"/>
            </a:defPPr>
            <a:lvl1pPr fontAlgn="auto">
              <a:spcBef>
                <a:spcPts val="0"/>
              </a:spcBef>
              <a:spcAft>
                <a:spcPts val="0"/>
              </a:spcAft>
              <a:defRPr sz="2000" b="1">
                <a:ln w="0"/>
                <a:effectLst>
                  <a:outerShdw blurRad="38100" dist="19050" dir="2700000" algn="tl" rotWithShape="0">
                    <a:schemeClr val="dk1">
                      <a:alpha val="40000"/>
                    </a:schemeClr>
                  </a:outerShdw>
                </a:effectLst>
              </a:defRPr>
            </a:lvl1pPr>
          </a:lstStyle>
          <a:p>
            <a:r>
              <a:rPr lang="es-EC" dirty="0" smtClean="0">
                <a:solidFill>
                  <a:schemeClr val="accent5">
                    <a:lumMod val="50000"/>
                  </a:schemeClr>
                </a:solidFill>
              </a:rPr>
              <a:t>GASTOS 2024: $22,53</a:t>
            </a:r>
            <a:endParaRPr lang="es-EC" dirty="0">
              <a:solidFill>
                <a:schemeClr val="accent5">
                  <a:lumMod val="50000"/>
                </a:schemeClr>
              </a:solidFill>
            </a:endParaRPr>
          </a:p>
        </p:txBody>
      </p:sp>
      <p:sp>
        <p:nvSpPr>
          <p:cNvPr id="10" name="CuadroTexto 9"/>
          <p:cNvSpPr txBox="1"/>
          <p:nvPr/>
        </p:nvSpPr>
        <p:spPr>
          <a:xfrm>
            <a:off x="1417332" y="5783413"/>
            <a:ext cx="7698008" cy="276999"/>
          </a:xfrm>
          <a:prstGeom prst="rect">
            <a:avLst/>
          </a:prstGeom>
          <a:noFill/>
        </p:spPr>
        <p:txBody>
          <a:bodyPr wrap="square" rtlCol="0">
            <a:spAutoFit/>
          </a:bodyPr>
          <a:lstStyle/>
          <a:p>
            <a:r>
              <a:rPr lang="es-MX" sz="1200" b="1" dirty="0" smtClean="0"/>
              <a:t>Nota: </a:t>
            </a:r>
            <a:r>
              <a:rPr lang="es-MX" sz="1200" dirty="0" smtClean="0"/>
              <a:t>EPMAPS ejecuta proyectos de Agua </a:t>
            </a:r>
            <a:r>
              <a:rPr lang="es-MX" sz="1200" dirty="0" smtClean="0"/>
              <a:t>Potable $30,68M y Saneamiento $12,14M (Fondos Propios)</a:t>
            </a:r>
            <a:endParaRPr lang="es-EC" sz="1200" dirty="0"/>
          </a:p>
        </p:txBody>
      </p:sp>
      <p:sp>
        <p:nvSpPr>
          <p:cNvPr id="12" name="Título 9"/>
          <p:cNvSpPr>
            <a:spLocks noGrp="1"/>
          </p:cNvSpPr>
          <p:nvPr>
            <p:ph type="title"/>
          </p:nvPr>
        </p:nvSpPr>
        <p:spPr>
          <a:xfrm>
            <a:off x="1200150" y="567147"/>
            <a:ext cx="10539586" cy="1666903"/>
          </a:xfrm>
        </p:spPr>
        <p:txBody>
          <a:bodyPr>
            <a:normAutofit/>
          </a:bodyPr>
          <a:lstStyle/>
          <a:p>
            <a:pPr algn="just"/>
            <a:r>
              <a:rPr lang="es-MX" dirty="0" smtClean="0">
                <a:solidFill>
                  <a:schemeClr val="tx1"/>
                </a:solidFill>
              </a:rPr>
              <a:t/>
            </a:r>
            <a:br>
              <a:rPr lang="es-MX" dirty="0" smtClean="0">
                <a:solidFill>
                  <a:schemeClr val="tx1"/>
                </a:solidFill>
              </a:rPr>
            </a:br>
            <a:r>
              <a:rPr lang="es-MX" sz="2800" dirty="0">
                <a:solidFill>
                  <a:schemeClr val="tx1"/>
                </a:solidFill>
              </a:rPr>
              <a:t>Consolidar comunidades y barrios sostenibles, inclusivos y resilientes, que cuenten con servicios y un hábitat de calidad.</a:t>
            </a:r>
            <a:endParaRPr lang="es-EC" sz="2800" dirty="0">
              <a:solidFill>
                <a:schemeClr val="tx1"/>
              </a:solidFill>
            </a:endParaRPr>
          </a:p>
        </p:txBody>
      </p:sp>
      <p:sp>
        <p:nvSpPr>
          <p:cNvPr id="13" name="Título 9"/>
          <p:cNvSpPr txBox="1">
            <a:spLocks/>
          </p:cNvSpPr>
          <p:nvPr/>
        </p:nvSpPr>
        <p:spPr>
          <a:xfrm>
            <a:off x="1200150" y="473629"/>
            <a:ext cx="10539586" cy="7810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27367C"/>
                </a:solidFill>
                <a:latin typeface="+mj-lt"/>
                <a:ea typeface="+mj-ea"/>
                <a:cs typeface="+mj-cs"/>
              </a:defRPr>
            </a:lvl1pPr>
          </a:lstStyle>
          <a:p>
            <a:pPr algn="just"/>
            <a:r>
              <a:rPr lang="es-MX" sz="3700" dirty="0" smtClean="0">
                <a:solidFill>
                  <a:schemeClr val="accent2"/>
                </a:solidFill>
              </a:rPr>
              <a:t>Objetivo Estratégico 3:</a:t>
            </a:r>
            <a:r>
              <a:rPr lang="es-MX" dirty="0" smtClean="0">
                <a:solidFill>
                  <a:schemeClr val="accent2">
                    <a:lumMod val="50000"/>
                  </a:schemeClr>
                </a:solidFill>
              </a:rPr>
              <a:t> </a:t>
            </a:r>
            <a:endParaRPr lang="es-EC" dirty="0">
              <a:solidFill>
                <a:schemeClr val="accent2">
                  <a:lumMod val="50000"/>
                </a:schemeClr>
              </a:solidFill>
            </a:endParaRPr>
          </a:p>
        </p:txBody>
      </p:sp>
      <p:pic>
        <p:nvPicPr>
          <p:cNvPr id="14" name="Imagen 13"/>
          <p:cNvPicPr>
            <a:picLocks noChangeAspect="1"/>
          </p:cNvPicPr>
          <p:nvPr/>
        </p:nvPicPr>
        <p:blipFill rotWithShape="1">
          <a:blip r:embed="rId3" cstate="hqprint">
            <a:extLst>
              <a:ext uri="{28A0092B-C50C-407E-A947-70E740481C1C}">
                <a14:useLocalDpi xmlns:a14="http://schemas.microsoft.com/office/drawing/2010/main" val="0"/>
              </a:ext>
            </a:extLst>
          </a:blip>
          <a:srcRect l="20177" t="44611" r="17144" b="8909"/>
          <a:stretch/>
        </p:blipFill>
        <p:spPr>
          <a:xfrm>
            <a:off x="5683718" y="574637"/>
            <a:ext cx="640170" cy="474719"/>
          </a:xfrm>
          <a:prstGeom prst="rect">
            <a:avLst/>
          </a:prstGeom>
        </p:spPr>
      </p:pic>
      <p:graphicFrame>
        <p:nvGraphicFramePr>
          <p:cNvPr id="15" name="Gráfico 14"/>
          <p:cNvGraphicFramePr>
            <a:graphicFrameLocks/>
          </p:cNvGraphicFramePr>
          <p:nvPr>
            <p:extLst>
              <p:ext uri="{D42A27DB-BD31-4B8C-83A1-F6EECF244321}">
                <p14:modId xmlns:p14="http://schemas.microsoft.com/office/powerpoint/2010/main" val="3041473877"/>
              </p:ext>
            </p:extLst>
          </p:nvPr>
        </p:nvGraphicFramePr>
        <p:xfrm>
          <a:off x="2580648" y="2679414"/>
          <a:ext cx="8281988" cy="30424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73831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4463212" y="2151840"/>
            <a:ext cx="3611886" cy="369332"/>
          </a:xfrm>
          <a:prstGeom prst="rect">
            <a:avLst/>
          </a:prstGeom>
          <a:noFill/>
        </p:spPr>
        <p:txBody>
          <a:bodyPr wrap="none" rtlCol="0">
            <a:spAutoFit/>
          </a:bodyPr>
          <a:lstStyle/>
          <a:p>
            <a:r>
              <a:rPr lang="es-EC" b="1" dirty="0" smtClean="0">
                <a:solidFill>
                  <a:schemeClr val="accent1">
                    <a:lumMod val="75000"/>
                  </a:schemeClr>
                </a:solidFill>
              </a:rPr>
              <a:t>(Cifras expresadas en Millones USD)</a:t>
            </a:r>
            <a:endParaRPr lang="es-EC" b="1" dirty="0">
              <a:solidFill>
                <a:schemeClr val="accent1">
                  <a:lumMod val="75000"/>
                </a:schemeClr>
              </a:solidFill>
            </a:endParaRPr>
          </a:p>
        </p:txBody>
      </p:sp>
      <p:sp>
        <p:nvSpPr>
          <p:cNvPr id="9" name="CuadroTexto 8"/>
          <p:cNvSpPr txBox="1"/>
          <p:nvPr/>
        </p:nvSpPr>
        <p:spPr>
          <a:xfrm>
            <a:off x="9115339" y="5721858"/>
            <a:ext cx="2624397" cy="400110"/>
          </a:xfrm>
          <a:prstGeom prst="rect">
            <a:avLst/>
          </a:prstGeom>
          <a:solidFill>
            <a:schemeClr val="bg1"/>
          </a:solidFill>
          <a:ln w="28575">
            <a:noFill/>
          </a:ln>
        </p:spPr>
        <p:txBody>
          <a:bodyPr wrap="square">
            <a:spAutoFit/>
          </a:bodyPr>
          <a:lstStyle>
            <a:defPPr>
              <a:defRPr lang="es-EC"/>
            </a:defPPr>
            <a:lvl1pPr fontAlgn="auto">
              <a:spcBef>
                <a:spcPts val="0"/>
              </a:spcBef>
              <a:spcAft>
                <a:spcPts val="0"/>
              </a:spcAft>
              <a:defRPr sz="2000" b="1">
                <a:ln w="0"/>
                <a:effectLst>
                  <a:outerShdw blurRad="38100" dist="19050" dir="2700000" algn="tl" rotWithShape="0">
                    <a:schemeClr val="dk1">
                      <a:alpha val="40000"/>
                    </a:schemeClr>
                  </a:outerShdw>
                </a:effectLst>
              </a:defRPr>
            </a:lvl1pPr>
          </a:lstStyle>
          <a:p>
            <a:r>
              <a:rPr lang="es-EC" dirty="0" smtClean="0">
                <a:solidFill>
                  <a:schemeClr val="accent5">
                    <a:lumMod val="50000"/>
                  </a:schemeClr>
                </a:solidFill>
              </a:rPr>
              <a:t>GASTOS 2024: $325,69</a:t>
            </a:r>
            <a:endParaRPr lang="es-EC" dirty="0">
              <a:solidFill>
                <a:schemeClr val="accent5">
                  <a:lumMod val="50000"/>
                </a:schemeClr>
              </a:solidFill>
            </a:endParaRPr>
          </a:p>
        </p:txBody>
      </p:sp>
      <p:sp>
        <p:nvSpPr>
          <p:cNvPr id="11" name="Título 9"/>
          <p:cNvSpPr>
            <a:spLocks noGrp="1"/>
          </p:cNvSpPr>
          <p:nvPr>
            <p:ph type="title"/>
          </p:nvPr>
        </p:nvSpPr>
        <p:spPr>
          <a:xfrm>
            <a:off x="1200150" y="567147"/>
            <a:ext cx="10539586" cy="1666903"/>
          </a:xfrm>
        </p:spPr>
        <p:txBody>
          <a:bodyPr>
            <a:normAutofit/>
          </a:bodyPr>
          <a:lstStyle/>
          <a:p>
            <a:pPr algn="just"/>
            <a:r>
              <a:rPr lang="es-MX" dirty="0" smtClean="0">
                <a:solidFill>
                  <a:schemeClr val="tx1"/>
                </a:solidFill>
              </a:rPr>
              <a:t/>
            </a:r>
            <a:br>
              <a:rPr lang="es-MX" dirty="0" smtClean="0">
                <a:solidFill>
                  <a:schemeClr val="tx1"/>
                </a:solidFill>
              </a:rPr>
            </a:br>
            <a:r>
              <a:rPr lang="es-MX" sz="2800" dirty="0">
                <a:solidFill>
                  <a:schemeClr val="tx1"/>
                </a:solidFill>
              </a:rPr>
              <a:t>Brindar opciones de movilidad y conectividad confiables, de calidad, eficientes y </a:t>
            </a:r>
            <a:r>
              <a:rPr lang="es-MX" sz="2800" dirty="0" smtClean="0">
                <a:solidFill>
                  <a:schemeClr val="tx1"/>
                </a:solidFill>
              </a:rPr>
              <a:t>seguras.</a:t>
            </a:r>
            <a:endParaRPr lang="es-EC" sz="2800" dirty="0">
              <a:solidFill>
                <a:schemeClr val="tx1"/>
              </a:solidFill>
            </a:endParaRPr>
          </a:p>
        </p:txBody>
      </p:sp>
      <p:sp>
        <p:nvSpPr>
          <p:cNvPr id="12" name="Título 9"/>
          <p:cNvSpPr txBox="1">
            <a:spLocks/>
          </p:cNvSpPr>
          <p:nvPr/>
        </p:nvSpPr>
        <p:spPr>
          <a:xfrm>
            <a:off x="1200150" y="473629"/>
            <a:ext cx="10539586" cy="7810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27367C"/>
                </a:solidFill>
                <a:latin typeface="+mj-lt"/>
                <a:ea typeface="+mj-ea"/>
                <a:cs typeface="+mj-cs"/>
              </a:defRPr>
            </a:lvl1pPr>
          </a:lstStyle>
          <a:p>
            <a:pPr algn="just"/>
            <a:r>
              <a:rPr lang="es-MX" sz="3700" dirty="0" smtClean="0">
                <a:solidFill>
                  <a:schemeClr val="accent6">
                    <a:lumMod val="75000"/>
                  </a:schemeClr>
                </a:solidFill>
              </a:rPr>
              <a:t>Objetivo Estratégico 4:</a:t>
            </a:r>
            <a:r>
              <a:rPr lang="es-MX" dirty="0" smtClean="0">
                <a:solidFill>
                  <a:schemeClr val="accent5">
                    <a:lumMod val="75000"/>
                  </a:schemeClr>
                </a:solidFill>
              </a:rPr>
              <a:t> </a:t>
            </a:r>
            <a:endParaRPr lang="es-EC" dirty="0">
              <a:solidFill>
                <a:schemeClr val="accent5">
                  <a:lumMod val="75000"/>
                </a:schemeClr>
              </a:solidFill>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808" y="532849"/>
            <a:ext cx="1149282" cy="657838"/>
          </a:xfrm>
          <a:prstGeom prst="rect">
            <a:avLst/>
          </a:prstGeom>
        </p:spPr>
      </p:pic>
      <p:graphicFrame>
        <p:nvGraphicFramePr>
          <p:cNvPr id="15" name="Gráfico 14"/>
          <p:cNvGraphicFramePr>
            <a:graphicFrameLocks/>
          </p:cNvGraphicFramePr>
          <p:nvPr>
            <p:extLst>
              <p:ext uri="{D42A27DB-BD31-4B8C-83A1-F6EECF244321}">
                <p14:modId xmlns:p14="http://schemas.microsoft.com/office/powerpoint/2010/main" val="2443814631"/>
              </p:ext>
            </p:extLst>
          </p:nvPr>
        </p:nvGraphicFramePr>
        <p:xfrm>
          <a:off x="2595987" y="2664363"/>
          <a:ext cx="7539039" cy="32575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76327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4335622" y="2149953"/>
            <a:ext cx="3611886" cy="369332"/>
          </a:xfrm>
          <a:prstGeom prst="rect">
            <a:avLst/>
          </a:prstGeom>
          <a:noFill/>
        </p:spPr>
        <p:txBody>
          <a:bodyPr wrap="none" rtlCol="0">
            <a:spAutoFit/>
          </a:bodyPr>
          <a:lstStyle/>
          <a:p>
            <a:r>
              <a:rPr lang="es-EC" b="1" dirty="0" smtClean="0">
                <a:solidFill>
                  <a:schemeClr val="accent1">
                    <a:lumMod val="75000"/>
                  </a:schemeClr>
                </a:solidFill>
              </a:rPr>
              <a:t>(Cifras expresadas en Millones USD)</a:t>
            </a:r>
            <a:endParaRPr lang="es-EC" b="1" dirty="0">
              <a:solidFill>
                <a:schemeClr val="accent1">
                  <a:lumMod val="75000"/>
                </a:schemeClr>
              </a:solidFill>
            </a:endParaRPr>
          </a:p>
        </p:txBody>
      </p:sp>
      <p:sp>
        <p:nvSpPr>
          <p:cNvPr id="9" name="CuadroTexto 8"/>
          <p:cNvSpPr txBox="1"/>
          <p:nvPr/>
        </p:nvSpPr>
        <p:spPr>
          <a:xfrm>
            <a:off x="9115339" y="5721858"/>
            <a:ext cx="2624397" cy="400110"/>
          </a:xfrm>
          <a:prstGeom prst="rect">
            <a:avLst/>
          </a:prstGeom>
          <a:solidFill>
            <a:schemeClr val="bg1"/>
          </a:solidFill>
          <a:ln w="28575">
            <a:noFill/>
          </a:ln>
        </p:spPr>
        <p:txBody>
          <a:bodyPr wrap="square">
            <a:spAutoFit/>
          </a:bodyPr>
          <a:lstStyle>
            <a:defPPr>
              <a:defRPr lang="es-EC"/>
            </a:defPPr>
            <a:lvl1pPr fontAlgn="auto">
              <a:spcBef>
                <a:spcPts val="0"/>
              </a:spcBef>
              <a:spcAft>
                <a:spcPts val="0"/>
              </a:spcAft>
              <a:defRPr sz="2000" b="1">
                <a:ln w="0"/>
                <a:effectLst>
                  <a:outerShdw blurRad="38100" dist="19050" dir="2700000" algn="tl" rotWithShape="0">
                    <a:schemeClr val="dk1">
                      <a:alpha val="40000"/>
                    </a:schemeClr>
                  </a:outerShdw>
                </a:effectLst>
              </a:defRPr>
            </a:lvl1pPr>
          </a:lstStyle>
          <a:p>
            <a:r>
              <a:rPr lang="es-EC" dirty="0" smtClean="0">
                <a:solidFill>
                  <a:schemeClr val="accent5">
                    <a:lumMod val="50000"/>
                  </a:schemeClr>
                </a:solidFill>
              </a:rPr>
              <a:t>GASTOS 2024: $16,43</a:t>
            </a:r>
            <a:endParaRPr lang="es-EC" dirty="0">
              <a:solidFill>
                <a:schemeClr val="accent5">
                  <a:lumMod val="50000"/>
                </a:schemeClr>
              </a:solidFill>
            </a:endParaRPr>
          </a:p>
        </p:txBody>
      </p:sp>
      <p:sp>
        <p:nvSpPr>
          <p:cNvPr id="11" name="Título 9"/>
          <p:cNvSpPr>
            <a:spLocks noGrp="1"/>
          </p:cNvSpPr>
          <p:nvPr>
            <p:ph type="title"/>
          </p:nvPr>
        </p:nvSpPr>
        <p:spPr>
          <a:xfrm>
            <a:off x="1200150" y="567147"/>
            <a:ext cx="10539586" cy="1666903"/>
          </a:xfrm>
        </p:spPr>
        <p:txBody>
          <a:bodyPr>
            <a:normAutofit/>
          </a:bodyPr>
          <a:lstStyle/>
          <a:p>
            <a:pPr algn="just"/>
            <a:r>
              <a:rPr lang="es-MX" dirty="0" smtClean="0">
                <a:solidFill>
                  <a:schemeClr val="tx1"/>
                </a:solidFill>
              </a:rPr>
              <a:t/>
            </a:r>
            <a:br>
              <a:rPr lang="es-MX" dirty="0" smtClean="0">
                <a:solidFill>
                  <a:schemeClr val="tx1"/>
                </a:solidFill>
              </a:rPr>
            </a:br>
            <a:r>
              <a:rPr lang="es-MX" sz="2800" dirty="0">
                <a:solidFill>
                  <a:schemeClr val="tx1"/>
                </a:solidFill>
              </a:rPr>
              <a:t>OE5:  Impulsar la productividad y competitividad para un crecimiento económico, inclusivo y con responsabilidad social.</a:t>
            </a:r>
            <a:endParaRPr lang="es-EC" sz="2800" dirty="0">
              <a:solidFill>
                <a:schemeClr val="tx1"/>
              </a:solidFill>
            </a:endParaRPr>
          </a:p>
        </p:txBody>
      </p:sp>
      <p:sp>
        <p:nvSpPr>
          <p:cNvPr id="12" name="Título 9"/>
          <p:cNvSpPr txBox="1">
            <a:spLocks/>
          </p:cNvSpPr>
          <p:nvPr/>
        </p:nvSpPr>
        <p:spPr>
          <a:xfrm>
            <a:off x="1200150" y="473629"/>
            <a:ext cx="10539586" cy="7810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27367C"/>
                </a:solidFill>
                <a:latin typeface="+mj-lt"/>
                <a:ea typeface="+mj-ea"/>
                <a:cs typeface="+mj-cs"/>
              </a:defRPr>
            </a:lvl1pPr>
          </a:lstStyle>
          <a:p>
            <a:pPr algn="just"/>
            <a:r>
              <a:rPr lang="es-MX" sz="3700" dirty="0" smtClean="0">
                <a:solidFill>
                  <a:srgbClr val="4E1BB5"/>
                </a:solidFill>
              </a:rPr>
              <a:t>Objetivo Estratégico 5:</a:t>
            </a:r>
            <a:r>
              <a:rPr lang="es-MX" dirty="0" smtClean="0">
                <a:solidFill>
                  <a:srgbClr val="4E1BB5"/>
                </a:solidFill>
              </a:rPr>
              <a:t> </a:t>
            </a:r>
            <a:endParaRPr lang="es-EC" dirty="0">
              <a:solidFill>
                <a:srgbClr val="4E1BB5"/>
              </a:solidFill>
            </a:endParaRPr>
          </a:p>
        </p:txBody>
      </p:sp>
      <p:pic>
        <p:nvPicPr>
          <p:cNvPr id="15" name="Imagen 14"/>
          <p:cNvPicPr>
            <a:picLocks noChangeAspect="1"/>
          </p:cNvPicPr>
          <p:nvPr/>
        </p:nvPicPr>
        <p:blipFill rotWithShape="1">
          <a:blip r:embed="rId3" cstate="hqprint">
            <a:extLst>
              <a:ext uri="{28A0092B-C50C-407E-A947-70E740481C1C}">
                <a14:useLocalDpi xmlns:a14="http://schemas.microsoft.com/office/drawing/2010/main" val="0"/>
              </a:ext>
            </a:extLst>
          </a:blip>
          <a:srcRect l="22657" t="8487" r="23474" b="27490"/>
          <a:stretch/>
        </p:blipFill>
        <p:spPr>
          <a:xfrm>
            <a:off x="5626917" y="480663"/>
            <a:ext cx="645696" cy="638481"/>
          </a:xfrm>
          <a:prstGeom prst="rect">
            <a:avLst/>
          </a:prstGeom>
        </p:spPr>
      </p:pic>
      <p:graphicFrame>
        <p:nvGraphicFramePr>
          <p:cNvPr id="13" name="Gráfico 12"/>
          <p:cNvGraphicFramePr>
            <a:graphicFrameLocks/>
          </p:cNvGraphicFramePr>
          <p:nvPr>
            <p:extLst>
              <p:ext uri="{D42A27DB-BD31-4B8C-83A1-F6EECF244321}">
                <p14:modId xmlns:p14="http://schemas.microsoft.com/office/powerpoint/2010/main" val="1063617749"/>
              </p:ext>
            </p:extLst>
          </p:nvPr>
        </p:nvGraphicFramePr>
        <p:xfrm>
          <a:off x="3115753" y="2519285"/>
          <a:ext cx="7539038" cy="3352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87891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6069</TotalTime>
  <Words>529</Words>
  <Application>Microsoft Office PowerPoint</Application>
  <PresentationFormat>Panorámica</PresentationFormat>
  <Paragraphs>92</Paragraphs>
  <Slides>10</Slides>
  <Notes>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Arial Black</vt:lpstr>
      <vt:lpstr>Calibri</vt:lpstr>
      <vt:lpstr>Calibri Light</vt:lpstr>
      <vt:lpstr>Tema de Office</vt:lpstr>
      <vt:lpstr>Prioridades de Inversión 2024</vt:lpstr>
      <vt:lpstr>Antecedentes</vt:lpstr>
      <vt:lpstr>PRIORIDADES DE INVERSIÓN POR OBJETIVOS DEL PMDOT</vt:lpstr>
      <vt:lpstr>PRIORIDADES DE INVERSIÓN POR OBJETIVOS DEL PMDOT</vt:lpstr>
      <vt:lpstr> Ejercer una gobernabilidad y gobernanza de proximidad, responsable, transparente y ágil.</vt:lpstr>
      <vt:lpstr> Promover una gestión integral ambiental, de residuos y de riesgos, responsables y sostenibles.</vt:lpstr>
      <vt:lpstr> Consolidar comunidades y barrios sostenibles, inclusivos y resilientes, que cuenten con servicios y un hábitat de calidad.</vt:lpstr>
      <vt:lpstr> Brindar opciones de movilidad y conectividad confiables, de calidad, eficientes y seguras.</vt:lpstr>
      <vt:lpstr> OE5:  Impulsar la productividad y competitividad para un crecimiento económico, inclusivo y con responsabilidad social.</vt:lpstr>
      <vt:lpstr> Asegurar una vida plena y justa, con igualdad de oportunidades; y con acceso a salud, educación, cultura y seguridad.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Fausto Javier Caniar Sanchez</dc:creator>
  <cp:lastModifiedBy>Paulina Elizabeth Tipan Villacis</cp:lastModifiedBy>
  <cp:revision>329</cp:revision>
  <cp:lastPrinted>2023-10-16T18:18:07Z</cp:lastPrinted>
  <dcterms:created xsi:type="dcterms:W3CDTF">2023-05-17T14:59:25Z</dcterms:created>
  <dcterms:modified xsi:type="dcterms:W3CDTF">2023-10-20T22:10:14Z</dcterms:modified>
</cp:coreProperties>
</file>