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F7"/>
    <a:srgbClr val="FEE8FE"/>
    <a:srgbClr val="27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3\POA%202023\POA%202023%20ACTUAL%20ADMINISTRACION\Asamblea%20de%20Quito\Datos%20para%20present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3\POA%202023\POA%202023%20ACTUAL%20ADMINISTRACION\Asamblea%20de%20Quito\Datos%20para%20presentac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11062053679161"/>
          <c:y val="3.1814895155459148E-2"/>
          <c:w val="0.47002672339056367"/>
          <c:h val="0.936370209689081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ED-4C60-80D3-5A5B325B0A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ED-4C60-80D3-5A5B325B0AB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ED-4C60-80D3-5A5B325B0A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ED-4C60-80D3-5A5B325B0A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ED-4C60-80D3-5A5B325B0AB5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ED-4C60-80D3-5A5B325B0AB5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EED-4C60-80D3-5A5B325B0AB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EED-4C60-80D3-5A5B325B0AB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EED-4C60-80D3-5A5B325B0AB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EED-4C60-80D3-5A5B325B0A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Hoja4!$B$15:$B$26</c:f>
              <c:strCache>
                <c:ptCount val="12"/>
                <c:pt idx="0">
                  <c:v>Fortalecimiento a Parroquias Rurales 
y Gestión participativa</c:v>
                </c:pt>
                <c:pt idx="1">
                  <c:v>Patrimonio</c:v>
                </c:pt>
                <c:pt idx="2">
                  <c:v>Producción, emprendimiento e Innovación</c:v>
                </c:pt>
                <c:pt idx="3">
                  <c:v>Gestión ágil y eficiente</c:v>
                </c:pt>
                <c:pt idx="4">
                  <c:v>Cultura</c:v>
                </c:pt>
                <c:pt idx="5">
                  <c:v>Movilidad Sostenible</c:v>
                </c:pt>
                <c:pt idx="6">
                  <c:v>Gestión sostenible de residuos</c:v>
                </c:pt>
                <c:pt idx="7">
                  <c:v>Espacio Público</c:v>
                </c:pt>
                <c:pt idx="8">
                  <c:v>Presupuestos participativos e infraestructura comunitaria</c:v>
                </c:pt>
                <c:pt idx="9">
                  <c:v>Movilidad e infraestructura sostenible</c:v>
                </c:pt>
                <c:pt idx="10">
                  <c:v>Sistema de Transporte Público</c:v>
                </c:pt>
                <c:pt idx="11">
                  <c:v>Metro de Quito (proyecto y operación)</c:v>
                </c:pt>
              </c:strCache>
            </c:strRef>
          </c:cat>
          <c:val>
            <c:numRef>
              <c:f>Hoja4!$C$15:$C$26</c:f>
              <c:numCache>
                <c:formatCode>0.00</c:formatCode>
                <c:ptCount val="12"/>
                <c:pt idx="0">
                  <c:v>16.729081080000007</c:v>
                </c:pt>
                <c:pt idx="1">
                  <c:v>17.489912740000001</c:v>
                </c:pt>
                <c:pt idx="2">
                  <c:v>18.691525859999999</c:v>
                </c:pt>
                <c:pt idx="3">
                  <c:v>19.527591730000001</c:v>
                </c:pt>
                <c:pt idx="4">
                  <c:v>24.183852119999997</c:v>
                </c:pt>
                <c:pt idx="5">
                  <c:v>26.073137249999995</c:v>
                </c:pt>
                <c:pt idx="6">
                  <c:v>28.601511850000001</c:v>
                </c:pt>
                <c:pt idx="7">
                  <c:v>30.017726370000002</c:v>
                </c:pt>
                <c:pt idx="8">
                  <c:v>37.017318169999996</c:v>
                </c:pt>
                <c:pt idx="9">
                  <c:v>76.148307579999994</c:v>
                </c:pt>
                <c:pt idx="10">
                  <c:v>93.454905840000038</c:v>
                </c:pt>
                <c:pt idx="11">
                  <c:v>178.49637445000002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EED-4C60-80D3-5A5B325B0A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2190479"/>
        <c:axId val="222178831"/>
      </c:barChart>
      <c:catAx>
        <c:axId val="222190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178831"/>
        <c:crosses val="autoZero"/>
        <c:auto val="1"/>
        <c:lblAlgn val="ctr"/>
        <c:lblOffset val="100"/>
        <c:noMultiLvlLbl val="0"/>
      </c:catAx>
      <c:valAx>
        <c:axId val="222178831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222190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17014634534321"/>
          <c:y val="4.0579710144927533E-2"/>
          <c:w val="0.43042889525172989"/>
          <c:h val="0.900874586328882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92-4A90-86E6-5DCA5CDD1C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92-4A90-86E6-5DCA5CDD1C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92-4A90-86E6-5DCA5CDD1C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92-4A90-86E6-5DCA5CDD1CA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92-4A90-86E6-5DCA5CDD1CA1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592-4A90-86E6-5DCA5CDD1CA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592-4A90-86E6-5DCA5CDD1CA1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592-4A90-86E6-5DCA5CDD1CA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592-4A90-86E6-5DCA5CDD1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Hoja4!$B$2:$B$11</c:f>
              <c:strCache>
                <c:ptCount val="10"/>
                <c:pt idx="0">
                  <c:v>Derechos</c:v>
                </c:pt>
                <c:pt idx="1">
                  <c:v>Gestión de Riesgos</c:v>
                </c:pt>
                <c:pt idx="2">
                  <c:v>Fauna Urbana</c:v>
                </c:pt>
                <c:pt idx="3">
                  <c:v>Seguridad ciudadana</c:v>
                </c:pt>
                <c:pt idx="4">
                  <c:v>Vivienda (Interés Social y Relocalización)</c:v>
                </c:pt>
                <c:pt idx="5">
                  <c:v>Turismo</c:v>
                </c:pt>
                <c:pt idx="6">
                  <c:v>Deporte</c:v>
                </c:pt>
                <c:pt idx="7">
                  <c:v>Educación</c:v>
                </c:pt>
                <c:pt idx="8">
                  <c:v>Salud</c:v>
                </c:pt>
                <c:pt idx="9">
                  <c:v>Protección Social 
(Protagonistas del Desarrollo Metropolitano)</c:v>
                </c:pt>
              </c:strCache>
            </c:strRef>
          </c:cat>
          <c:val>
            <c:numRef>
              <c:f>Hoja4!$C$2:$C$11</c:f>
              <c:numCache>
                <c:formatCode>0.00</c:formatCode>
                <c:ptCount val="10"/>
                <c:pt idx="0">
                  <c:v>1.1098999200000002</c:v>
                </c:pt>
                <c:pt idx="1">
                  <c:v>1.2420332000000003</c:v>
                </c:pt>
                <c:pt idx="2">
                  <c:v>1.3566324999999999</c:v>
                </c:pt>
                <c:pt idx="3">
                  <c:v>2.3743679700000002</c:v>
                </c:pt>
                <c:pt idx="4">
                  <c:v>3.0728951199999996</c:v>
                </c:pt>
                <c:pt idx="5">
                  <c:v>3.4750000000000001</c:v>
                </c:pt>
                <c:pt idx="6">
                  <c:v>5.6184786300000003</c:v>
                </c:pt>
                <c:pt idx="7">
                  <c:v>7.4655842199999993</c:v>
                </c:pt>
                <c:pt idx="8">
                  <c:v>13.028139719999993</c:v>
                </c:pt>
                <c:pt idx="9">
                  <c:v>14.83942686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592-4A90-86E6-5DCA5CDD1C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678831"/>
        <c:axId val="148675919"/>
      </c:barChart>
      <c:catAx>
        <c:axId val="1486788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8675919"/>
        <c:crosses val="autoZero"/>
        <c:auto val="1"/>
        <c:lblAlgn val="ctr"/>
        <c:lblOffset val="100"/>
        <c:noMultiLvlLbl val="0"/>
      </c:catAx>
      <c:valAx>
        <c:axId val="148675919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4867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97371-9EA9-EE7B-F056-01443ED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801"/>
            <a:ext cx="99441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6EE1A-D923-F2B3-5FA6-0853EBF83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9475"/>
            <a:ext cx="9944100" cy="704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729688-541E-D04A-D66A-C9F0A3762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39" y="690460"/>
            <a:ext cx="5309622" cy="2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1D38-51DB-B6AB-313A-504B9D54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533726-BF89-FD68-DAA2-AA9486522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ABB48C-2A63-2797-2921-525F1ACCB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11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20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02A9C-EE6B-6A4E-64A0-5AA86B49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79132-3C99-1A98-C097-E612B458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96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89102-5FF4-181F-22F5-0FD495EA3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7827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DCEC2-CB20-8288-0760-EE3CAD39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1127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48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29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9D5847-1A61-7762-8392-4125F70B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5877989-7DC7-1063-77E4-734C9985D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877EAC0-6068-1C52-327F-5A16B79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6435"/>
          <a:stretch/>
        </p:blipFill>
        <p:spPr>
          <a:xfrm>
            <a:off x="4410159" y="6194769"/>
            <a:ext cx="1621784" cy="596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5A038F8-1CA6-643F-2A7A-41CCAC21F0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6268" y="6190407"/>
            <a:ext cx="3190098" cy="5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50DFE-1AAB-BB91-3747-A7F9E230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09738"/>
            <a:ext cx="10687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35296A-E9D3-E58F-2D45-698B40E5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4589463"/>
            <a:ext cx="10687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84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A4965-57F4-77E6-CAAA-C651B01A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3A4D5-11FF-75F3-DF6D-E5BA93E0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1825625"/>
            <a:ext cx="5264818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FB1AAF-84F0-70A2-32BE-D2DA913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474" y="1825625"/>
            <a:ext cx="5082262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61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AAD1-6349-72B8-658B-37BC8827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54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660F0-B03B-0F84-D841-AC0F80B0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3BFA63-8603-D8CF-C905-1A6E5037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754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24DB3F-77B6-A699-885D-098BF3C0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116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4FAE38-57CB-673E-EFAE-51B1C27D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1166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23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E2D4C-9E64-AF9E-1F7C-2FD25C66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123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4FDC-8EA6-9E24-F6FC-1007A0D4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F073A-7C79-4418-C1C1-2B702F80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241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7779F-920B-A8F4-F118-D541BD37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0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04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CC70F5-2B8A-575D-B25F-36C51D8E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53958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F90E12-A942-E087-0ADF-BF371008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1667919"/>
            <a:ext cx="10539586" cy="419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BFCC0A-2021-4DC8-6B8D-F0E2F4E8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1F277C5-8D17-BAAA-F287-578FB486B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7" r="10147"/>
          <a:stretch/>
        </p:blipFill>
        <p:spPr>
          <a:xfrm>
            <a:off x="0" y="0"/>
            <a:ext cx="781050" cy="6858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386D639A-3674-730A-D5BF-66BCE26112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00150" y="6194769"/>
            <a:ext cx="4831793" cy="5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36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89026-662F-2279-E202-327078680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s-EC" sz="4400" dirty="0" smtClean="0"/>
              <a:t>Prioridades de Inversión 2023</a:t>
            </a:r>
            <a:endParaRPr lang="es-EC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9D24B-79C8-1545-B225-99C3E3AD3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Julio 2023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21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34814" y="1208986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(Cifras expresadas en Millones USD)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E0284A2-F670-4FC3-8DA8-2B63610A33DD}"/>
              </a:ext>
            </a:extLst>
          </p:cNvPr>
          <p:cNvSpPr txBox="1">
            <a:spLocks/>
          </p:cNvSpPr>
          <p:nvPr/>
        </p:nvSpPr>
        <p:spPr>
          <a:xfrm>
            <a:off x="3384324" y="511989"/>
            <a:ext cx="5980393" cy="802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s-EC" sz="2800" smtClean="0">
                <a:solidFill>
                  <a:srgbClr val="312783"/>
                </a:solidFill>
                <a:latin typeface="Arial Black" panose="020B0A04020102020204" pitchFamily="34" charset="0"/>
              </a:rPr>
              <a:t>PRIORIDADES DE INVERSIÓN</a:t>
            </a:r>
            <a:endParaRPr lang="es-EC" sz="2800" dirty="0">
              <a:solidFill>
                <a:srgbClr val="312783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865192"/>
              </p:ext>
            </p:extLst>
          </p:nvPr>
        </p:nvGraphicFramePr>
        <p:xfrm>
          <a:off x="1385230" y="1393652"/>
          <a:ext cx="9629611" cy="494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80651" y="1128571"/>
            <a:ext cx="2624397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GASTOS 2023: $819,04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7E0284A2-F670-4FC3-8DA8-2B63610A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324" y="511989"/>
            <a:ext cx="5980393" cy="802101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s-EC" sz="2800" dirty="0" smtClean="0">
                <a:solidFill>
                  <a:srgbClr val="312783"/>
                </a:solidFill>
                <a:latin typeface="Arial Black" panose="020B0A04020102020204" pitchFamily="34" charset="0"/>
              </a:rPr>
              <a:t>PRIORIDADES DE INVERSIÓN</a:t>
            </a:r>
            <a:endParaRPr lang="es-EC" sz="2800" dirty="0">
              <a:solidFill>
                <a:srgbClr val="31278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34814" y="1208986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(Cifras expresadas en Millones USD)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2650038" y="5612593"/>
            <a:ext cx="8249191" cy="2769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s-EC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 de la deuda y otros</a:t>
            </a:r>
            <a:r>
              <a:rPr lang="es-EC" altLang="es-EC" sz="1200" b="1" dirty="0" smtClean="0"/>
              <a:t>							</a:t>
            </a:r>
            <a:r>
              <a:rPr lang="es-EC" altLang="es-EC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199,03</a:t>
            </a:r>
            <a:endParaRPr lang="es-EC" altLang="es-EC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5761"/>
              </p:ext>
            </p:extLst>
          </p:nvPr>
        </p:nvGraphicFramePr>
        <p:xfrm>
          <a:off x="1345320" y="1540540"/>
          <a:ext cx="10058400" cy="421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37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Prioridades de Inversión 2023</vt:lpstr>
      <vt:lpstr>Presentación de PowerPoint</vt:lpstr>
      <vt:lpstr>PRIORIDADES DE INVERSIÓN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Fausto Javier Caniar Sanchez</dc:creator>
  <cp:lastModifiedBy>Ana Lucia Burbano Lopez</cp:lastModifiedBy>
  <cp:revision>258</cp:revision>
  <dcterms:created xsi:type="dcterms:W3CDTF">2023-05-17T14:59:25Z</dcterms:created>
  <dcterms:modified xsi:type="dcterms:W3CDTF">2023-08-01T14:07:38Z</dcterms:modified>
</cp:coreProperties>
</file>