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  <p:sldId id="258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F6A"/>
    <a:srgbClr val="27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3"/>
  </p:normalViewPr>
  <p:slideViewPr>
    <p:cSldViewPr snapToGrid="0">
      <p:cViewPr varScale="1">
        <p:scale>
          <a:sx n="63" d="100"/>
          <a:sy n="63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1/8/2023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018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1/8/2023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591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1/8/2023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32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1/8/2023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193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1/8/2023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758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1/8/2023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233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1/8/2023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818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1/8/2023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479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1/8/2023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069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1/8/2023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610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1/8/2023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581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9858-0127-DE42-8937-60E20A4E8BB0}" type="datetimeFigureOut">
              <a:rPr lang="es-EC" smtClean="0"/>
              <a:t>1/8/2023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218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3E7C80A-AFAB-11DD-C4E7-962F0B19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904" y="6126600"/>
            <a:ext cx="4921909" cy="110283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B72D93-B97F-4A32-9C68-D531B4CA537C}"/>
              </a:ext>
            </a:extLst>
          </p:cNvPr>
          <p:cNvSpPr txBox="1">
            <a:spLocks/>
          </p:cNvSpPr>
          <p:nvPr/>
        </p:nvSpPr>
        <p:spPr>
          <a:xfrm>
            <a:off x="613200" y="1309892"/>
            <a:ext cx="9464470" cy="1712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RESUMEN ASIGNACIÓN </a:t>
            </a:r>
            <a:r>
              <a:rPr lang="es-ES" sz="40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PRESUPUESTOS PARTICIPATIVOS </a:t>
            </a:r>
            <a:r>
              <a:rPr lang="es-ES" sz="4000" b="1" dirty="0" smtClean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2023</a:t>
            </a:r>
            <a:endParaRPr lang="es-ES" sz="40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EF23234-FA4B-4AE6-A78B-86EC36EE7D93}"/>
              </a:ext>
            </a:extLst>
          </p:cNvPr>
          <p:cNvSpPr txBox="1">
            <a:spLocks/>
          </p:cNvSpPr>
          <p:nvPr/>
        </p:nvSpPr>
        <p:spPr>
          <a:xfrm>
            <a:off x="1218946" y="3575693"/>
            <a:ext cx="8252979" cy="199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rgbClr val="75BBE9"/>
                </a:solidFill>
                <a:latin typeface="Montserrat" pitchFamily="2" charset="77"/>
                <a:ea typeface="HGSMinchoE" panose="02020900000000000000" pitchFamily="18" charset="-128"/>
              </a:rPr>
              <a:t>SECTOR COORDINACIÓN </a:t>
            </a:r>
            <a:r>
              <a:rPr lang="es-ES" sz="3200" b="1" dirty="0" smtClean="0">
                <a:solidFill>
                  <a:srgbClr val="75BBE9"/>
                </a:solidFill>
                <a:latin typeface="Montserrat" pitchFamily="2" charset="77"/>
                <a:ea typeface="HGSMinchoE" panose="02020900000000000000" pitchFamily="18" charset="-128"/>
              </a:rPr>
              <a:t>TERRITORIAL Y PARTICIPACIÓN CIUDADANA  </a:t>
            </a:r>
            <a:r>
              <a:rPr lang="es-ES" sz="3200" b="1" dirty="0">
                <a:solidFill>
                  <a:srgbClr val="75BBE9"/>
                </a:solidFill>
                <a:latin typeface="Montserrat" pitchFamily="2" charset="77"/>
                <a:ea typeface="HGSMinchoE" panose="02020900000000000000" pitchFamily="18" charset="-128"/>
              </a:rPr>
              <a:t>ADMINISTRACIONES ZONALES</a:t>
            </a:r>
          </a:p>
        </p:txBody>
      </p:sp>
    </p:spTree>
    <p:extLst>
      <p:ext uri="{BB962C8B-B14F-4D97-AF65-F5344CB8AC3E}">
        <p14:creationId xmlns:p14="http://schemas.microsoft.com/office/powerpoint/2010/main" val="232567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3E7C80A-AFAB-11DD-C4E7-962F0B19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904" y="6126600"/>
            <a:ext cx="4921909" cy="11028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14" y="1097788"/>
            <a:ext cx="4871391" cy="50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B72D93-B97F-4A32-9C68-D531B4CA537C}"/>
              </a:ext>
            </a:extLst>
          </p:cNvPr>
          <p:cNvSpPr txBox="1">
            <a:spLocks/>
          </p:cNvSpPr>
          <p:nvPr/>
        </p:nvSpPr>
        <p:spPr>
          <a:xfrm>
            <a:off x="710044" y="109935"/>
            <a:ext cx="9255366" cy="852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Resumen de asignación de presupuestos participativos 2023</a:t>
            </a:r>
            <a:endParaRPr lang="es-ES" sz="32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769904" y="2206587"/>
            <a:ext cx="4549753" cy="847126"/>
            <a:chOff x="5769904" y="1097788"/>
            <a:chExt cx="4549753" cy="847126"/>
          </a:xfrm>
          <a:solidFill>
            <a:schemeClr val="accent1"/>
          </a:solidFill>
        </p:grpSpPr>
        <p:cxnSp>
          <p:nvCxnSpPr>
            <p:cNvPr id="11" name="Conector recto de flecha 10"/>
            <p:cNvCxnSpPr>
              <a:endCxn id="12" idx="1"/>
            </p:cNvCxnSpPr>
            <p:nvPr/>
          </p:nvCxnSpPr>
          <p:spPr>
            <a:xfrm flipV="1">
              <a:off x="5769904" y="1412494"/>
              <a:ext cx="2009753" cy="532420"/>
            </a:xfrm>
            <a:prstGeom prst="straightConnector1">
              <a:avLst/>
            </a:prstGeom>
            <a:grpFill/>
            <a:ln w="19050">
              <a:solidFill>
                <a:srgbClr val="1F2F6A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Rectángulo 11"/>
            <p:cNvSpPr/>
            <p:nvPr/>
          </p:nvSpPr>
          <p:spPr>
            <a:xfrm>
              <a:off x="7779657" y="1097788"/>
              <a:ext cx="2540000" cy="629412"/>
            </a:xfrm>
            <a:prstGeom prst="rect">
              <a:avLst/>
            </a:prstGeom>
            <a:grpFill/>
            <a:ln w="19050">
              <a:solidFill>
                <a:srgbClr val="2736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CALDERÓN</a:t>
              </a:r>
              <a:r>
                <a:rPr lang="es-EC" dirty="0" smtClean="0"/>
                <a:t/>
              </a:r>
              <a:br>
                <a:rPr lang="es-EC" dirty="0" smtClean="0"/>
              </a:br>
              <a:r>
                <a:rPr lang="es-EC" sz="2000" b="1" dirty="0"/>
                <a:t>14,01%</a:t>
              </a:r>
              <a:endParaRPr lang="es-EC" sz="2000" b="1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646532" y="1003813"/>
            <a:ext cx="4549753" cy="847126"/>
            <a:chOff x="5769904" y="1097788"/>
            <a:chExt cx="4549753" cy="847126"/>
          </a:xfrm>
          <a:solidFill>
            <a:schemeClr val="accent1"/>
          </a:solidFill>
        </p:grpSpPr>
        <p:cxnSp>
          <p:nvCxnSpPr>
            <p:cNvPr id="15" name="Conector recto de flecha 14"/>
            <p:cNvCxnSpPr>
              <a:endCxn id="16" idx="1"/>
            </p:cNvCxnSpPr>
            <p:nvPr/>
          </p:nvCxnSpPr>
          <p:spPr>
            <a:xfrm flipV="1">
              <a:off x="5769904" y="1412494"/>
              <a:ext cx="2009753" cy="532420"/>
            </a:xfrm>
            <a:prstGeom prst="straightConnector1">
              <a:avLst/>
            </a:prstGeom>
            <a:grpFill/>
            <a:ln w="19050">
              <a:solidFill>
                <a:srgbClr val="1F2F6A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Rectángulo 15"/>
            <p:cNvSpPr/>
            <p:nvPr/>
          </p:nvSpPr>
          <p:spPr>
            <a:xfrm>
              <a:off x="7779657" y="1097788"/>
              <a:ext cx="2540000" cy="629412"/>
            </a:xfrm>
            <a:prstGeom prst="rect">
              <a:avLst/>
            </a:prstGeom>
            <a:grpFill/>
            <a:ln w="19050">
              <a:solidFill>
                <a:srgbClr val="2736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LA DELICIA</a:t>
              </a:r>
              <a:r>
                <a:rPr lang="es-EC" dirty="0" smtClean="0"/>
                <a:t/>
              </a:r>
              <a:br>
                <a:rPr lang="es-EC" dirty="0" smtClean="0"/>
              </a:br>
              <a:r>
                <a:rPr lang="es-EC" sz="2000" b="1" dirty="0"/>
                <a:t>12,53% </a:t>
              </a:r>
              <a:endParaRPr lang="es-EC" sz="2000" b="1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102570" y="3129397"/>
            <a:ext cx="4217089" cy="847126"/>
            <a:chOff x="5769904" y="1097788"/>
            <a:chExt cx="4549753" cy="847126"/>
          </a:xfrm>
          <a:solidFill>
            <a:schemeClr val="accent1"/>
          </a:solidFill>
        </p:grpSpPr>
        <p:cxnSp>
          <p:nvCxnSpPr>
            <p:cNvPr id="18" name="Conector recto de flecha 17"/>
            <p:cNvCxnSpPr>
              <a:endCxn id="19" idx="1"/>
            </p:cNvCxnSpPr>
            <p:nvPr/>
          </p:nvCxnSpPr>
          <p:spPr>
            <a:xfrm flipV="1">
              <a:off x="5769904" y="1412494"/>
              <a:ext cx="2009753" cy="532420"/>
            </a:xfrm>
            <a:prstGeom prst="straightConnector1">
              <a:avLst/>
            </a:prstGeom>
            <a:grpFill/>
            <a:ln w="19050">
              <a:solidFill>
                <a:srgbClr val="1F2F6A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7779657" y="1097788"/>
              <a:ext cx="2540000" cy="629412"/>
            </a:xfrm>
            <a:prstGeom prst="rect">
              <a:avLst/>
            </a:prstGeom>
            <a:grpFill/>
            <a:ln w="19050">
              <a:solidFill>
                <a:srgbClr val="2736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TUMBACO</a:t>
              </a:r>
              <a:br>
                <a:rPr lang="es-EC" sz="2000" b="1" dirty="0" smtClean="0"/>
              </a:br>
              <a:r>
                <a:rPr lang="es-EC" sz="2000" b="1" dirty="0" smtClean="0"/>
                <a:t>9,56%</a:t>
              </a:r>
              <a:endParaRPr lang="es-EC" sz="2000" b="1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102570" y="4500263"/>
            <a:ext cx="4403164" cy="629412"/>
            <a:chOff x="5916493" y="1097788"/>
            <a:chExt cx="4403164" cy="629412"/>
          </a:xfrm>
          <a:solidFill>
            <a:schemeClr val="accent1"/>
          </a:solidFill>
        </p:grpSpPr>
        <p:cxnSp>
          <p:nvCxnSpPr>
            <p:cNvPr id="21" name="Conector recto de flecha 20"/>
            <p:cNvCxnSpPr>
              <a:endCxn id="22" idx="1"/>
            </p:cNvCxnSpPr>
            <p:nvPr/>
          </p:nvCxnSpPr>
          <p:spPr>
            <a:xfrm flipV="1">
              <a:off x="5916493" y="1412494"/>
              <a:ext cx="1863164" cy="314706"/>
            </a:xfrm>
            <a:prstGeom prst="straightConnector1">
              <a:avLst/>
            </a:prstGeom>
            <a:grpFill/>
            <a:ln w="19050">
              <a:solidFill>
                <a:srgbClr val="1F2F6A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Rectángulo 21"/>
            <p:cNvSpPr/>
            <p:nvPr/>
          </p:nvSpPr>
          <p:spPr>
            <a:xfrm>
              <a:off x="7779657" y="1097788"/>
              <a:ext cx="2540000" cy="629412"/>
            </a:xfrm>
            <a:prstGeom prst="rect">
              <a:avLst/>
            </a:prstGeom>
            <a:grpFill/>
            <a:ln w="19050">
              <a:solidFill>
                <a:srgbClr val="2736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LOS CHILLOS</a:t>
              </a:r>
              <a:r>
                <a:rPr lang="es-EC" dirty="0" smtClean="0"/>
                <a:t/>
              </a:r>
              <a:br>
                <a:rPr lang="es-EC" dirty="0" smtClean="0"/>
              </a:br>
              <a:r>
                <a:rPr lang="es-EC" sz="2000" b="1" dirty="0"/>
                <a:t>8,87%</a:t>
              </a:r>
              <a:endParaRPr lang="es-EC" sz="2000" b="1" dirty="0"/>
            </a:p>
          </p:txBody>
        </p:sp>
      </p:grpSp>
      <p:cxnSp>
        <p:nvCxnSpPr>
          <p:cNvPr id="30" name="Conector recto de flecha 29"/>
          <p:cNvCxnSpPr>
            <a:endCxn id="32" idx="3"/>
          </p:cNvCxnSpPr>
          <p:nvPr/>
        </p:nvCxnSpPr>
        <p:spPr>
          <a:xfrm flipH="1" flipV="1">
            <a:off x="2782022" y="2835999"/>
            <a:ext cx="1250597" cy="776195"/>
          </a:xfrm>
          <a:prstGeom prst="straightConnector1">
            <a:avLst/>
          </a:prstGeom>
          <a:ln w="19050">
            <a:solidFill>
              <a:srgbClr val="1F2F6A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242022" y="2521293"/>
            <a:ext cx="2540000" cy="62941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273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ELOY ALFARO</a:t>
            </a:r>
            <a:br>
              <a:rPr lang="es-EC" sz="2000" b="1" dirty="0" smtClean="0"/>
            </a:br>
            <a:r>
              <a:rPr lang="es-EC" sz="2000" b="1" dirty="0" smtClean="0"/>
              <a:t>12,92%</a:t>
            </a:r>
            <a:endParaRPr lang="es-EC" sz="2000" b="1" dirty="0"/>
          </a:p>
        </p:txBody>
      </p:sp>
      <p:cxnSp>
        <p:nvCxnSpPr>
          <p:cNvPr id="34" name="Conector recto de flecha 33"/>
          <p:cNvCxnSpPr>
            <a:endCxn id="36" idx="3"/>
          </p:cNvCxnSpPr>
          <p:nvPr/>
        </p:nvCxnSpPr>
        <p:spPr>
          <a:xfrm flipH="1">
            <a:off x="2805124" y="3792682"/>
            <a:ext cx="2123705" cy="216925"/>
          </a:xfrm>
          <a:prstGeom prst="straightConnector1">
            <a:avLst/>
          </a:prstGeom>
          <a:ln w="19050">
            <a:solidFill>
              <a:srgbClr val="1F2F6A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265124" y="3694901"/>
            <a:ext cx="2540000" cy="62941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273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MANUELA ZÁENZ</a:t>
            </a:r>
            <a:br>
              <a:rPr lang="es-EC" sz="2000" b="1" dirty="0" smtClean="0"/>
            </a:br>
            <a:r>
              <a:rPr lang="es-EC" sz="2000" b="1" dirty="0" smtClean="0"/>
              <a:t>9,65%</a:t>
            </a:r>
            <a:endParaRPr lang="es-EC" sz="2000" b="1" dirty="0"/>
          </a:p>
        </p:txBody>
      </p:sp>
      <p:cxnSp>
        <p:nvCxnSpPr>
          <p:cNvPr id="40" name="Conector recto de flecha 39"/>
          <p:cNvCxnSpPr>
            <a:endCxn id="41" idx="3"/>
          </p:cNvCxnSpPr>
          <p:nvPr/>
        </p:nvCxnSpPr>
        <p:spPr>
          <a:xfrm flipH="1">
            <a:off x="2805124" y="3657764"/>
            <a:ext cx="2532603" cy="1521990"/>
          </a:xfrm>
          <a:prstGeom prst="straightConnector1">
            <a:avLst/>
          </a:prstGeom>
          <a:ln w="19050">
            <a:solidFill>
              <a:srgbClr val="1F2F6A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265124" y="4865048"/>
            <a:ext cx="2540000" cy="62941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273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EUGENIO ESPEJO</a:t>
            </a:r>
            <a:br>
              <a:rPr lang="es-EC" sz="2000" b="1" dirty="0" smtClean="0"/>
            </a:br>
            <a:r>
              <a:rPr lang="es-EC" sz="2000" b="1" dirty="0" smtClean="0"/>
              <a:t>16,13%</a:t>
            </a:r>
            <a:endParaRPr lang="es-EC" sz="2000" b="1" dirty="0"/>
          </a:p>
        </p:txBody>
      </p:sp>
      <p:sp>
        <p:nvSpPr>
          <p:cNvPr id="44" name="Rectángulo 43"/>
          <p:cNvSpPr/>
          <p:nvPr/>
        </p:nvSpPr>
        <p:spPr>
          <a:xfrm>
            <a:off x="298542" y="6082262"/>
            <a:ext cx="2540000" cy="62941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273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QUITUMBE</a:t>
            </a:r>
            <a:br>
              <a:rPr lang="es-EC" sz="2000" b="1" dirty="0" smtClean="0"/>
            </a:br>
            <a:r>
              <a:rPr lang="es-EC" sz="2000" b="1" dirty="0" smtClean="0"/>
              <a:t>15,93%</a:t>
            </a:r>
            <a:endParaRPr lang="es-EC" sz="2000" b="1" dirty="0"/>
          </a:p>
        </p:txBody>
      </p:sp>
      <p:cxnSp>
        <p:nvCxnSpPr>
          <p:cNvPr id="45" name="Conector recto de flecha 44"/>
          <p:cNvCxnSpPr>
            <a:endCxn id="44" idx="3"/>
          </p:cNvCxnSpPr>
          <p:nvPr/>
        </p:nvCxnSpPr>
        <p:spPr>
          <a:xfrm flipH="1">
            <a:off x="2838542" y="4597409"/>
            <a:ext cx="1994467" cy="1799559"/>
          </a:xfrm>
          <a:prstGeom prst="straightConnector1">
            <a:avLst/>
          </a:prstGeom>
          <a:ln w="19050">
            <a:solidFill>
              <a:srgbClr val="1F2F6A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3E7C80A-AFAB-11DD-C4E7-962F0B19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904" y="6126600"/>
            <a:ext cx="4921909" cy="1102834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77869" y="1567485"/>
            <a:ext cx="2497681" cy="4458133"/>
            <a:chOff x="5049908" y="2520430"/>
            <a:chExt cx="3629096" cy="5111247"/>
          </a:xfrm>
        </p:grpSpPr>
        <p:sp>
          <p:nvSpPr>
            <p:cNvPr id="9" name="CuadroTexto 8"/>
            <p:cNvSpPr txBox="1"/>
            <p:nvPr/>
          </p:nvSpPr>
          <p:spPr>
            <a:xfrm>
              <a:off x="5141567" y="2520430"/>
              <a:ext cx="3537437" cy="1517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0" b="1" dirty="0" smtClean="0">
                  <a:solidFill>
                    <a:srgbClr val="1F2F6A"/>
                  </a:solidFill>
                </a:rPr>
                <a:t>527</a:t>
              </a:r>
              <a:endParaRPr lang="es-MX" sz="8000" b="1" dirty="0">
                <a:solidFill>
                  <a:srgbClr val="1F2F6A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049908" y="5302764"/>
              <a:ext cx="2242038" cy="1658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800" b="1" dirty="0">
                  <a:solidFill>
                    <a:srgbClr val="1F2F6A"/>
                  </a:solidFill>
                </a:rPr>
                <a:t>40</a:t>
              </a:r>
              <a:r>
                <a:rPr lang="es-MX" sz="4400" dirty="0"/>
                <a:t> 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A88DAD5-13BA-A1C6-2165-93A702B20A97}"/>
                </a:ext>
              </a:extLst>
            </p:cNvPr>
            <p:cNvSpPr txBox="1"/>
            <p:nvPr/>
          </p:nvSpPr>
          <p:spPr>
            <a:xfrm>
              <a:off x="5141567" y="3956026"/>
              <a:ext cx="2502079" cy="123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rgbClr val="293279"/>
                  </a:solidFill>
                </a:rPr>
                <a:t>OBRAS </a:t>
              </a:r>
              <a:r>
                <a:rPr lang="es-MX" sz="1600" b="1" dirty="0" smtClean="0">
                  <a:solidFill>
                    <a:srgbClr val="293279"/>
                  </a:solidFill>
                </a:rPr>
                <a:t>PÚBLICAS QUE SE ESTÁN EJECUTANDO EN 2023</a:t>
              </a:r>
              <a:endParaRPr lang="es-EC" sz="1600" b="1" dirty="0">
                <a:solidFill>
                  <a:srgbClr val="293279"/>
                </a:solidFill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FEF34E2-9A9F-A471-E86E-316587E8EAF9}"/>
                </a:ext>
              </a:extLst>
            </p:cNvPr>
            <p:cNvSpPr txBox="1"/>
            <p:nvPr/>
          </p:nvSpPr>
          <p:spPr>
            <a:xfrm>
              <a:off x="5049908" y="6961233"/>
              <a:ext cx="3537437" cy="670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rgbClr val="293279"/>
                  </a:solidFill>
                </a:rPr>
                <a:t>PROYECTOS SOCIALES </a:t>
              </a:r>
            </a:p>
            <a:p>
              <a:r>
                <a:rPr lang="es-MX" sz="1600" b="1" dirty="0">
                  <a:solidFill>
                    <a:srgbClr val="293279"/>
                  </a:solidFill>
                </a:rPr>
                <a:t>PRIORIZADOS</a:t>
              </a:r>
              <a:endParaRPr lang="es-EC" sz="1600" b="1" dirty="0">
                <a:solidFill>
                  <a:srgbClr val="293279"/>
                </a:solidFill>
              </a:endParaRPr>
            </a:p>
          </p:txBody>
        </p:sp>
      </p:grpSp>
      <p:sp>
        <p:nvSpPr>
          <p:cNvPr id="14" name="Marcador de contenido 2"/>
          <p:cNvSpPr txBox="1">
            <a:spLocks/>
          </p:cNvSpPr>
          <p:nvPr/>
        </p:nvSpPr>
        <p:spPr>
          <a:xfrm>
            <a:off x="0" y="239735"/>
            <a:ext cx="2675550" cy="1211192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C00000"/>
                </a:solidFill>
              </a:rPr>
              <a:t>60,62%</a:t>
            </a:r>
            <a:r>
              <a:rPr lang="es-ES" sz="6600" b="1" dirty="0" smtClean="0">
                <a:solidFill>
                  <a:srgbClr val="C00000"/>
                </a:solidFill>
              </a:rPr>
              <a:t> </a:t>
            </a:r>
            <a:endParaRPr lang="es-ES" sz="6600" b="1" dirty="0">
              <a:solidFill>
                <a:srgbClr val="C0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11710" y="184457"/>
            <a:ext cx="6775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1F2F6A"/>
                </a:solidFill>
              </a:rPr>
              <a:t>Asignación 2022-2023 de Presupuesto Participativo (Ordenanza Municipal No. 038-2022, sancionada el 30 de agosto de 2022)</a:t>
            </a: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445967"/>
              </p:ext>
            </p:extLst>
          </p:nvPr>
        </p:nvGraphicFramePr>
        <p:xfrm>
          <a:off x="2286236" y="1450927"/>
          <a:ext cx="8026399" cy="4683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7615">
                  <a:extLst>
                    <a:ext uri="{9D8B030D-6E8A-4147-A177-3AD203B41FA5}">
                      <a16:colId xmlns:a16="http://schemas.microsoft.com/office/drawing/2014/main" val="1380490949"/>
                    </a:ext>
                  </a:extLst>
                </a:gridCol>
                <a:gridCol w="3568784">
                  <a:extLst>
                    <a:ext uri="{9D8B030D-6E8A-4147-A177-3AD203B41FA5}">
                      <a16:colId xmlns:a16="http://schemas.microsoft.com/office/drawing/2014/main" val="3197079900"/>
                    </a:ext>
                  </a:extLst>
                </a:gridCol>
              </a:tblGrid>
              <a:tr h="622219">
                <a:tc gridSpan="2">
                  <a:txBody>
                    <a:bodyPr/>
                    <a:lstStyle/>
                    <a:p>
                      <a:pPr algn="ctr" fontAlgn="b"/>
                      <a:endParaRPr lang="es-MX" sz="2000" b="1" u="none" strike="noStrike" dirty="0" smtClean="0">
                        <a:solidFill>
                          <a:schemeClr val="bg1"/>
                        </a:solidFill>
                        <a:effectLst/>
                        <a:latin typeface="Montserrat ExtraBold"/>
                      </a:endParaRPr>
                    </a:p>
                    <a:p>
                      <a:pPr algn="ctr" fontAlgn="b"/>
                      <a:r>
                        <a:rPr lang="es-MX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 ExtraBold"/>
                        </a:rPr>
                        <a:t>RESUMEN </a:t>
                      </a:r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Montserrat ExtraBold"/>
                        </a:rPr>
                        <a:t>ASIGNACIÓN PRESUPUESTOS PARTICIPATIVOS </a:t>
                      </a:r>
                      <a:r>
                        <a:rPr lang="es-MX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 ExtraBold"/>
                        </a:rPr>
                        <a:t>2023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 ExtraBold"/>
                        </a:rPr>
                        <a:t>USD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solidFill>
                      <a:srgbClr val="1F2F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447068"/>
                  </a:ext>
                </a:extLst>
              </a:tr>
              <a:tr h="215736">
                <a:tc gridSpan="2"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>
                        <a:solidFill>
                          <a:srgbClr val="FFFFFF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7559"/>
                  </a:ext>
                </a:extLst>
              </a:tr>
              <a:tr h="366293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CALDERÓN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3.160.749,88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176753"/>
                  </a:ext>
                </a:extLst>
              </a:tr>
              <a:tr h="366293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u="none" strike="noStrike" dirty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ELOY ALFARO 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2.833.472,82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03256"/>
                  </a:ext>
                </a:extLst>
              </a:tr>
              <a:tr h="366293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EUGENIO ESPEJO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3.537.313,28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666407"/>
                  </a:ext>
                </a:extLst>
              </a:tr>
              <a:tr h="366293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LA DELICIA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2.749.395,44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331653"/>
                  </a:ext>
                </a:extLst>
              </a:tr>
              <a:tr h="366293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0" i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MANUELA</a:t>
                      </a:r>
                      <a:r>
                        <a:rPr lang="es-EC" sz="2400" b="0" i="0" u="none" strike="noStrike" baseline="0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 SAENZ</a:t>
                      </a:r>
                      <a:endParaRPr lang="es-EC" sz="2400" b="0" i="0" u="none" strike="noStrike" dirty="0" smtClean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2.117.790,53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2208"/>
                  </a:ext>
                </a:extLst>
              </a:tr>
              <a:tr h="366293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LOS CHILLOS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1.945.398,11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396335"/>
                  </a:ext>
                </a:extLst>
              </a:tr>
              <a:tr h="366293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QUITUMBE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3.494.916,81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03856"/>
                  </a:ext>
                </a:extLst>
              </a:tr>
              <a:tr h="366293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TUMBACO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u="none" strike="noStrike" dirty="0" smtClean="0">
                          <a:solidFill>
                            <a:srgbClr val="1F2F6A"/>
                          </a:solidFill>
                          <a:effectLst/>
                          <a:latin typeface="Montserrat ExtraBold"/>
                        </a:rPr>
                        <a:t>2.096.361,84</a:t>
                      </a:r>
                      <a:endParaRPr lang="es-EC" sz="2400" b="0" i="0" u="none" strike="noStrike" dirty="0">
                        <a:solidFill>
                          <a:srgbClr val="1F2F6A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916958"/>
                  </a:ext>
                </a:extLst>
              </a:tr>
              <a:tr h="366293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1" u="none" strike="noStrike" dirty="0">
                          <a:solidFill>
                            <a:schemeClr val="bg1"/>
                          </a:solidFill>
                          <a:effectLst/>
                          <a:latin typeface="Montserrat ExtraBold"/>
                        </a:rPr>
                        <a:t>TOTAL ASIGNACIÓN </a:t>
                      </a:r>
                      <a:endParaRPr lang="es-EC" sz="2400" b="1" i="0" u="none" strike="noStrike" dirty="0">
                        <a:solidFill>
                          <a:schemeClr val="bg1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 ExtraBold"/>
                        </a:rPr>
                        <a:t>21.935.398,71</a:t>
                      </a:r>
                      <a:endParaRPr lang="es-EC" sz="2400" b="1" i="0" u="none" strike="noStrike" dirty="0">
                        <a:solidFill>
                          <a:schemeClr val="bg1"/>
                        </a:solidFill>
                        <a:effectLst/>
                        <a:latin typeface="Montserrat ExtraBold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2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2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122</Words>
  <Application>Microsoft Office PowerPoint</Application>
  <PresentationFormat>Personalizado</PresentationFormat>
  <Paragraphs>39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HGSMinchoE</vt:lpstr>
      <vt:lpstr>Montserrat</vt:lpstr>
      <vt:lpstr>Montserrat ExtraBold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Santiago Israel Rivera Pazmiño</cp:lastModifiedBy>
  <cp:revision>15</cp:revision>
  <dcterms:created xsi:type="dcterms:W3CDTF">2023-06-07T20:44:01Z</dcterms:created>
  <dcterms:modified xsi:type="dcterms:W3CDTF">2023-08-01T21:28:04Z</dcterms:modified>
</cp:coreProperties>
</file>