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76" r:id="rId3"/>
    <p:sldId id="265" r:id="rId4"/>
    <p:sldId id="273" r:id="rId5"/>
    <p:sldId id="279" r:id="rId6"/>
    <p:sldId id="280" r:id="rId7"/>
  </p:sldIdLst>
  <p:sldSz cx="12192000" cy="6858000"/>
  <p:notesSz cx="6797675" cy="9928225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cia Cecilia Telpis Llivichuzca" initials="MCTL" lastIdx="1" clrIdx="0">
    <p:extLst>
      <p:ext uri="{19B8F6BF-5375-455C-9EA6-DF929625EA0E}">
        <p15:presenceInfo xmlns:p15="http://schemas.microsoft.com/office/powerpoint/2012/main" userId="S-1-5-21-273869320-1094921958-1243824655-13050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6404" autoAdjust="0"/>
  </p:normalViewPr>
  <p:slideViewPr>
    <p:cSldViewPr snapToGrid="0">
      <p:cViewPr varScale="1">
        <p:scale>
          <a:sx n="73" d="100"/>
          <a:sy n="73" d="100"/>
        </p:scale>
        <p:origin x="5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telpis\Documents\DMQ\PRESUPUESTO\PROFORMA%202023\PROFORMA%202023%20V%20FINAL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r>
              <a:rPr lang="en-US">
                <a:solidFill>
                  <a:srgbClr val="002060"/>
                </a:solidFill>
              </a:rPr>
              <a:t>PROYECCIÓN INGRESOS</a:t>
            </a:r>
            <a:r>
              <a:rPr lang="en-US" baseline="0">
                <a:solidFill>
                  <a:srgbClr val="002060"/>
                </a:solidFill>
              </a:rPr>
              <a:t> 2024</a:t>
            </a:r>
            <a:endParaRPr lang="en-US">
              <a:solidFill>
                <a:srgbClr val="002060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es-EC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9806-4784-9406-96C9BBD9F59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9806-4784-9406-96C9BBD9F59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9806-4784-9406-96C9BBD9F59B}"/>
              </c:ext>
            </c:extLst>
          </c:dPt>
          <c:dLbls>
            <c:dLbl>
              <c:idx val="0"/>
              <c:layout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C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806-4784-9406-96C9BBD9F59B}"/>
                </c:ext>
              </c:extLst>
            </c:dLbl>
            <c:dLbl>
              <c:idx val="1"/>
              <c:layout>
                <c:manualLayout>
                  <c:x val="0"/>
                  <c:y val="-3.436426116838500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C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9806-4784-9406-96C9BBD9F59B}"/>
                </c:ext>
              </c:extLst>
            </c:dLbl>
            <c:dLbl>
              <c:idx val="2"/>
              <c:layout>
                <c:manualLayout>
                  <c:x val="7.6926314592749484E-2"/>
                  <c:y val="9.3673682686177383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C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9806-4784-9406-96C9BBD9F59B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('2024'!$K$17:$K$18,'2024'!$K$20)</c:f>
              <c:strCache>
                <c:ptCount val="3"/>
                <c:pt idx="0">
                  <c:v>RECURSOS MUNICIPALES</c:v>
                </c:pt>
                <c:pt idx="1">
                  <c:v>ASIGNACIÓN GOBIERNO CENTRAL</c:v>
                </c:pt>
                <c:pt idx="2">
                  <c:v>SALDO CAJA BANCOS</c:v>
                </c:pt>
              </c:strCache>
            </c:strRef>
          </c:cat>
          <c:val>
            <c:numRef>
              <c:f>('2024'!$L$17:$L$18,'2024'!$L$20)</c:f>
              <c:numCache>
                <c:formatCode>_(* #,##0.00_);_(* \(#,##0.00\);_(* "-"??_);_(@_)</c:formatCode>
                <c:ptCount val="3"/>
                <c:pt idx="0" formatCode="#,##0.00">
                  <c:v>373340801.89999998</c:v>
                </c:pt>
                <c:pt idx="1">
                  <c:v>354652375.37</c:v>
                </c:pt>
                <c:pt idx="2" formatCode="#,##0.00">
                  <c:v>199268045.41999999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806-4784-9406-96C9BBD9F59B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C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4B5006-5137-45C7-804C-490822F76AC0}" type="datetimeFigureOut">
              <a:rPr lang="es-EC" smtClean="0"/>
              <a:t>1/8/2023</a:t>
            </a:fld>
            <a:endParaRPr lang="es-EC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75DB2C-4F1A-4818-B0AC-9B0C2AA2708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621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5AC275-4FF0-4AE8-B23A-B40151AD9991}" type="datetimeFigureOut">
              <a:rPr lang="es-EC" smtClean="0"/>
              <a:t>1/8/2023</a:t>
            </a:fld>
            <a:endParaRPr lang="es-EC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FCE520-6275-46A6-A04A-6A5A2F90152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73170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b="1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CE520-6275-46A6-A04A-6A5A2F90152F}" type="slidenum">
              <a:rPr lang="es-EC" smtClean="0"/>
              <a:t>6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04681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A5F50-7494-4B8D-930B-899A9BE580A0}" type="datetimeFigureOut">
              <a:rPr lang="es-EC" smtClean="0"/>
              <a:t>1/8/2023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D26F2-AE81-48E6-8D91-B4D549DB444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16737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A5F50-7494-4B8D-930B-899A9BE580A0}" type="datetimeFigureOut">
              <a:rPr lang="es-EC" smtClean="0"/>
              <a:t>1/8/2023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D26F2-AE81-48E6-8D91-B4D549DB444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20355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A5F50-7494-4B8D-930B-899A9BE580A0}" type="datetimeFigureOut">
              <a:rPr lang="es-EC" smtClean="0"/>
              <a:t>1/8/2023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D26F2-AE81-48E6-8D91-B4D549DB444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47469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A5F50-7494-4B8D-930B-899A9BE580A0}" type="datetimeFigureOut">
              <a:rPr lang="es-EC" smtClean="0"/>
              <a:t>1/8/2023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D26F2-AE81-48E6-8D91-B4D549DB444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54797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A5F50-7494-4B8D-930B-899A9BE580A0}" type="datetimeFigureOut">
              <a:rPr lang="es-EC" smtClean="0"/>
              <a:t>1/8/2023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D26F2-AE81-48E6-8D91-B4D549DB444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0888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A5F50-7494-4B8D-930B-899A9BE580A0}" type="datetimeFigureOut">
              <a:rPr lang="es-EC" smtClean="0"/>
              <a:t>1/8/2023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D26F2-AE81-48E6-8D91-B4D549DB444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1021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A5F50-7494-4B8D-930B-899A9BE580A0}" type="datetimeFigureOut">
              <a:rPr lang="es-EC" smtClean="0"/>
              <a:t>1/8/2023</a:t>
            </a:fld>
            <a:endParaRPr lang="es-EC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D26F2-AE81-48E6-8D91-B4D549DB444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70108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A5F50-7494-4B8D-930B-899A9BE580A0}" type="datetimeFigureOut">
              <a:rPr lang="es-EC" smtClean="0"/>
              <a:t>1/8/2023</a:t>
            </a:fld>
            <a:endParaRPr lang="es-EC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D26F2-AE81-48E6-8D91-B4D549DB444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933008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A5F50-7494-4B8D-930B-899A9BE580A0}" type="datetimeFigureOut">
              <a:rPr lang="es-EC" smtClean="0"/>
              <a:t>1/8/2023</a:t>
            </a:fld>
            <a:endParaRPr lang="es-EC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D26F2-AE81-48E6-8D91-B4D549DB444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93982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A5F50-7494-4B8D-930B-899A9BE580A0}" type="datetimeFigureOut">
              <a:rPr lang="es-EC" smtClean="0"/>
              <a:t>1/8/2023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D26F2-AE81-48E6-8D91-B4D549DB444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01207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A5F50-7494-4B8D-930B-899A9BE580A0}" type="datetimeFigureOut">
              <a:rPr lang="es-EC" smtClean="0"/>
              <a:t>1/8/2023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D26F2-AE81-48E6-8D91-B4D549DB444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051721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A5F50-7494-4B8D-930B-899A9BE580A0}" type="datetimeFigureOut">
              <a:rPr lang="es-EC" smtClean="0"/>
              <a:t>1/8/2023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D26F2-AE81-48E6-8D91-B4D549DB444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62351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0" y="1621458"/>
            <a:ext cx="12192000" cy="1285632"/>
          </a:xfrm>
          <a:prstGeom prst="rect">
            <a:avLst/>
          </a:prstGeom>
        </p:spPr>
        <p:txBody>
          <a:bodyPr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 algn="ctr"/>
            <a:r>
              <a:rPr kumimoji="0" lang="es-MX" sz="4000" b="1" dirty="0" smtClean="0">
                <a:solidFill>
                  <a:srgbClr val="2C2D76">
                    <a:alpha val="85000"/>
                  </a:srgbClr>
                </a:solidFill>
                <a:latin typeface="Calibri Light"/>
              </a:rPr>
              <a:t>GOBIERNO AUTÓNOMO DESCENTRALIZADO </a:t>
            </a:r>
          </a:p>
          <a:p>
            <a:pPr marL="182880" algn="ctr"/>
            <a:r>
              <a:rPr kumimoji="0" lang="es-MX" sz="4000" b="1" dirty="0" smtClean="0">
                <a:solidFill>
                  <a:srgbClr val="2C2D76">
                    <a:alpha val="85000"/>
                  </a:srgbClr>
                </a:solidFill>
                <a:latin typeface="Calibri Light"/>
              </a:rPr>
              <a:t>DEL DISTRITO METROPOLITANO DE QUITO</a:t>
            </a:r>
            <a:endParaRPr kumimoji="0" lang="es-EC" sz="4000" b="1" dirty="0">
              <a:solidFill>
                <a:srgbClr val="2C2D76">
                  <a:alpha val="85000"/>
                </a:srgbClr>
              </a:solidFill>
              <a:latin typeface="Calibri Light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1470621" y="3178662"/>
            <a:ext cx="9273060" cy="1246909"/>
          </a:xfrm>
          <a:prstGeom prst="rect">
            <a:avLst/>
          </a:prstGeom>
        </p:spPr>
        <p:txBody>
          <a:bodyPr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 marR="0" lvl="0" indent="0" algn="ctr" fontAlgn="auto">
              <a:spcAft>
                <a:spcPts val="0"/>
              </a:spcAft>
              <a:buClrTx/>
              <a:buSzTx/>
              <a:tabLst/>
              <a:defRPr/>
            </a:pPr>
            <a:r>
              <a:rPr lang="es-MX" sz="3600" b="1" dirty="0" smtClean="0">
                <a:solidFill>
                  <a:srgbClr val="4B4C8A"/>
                </a:solidFill>
                <a:latin typeface="Calibri Light"/>
              </a:rPr>
              <a:t>PROFORMA PRESUPUESTARIA 2023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84609" y="136536"/>
            <a:ext cx="2628900" cy="98149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65571" y="6106416"/>
            <a:ext cx="1828800" cy="485775"/>
          </a:xfrm>
          <a:prstGeom prst="rect">
            <a:avLst/>
          </a:prstGeom>
        </p:spPr>
      </p:pic>
      <p:sp>
        <p:nvSpPr>
          <p:cNvPr id="10" name="1 Título"/>
          <p:cNvSpPr txBox="1">
            <a:spLocks/>
          </p:cNvSpPr>
          <p:nvPr/>
        </p:nvSpPr>
        <p:spPr>
          <a:xfrm>
            <a:off x="6375862" y="136061"/>
            <a:ext cx="2708747" cy="919655"/>
          </a:xfrm>
          <a:prstGeom prst="rect">
            <a:avLst/>
          </a:prstGeom>
        </p:spPr>
        <p:txBody>
          <a:bodyPr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/>
            <a:r>
              <a:rPr kumimoji="0" lang="es-MX" sz="1600" b="1" dirty="0" smtClean="0">
                <a:solidFill>
                  <a:schemeClr val="accent5">
                    <a:lumMod val="50000"/>
                    <a:alpha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Administración </a:t>
            </a:r>
            <a:r>
              <a:rPr lang="es-MX" sz="1600" b="1" dirty="0" smtClean="0">
                <a:solidFill>
                  <a:schemeClr val="accent5">
                    <a:lumMod val="50000"/>
                    <a:alpha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General</a:t>
            </a:r>
          </a:p>
          <a:p>
            <a:pPr marL="182880"/>
            <a:r>
              <a:rPr lang="es-MX" sz="16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Dirección Metropolitana Financiera</a:t>
            </a:r>
            <a:endParaRPr lang="es-MX" sz="1600" b="1" dirty="0" smtClean="0">
              <a:solidFill>
                <a:schemeClr val="accent1">
                  <a:lumMod val="75000"/>
                </a:schemeClr>
              </a:solidFill>
              <a:latin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50917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0" y="2617717"/>
            <a:ext cx="11277599" cy="1285632"/>
          </a:xfrm>
          <a:prstGeom prst="rect">
            <a:avLst/>
          </a:prstGeom>
        </p:spPr>
        <p:txBody>
          <a:bodyPr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 algn="ctr"/>
            <a:r>
              <a:rPr kumimoji="0" lang="es-MX" sz="4800" b="1" dirty="0" smtClean="0">
                <a:solidFill>
                  <a:srgbClr val="2C2D76">
                    <a:alpha val="85000"/>
                  </a:srgbClr>
                </a:solidFill>
                <a:latin typeface="Calibri Light"/>
              </a:rPr>
              <a:t>BASE LEGAL</a:t>
            </a:r>
            <a:endParaRPr kumimoji="0" lang="es-EC" sz="4800" b="1" dirty="0">
              <a:solidFill>
                <a:srgbClr val="2C2D76">
                  <a:alpha val="85000"/>
                </a:srgbClr>
              </a:solidFill>
              <a:latin typeface="Calibri Light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84609" y="136536"/>
            <a:ext cx="2628900" cy="98149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65571" y="6106416"/>
            <a:ext cx="1828800" cy="485775"/>
          </a:xfrm>
          <a:prstGeom prst="rect">
            <a:avLst/>
          </a:prstGeom>
        </p:spPr>
      </p:pic>
      <p:sp>
        <p:nvSpPr>
          <p:cNvPr id="10" name="1 Título"/>
          <p:cNvSpPr txBox="1">
            <a:spLocks/>
          </p:cNvSpPr>
          <p:nvPr/>
        </p:nvSpPr>
        <p:spPr>
          <a:xfrm>
            <a:off x="6375862" y="136061"/>
            <a:ext cx="2708747" cy="919655"/>
          </a:xfrm>
          <a:prstGeom prst="rect">
            <a:avLst/>
          </a:prstGeom>
        </p:spPr>
        <p:txBody>
          <a:bodyPr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/>
            <a:r>
              <a:rPr kumimoji="0" lang="es-MX" sz="1600" b="1" dirty="0" smtClean="0">
                <a:solidFill>
                  <a:schemeClr val="accent5">
                    <a:lumMod val="50000"/>
                    <a:alpha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Administración </a:t>
            </a:r>
            <a:r>
              <a:rPr lang="es-MX" sz="1600" b="1" dirty="0" smtClean="0">
                <a:solidFill>
                  <a:schemeClr val="accent5">
                    <a:lumMod val="50000"/>
                    <a:alpha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General</a:t>
            </a:r>
          </a:p>
          <a:p>
            <a:pPr marL="182880"/>
            <a:r>
              <a:rPr lang="es-MX" sz="16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Dirección Metropolitana Financiera</a:t>
            </a:r>
            <a:endParaRPr lang="es-MX" sz="1600" b="1" dirty="0" smtClean="0">
              <a:solidFill>
                <a:schemeClr val="accent1">
                  <a:lumMod val="75000"/>
                </a:schemeClr>
              </a:solidFill>
              <a:latin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910298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84609" y="190901"/>
            <a:ext cx="2628900" cy="98149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65571" y="6106416"/>
            <a:ext cx="1828800" cy="485775"/>
          </a:xfrm>
          <a:prstGeom prst="rect">
            <a:avLst/>
          </a:prstGeom>
        </p:spPr>
      </p:pic>
      <p:sp>
        <p:nvSpPr>
          <p:cNvPr id="12" name="1 Título"/>
          <p:cNvSpPr txBox="1">
            <a:spLocks/>
          </p:cNvSpPr>
          <p:nvPr/>
        </p:nvSpPr>
        <p:spPr>
          <a:xfrm>
            <a:off x="1053822" y="1472926"/>
            <a:ext cx="9345237" cy="10198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 algn="ctr"/>
            <a:r>
              <a:rPr lang="es-EC" sz="3400" b="1" dirty="0">
                <a:solidFill>
                  <a:srgbClr val="4B4C8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Código Orgánico de Organización Territorial (COOTAD</a:t>
            </a:r>
            <a:r>
              <a:rPr lang="es-EC" sz="2800" b="1" dirty="0">
                <a:solidFill>
                  <a:srgbClr val="4B4C8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)</a:t>
            </a:r>
          </a:p>
          <a:p>
            <a:pPr marL="182880" algn="ctr"/>
            <a:r>
              <a:rPr kumimoji="0" lang="es-EC" sz="3200" dirty="0" smtClean="0">
                <a:solidFill>
                  <a:prstClr val="black"/>
                </a:solidFill>
                <a:latin typeface="Calibri Light"/>
              </a:rPr>
              <a:t> </a:t>
            </a:r>
            <a:endParaRPr kumimoji="0" lang="es-EC" sz="3200" b="1" dirty="0" smtClean="0">
              <a:solidFill>
                <a:srgbClr val="5B9BD5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  <p:sp>
        <p:nvSpPr>
          <p:cNvPr id="13" name="Marcador de contenido 2">
            <a:extLst>
              <a:ext uri="{FF2B5EF4-FFF2-40B4-BE49-F238E27FC236}">
                <a16:creationId xmlns:a16="http://schemas.microsoft.com/office/drawing/2014/main" id="{D8395838-F939-4FFB-B7B6-7EAFEA0777C3}"/>
              </a:ext>
            </a:extLst>
          </p:cNvPr>
          <p:cNvSpPr txBox="1">
            <a:spLocks/>
          </p:cNvSpPr>
          <p:nvPr/>
        </p:nvSpPr>
        <p:spPr>
          <a:xfrm>
            <a:off x="846912" y="2793347"/>
            <a:ext cx="10504449" cy="2366903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2C2D76"/>
            </a:solidFill>
            <a:prstDash val="solid"/>
            <a:miter lim="800000"/>
          </a:ln>
          <a:effectLst/>
        </p:spPr>
        <p:txBody>
          <a:bodyPr/>
          <a:lstStyle>
            <a:lvl1pPr marL="0" indent="0" algn="l" defTabSz="1632753" rtl="0" eaLnBrk="1" latinLnBrk="0" hangingPunct="1">
              <a:lnSpc>
                <a:spcPct val="120000"/>
              </a:lnSpc>
              <a:spcBef>
                <a:spcPts val="1200"/>
              </a:spcBef>
              <a:buFont typeface="Arial" panose="020B0604020202020204" pitchFamily="34" charset="0"/>
              <a:buNone/>
              <a:defRPr kumimoji="1" sz="2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1326612" indent="-510235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5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2040941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4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2857317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3673693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490070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5306446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6122822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6939199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>
              <a:defRPr/>
            </a:pPr>
            <a:r>
              <a:rPr lang="es-MX" sz="1800" b="1" i="1" dirty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“Art. 236.- Base .- La base para la estimación de los ingresos será la suma resultante del promedio de los incrementos de recaudación de los últimos tres años más la recaudación efectiva del año inmediato </a:t>
            </a:r>
            <a:r>
              <a:rPr lang="es-MX" sz="1800" b="1" i="1" dirty="0" smtClean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anterior.</a:t>
            </a:r>
            <a:endParaRPr lang="es-MX" sz="1800" b="1" i="1" dirty="0">
              <a:solidFill>
                <a:sysClr val="windowText" lastClr="000000">
                  <a:alpha val="75000"/>
                </a:sys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0" algn="just">
              <a:defRPr/>
            </a:pPr>
            <a:r>
              <a:rPr lang="es-MX" sz="1800" b="1" i="1" dirty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La base así obtenida podrá ser aumentada o disminuida según las perspectivas económicas </a:t>
            </a:r>
            <a:r>
              <a:rPr lang="es-MX" sz="1800" b="1" i="1" dirty="0" smtClean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y fiscales </a:t>
            </a:r>
            <a:r>
              <a:rPr lang="es-MX" sz="1800" b="1" i="1" dirty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que se prevean para el ejercicio vigente y para el año en que va a regir el presupuesto o </a:t>
            </a:r>
            <a:r>
              <a:rPr lang="es-MX" sz="1800" b="1" i="1" dirty="0" smtClean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 acuerdo </a:t>
            </a:r>
            <a:r>
              <a:rPr lang="es-MX" sz="1800" b="1" i="1" dirty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 las nuevas disposiciones legales que modifiquen al rendimiento de la respectiva fuente </a:t>
            </a:r>
            <a:r>
              <a:rPr lang="es-MX" sz="1800" b="1" i="1" dirty="0" smtClean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 ingreso</a:t>
            </a:r>
            <a:r>
              <a:rPr lang="es-MX" sz="1800" b="1" i="1" dirty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o bien de conformidad a las mejoras introducidas en la administración tributaria</a:t>
            </a:r>
            <a:r>
              <a:rPr lang="es-MX" sz="1800" b="1" i="1" dirty="0" smtClean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.” </a:t>
            </a:r>
            <a:endParaRPr lang="es-MX" sz="1800" b="1" i="1" dirty="0">
              <a:solidFill>
                <a:sysClr val="windowText" lastClr="000000">
                  <a:alpha val="75000"/>
                </a:sys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8" name="1 Título"/>
          <p:cNvSpPr txBox="1">
            <a:spLocks/>
          </p:cNvSpPr>
          <p:nvPr/>
        </p:nvSpPr>
        <p:spPr>
          <a:xfrm>
            <a:off x="6099137" y="186751"/>
            <a:ext cx="2708747" cy="919655"/>
          </a:xfrm>
          <a:prstGeom prst="rect">
            <a:avLst/>
          </a:prstGeom>
        </p:spPr>
        <p:txBody>
          <a:bodyPr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/>
            <a:r>
              <a:rPr kumimoji="0" lang="es-MX" sz="1600" b="1" dirty="0" smtClean="0">
                <a:solidFill>
                  <a:schemeClr val="accent5">
                    <a:lumMod val="50000"/>
                    <a:alpha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Administración </a:t>
            </a:r>
            <a:r>
              <a:rPr lang="es-MX" sz="1600" b="1" dirty="0" smtClean="0">
                <a:solidFill>
                  <a:schemeClr val="accent5">
                    <a:lumMod val="50000"/>
                    <a:alpha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General</a:t>
            </a:r>
          </a:p>
          <a:p>
            <a:pPr marL="182880"/>
            <a:r>
              <a:rPr lang="es-MX" sz="16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Dirección Metropolitana Financiera</a:t>
            </a:r>
            <a:endParaRPr lang="es-MX" sz="1600" b="1" dirty="0" smtClean="0">
              <a:solidFill>
                <a:schemeClr val="accent1">
                  <a:lumMod val="75000"/>
                </a:schemeClr>
              </a:solidFill>
              <a:latin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35081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84609" y="190901"/>
            <a:ext cx="2628900" cy="98149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65571" y="6106416"/>
            <a:ext cx="1828800" cy="485775"/>
          </a:xfrm>
          <a:prstGeom prst="rect">
            <a:avLst/>
          </a:prstGeom>
        </p:spPr>
      </p:pic>
      <p:sp>
        <p:nvSpPr>
          <p:cNvPr id="12" name="1 Título"/>
          <p:cNvSpPr txBox="1">
            <a:spLocks/>
          </p:cNvSpPr>
          <p:nvPr/>
        </p:nvSpPr>
        <p:spPr>
          <a:xfrm>
            <a:off x="1053822" y="1472926"/>
            <a:ext cx="9345237" cy="10198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 algn="ctr"/>
            <a:r>
              <a:rPr lang="es-EC" sz="3400" b="1" dirty="0">
                <a:solidFill>
                  <a:srgbClr val="4B4C8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Código Orgánico de Organización Territorial (COOTAD</a:t>
            </a:r>
            <a:r>
              <a:rPr lang="es-EC" sz="2800" b="1" dirty="0">
                <a:solidFill>
                  <a:srgbClr val="4B4C8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)</a:t>
            </a:r>
          </a:p>
          <a:p>
            <a:pPr marL="182880" algn="ctr"/>
            <a:r>
              <a:rPr kumimoji="0" lang="es-EC" sz="3200" dirty="0" smtClean="0">
                <a:solidFill>
                  <a:prstClr val="black"/>
                </a:solidFill>
                <a:latin typeface="Calibri Light"/>
              </a:rPr>
              <a:t> </a:t>
            </a:r>
            <a:endParaRPr kumimoji="0" lang="es-EC" sz="3200" b="1" dirty="0" smtClean="0">
              <a:solidFill>
                <a:srgbClr val="5B9BD5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  <p:sp>
        <p:nvSpPr>
          <p:cNvPr id="13" name="Marcador de contenido 2">
            <a:extLst>
              <a:ext uri="{FF2B5EF4-FFF2-40B4-BE49-F238E27FC236}">
                <a16:creationId xmlns:a16="http://schemas.microsoft.com/office/drawing/2014/main" id="{D8395838-F939-4FFB-B7B6-7EAFEA0777C3}"/>
              </a:ext>
            </a:extLst>
          </p:cNvPr>
          <p:cNvSpPr txBox="1">
            <a:spLocks/>
          </p:cNvSpPr>
          <p:nvPr/>
        </p:nvSpPr>
        <p:spPr>
          <a:xfrm>
            <a:off x="846912" y="2517522"/>
            <a:ext cx="10504449" cy="3907899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2C2D76"/>
            </a:solidFill>
            <a:prstDash val="solid"/>
            <a:miter lim="800000"/>
          </a:ln>
          <a:effectLst/>
        </p:spPr>
        <p:txBody>
          <a:bodyPr/>
          <a:lstStyle>
            <a:lvl1pPr marL="0" indent="0" algn="l" defTabSz="1632753" rtl="0" eaLnBrk="1" latinLnBrk="0" hangingPunct="1">
              <a:lnSpc>
                <a:spcPct val="120000"/>
              </a:lnSpc>
              <a:spcBef>
                <a:spcPts val="1200"/>
              </a:spcBef>
              <a:buFont typeface="Arial" panose="020B0604020202020204" pitchFamily="34" charset="0"/>
              <a:buNone/>
              <a:defRPr kumimoji="1" sz="2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1326612" indent="-510235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5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2040941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4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2857317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3673693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490070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5306446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6122822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6939199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MX" sz="1800" b="1" i="1" dirty="0" smtClean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“Art</a:t>
            </a:r>
            <a:r>
              <a:rPr lang="es-MX" sz="1800" b="1" i="1" dirty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 238.- </a:t>
            </a:r>
            <a:r>
              <a:rPr lang="es-MX" sz="1800" i="1" dirty="0"/>
              <a:t>Participación ciudadana en la priorización del gasto.- Las prioridades de gasto se establecerán desde las unidades básicas de participación y serán recogidas por la asamblea local o el organismo que en cada gobierno autónomo </a:t>
            </a:r>
            <a:r>
              <a:rPr lang="es-EC" sz="1800" i="1" dirty="0"/>
              <a:t>descentralizado se establezca como máxima instancia de participación. El cálculo definitivo de ingresos será presentado en </a:t>
            </a:r>
            <a:r>
              <a:rPr lang="es-MX" sz="1800" i="1" dirty="0"/>
              <a:t>el mismo plazo del artículo anterior, por el ejecutivo, en la asamblea local como insumo para la definición participativa </a:t>
            </a:r>
            <a:r>
              <a:rPr lang="es-MX" sz="1800" i="1" dirty="0" smtClean="0"/>
              <a:t>de las </a:t>
            </a:r>
            <a:r>
              <a:rPr lang="es-MX" sz="1800" i="1" dirty="0"/>
              <a:t>prioridades de inversión del año </a:t>
            </a:r>
            <a:r>
              <a:rPr lang="es-MX" sz="1800" i="1" dirty="0" smtClean="0"/>
              <a:t>siguiente.</a:t>
            </a:r>
          </a:p>
          <a:p>
            <a:pPr algn="just"/>
            <a:r>
              <a:rPr lang="es-MX" sz="1800" i="1" dirty="0" smtClean="0"/>
              <a:t>La </a:t>
            </a:r>
            <a:r>
              <a:rPr lang="es-MX" sz="1800" i="1" dirty="0"/>
              <a:t>asamblea local o el organismo que en cada gobierno autónomo descentralizado se establezca como </a:t>
            </a:r>
            <a:r>
              <a:rPr lang="es-MX" sz="1800" i="1" dirty="0" smtClean="0"/>
              <a:t>máxima instancia </a:t>
            </a:r>
            <a:r>
              <a:rPr lang="es-MX" sz="1800" i="1" dirty="0"/>
              <a:t>de participación, considerando el límite presupuestario, definirá prioridades anuales de inversión </a:t>
            </a:r>
            <a:r>
              <a:rPr lang="es-MX" sz="1800" i="1" dirty="0" smtClean="0"/>
              <a:t>en función </a:t>
            </a:r>
            <a:r>
              <a:rPr lang="es-MX" sz="1800" i="1" dirty="0"/>
              <a:t>de los lineamientos del plan de desarrollo y de ordenamiento territorial, que serán procesadas por </a:t>
            </a:r>
            <a:r>
              <a:rPr lang="es-MX" sz="1800" i="1" dirty="0" smtClean="0"/>
              <a:t>el ejecutivo </a:t>
            </a:r>
            <a:r>
              <a:rPr lang="es-MX" sz="1800" i="1" dirty="0"/>
              <a:t>local e incorporadas en los proyectos de presupuesto de las dependencias y servicios de </a:t>
            </a:r>
            <a:r>
              <a:rPr lang="es-MX" sz="1800" i="1" dirty="0" smtClean="0"/>
              <a:t>los gobiernos </a:t>
            </a:r>
            <a:r>
              <a:rPr lang="es-MX" sz="1800" i="1" dirty="0"/>
              <a:t>autónomos descentralizados</a:t>
            </a:r>
            <a:r>
              <a:rPr lang="es-MX" sz="1800" i="1" dirty="0" smtClean="0"/>
              <a:t>.”</a:t>
            </a:r>
            <a:endParaRPr lang="es-MX" sz="1800" b="1" i="1" dirty="0">
              <a:solidFill>
                <a:sysClr val="windowText" lastClr="000000">
                  <a:alpha val="75000"/>
                </a:sys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8" name="1 Título"/>
          <p:cNvSpPr txBox="1">
            <a:spLocks/>
          </p:cNvSpPr>
          <p:nvPr/>
        </p:nvSpPr>
        <p:spPr>
          <a:xfrm>
            <a:off x="6099137" y="186751"/>
            <a:ext cx="2708747" cy="919655"/>
          </a:xfrm>
          <a:prstGeom prst="rect">
            <a:avLst/>
          </a:prstGeom>
        </p:spPr>
        <p:txBody>
          <a:bodyPr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/>
            <a:r>
              <a:rPr kumimoji="0" lang="es-MX" sz="1600" b="1" dirty="0" smtClean="0">
                <a:solidFill>
                  <a:schemeClr val="accent5">
                    <a:lumMod val="50000"/>
                    <a:alpha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Administración </a:t>
            </a:r>
            <a:r>
              <a:rPr lang="es-MX" sz="1600" b="1" dirty="0" smtClean="0">
                <a:solidFill>
                  <a:schemeClr val="accent5">
                    <a:lumMod val="50000"/>
                    <a:alpha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General</a:t>
            </a:r>
          </a:p>
          <a:p>
            <a:pPr marL="182880"/>
            <a:r>
              <a:rPr lang="es-MX" sz="16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Dirección Metropolitana Financiera</a:t>
            </a:r>
            <a:endParaRPr lang="es-MX" sz="1600" b="1" dirty="0" smtClean="0">
              <a:solidFill>
                <a:schemeClr val="accent1">
                  <a:lumMod val="75000"/>
                </a:schemeClr>
              </a:solidFill>
              <a:latin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770597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495378" y="2587831"/>
            <a:ext cx="11122855" cy="1285632"/>
          </a:xfrm>
          <a:prstGeom prst="rect">
            <a:avLst/>
          </a:prstGeom>
        </p:spPr>
        <p:txBody>
          <a:bodyPr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 algn="ctr"/>
            <a:r>
              <a:rPr lang="es-MX" b="1" dirty="0" smtClean="0">
                <a:solidFill>
                  <a:srgbClr val="2C2D76">
                    <a:alpha val="85000"/>
                  </a:srgbClr>
                </a:solidFill>
                <a:latin typeface="Calibri Light"/>
              </a:rPr>
              <a:t>PROYECCIÓN INGRESOS</a:t>
            </a:r>
            <a:r>
              <a:rPr kumimoji="0" lang="es-MX" b="1" dirty="0" smtClean="0">
                <a:solidFill>
                  <a:srgbClr val="2C2D76">
                    <a:alpha val="85000"/>
                  </a:srgbClr>
                </a:solidFill>
                <a:latin typeface="Calibri Light"/>
              </a:rPr>
              <a:t> </a:t>
            </a:r>
            <a:r>
              <a:rPr kumimoji="0" lang="es-MX" b="1" dirty="0" smtClean="0">
                <a:solidFill>
                  <a:srgbClr val="2C2D76">
                    <a:alpha val="85000"/>
                  </a:srgbClr>
                </a:solidFill>
                <a:latin typeface="Calibri Light"/>
              </a:rPr>
              <a:t>2024</a:t>
            </a:r>
            <a:endParaRPr kumimoji="0" lang="es-EC" b="1" dirty="0">
              <a:solidFill>
                <a:srgbClr val="2C2D76">
                  <a:alpha val="85000"/>
                </a:srgbClr>
              </a:solidFill>
              <a:latin typeface="Calibri Light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84609" y="136536"/>
            <a:ext cx="2628900" cy="98149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65571" y="6106416"/>
            <a:ext cx="1828800" cy="485775"/>
          </a:xfrm>
          <a:prstGeom prst="rect">
            <a:avLst/>
          </a:prstGeom>
        </p:spPr>
      </p:pic>
      <p:sp>
        <p:nvSpPr>
          <p:cNvPr id="10" name="1 Título"/>
          <p:cNvSpPr txBox="1">
            <a:spLocks/>
          </p:cNvSpPr>
          <p:nvPr/>
        </p:nvSpPr>
        <p:spPr>
          <a:xfrm>
            <a:off x="6375862" y="136061"/>
            <a:ext cx="2708747" cy="919655"/>
          </a:xfrm>
          <a:prstGeom prst="rect">
            <a:avLst/>
          </a:prstGeom>
        </p:spPr>
        <p:txBody>
          <a:bodyPr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/>
            <a:r>
              <a:rPr kumimoji="0" lang="es-MX" sz="1600" b="1" dirty="0" smtClean="0">
                <a:solidFill>
                  <a:schemeClr val="accent5">
                    <a:lumMod val="50000"/>
                    <a:alpha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Administración </a:t>
            </a:r>
            <a:r>
              <a:rPr lang="es-MX" sz="1600" b="1" dirty="0" smtClean="0">
                <a:solidFill>
                  <a:schemeClr val="accent5">
                    <a:lumMod val="50000"/>
                    <a:alpha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General</a:t>
            </a:r>
          </a:p>
          <a:p>
            <a:pPr marL="182880"/>
            <a:r>
              <a:rPr lang="es-MX" sz="16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Dirección Metropolitana Financiera</a:t>
            </a:r>
            <a:endParaRPr lang="es-MX" sz="1600" b="1" dirty="0" smtClean="0">
              <a:solidFill>
                <a:schemeClr val="accent1">
                  <a:lumMod val="75000"/>
                </a:schemeClr>
              </a:solidFill>
              <a:latin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0399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84609" y="136536"/>
            <a:ext cx="2628900" cy="98149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65571" y="6106416"/>
            <a:ext cx="1828800" cy="485775"/>
          </a:xfrm>
          <a:prstGeom prst="rect">
            <a:avLst/>
          </a:prstGeom>
        </p:spPr>
      </p:pic>
      <p:sp>
        <p:nvSpPr>
          <p:cNvPr id="8" name="1 Título"/>
          <p:cNvSpPr txBox="1">
            <a:spLocks/>
          </p:cNvSpPr>
          <p:nvPr/>
        </p:nvSpPr>
        <p:spPr>
          <a:xfrm>
            <a:off x="5630091" y="58344"/>
            <a:ext cx="3454518" cy="650352"/>
          </a:xfrm>
          <a:prstGeom prst="rect">
            <a:avLst/>
          </a:prstGeom>
        </p:spPr>
        <p:txBody>
          <a:bodyPr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/>
            <a:r>
              <a:rPr kumimoji="0" lang="es-MX" sz="1600" b="1" dirty="0" smtClean="0">
                <a:solidFill>
                  <a:schemeClr val="accent5">
                    <a:lumMod val="50000"/>
                    <a:alpha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Administración </a:t>
            </a:r>
            <a:r>
              <a:rPr lang="es-MX" sz="1600" b="1" dirty="0" smtClean="0">
                <a:solidFill>
                  <a:schemeClr val="accent5">
                    <a:lumMod val="50000"/>
                    <a:alpha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General</a:t>
            </a:r>
          </a:p>
          <a:p>
            <a:pPr marL="182880"/>
            <a:r>
              <a:rPr lang="es-MX" sz="16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Dirección Metropolitana Financiera</a:t>
            </a:r>
            <a:endParaRPr lang="es-MX" sz="1600" b="1" dirty="0" smtClean="0">
              <a:solidFill>
                <a:schemeClr val="accent1">
                  <a:lumMod val="75000"/>
                </a:schemeClr>
              </a:solidFill>
              <a:latin typeface="Calibri Light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/>
          </p:nvPr>
        </p:nvGraphicFramePr>
        <p:xfrm>
          <a:off x="209005" y="682838"/>
          <a:ext cx="6439989" cy="237890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690281">
                  <a:extLst>
                    <a:ext uri="{9D8B030D-6E8A-4147-A177-3AD203B41FA5}">
                      <a16:colId xmlns:a16="http://schemas.microsoft.com/office/drawing/2014/main" val="1628521787"/>
                    </a:ext>
                  </a:extLst>
                </a:gridCol>
                <a:gridCol w="1749708">
                  <a:extLst>
                    <a:ext uri="{9D8B030D-6E8A-4147-A177-3AD203B41FA5}">
                      <a16:colId xmlns:a16="http://schemas.microsoft.com/office/drawing/2014/main" val="628658342"/>
                    </a:ext>
                  </a:extLst>
                </a:gridCol>
              </a:tblGrid>
              <a:tr h="26865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C" sz="2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PROYECCIÓN INGRESOS 2024</a:t>
                      </a:r>
                      <a:endParaRPr lang="es-EC" sz="2000" b="1" i="0" u="none" strike="noStrike" dirty="0">
                        <a:solidFill>
                          <a:srgbClr val="00206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8307332"/>
                  </a:ext>
                </a:extLst>
              </a:tr>
              <a:tr h="550102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DESCRIPCIÓN INGRESOS GADDMQ</a:t>
                      </a:r>
                      <a:endParaRPr lang="es-EC" sz="2000" b="1" i="0" u="none" strike="noStrike" dirty="0">
                        <a:solidFill>
                          <a:srgbClr val="00206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Año 2024</a:t>
                      </a:r>
                      <a:endParaRPr lang="es-EC" sz="2000" b="1" i="0" u="none" strike="noStrike" dirty="0">
                        <a:solidFill>
                          <a:srgbClr val="00206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0939344"/>
                  </a:ext>
                </a:extLst>
              </a:tr>
              <a:tr h="268654">
                <a:tc>
                  <a:txBody>
                    <a:bodyPr/>
                    <a:lstStyle/>
                    <a:p>
                      <a:pPr algn="l" fontAlgn="b"/>
                      <a:r>
                        <a:rPr lang="es-EC" sz="2000" u="none" strike="noStrike" dirty="0">
                          <a:effectLst/>
                        </a:rPr>
                        <a:t>RECURSOS MUNICIPALES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2000" u="none" strike="noStrike">
                          <a:effectLst/>
                        </a:rPr>
                        <a:t>373.340.801,90</a:t>
                      </a:r>
                      <a:endParaRPr lang="es-EC" sz="20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51853957"/>
                  </a:ext>
                </a:extLst>
              </a:tr>
              <a:tr h="247517">
                <a:tc>
                  <a:txBody>
                    <a:bodyPr/>
                    <a:lstStyle/>
                    <a:p>
                      <a:pPr algn="l" fontAlgn="b"/>
                      <a:r>
                        <a:rPr lang="es-EC" sz="2000" u="none" strike="noStrike" dirty="0">
                          <a:effectLst/>
                        </a:rPr>
                        <a:t>ASIGNACIÓN GOBIERNO CENTRAL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2000" u="none" strike="noStrike" dirty="0" smtClean="0">
                          <a:effectLst/>
                        </a:rPr>
                        <a:t> 354.652.375,37 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44460263"/>
                  </a:ext>
                </a:extLst>
              </a:tr>
              <a:tr h="268654">
                <a:tc>
                  <a:txBody>
                    <a:bodyPr/>
                    <a:lstStyle/>
                    <a:p>
                      <a:pPr algn="l" fontAlgn="b"/>
                      <a:r>
                        <a:rPr lang="es-EC" sz="2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SUBTOTAL INGRESOS GADDMQ</a:t>
                      </a:r>
                      <a:endParaRPr lang="es-EC" sz="2000" b="1" i="0" u="none" strike="noStrike" dirty="0">
                        <a:solidFill>
                          <a:srgbClr val="00206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20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  </a:t>
                      </a:r>
                      <a:r>
                        <a:rPr lang="es-EC" sz="2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727.993.177,27 </a:t>
                      </a:r>
                      <a:endParaRPr lang="es-EC" sz="2000" b="1" i="0" u="none" strike="noStrike" dirty="0">
                        <a:solidFill>
                          <a:srgbClr val="00206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502395"/>
                  </a:ext>
                </a:extLst>
              </a:tr>
              <a:tr h="268654">
                <a:tc>
                  <a:txBody>
                    <a:bodyPr/>
                    <a:lstStyle/>
                    <a:p>
                      <a:pPr algn="l" fontAlgn="b"/>
                      <a:r>
                        <a:rPr lang="es-EC" sz="2000" u="none" strike="noStrike" dirty="0">
                          <a:effectLst/>
                        </a:rPr>
                        <a:t>SALDO CAJA BANCOS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2000" u="none" strike="noStrike" dirty="0" smtClean="0">
                          <a:effectLst/>
                        </a:rPr>
                        <a:t>199.268.045,42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56177929"/>
                  </a:ext>
                </a:extLst>
              </a:tr>
              <a:tr h="268654">
                <a:tc>
                  <a:txBody>
                    <a:bodyPr/>
                    <a:lstStyle/>
                    <a:p>
                      <a:pPr algn="l" fontAlgn="b"/>
                      <a:r>
                        <a:rPr lang="es-EC" sz="2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INGRESOS 2024</a:t>
                      </a:r>
                      <a:endParaRPr lang="es-EC" sz="2000" b="1" i="0" u="none" strike="noStrike" dirty="0">
                        <a:solidFill>
                          <a:srgbClr val="00206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2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927.261.222,69</a:t>
                      </a:r>
                      <a:endParaRPr lang="es-EC" sz="2000" b="1" i="0" u="none" strike="noStrike" dirty="0">
                        <a:solidFill>
                          <a:srgbClr val="00206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2352025"/>
                  </a:ext>
                </a:extLst>
              </a:tr>
            </a:tbl>
          </a:graphicData>
        </a:graphic>
      </p:graphicFrame>
      <p:graphicFrame>
        <p:nvGraphicFramePr>
          <p:cNvPr id="10" name="Gráfico 9"/>
          <p:cNvGraphicFramePr>
            <a:graphicFrameLocks/>
          </p:cNvGraphicFramePr>
          <p:nvPr>
            <p:extLst/>
          </p:nvPr>
        </p:nvGraphicFramePr>
        <p:xfrm>
          <a:off x="5753371" y="2202860"/>
          <a:ext cx="6438629" cy="40673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45410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2260</TotalTime>
  <Words>366</Words>
  <Application>Microsoft Office PowerPoint</Application>
  <PresentationFormat>Panorámica</PresentationFormat>
  <Paragraphs>43</Paragraphs>
  <Slides>6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Daissy Tatiana Machuca Campos</dc:creator>
  <cp:lastModifiedBy>Marcia Cecilia Telpis Llivichuzca</cp:lastModifiedBy>
  <cp:revision>91</cp:revision>
  <cp:lastPrinted>2023-07-28T19:41:16Z</cp:lastPrinted>
  <dcterms:created xsi:type="dcterms:W3CDTF">2023-05-16T20:15:33Z</dcterms:created>
  <dcterms:modified xsi:type="dcterms:W3CDTF">2023-08-01T15:46:53Z</dcterms:modified>
</cp:coreProperties>
</file>