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6" r:id="rId3"/>
    <p:sldId id="265" r:id="rId4"/>
    <p:sldId id="273" r:id="rId5"/>
    <p:sldId id="277" r:id="rId6"/>
    <p:sldId id="266" r:id="rId7"/>
    <p:sldId id="278" r:id="rId8"/>
    <p:sldId id="274" r:id="rId9"/>
    <p:sldId id="280" r:id="rId10"/>
    <p:sldId id="279" r:id="rId11"/>
    <p:sldId id="281" r:id="rId12"/>
  </p:sldIdLst>
  <p:sldSz cx="12192000" cy="6858000"/>
  <p:notesSz cx="6797675" cy="9928225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ia Cecilia Telpis Llivichuzca" initials="MCTL" lastIdx="1" clrIdx="0">
    <p:extLst>
      <p:ext uri="{19B8F6BF-5375-455C-9EA6-DF929625EA0E}">
        <p15:presenceInfo xmlns:p15="http://schemas.microsoft.com/office/powerpoint/2012/main" userId="S-1-5-21-273869320-1094921958-1243824655-1305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6404" autoAdjust="0"/>
  </p:normalViewPr>
  <p:slideViewPr>
    <p:cSldViewPr snapToGrid="0">
      <p:cViewPr varScale="1">
        <p:scale>
          <a:sx n="73" d="100"/>
          <a:sy n="73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telpis\Documents\DMQ\PRESUPUESTO\PROFORMA%202023\PROFORMA%202023%20V%20FIN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telpis\Documents\DMQ\PRESUPUESTO\PROFORMA%202023\PROFORMA%202023%20ESCENARIO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telpis\Documents\DMQ\PRESUPUESTO\PROFORMA%202023\PROFORMA%202023%20V%20FINA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rgbClr val="002060"/>
                </a:solidFill>
              </a:rPr>
              <a:t>PROFORMA 2023 - INGRESOS-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s-EC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8408-4450-BEEA-3F1B09FD562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8408-4450-BEEA-3F1B09FD562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8408-4450-BEEA-3F1B09FD562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8408-4450-BEEA-3F1B09FD562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8408-4450-BEEA-3F1B09FD562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8408-4450-BEEA-3F1B09FD562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8408-4450-BEEA-3F1B09FD5624}"/>
                </c:ext>
              </c:extLst>
            </c:dLbl>
            <c:dLbl>
              <c:idx val="1"/>
              <c:layout>
                <c:manualLayout>
                  <c:x val="0"/>
                  <c:y val="-3.43642611683850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408-4450-BEEA-3F1B09FD5624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8408-4450-BEEA-3F1B09FD5624}"/>
                </c:ext>
              </c:extLst>
            </c:dLbl>
            <c:dLbl>
              <c:idx val="3"/>
              <c:layout>
                <c:manualLayout>
                  <c:x val="-6.5146568665252818E-3"/>
                  <c:y val="9.039548022598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408-4450-BEEA-3F1B09FD5624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8408-4450-BEEA-3F1B09FD5624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8408-4450-BEEA-3F1B09FD5624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(PRESENTACIÓN!$K$17:$K$18,PRESENTACIÓN!$K$20:$K$22,PRESENTACIÓN!$K$26)</c:f>
              <c:strCache>
                <c:ptCount val="6"/>
                <c:pt idx="0">
                  <c:v>RECURSOS MUNICIPALES</c:v>
                </c:pt>
                <c:pt idx="1">
                  <c:v>ASIGNACIÓN GOBIERNO CENTRAL</c:v>
                </c:pt>
                <c:pt idx="2">
                  <c:v>SALDO CAJA BANCOS</c:v>
                </c:pt>
                <c:pt idx="3">
                  <c:v>ESPACIO PRESUPUESTARIO</c:v>
                </c:pt>
                <c:pt idx="4">
                  <c:v>PRESUPUESTO PPLMQ</c:v>
                </c:pt>
                <c:pt idx="5">
                  <c:v>CRUCE DE DEUDA</c:v>
                </c:pt>
              </c:strCache>
            </c:strRef>
          </c:cat>
          <c:val>
            <c:numRef>
              <c:f>(PRESENTACIÓN!$L$17:$L$18,PRESENTACIÓN!$L$20:$L$22,PRESENTACIÓN!$L$26)</c:f>
              <c:numCache>
                <c:formatCode>_(* #,##0.00_);_(* \(#,##0.00\);_(* "-"??_);_(@_)</c:formatCode>
                <c:ptCount val="6"/>
                <c:pt idx="0" formatCode="#,##0.00">
                  <c:v>340892458.73000002</c:v>
                </c:pt>
                <c:pt idx="1">
                  <c:v>354330375.37</c:v>
                </c:pt>
                <c:pt idx="2" formatCode="#,##0.00">
                  <c:v>245806243.13999999</c:v>
                </c:pt>
                <c:pt idx="3" formatCode="#,##0.00">
                  <c:v>7500023.5499999998</c:v>
                </c:pt>
                <c:pt idx="4">
                  <c:v>81232317.449999988</c:v>
                </c:pt>
                <c:pt idx="5" formatCode="#,##0.00">
                  <c:v>150000000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408-4450-BEEA-3F1B09FD5624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proforma 2023</a:t>
            </a:r>
          </a:p>
          <a:p>
            <a:pPr>
              <a:defRPr/>
            </a:pPr>
            <a:r>
              <a:rPr lang="en-US"/>
              <a:t>gasto corriente</a:t>
            </a:r>
            <a:endParaRPr lang="es-EC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2870370370370372E-2"/>
          <c:y val="0.28069156234827214"/>
          <c:w val="0.83425925925925926"/>
          <c:h val="0.69947492488371932"/>
        </c:manualLayout>
      </c:layout>
      <c:pie3DChart>
        <c:varyColors val="1"/>
        <c:ser>
          <c:idx val="0"/>
          <c:order val="0"/>
          <c:tx>
            <c:strRef>
              <c:f>PRESENTACIÓN!$L$47</c:f>
              <c:strCache>
                <c:ptCount val="1"/>
                <c:pt idx="0">
                  <c:v>Proforma Presupuestaria 2023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BCAE-4237-9031-FD1EC6D9BE5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BCAE-4237-9031-FD1EC6D9BE5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BCAE-4237-9031-FD1EC6D9BE5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BCAE-4237-9031-FD1EC6D9BE5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BCAE-4237-9031-FD1EC6D9BE5B}"/>
                </c:ext>
              </c:extLst>
            </c:dLbl>
            <c:dLbl>
              <c:idx val="2"/>
              <c:layout>
                <c:manualLayout>
                  <c:x val="0"/>
                  <c:y val="2.14477211796246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CAE-4237-9031-FD1EC6D9BE5B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PRESENTACIÓN!$K$48:$K$50</c:f>
              <c:strCache>
                <c:ptCount val="3"/>
                <c:pt idx="0">
                  <c:v>Gastos Cte (Remuneraciones)</c:v>
                </c:pt>
                <c:pt idx="1">
                  <c:v>Gastos Cte (Administrativos)</c:v>
                </c:pt>
                <c:pt idx="2">
                  <c:v>Gasto Cte (Anticipos por Devengar) </c:v>
                </c:pt>
              </c:strCache>
            </c:strRef>
          </c:cat>
          <c:val>
            <c:numRef>
              <c:f>PRESENTACIÓN!$L$48:$L$50</c:f>
              <c:numCache>
                <c:formatCode>_(* #,##0.00_);_(* \(#,##0.00\);_(* "-"??_);_(@_)</c:formatCode>
                <c:ptCount val="3"/>
                <c:pt idx="0">
                  <c:v>210449338.45999992</c:v>
                </c:pt>
                <c:pt idx="1">
                  <c:v>150013776.71000004</c:v>
                </c:pt>
                <c:pt idx="2">
                  <c:v>256500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CAE-4237-9031-FD1EC6D9BE5B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s-EC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rgbClr val="002060"/>
                </a:solidFill>
              </a:rPr>
              <a:t>PROYECCIÓN INGRESOS</a:t>
            </a:r>
            <a:r>
              <a:rPr lang="en-US" baseline="0">
                <a:solidFill>
                  <a:srgbClr val="002060"/>
                </a:solidFill>
              </a:rPr>
              <a:t> 2024</a:t>
            </a:r>
            <a:endParaRPr lang="en-US">
              <a:solidFill>
                <a:srgbClr val="00206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s-EC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9806-4784-9406-96C9BBD9F59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9806-4784-9406-96C9BBD9F59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9806-4784-9406-96C9BBD9F59B}"/>
              </c:ext>
            </c:extLst>
          </c:dPt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806-4784-9406-96C9BBD9F59B}"/>
                </c:ext>
              </c:extLst>
            </c:dLbl>
            <c:dLbl>
              <c:idx val="1"/>
              <c:layout>
                <c:manualLayout>
                  <c:x val="0"/>
                  <c:y val="-3.43642611683850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806-4784-9406-96C9BBD9F59B}"/>
                </c:ext>
              </c:extLst>
            </c:dLbl>
            <c:dLbl>
              <c:idx val="2"/>
              <c:layout>
                <c:manualLayout>
                  <c:x val="7.6926314592749484E-2"/>
                  <c:y val="9.367368268617738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806-4784-9406-96C9BBD9F59B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('2024'!$K$17:$K$18,'2024'!$K$20)</c:f>
              <c:strCache>
                <c:ptCount val="3"/>
                <c:pt idx="0">
                  <c:v>RECURSOS MUNICIPALES</c:v>
                </c:pt>
                <c:pt idx="1">
                  <c:v>ASIGNACIÓN GOBIERNO CENTRAL</c:v>
                </c:pt>
                <c:pt idx="2">
                  <c:v>SALDO CAJA BANCOS</c:v>
                </c:pt>
              </c:strCache>
            </c:strRef>
          </c:cat>
          <c:val>
            <c:numRef>
              <c:f>('2024'!$L$17:$L$18,'2024'!$L$20)</c:f>
              <c:numCache>
                <c:formatCode>_(* #,##0.00_);_(* \(#,##0.00\);_(* "-"??_);_(@_)</c:formatCode>
                <c:ptCount val="3"/>
                <c:pt idx="0" formatCode="#,##0.00">
                  <c:v>373340801.89999998</c:v>
                </c:pt>
                <c:pt idx="1">
                  <c:v>354652375.37</c:v>
                </c:pt>
                <c:pt idx="2" formatCode="#,##0.00">
                  <c:v>199268045.41999999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806-4784-9406-96C9BBD9F59B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B5006-5137-45C7-804C-490822F76AC0}" type="datetimeFigureOut">
              <a:rPr lang="es-EC" smtClean="0"/>
              <a:t>1/8/2023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5DB2C-4F1A-4818-B0AC-9B0C2AA270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62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AC275-4FF0-4AE8-B23A-B40151AD9991}" type="datetimeFigureOut">
              <a:rPr lang="es-EC" smtClean="0"/>
              <a:t>1/8/2023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CE520-6275-46A6-A04A-6A5A2F90152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73170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CE520-6275-46A6-A04A-6A5A2F90152F}" type="slidenum">
              <a:rPr lang="es-EC" smtClean="0"/>
              <a:t>6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28606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CE520-6275-46A6-A04A-6A5A2F90152F}" type="slidenum">
              <a:rPr lang="es-EC" smtClean="0"/>
              <a:t>8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04226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CE520-6275-46A6-A04A-6A5A2F90152F}" type="slidenum">
              <a:rPr lang="es-EC" smtClean="0"/>
              <a:t>11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45732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1/8/2023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16737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1/8/2023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2035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1/8/2023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47469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1/8/2023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54797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1/8/2023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0888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1/8/2023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1021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1/8/2023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7010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1/8/2023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33008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1/8/2023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398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1/8/2023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01207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1/8/2023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51721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A5F50-7494-4B8D-930B-899A9BE580A0}" type="datetimeFigureOut">
              <a:rPr lang="es-EC" smtClean="0"/>
              <a:t>1/8/2023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6235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0" y="1621458"/>
            <a:ext cx="12192000" cy="1285632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kumimoji="0" lang="es-MX" sz="4000" b="1" dirty="0" smtClean="0">
                <a:solidFill>
                  <a:srgbClr val="2C2D76">
                    <a:alpha val="85000"/>
                  </a:srgbClr>
                </a:solidFill>
                <a:latin typeface="Calibri Light"/>
              </a:rPr>
              <a:t>GOBIERNO AUTÓNOMO DESCENTRALIZADO </a:t>
            </a:r>
          </a:p>
          <a:p>
            <a:pPr marL="182880" algn="ctr"/>
            <a:r>
              <a:rPr kumimoji="0" lang="es-MX" sz="4000" b="1" dirty="0" smtClean="0">
                <a:solidFill>
                  <a:srgbClr val="2C2D76">
                    <a:alpha val="85000"/>
                  </a:srgbClr>
                </a:solidFill>
                <a:latin typeface="Calibri Light"/>
              </a:rPr>
              <a:t>DEL DISTRITO METROPOLITANO DE QUITO</a:t>
            </a:r>
            <a:endParaRPr kumimoji="0" lang="es-EC" sz="4000" b="1" dirty="0">
              <a:solidFill>
                <a:srgbClr val="2C2D76">
                  <a:alpha val="85000"/>
                </a:srgbClr>
              </a:solidFill>
              <a:latin typeface="Calibri Light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1470621" y="3178662"/>
            <a:ext cx="9273060" cy="1246909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marR="0" lvl="0" indent="0" algn="ctr" fontAlgn="auto">
              <a:spcAft>
                <a:spcPts val="0"/>
              </a:spcAft>
              <a:buClrTx/>
              <a:buSzTx/>
              <a:tabLst/>
              <a:defRPr/>
            </a:pPr>
            <a:r>
              <a:rPr lang="es-MX" sz="3600" b="1" dirty="0" smtClean="0">
                <a:solidFill>
                  <a:srgbClr val="4B4C8A"/>
                </a:solidFill>
                <a:latin typeface="Calibri Light"/>
              </a:rPr>
              <a:t>PROFORMA PRESUPUESTARIA 2023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4609" y="136536"/>
            <a:ext cx="2628900" cy="98149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5571" y="6106416"/>
            <a:ext cx="1828800" cy="485775"/>
          </a:xfrm>
          <a:prstGeom prst="rect">
            <a:avLst/>
          </a:prstGeom>
        </p:spPr>
      </p:pic>
      <p:sp>
        <p:nvSpPr>
          <p:cNvPr id="10" name="1 Título"/>
          <p:cNvSpPr txBox="1">
            <a:spLocks/>
          </p:cNvSpPr>
          <p:nvPr/>
        </p:nvSpPr>
        <p:spPr>
          <a:xfrm>
            <a:off x="6375862" y="136061"/>
            <a:ext cx="2708747" cy="919655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</a:p>
          <a:p>
            <a:pPr marL="182880"/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Metropolitana Financiera</a:t>
            </a:r>
            <a:endParaRPr lang="es-MX" sz="1600" b="1" dirty="0" smtClean="0">
              <a:solidFill>
                <a:schemeClr val="accent1">
                  <a:lumMod val="75000"/>
                </a:schemeClr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50917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495378" y="2587831"/>
            <a:ext cx="11122855" cy="1285632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b="1" dirty="0" smtClean="0">
                <a:solidFill>
                  <a:srgbClr val="2C2D76">
                    <a:alpha val="85000"/>
                  </a:srgbClr>
                </a:solidFill>
                <a:latin typeface="Calibri Light"/>
              </a:rPr>
              <a:t>PROYECCIÓN INGRESOS</a:t>
            </a:r>
            <a:r>
              <a:rPr kumimoji="0" lang="es-MX" b="1" dirty="0" smtClean="0">
                <a:solidFill>
                  <a:srgbClr val="2C2D76">
                    <a:alpha val="85000"/>
                  </a:srgbClr>
                </a:solidFill>
                <a:latin typeface="Calibri Light"/>
              </a:rPr>
              <a:t> 2024</a:t>
            </a:r>
            <a:endParaRPr kumimoji="0" lang="es-EC" b="1" dirty="0">
              <a:solidFill>
                <a:srgbClr val="2C2D76">
                  <a:alpha val="85000"/>
                </a:srgbClr>
              </a:solidFill>
              <a:latin typeface="Calibri Light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4609" y="136536"/>
            <a:ext cx="2628900" cy="98149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5571" y="6106416"/>
            <a:ext cx="1828800" cy="485775"/>
          </a:xfrm>
          <a:prstGeom prst="rect">
            <a:avLst/>
          </a:prstGeom>
        </p:spPr>
      </p:pic>
      <p:sp>
        <p:nvSpPr>
          <p:cNvPr id="10" name="1 Título"/>
          <p:cNvSpPr txBox="1">
            <a:spLocks/>
          </p:cNvSpPr>
          <p:nvPr/>
        </p:nvSpPr>
        <p:spPr>
          <a:xfrm>
            <a:off x="6375862" y="136061"/>
            <a:ext cx="2708747" cy="919655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</a:p>
          <a:p>
            <a:pPr marL="182880"/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Metropolitana Financiera</a:t>
            </a:r>
            <a:endParaRPr lang="es-MX" sz="1600" b="1" dirty="0" smtClean="0">
              <a:solidFill>
                <a:schemeClr val="accent1">
                  <a:lumMod val="75000"/>
                </a:schemeClr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03994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4609" y="136536"/>
            <a:ext cx="2628900" cy="98149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5571" y="6106416"/>
            <a:ext cx="1828800" cy="485775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5630091" y="58344"/>
            <a:ext cx="3454518" cy="650352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</a:p>
          <a:p>
            <a:pPr marL="182880"/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Metropolitana Financiera</a:t>
            </a:r>
            <a:endParaRPr lang="es-MX" sz="1600" b="1" dirty="0" smtClean="0">
              <a:solidFill>
                <a:schemeClr val="accent1">
                  <a:lumMod val="75000"/>
                </a:schemeClr>
              </a:solidFill>
              <a:latin typeface="Calibri Light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631086"/>
              </p:ext>
            </p:extLst>
          </p:nvPr>
        </p:nvGraphicFramePr>
        <p:xfrm>
          <a:off x="209005" y="682838"/>
          <a:ext cx="6439989" cy="237890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690281">
                  <a:extLst>
                    <a:ext uri="{9D8B030D-6E8A-4147-A177-3AD203B41FA5}">
                      <a16:colId xmlns:a16="http://schemas.microsoft.com/office/drawing/2014/main" val="1628521787"/>
                    </a:ext>
                  </a:extLst>
                </a:gridCol>
                <a:gridCol w="1749708">
                  <a:extLst>
                    <a:ext uri="{9D8B030D-6E8A-4147-A177-3AD203B41FA5}">
                      <a16:colId xmlns:a16="http://schemas.microsoft.com/office/drawing/2014/main" val="628658342"/>
                    </a:ext>
                  </a:extLst>
                </a:gridCol>
              </a:tblGrid>
              <a:tr h="26865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C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PROYECCIÓN INGRESOS 2024</a:t>
                      </a:r>
                      <a:endParaRPr lang="es-EC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307332"/>
                  </a:ext>
                </a:extLst>
              </a:tr>
              <a:tr h="55010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DESCRIPCIÓN INGRESOS GADDMQ</a:t>
                      </a:r>
                      <a:endParaRPr lang="es-EC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Año 2024</a:t>
                      </a:r>
                      <a:endParaRPr lang="es-EC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939344"/>
                  </a:ext>
                </a:extLst>
              </a:tr>
              <a:tr h="268654"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u="none" strike="noStrike" dirty="0">
                          <a:effectLst/>
                        </a:rPr>
                        <a:t>RECURSOS MUNICIPALES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000" u="none" strike="noStrike">
                          <a:effectLst/>
                        </a:rPr>
                        <a:t>373.340.801,90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51853957"/>
                  </a:ext>
                </a:extLst>
              </a:tr>
              <a:tr h="247517"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u="none" strike="noStrike" dirty="0">
                          <a:effectLst/>
                        </a:rPr>
                        <a:t>ASIGNACIÓN GOBIERNO CENTRAL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000" u="none" strike="noStrike" dirty="0" smtClean="0">
                          <a:effectLst/>
                        </a:rPr>
                        <a:t> 354.652.375,37 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44460263"/>
                  </a:ext>
                </a:extLst>
              </a:tr>
              <a:tr h="268654"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SUBTOTAL INGRESOS GADDMQ</a:t>
                      </a:r>
                      <a:endParaRPr lang="es-EC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 </a:t>
                      </a:r>
                      <a:r>
                        <a:rPr lang="es-EC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727.993.177,27 </a:t>
                      </a:r>
                      <a:endParaRPr lang="es-EC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502395"/>
                  </a:ext>
                </a:extLst>
              </a:tr>
              <a:tr h="268654"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u="none" strike="noStrike" dirty="0">
                          <a:effectLst/>
                        </a:rPr>
                        <a:t>SALDO CAJA BANCOS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000" u="none" strike="noStrike" dirty="0" smtClean="0">
                          <a:effectLst/>
                        </a:rPr>
                        <a:t>199.268.045,42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56177929"/>
                  </a:ext>
                </a:extLst>
              </a:tr>
              <a:tr h="268654"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INGRESOS 2024</a:t>
                      </a:r>
                      <a:endParaRPr lang="es-EC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927.261.222,69</a:t>
                      </a:r>
                      <a:endParaRPr lang="es-EC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352025"/>
                  </a:ext>
                </a:extLst>
              </a:tr>
            </a:tbl>
          </a:graphicData>
        </a:graphic>
      </p:graphicFrame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260034"/>
              </p:ext>
            </p:extLst>
          </p:nvPr>
        </p:nvGraphicFramePr>
        <p:xfrm>
          <a:off x="5753371" y="2202860"/>
          <a:ext cx="6438629" cy="4067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33558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0" y="2617717"/>
            <a:ext cx="11277599" cy="1285632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kumimoji="0" lang="es-MX" sz="4800" b="1" dirty="0" smtClean="0">
                <a:solidFill>
                  <a:srgbClr val="2C2D76">
                    <a:alpha val="85000"/>
                  </a:srgbClr>
                </a:solidFill>
                <a:latin typeface="Calibri Light"/>
              </a:rPr>
              <a:t>BASE LEGAL</a:t>
            </a:r>
            <a:endParaRPr kumimoji="0" lang="es-EC" sz="4800" b="1" dirty="0">
              <a:solidFill>
                <a:srgbClr val="2C2D76">
                  <a:alpha val="85000"/>
                </a:srgbClr>
              </a:solidFill>
              <a:latin typeface="Calibri Light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4609" y="136536"/>
            <a:ext cx="2628900" cy="98149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5571" y="6106416"/>
            <a:ext cx="1828800" cy="485775"/>
          </a:xfrm>
          <a:prstGeom prst="rect">
            <a:avLst/>
          </a:prstGeom>
        </p:spPr>
      </p:pic>
      <p:sp>
        <p:nvSpPr>
          <p:cNvPr id="10" name="1 Título"/>
          <p:cNvSpPr txBox="1">
            <a:spLocks/>
          </p:cNvSpPr>
          <p:nvPr/>
        </p:nvSpPr>
        <p:spPr>
          <a:xfrm>
            <a:off x="6375862" y="136061"/>
            <a:ext cx="2708747" cy="919655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</a:p>
          <a:p>
            <a:pPr marL="182880"/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Metropolitana Financiera</a:t>
            </a:r>
            <a:endParaRPr lang="es-MX" sz="1600" b="1" dirty="0" smtClean="0">
              <a:solidFill>
                <a:schemeClr val="accent1">
                  <a:lumMod val="75000"/>
                </a:schemeClr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91029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4609" y="190901"/>
            <a:ext cx="2628900" cy="98149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5571" y="6106416"/>
            <a:ext cx="1828800" cy="485775"/>
          </a:xfrm>
          <a:prstGeom prst="rect">
            <a:avLst/>
          </a:prstGeom>
        </p:spPr>
      </p:pic>
      <p:sp>
        <p:nvSpPr>
          <p:cNvPr id="12" name="1 Título"/>
          <p:cNvSpPr txBox="1">
            <a:spLocks/>
          </p:cNvSpPr>
          <p:nvPr/>
        </p:nvSpPr>
        <p:spPr>
          <a:xfrm>
            <a:off x="1053822" y="1472926"/>
            <a:ext cx="9345237" cy="10198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EC" sz="3400" b="1" dirty="0">
                <a:solidFill>
                  <a:srgbClr val="4B4C8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Código Orgánico de Organización Territorial (COOTAD</a:t>
            </a:r>
            <a:r>
              <a:rPr lang="es-EC" sz="2800" b="1" dirty="0">
                <a:solidFill>
                  <a:srgbClr val="4B4C8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  <a:p>
            <a:pPr marL="182880" algn="ctr"/>
            <a:r>
              <a:rPr kumimoji="0" lang="es-EC" sz="3200" dirty="0" smtClean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sz="3200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D8395838-F939-4FFB-B7B6-7EAFEA0777C3}"/>
              </a:ext>
            </a:extLst>
          </p:cNvPr>
          <p:cNvSpPr txBox="1">
            <a:spLocks/>
          </p:cNvSpPr>
          <p:nvPr/>
        </p:nvSpPr>
        <p:spPr>
          <a:xfrm>
            <a:off x="846912" y="2793347"/>
            <a:ext cx="10504449" cy="2366903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2C2D76"/>
            </a:solidFill>
            <a:prstDash val="solid"/>
            <a:miter lim="800000"/>
          </a:ln>
          <a:effectLst/>
        </p:spPr>
        <p:txBody>
          <a:bodyPr/>
          <a:lstStyle>
            <a:lvl1pPr marL="0" indent="0" algn="l" defTabSz="1632753" rtl="0" eaLnBrk="1" latinLnBrk="0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326612" indent="-510235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5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2040941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857317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3673693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490070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5306446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6122822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6939199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defRPr/>
            </a:pPr>
            <a:r>
              <a:rPr lang="es-MX" sz="1800" b="1" i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“Art. 236.- Base .- La base para la estimación de los ingresos será la suma resultante del promedio de los incrementos de recaudación de los últimos tres años más la recaudación efectiva del año inmediato </a:t>
            </a:r>
            <a:r>
              <a:rPr lang="es-MX" sz="1800" b="1" i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anterior.</a:t>
            </a:r>
            <a:endParaRPr lang="es-MX" sz="1800" b="1" i="1" dirty="0">
              <a:solidFill>
                <a:sysClr val="windowText" lastClr="000000">
                  <a:alpha val="75000"/>
                </a:sys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 algn="just">
              <a:defRPr/>
            </a:pPr>
            <a:r>
              <a:rPr lang="es-MX" sz="1800" b="1" i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La base así obtenida podrá ser aumentada o disminuida según las perspectivas económicas </a:t>
            </a:r>
            <a:r>
              <a:rPr lang="es-MX" sz="1800" b="1" i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 fiscales </a:t>
            </a:r>
            <a:r>
              <a:rPr lang="es-MX" sz="1800" b="1" i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que se prevean para el ejercicio vigente y para el año en que va a regir el presupuesto o </a:t>
            </a:r>
            <a:r>
              <a:rPr lang="es-MX" sz="1800" b="1" i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 acuerdo </a:t>
            </a:r>
            <a:r>
              <a:rPr lang="es-MX" sz="1800" b="1" i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 las nuevas disposiciones legales que modifiquen al rendimiento de la respectiva fuente </a:t>
            </a:r>
            <a:r>
              <a:rPr lang="es-MX" sz="1800" b="1" i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 ingreso</a:t>
            </a:r>
            <a:r>
              <a:rPr lang="es-MX" sz="1800" b="1" i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o bien de conformidad a las mejoras introducidas en la administración tributaria</a:t>
            </a:r>
            <a:r>
              <a:rPr lang="es-MX" sz="1800" b="1" i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.” </a:t>
            </a:r>
            <a:endParaRPr lang="es-MX" sz="1800" b="1" i="1" dirty="0">
              <a:solidFill>
                <a:sysClr val="windowText" lastClr="000000">
                  <a:alpha val="75000"/>
                </a:sys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8" name="1 Título"/>
          <p:cNvSpPr txBox="1">
            <a:spLocks/>
          </p:cNvSpPr>
          <p:nvPr/>
        </p:nvSpPr>
        <p:spPr>
          <a:xfrm>
            <a:off x="6099137" y="186751"/>
            <a:ext cx="2708747" cy="919655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</a:p>
          <a:p>
            <a:pPr marL="182880"/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Metropolitana Financiera</a:t>
            </a:r>
            <a:endParaRPr lang="es-MX" sz="1600" b="1" dirty="0" smtClean="0">
              <a:solidFill>
                <a:schemeClr val="accent1">
                  <a:lumMod val="75000"/>
                </a:schemeClr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35081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4609" y="190901"/>
            <a:ext cx="2628900" cy="98149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5571" y="6106416"/>
            <a:ext cx="1828800" cy="485775"/>
          </a:xfrm>
          <a:prstGeom prst="rect">
            <a:avLst/>
          </a:prstGeom>
        </p:spPr>
      </p:pic>
      <p:sp>
        <p:nvSpPr>
          <p:cNvPr id="12" name="1 Título"/>
          <p:cNvSpPr txBox="1">
            <a:spLocks/>
          </p:cNvSpPr>
          <p:nvPr/>
        </p:nvSpPr>
        <p:spPr>
          <a:xfrm>
            <a:off x="1053822" y="1472926"/>
            <a:ext cx="9345237" cy="10198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EC" sz="3400" b="1" dirty="0">
                <a:solidFill>
                  <a:srgbClr val="4B4C8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Código Orgánico de Organización Territorial (COOTAD</a:t>
            </a:r>
            <a:r>
              <a:rPr lang="es-EC" sz="2800" b="1" dirty="0">
                <a:solidFill>
                  <a:srgbClr val="4B4C8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  <a:p>
            <a:pPr marL="182880" algn="ctr"/>
            <a:r>
              <a:rPr kumimoji="0" lang="es-EC" sz="3200" dirty="0" smtClean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sz="3200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D8395838-F939-4FFB-B7B6-7EAFEA0777C3}"/>
              </a:ext>
            </a:extLst>
          </p:cNvPr>
          <p:cNvSpPr txBox="1">
            <a:spLocks/>
          </p:cNvSpPr>
          <p:nvPr/>
        </p:nvSpPr>
        <p:spPr>
          <a:xfrm>
            <a:off x="846912" y="2517522"/>
            <a:ext cx="10504449" cy="390789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2C2D76"/>
            </a:solidFill>
            <a:prstDash val="solid"/>
            <a:miter lim="800000"/>
          </a:ln>
          <a:effectLst/>
        </p:spPr>
        <p:txBody>
          <a:bodyPr/>
          <a:lstStyle>
            <a:lvl1pPr marL="0" indent="0" algn="l" defTabSz="1632753" rtl="0" eaLnBrk="1" latinLnBrk="0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326612" indent="-510235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5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2040941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857317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3673693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490070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5306446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6122822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6939199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1800" b="1" i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“Art</a:t>
            </a:r>
            <a:r>
              <a:rPr lang="es-MX" sz="1800" b="1" i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238.- </a:t>
            </a:r>
            <a:r>
              <a:rPr lang="es-MX" sz="1800" i="1" dirty="0"/>
              <a:t>Participación ciudadana en la priorización del gasto.- Las prioridades de gasto se establecerán desde las unidades básicas de participación y serán recogidas por la asamblea local o el organismo que en cada gobierno autónomo </a:t>
            </a:r>
            <a:r>
              <a:rPr lang="es-EC" sz="1800" i="1" dirty="0"/>
              <a:t>descentralizado se establezca como máxima instancia de participación. El cálculo definitivo de ingresos será presentado en </a:t>
            </a:r>
            <a:r>
              <a:rPr lang="es-MX" sz="1800" i="1" dirty="0"/>
              <a:t>el mismo plazo del artículo anterior, por el ejecutivo, en la asamblea local como insumo para la definición participativa </a:t>
            </a:r>
            <a:r>
              <a:rPr lang="es-MX" sz="1800" i="1" dirty="0" smtClean="0"/>
              <a:t>de las </a:t>
            </a:r>
            <a:r>
              <a:rPr lang="es-MX" sz="1800" i="1" dirty="0"/>
              <a:t>prioridades de inversión del año </a:t>
            </a:r>
            <a:r>
              <a:rPr lang="es-MX" sz="1800" i="1" dirty="0" smtClean="0"/>
              <a:t>siguiente.</a:t>
            </a:r>
          </a:p>
          <a:p>
            <a:pPr algn="just"/>
            <a:r>
              <a:rPr lang="es-MX" sz="1800" i="1" dirty="0" smtClean="0"/>
              <a:t>La </a:t>
            </a:r>
            <a:r>
              <a:rPr lang="es-MX" sz="1800" i="1" dirty="0"/>
              <a:t>asamblea local o el organismo que en cada gobierno autónomo descentralizado se establezca como </a:t>
            </a:r>
            <a:r>
              <a:rPr lang="es-MX" sz="1800" i="1" dirty="0" smtClean="0"/>
              <a:t>máxima instancia </a:t>
            </a:r>
            <a:r>
              <a:rPr lang="es-MX" sz="1800" i="1" dirty="0"/>
              <a:t>de participación, considerando el límite presupuestario, definirá prioridades anuales de inversión </a:t>
            </a:r>
            <a:r>
              <a:rPr lang="es-MX" sz="1800" i="1" dirty="0" smtClean="0"/>
              <a:t>en función </a:t>
            </a:r>
            <a:r>
              <a:rPr lang="es-MX" sz="1800" i="1" dirty="0"/>
              <a:t>de los lineamientos del plan de desarrollo y de ordenamiento territorial, que serán procesadas por </a:t>
            </a:r>
            <a:r>
              <a:rPr lang="es-MX" sz="1800" i="1" dirty="0" smtClean="0"/>
              <a:t>el ejecutivo </a:t>
            </a:r>
            <a:r>
              <a:rPr lang="es-MX" sz="1800" i="1" dirty="0"/>
              <a:t>local e incorporadas en los proyectos de presupuesto de las dependencias y servicios de </a:t>
            </a:r>
            <a:r>
              <a:rPr lang="es-MX" sz="1800" i="1" dirty="0" smtClean="0"/>
              <a:t>los gobiernos </a:t>
            </a:r>
            <a:r>
              <a:rPr lang="es-MX" sz="1800" i="1" dirty="0"/>
              <a:t>autónomos descentralizados</a:t>
            </a:r>
            <a:r>
              <a:rPr lang="es-MX" sz="1800" i="1" dirty="0" smtClean="0"/>
              <a:t>.”</a:t>
            </a:r>
            <a:endParaRPr lang="es-MX" sz="1800" b="1" i="1" dirty="0">
              <a:solidFill>
                <a:sysClr val="windowText" lastClr="000000">
                  <a:alpha val="75000"/>
                </a:sys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8" name="1 Título"/>
          <p:cNvSpPr txBox="1">
            <a:spLocks/>
          </p:cNvSpPr>
          <p:nvPr/>
        </p:nvSpPr>
        <p:spPr>
          <a:xfrm>
            <a:off x="6099137" y="186751"/>
            <a:ext cx="2708747" cy="919655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</a:p>
          <a:p>
            <a:pPr marL="182880"/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Metropolitana Financiera</a:t>
            </a:r>
            <a:endParaRPr lang="es-MX" sz="1600" b="1" dirty="0" smtClean="0">
              <a:solidFill>
                <a:schemeClr val="accent1">
                  <a:lumMod val="75000"/>
                </a:schemeClr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77059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492181" y="2559696"/>
            <a:ext cx="11221328" cy="1285632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kumimoji="0" lang="es-MX" b="1" dirty="0" smtClean="0">
                <a:solidFill>
                  <a:srgbClr val="2C2D76">
                    <a:alpha val="85000"/>
                  </a:srgbClr>
                </a:solidFill>
                <a:latin typeface="Calibri Light"/>
              </a:rPr>
              <a:t>INGRESOS PROFORMA 2023</a:t>
            </a:r>
            <a:endParaRPr kumimoji="0" lang="es-EC" b="1" dirty="0">
              <a:solidFill>
                <a:srgbClr val="2C2D76">
                  <a:alpha val="85000"/>
                </a:srgbClr>
              </a:solidFill>
              <a:latin typeface="Calibri Light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4609" y="136536"/>
            <a:ext cx="2628900" cy="98149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5571" y="6106416"/>
            <a:ext cx="1828800" cy="485775"/>
          </a:xfrm>
          <a:prstGeom prst="rect">
            <a:avLst/>
          </a:prstGeom>
        </p:spPr>
      </p:pic>
      <p:sp>
        <p:nvSpPr>
          <p:cNvPr id="10" name="1 Título"/>
          <p:cNvSpPr txBox="1">
            <a:spLocks/>
          </p:cNvSpPr>
          <p:nvPr/>
        </p:nvSpPr>
        <p:spPr>
          <a:xfrm>
            <a:off x="6375862" y="136061"/>
            <a:ext cx="2708747" cy="919655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</a:p>
          <a:p>
            <a:pPr marL="182880"/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Metropolitana Financiera</a:t>
            </a:r>
            <a:endParaRPr lang="es-MX" sz="1600" b="1" dirty="0" smtClean="0">
              <a:solidFill>
                <a:schemeClr val="accent1">
                  <a:lumMod val="75000"/>
                </a:schemeClr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02102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4609" y="136536"/>
            <a:ext cx="2628900" cy="98149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5571" y="6106416"/>
            <a:ext cx="1828800" cy="485775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5630091" y="58344"/>
            <a:ext cx="3454518" cy="650352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</a:p>
          <a:p>
            <a:pPr marL="182880"/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Metropolitana Financiera</a:t>
            </a:r>
            <a:endParaRPr lang="es-MX" sz="1600" b="1" dirty="0" smtClean="0">
              <a:solidFill>
                <a:schemeClr val="accent1">
                  <a:lumMod val="75000"/>
                </a:schemeClr>
              </a:solidFill>
              <a:latin typeface="Calibri Light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936171"/>
              </p:ext>
            </p:extLst>
          </p:nvPr>
        </p:nvGraphicFramePr>
        <p:xfrm>
          <a:off x="310424" y="829991"/>
          <a:ext cx="5319667" cy="316146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118976">
                  <a:extLst>
                    <a:ext uri="{9D8B030D-6E8A-4147-A177-3AD203B41FA5}">
                      <a16:colId xmlns:a16="http://schemas.microsoft.com/office/drawing/2014/main" val="4179000142"/>
                    </a:ext>
                  </a:extLst>
                </a:gridCol>
                <a:gridCol w="2200691">
                  <a:extLst>
                    <a:ext uri="{9D8B030D-6E8A-4147-A177-3AD203B41FA5}">
                      <a16:colId xmlns:a16="http://schemas.microsoft.com/office/drawing/2014/main" val="2695422973"/>
                    </a:ext>
                  </a:extLst>
                </a:gridCol>
              </a:tblGrid>
              <a:tr h="51615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DESCRIPCIÓN INGRESOS GADDMQ</a:t>
                      </a:r>
                      <a:endParaRPr lang="es-EC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Proforma </a:t>
                      </a:r>
                      <a:r>
                        <a:rPr lang="es-EC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2023</a:t>
                      </a:r>
                      <a:endParaRPr lang="es-EC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20473752"/>
                  </a:ext>
                </a:extLst>
              </a:tr>
              <a:tr h="258079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RECURSOS</a:t>
                      </a:r>
                      <a:r>
                        <a:rPr lang="es-EC" sz="16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MUNICIPALES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effectLst/>
                        </a:rPr>
                        <a:t>340.652.458,73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511679"/>
                  </a:ext>
                </a:extLst>
              </a:tr>
              <a:tr h="516156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 smtClean="0">
                          <a:effectLst/>
                        </a:rPr>
                        <a:t>ASIGNACIÓN </a:t>
                      </a:r>
                      <a:r>
                        <a:rPr lang="es-EC" sz="1600" u="none" strike="noStrike" dirty="0">
                          <a:effectLst/>
                        </a:rPr>
                        <a:t>GOBIERNO CENTRAL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effectLst/>
                        </a:rPr>
                        <a:t>         </a:t>
                      </a:r>
                      <a:r>
                        <a:rPr lang="es-EC" sz="1600" u="none" strike="noStrike" dirty="0" smtClean="0">
                          <a:effectLst/>
                        </a:rPr>
                        <a:t> 354.330.375,37 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94185"/>
                  </a:ext>
                </a:extLst>
              </a:tr>
              <a:tr h="258079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SUBTOTAL INGRESOS GADMMQ</a:t>
                      </a:r>
                      <a:endParaRPr lang="es-EC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695.222.834,10 </a:t>
                      </a:r>
                      <a:endParaRPr lang="es-EC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46549299"/>
                  </a:ext>
                </a:extLst>
              </a:tr>
              <a:tr h="258079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</a:rPr>
                        <a:t>SALDO CAJA BANCOS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 smtClean="0">
                          <a:effectLst/>
                        </a:rPr>
                        <a:t>245.806.243,14</a:t>
                      </a:r>
                      <a:endParaRPr lang="es-EC" sz="1600" u="none" strike="noStrike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502366"/>
                  </a:ext>
                </a:extLst>
              </a:tr>
              <a:tr h="258079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</a:rPr>
                        <a:t>ESPACIO PRESUPUESTARIO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effectLst/>
                        </a:rPr>
                        <a:t>7.500.023,55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039631"/>
                  </a:ext>
                </a:extLst>
              </a:tr>
              <a:tr h="25807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b="0" u="none" strike="noStrike" kern="1200" dirty="0" smtClean="0">
                          <a:solidFill>
                            <a:srgbClr val="002060"/>
                          </a:solidFill>
                          <a:effectLst/>
                        </a:rPr>
                        <a:t>PRESUPUESTO PPLMQ</a:t>
                      </a:r>
                      <a:endParaRPr lang="es-EC" sz="1600" b="0" u="none" strike="noStrike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81.232.317,45 </a:t>
                      </a:r>
                      <a:endParaRPr lang="es-EC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618432"/>
                  </a:ext>
                </a:extLst>
              </a:tr>
              <a:tr h="258079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SUBTOTAL ESPACIOS</a:t>
                      </a:r>
                      <a:endParaRPr lang="es-EC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334.538.584,14</a:t>
                      </a:r>
                      <a:endParaRPr lang="es-EC" sz="1600" b="1" u="none" strike="noStrike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324661"/>
                  </a:ext>
                </a:extLst>
              </a:tr>
              <a:tr h="580675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SUBTOTAL</a:t>
                      </a:r>
                      <a:r>
                        <a:rPr lang="es-EC" sz="1600" b="1" u="none" strike="noStrike" baseline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s-EC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PROFORMA 2023</a:t>
                      </a:r>
                      <a:endParaRPr lang="es-EC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1.029.761.418,24</a:t>
                      </a:r>
                      <a:endParaRPr lang="es-EC" sz="1600" b="1" u="none" strike="noStrike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59904600"/>
                  </a:ext>
                </a:extLst>
              </a:tr>
            </a:tbl>
          </a:graphicData>
        </a:graphic>
      </p:graphicFrame>
      <p:graphicFrame>
        <p:nvGraphicFramePr>
          <p:cNvPr id="16" name="Tab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374551"/>
              </p:ext>
            </p:extLst>
          </p:nvPr>
        </p:nvGraphicFramePr>
        <p:xfrm>
          <a:off x="310424" y="4215481"/>
          <a:ext cx="5319667" cy="85693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108025">
                  <a:extLst>
                    <a:ext uri="{9D8B030D-6E8A-4147-A177-3AD203B41FA5}">
                      <a16:colId xmlns:a16="http://schemas.microsoft.com/office/drawing/2014/main" val="996930594"/>
                    </a:ext>
                  </a:extLst>
                </a:gridCol>
                <a:gridCol w="2211642">
                  <a:extLst>
                    <a:ext uri="{9D8B030D-6E8A-4147-A177-3AD203B41FA5}">
                      <a16:colId xmlns:a16="http://schemas.microsoft.com/office/drawing/2014/main" val="4174543373"/>
                    </a:ext>
                  </a:extLst>
                </a:gridCol>
              </a:tblGrid>
              <a:tr h="472255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Asignación</a:t>
                      </a:r>
                      <a:r>
                        <a:rPr lang="es-EC" sz="1800" b="1" u="none" strike="noStrike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Gobierno Central</a:t>
                      </a:r>
                      <a:endParaRPr lang="es-EC" sz="1800" b="1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600" b="1" u="none" strike="noStrike" kern="1200" dirty="0" smtClean="0">
                          <a:solidFill>
                            <a:srgbClr val="002060"/>
                          </a:solidFill>
                          <a:effectLst/>
                        </a:rPr>
                        <a:t>Proforma </a:t>
                      </a:r>
                      <a:r>
                        <a:rPr lang="es-EC" sz="1600" b="1" u="none" strike="noStrike" kern="1200" dirty="0">
                          <a:solidFill>
                            <a:srgbClr val="002060"/>
                          </a:solidFill>
                          <a:effectLst/>
                        </a:rPr>
                        <a:t>2023  </a:t>
                      </a:r>
                      <a:endParaRPr lang="es-EC" sz="1600" b="1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53992923"/>
                  </a:ext>
                </a:extLst>
              </a:tr>
              <a:tr h="384679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CRUCE DE </a:t>
                      </a:r>
                      <a:r>
                        <a:rPr lang="es-EC" sz="16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DEUDA*</a:t>
                      </a:r>
                      <a:endParaRPr lang="es-EC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</a:t>
                      </a:r>
                      <a:r>
                        <a:rPr lang="es-EC" sz="16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150.000.000,00 </a:t>
                      </a:r>
                      <a:endParaRPr lang="es-EC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191612"/>
                  </a:ext>
                </a:extLst>
              </a:tr>
            </a:tbl>
          </a:graphicData>
        </a:graphic>
      </p:graphicFrame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328062"/>
              </p:ext>
            </p:extLst>
          </p:nvPr>
        </p:nvGraphicFramePr>
        <p:xfrm>
          <a:off x="310424" y="5296444"/>
          <a:ext cx="5319667" cy="47225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131505">
                  <a:extLst>
                    <a:ext uri="{9D8B030D-6E8A-4147-A177-3AD203B41FA5}">
                      <a16:colId xmlns:a16="http://schemas.microsoft.com/office/drawing/2014/main" val="996930594"/>
                    </a:ext>
                  </a:extLst>
                </a:gridCol>
                <a:gridCol w="2188162">
                  <a:extLst>
                    <a:ext uri="{9D8B030D-6E8A-4147-A177-3AD203B41FA5}">
                      <a16:colId xmlns:a16="http://schemas.microsoft.com/office/drawing/2014/main" val="4174543373"/>
                    </a:ext>
                  </a:extLst>
                </a:gridCol>
              </a:tblGrid>
              <a:tr h="472255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r>
                        <a:rPr lang="es-EC" sz="1800" b="1" u="none" strike="noStrike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PROFORMA 2023</a:t>
                      </a:r>
                      <a:endParaRPr lang="es-EC" sz="1800" b="1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800" b="1" u="none" strike="noStrike" kern="1200" dirty="0" smtClean="0">
                          <a:solidFill>
                            <a:srgbClr val="002060"/>
                          </a:solidFill>
                          <a:effectLst/>
                        </a:rPr>
                        <a:t>1.179.761.418,24</a:t>
                      </a:r>
                      <a:endParaRPr lang="es-EC" sz="1600" b="1" u="none" strike="noStrike" kern="1200" dirty="0" smtClean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53992923"/>
                  </a:ext>
                </a:extLst>
              </a:tr>
            </a:tbl>
          </a:graphicData>
        </a:graphic>
      </p:graphicFrame>
      <p:sp>
        <p:nvSpPr>
          <p:cNvPr id="4" name="Recortar rectángulo de esquina diagonal 3"/>
          <p:cNvSpPr/>
          <p:nvPr/>
        </p:nvSpPr>
        <p:spPr>
          <a:xfrm>
            <a:off x="310424" y="5992728"/>
            <a:ext cx="4360050" cy="485775"/>
          </a:xfrm>
          <a:prstGeom prst="snip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 smtClean="0">
                <a:solidFill>
                  <a:srgbClr val="002060"/>
                </a:solidFill>
              </a:rPr>
              <a:t>*</a:t>
            </a:r>
            <a:r>
              <a:rPr lang="es-EC" dirty="0" smtClean="0">
                <a:solidFill>
                  <a:srgbClr val="002060"/>
                </a:solidFill>
              </a:rPr>
              <a:t>Pendiente </a:t>
            </a:r>
            <a:r>
              <a:rPr lang="es-EC" dirty="0">
                <a:solidFill>
                  <a:srgbClr val="002060"/>
                </a:solidFill>
              </a:rPr>
              <a:t>deuda MEF  </a:t>
            </a:r>
            <a:r>
              <a:rPr lang="es-EC" dirty="0" smtClean="0">
                <a:solidFill>
                  <a:srgbClr val="002060"/>
                </a:solidFill>
              </a:rPr>
              <a:t>208.761.515,31 </a:t>
            </a:r>
            <a:endParaRPr lang="es-EC" sz="1600" dirty="0">
              <a:solidFill>
                <a:srgbClr val="002060"/>
              </a:solidFill>
            </a:endParaRPr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3550513"/>
              </p:ext>
            </p:extLst>
          </p:nvPr>
        </p:nvGraphicFramePr>
        <p:xfrm>
          <a:off x="5773783" y="1392845"/>
          <a:ext cx="6120588" cy="4304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5152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12542" y="2969409"/>
            <a:ext cx="11136922" cy="1285632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kumimoji="0" lang="es-MX" b="1" dirty="0" smtClean="0">
                <a:solidFill>
                  <a:srgbClr val="2C2D76">
                    <a:alpha val="85000"/>
                  </a:srgbClr>
                </a:solidFill>
                <a:latin typeface="Calibri Light"/>
              </a:rPr>
              <a:t>GASTO CORRIENTE</a:t>
            </a:r>
          </a:p>
          <a:p>
            <a:pPr marL="182880" algn="ctr"/>
            <a:r>
              <a:rPr kumimoji="0" lang="es-MX" b="1" dirty="0" smtClean="0">
                <a:solidFill>
                  <a:srgbClr val="2C2D76">
                    <a:alpha val="85000"/>
                  </a:srgbClr>
                </a:solidFill>
                <a:latin typeface="Calibri Light"/>
              </a:rPr>
              <a:t>PROFORMA 2023</a:t>
            </a:r>
            <a:endParaRPr kumimoji="0" lang="es-EC" b="1" dirty="0">
              <a:solidFill>
                <a:srgbClr val="2C2D76">
                  <a:alpha val="85000"/>
                </a:srgbClr>
              </a:solidFill>
              <a:latin typeface="Calibri Light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4609" y="136536"/>
            <a:ext cx="2628900" cy="98149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5571" y="6106416"/>
            <a:ext cx="1828800" cy="485775"/>
          </a:xfrm>
          <a:prstGeom prst="rect">
            <a:avLst/>
          </a:prstGeom>
        </p:spPr>
      </p:pic>
      <p:sp>
        <p:nvSpPr>
          <p:cNvPr id="10" name="1 Título"/>
          <p:cNvSpPr txBox="1">
            <a:spLocks/>
          </p:cNvSpPr>
          <p:nvPr/>
        </p:nvSpPr>
        <p:spPr>
          <a:xfrm>
            <a:off x="6375862" y="136061"/>
            <a:ext cx="2708747" cy="919655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</a:p>
          <a:p>
            <a:pPr marL="182880"/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Metropolitana Financiera</a:t>
            </a:r>
            <a:endParaRPr lang="es-MX" sz="1600" b="1" dirty="0" smtClean="0">
              <a:solidFill>
                <a:schemeClr val="accent1">
                  <a:lumMod val="75000"/>
                </a:schemeClr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05327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4609" y="136536"/>
            <a:ext cx="2628900" cy="98149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5571" y="6106416"/>
            <a:ext cx="1828800" cy="485775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5630091" y="58344"/>
            <a:ext cx="3454518" cy="650352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</a:p>
          <a:p>
            <a:pPr marL="182880"/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Metropolitana Financiera</a:t>
            </a:r>
            <a:endParaRPr lang="es-MX" sz="1600" b="1" dirty="0" smtClean="0">
              <a:solidFill>
                <a:schemeClr val="accent1">
                  <a:lumMod val="75000"/>
                </a:schemeClr>
              </a:solidFill>
              <a:latin typeface="Calibri Light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617954"/>
              </p:ext>
            </p:extLst>
          </p:nvPr>
        </p:nvGraphicFramePr>
        <p:xfrm>
          <a:off x="773724" y="905041"/>
          <a:ext cx="6049108" cy="239629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034158">
                  <a:extLst>
                    <a:ext uri="{9D8B030D-6E8A-4147-A177-3AD203B41FA5}">
                      <a16:colId xmlns:a16="http://schemas.microsoft.com/office/drawing/2014/main" val="4179000142"/>
                    </a:ext>
                  </a:extLst>
                </a:gridCol>
                <a:gridCol w="3014950">
                  <a:extLst>
                    <a:ext uri="{9D8B030D-6E8A-4147-A177-3AD203B41FA5}">
                      <a16:colId xmlns:a16="http://schemas.microsoft.com/office/drawing/2014/main" val="2695422973"/>
                    </a:ext>
                  </a:extLst>
                </a:gridCol>
              </a:tblGrid>
              <a:tr h="54758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DESCRIPCIÓN </a:t>
                      </a:r>
                      <a:r>
                        <a:rPr lang="es-EC" sz="20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GASTOS CORRIENTES GADDMQ</a:t>
                      </a:r>
                      <a:endParaRPr lang="es-EC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Proforma </a:t>
                      </a:r>
                      <a:r>
                        <a:rPr lang="es-EC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2023</a:t>
                      </a:r>
                      <a:endParaRPr lang="es-EC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20473752"/>
                  </a:ext>
                </a:extLst>
              </a:tr>
              <a:tr h="273793"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Gastos</a:t>
                      </a:r>
                      <a:r>
                        <a:rPr lang="es-EC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en </a:t>
                      </a:r>
                      <a:r>
                        <a:rPr lang="es-EC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Remuneraciones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000" u="none" strike="noStrike" dirty="0" smtClean="0">
                          <a:effectLst/>
                        </a:rPr>
                        <a:t>210.449.338,46</a:t>
                      </a:r>
                      <a:endParaRPr lang="es-EC" sz="2000" u="none" strike="noStrike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511679"/>
                  </a:ext>
                </a:extLst>
              </a:tr>
              <a:tr h="465984"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u="none" strike="noStrike" dirty="0" smtClean="0">
                          <a:effectLst/>
                        </a:rPr>
                        <a:t>Gastos Administrativos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000" u="none" strike="noStrike" dirty="0">
                          <a:effectLst/>
                        </a:rPr>
                        <a:t>         </a:t>
                      </a:r>
                      <a:r>
                        <a:rPr lang="es-EC" sz="2000" u="none" strike="noStrike" dirty="0" smtClean="0">
                          <a:effectLst/>
                        </a:rPr>
                        <a:t> 150.013.776,71  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94185"/>
                  </a:ext>
                </a:extLst>
              </a:tr>
              <a:tr h="406308"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Anticipos</a:t>
                      </a:r>
                      <a:r>
                        <a:rPr lang="es-EC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por devengar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256.500,00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874514"/>
                  </a:ext>
                </a:extLst>
              </a:tr>
              <a:tr h="273793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Total </a:t>
                      </a:r>
                      <a:r>
                        <a:rPr lang="es-MX" sz="20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Gto</a:t>
                      </a:r>
                      <a:r>
                        <a:rPr lang="es-MX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. </a:t>
                      </a:r>
                      <a:r>
                        <a:rPr lang="es-MX" sz="20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Cte</a:t>
                      </a:r>
                      <a:r>
                        <a:rPr lang="es-MX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 Proforma Presupuestaria 2023	</a:t>
                      </a:r>
                      <a:endParaRPr lang="es-EC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360.719.615,17</a:t>
                      </a:r>
                      <a:endParaRPr lang="es-EC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46549299"/>
                  </a:ext>
                </a:extLst>
              </a:tr>
            </a:tbl>
          </a:graphicData>
        </a:graphic>
      </p:graphicFrame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1692121"/>
              </p:ext>
            </p:extLst>
          </p:nvPr>
        </p:nvGraphicFramePr>
        <p:xfrm>
          <a:off x="4918353" y="2560320"/>
          <a:ext cx="6572250" cy="4031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54310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-433090" y="2573763"/>
            <a:ext cx="11122855" cy="1285632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kumimoji="0" lang="es-MX" b="1" dirty="0" smtClean="0">
                <a:solidFill>
                  <a:srgbClr val="2C2D76">
                    <a:alpha val="85000"/>
                  </a:srgbClr>
                </a:solidFill>
                <a:latin typeface="Calibri Light"/>
              </a:rPr>
              <a:t>GRACIAS</a:t>
            </a:r>
            <a:endParaRPr kumimoji="0" lang="es-EC" b="1" dirty="0">
              <a:solidFill>
                <a:srgbClr val="2C2D76">
                  <a:alpha val="85000"/>
                </a:srgbClr>
              </a:solidFill>
              <a:latin typeface="Calibri Light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4609" y="136536"/>
            <a:ext cx="2628900" cy="98149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5571" y="6106416"/>
            <a:ext cx="1828800" cy="485775"/>
          </a:xfrm>
          <a:prstGeom prst="rect">
            <a:avLst/>
          </a:prstGeom>
        </p:spPr>
      </p:pic>
      <p:sp>
        <p:nvSpPr>
          <p:cNvPr id="10" name="1 Título"/>
          <p:cNvSpPr txBox="1">
            <a:spLocks/>
          </p:cNvSpPr>
          <p:nvPr/>
        </p:nvSpPr>
        <p:spPr>
          <a:xfrm>
            <a:off x="6375862" y="136061"/>
            <a:ext cx="2708747" cy="919655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</a:p>
          <a:p>
            <a:pPr marL="182880"/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Metropolitana Financiera</a:t>
            </a:r>
            <a:endParaRPr lang="es-MX" sz="1600" b="1" dirty="0" smtClean="0">
              <a:solidFill>
                <a:schemeClr val="accent1">
                  <a:lumMod val="75000"/>
                </a:schemeClr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1270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2223</TotalTime>
  <Words>502</Words>
  <Application>Microsoft Office PowerPoint</Application>
  <PresentationFormat>Panorámica</PresentationFormat>
  <Paragraphs>100</Paragraphs>
  <Slides>11</Slides>
  <Notes>3</Notes>
  <HiddenSlides>2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Daissy Tatiana Machuca Campos</dc:creator>
  <cp:lastModifiedBy>Marcia Cecilia Telpis Llivichuzca</cp:lastModifiedBy>
  <cp:revision>96</cp:revision>
  <cp:lastPrinted>2023-07-28T19:41:16Z</cp:lastPrinted>
  <dcterms:created xsi:type="dcterms:W3CDTF">2023-05-16T20:15:33Z</dcterms:created>
  <dcterms:modified xsi:type="dcterms:W3CDTF">2023-08-01T15:53:16Z</dcterms:modified>
</cp:coreProperties>
</file>