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5922"/>
            <a:ext cx="9143999" cy="2806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398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1640205"/>
          </a:xfrm>
          <a:custGeom>
            <a:avLst/>
            <a:gdLst/>
            <a:ahLst/>
            <a:cxnLst/>
            <a:rect l="l" t="t" r="r" b="b"/>
            <a:pathLst>
              <a:path w="9144000" h="1640205">
                <a:moveTo>
                  <a:pt x="9144000" y="0"/>
                </a:moveTo>
                <a:lnTo>
                  <a:pt x="0" y="0"/>
                </a:lnTo>
                <a:lnTo>
                  <a:pt x="0" y="1415923"/>
                </a:lnTo>
                <a:lnTo>
                  <a:pt x="1496949" y="1415923"/>
                </a:lnTo>
                <a:lnTo>
                  <a:pt x="1782699" y="1630299"/>
                </a:lnTo>
                <a:lnTo>
                  <a:pt x="1789049" y="1632712"/>
                </a:lnTo>
                <a:lnTo>
                  <a:pt x="1798574" y="1636267"/>
                </a:lnTo>
                <a:lnTo>
                  <a:pt x="1808099" y="1639824"/>
                </a:lnTo>
                <a:lnTo>
                  <a:pt x="1816100" y="1639824"/>
                </a:lnTo>
                <a:lnTo>
                  <a:pt x="1825625" y="1639824"/>
                </a:lnTo>
                <a:lnTo>
                  <a:pt x="1833499" y="1636267"/>
                </a:lnTo>
                <a:lnTo>
                  <a:pt x="1843024" y="1632712"/>
                </a:lnTo>
                <a:lnTo>
                  <a:pt x="1849374" y="1630299"/>
                </a:lnTo>
                <a:lnTo>
                  <a:pt x="2135124" y="1415923"/>
                </a:lnTo>
                <a:lnTo>
                  <a:pt x="9144000" y="1415923"/>
                </a:lnTo>
                <a:lnTo>
                  <a:pt x="9144000" y="0"/>
                </a:lnTo>
                <a:close/>
              </a:path>
            </a:pathLst>
          </a:custGeom>
          <a:ln w="9144">
            <a:solidFill>
              <a:srgbClr val="3B8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15922"/>
            <a:ext cx="9143999" cy="2806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697" y="2164206"/>
            <a:ext cx="753460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026" y="1542034"/>
            <a:ext cx="8965946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algn="ctr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SITUACIÓN</a:t>
            </a:r>
            <a:r>
              <a:rPr spc="-165" dirty="0"/>
              <a:t> </a:t>
            </a:r>
            <a:r>
              <a:rPr spc="-30" dirty="0"/>
              <a:t>D</a:t>
            </a:r>
            <a:r>
              <a:rPr spc="-35" dirty="0"/>
              <a:t>E</a:t>
            </a:r>
            <a:r>
              <a:rPr spc="-100" dirty="0"/>
              <a:t>L</a:t>
            </a:r>
            <a:r>
              <a:rPr spc="-170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spc="-130" dirty="0"/>
              <a:t>MERCIO</a:t>
            </a:r>
            <a:r>
              <a:rPr spc="-155" dirty="0"/>
              <a:t> </a:t>
            </a:r>
            <a:r>
              <a:rPr spc="-60" dirty="0"/>
              <a:t>AUTÓNO</a:t>
            </a:r>
            <a:r>
              <a:rPr spc="-65" dirty="0"/>
              <a:t>M</a:t>
            </a:r>
            <a:r>
              <a:rPr spc="-15" dirty="0"/>
              <a:t>O  </a:t>
            </a:r>
            <a:r>
              <a:rPr spc="-75" dirty="0"/>
              <a:t>EN</a:t>
            </a:r>
            <a:r>
              <a:rPr spc="-180" dirty="0"/>
              <a:t> </a:t>
            </a:r>
            <a:r>
              <a:rPr spc="-65" dirty="0"/>
              <a:t>EL</a:t>
            </a:r>
            <a:r>
              <a:rPr spc="-170" dirty="0"/>
              <a:t> </a:t>
            </a:r>
            <a:r>
              <a:rPr spc="-30" dirty="0"/>
              <a:t>D</a:t>
            </a:r>
            <a:r>
              <a:rPr spc="-270" dirty="0"/>
              <a:t>IST</a:t>
            </a:r>
            <a:r>
              <a:rPr spc="-335" dirty="0"/>
              <a:t>R</a:t>
            </a:r>
            <a:r>
              <a:rPr spc="-270" dirty="0"/>
              <a:t>ITO</a:t>
            </a:r>
            <a:r>
              <a:rPr spc="-170" dirty="0"/>
              <a:t> </a:t>
            </a:r>
            <a:r>
              <a:rPr spc="20" dirty="0"/>
              <a:t>M</a:t>
            </a:r>
            <a:r>
              <a:rPr spc="-114" dirty="0"/>
              <a:t>ET</a:t>
            </a:r>
            <a:r>
              <a:rPr spc="-145" dirty="0"/>
              <a:t>R</a:t>
            </a:r>
            <a:r>
              <a:rPr spc="-40" dirty="0"/>
              <a:t>OPO</a:t>
            </a:r>
            <a:r>
              <a:rPr spc="-25" dirty="0"/>
              <a:t>L</a:t>
            </a:r>
            <a:r>
              <a:rPr spc="-254" dirty="0"/>
              <a:t>IT</a:t>
            </a:r>
            <a:r>
              <a:rPr spc="-335" dirty="0"/>
              <a:t>A</a:t>
            </a:r>
            <a:r>
              <a:rPr spc="-65" dirty="0"/>
              <a:t>NO</a:t>
            </a:r>
            <a:r>
              <a:rPr spc="-160" dirty="0"/>
              <a:t> </a:t>
            </a:r>
            <a:r>
              <a:rPr spc="-20" dirty="0"/>
              <a:t>DE  </a:t>
            </a:r>
            <a:r>
              <a:rPr spc="-180" dirty="0"/>
              <a:t>QUITO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4921" y="4717186"/>
            <a:ext cx="100456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1050" b="1" spc="-50" dirty="0">
                <a:solidFill>
                  <a:srgbClr val="C00000"/>
                </a:solidFill>
                <a:latin typeface="Verdana"/>
                <a:cs typeface="Verdana"/>
              </a:rPr>
              <a:t>GOST</a:t>
            </a:r>
            <a:r>
              <a:rPr sz="105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1050" b="1" spc="-6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050" b="1" spc="-80" dirty="0">
                <a:solidFill>
                  <a:srgbClr val="C00000"/>
                </a:solidFill>
                <a:latin typeface="Verdana"/>
                <a:cs typeface="Verdana"/>
              </a:rPr>
              <a:t>20</a:t>
            </a:r>
            <a:r>
              <a:rPr sz="1050" b="1" spc="-75" dirty="0">
                <a:solidFill>
                  <a:srgbClr val="C00000"/>
                </a:solidFill>
                <a:latin typeface="Verdana"/>
                <a:cs typeface="Verdana"/>
              </a:rPr>
              <a:t>24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9195" y="669099"/>
            <a:ext cx="5381625" cy="1187450"/>
            <a:chOff x="1949195" y="669099"/>
            <a:chExt cx="5381625" cy="1187450"/>
          </a:xfrm>
        </p:grpSpPr>
        <p:sp>
          <p:nvSpPr>
            <p:cNvPr id="5" name="object 5"/>
            <p:cNvSpPr/>
            <p:nvPr/>
          </p:nvSpPr>
          <p:spPr>
            <a:xfrm>
              <a:off x="1949195" y="822960"/>
              <a:ext cx="4787265" cy="832485"/>
            </a:xfrm>
            <a:custGeom>
              <a:avLst/>
              <a:gdLst/>
              <a:ahLst/>
              <a:cxnLst/>
              <a:rect l="l" t="t" r="r" b="b"/>
              <a:pathLst>
                <a:path w="4787265" h="832485">
                  <a:moveTo>
                    <a:pt x="4786883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4786883" y="832103"/>
                  </a:lnTo>
                  <a:lnTo>
                    <a:pt x="478688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8607" y="669099"/>
              <a:ext cx="4751832" cy="1187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5" y="882396"/>
              <a:ext cx="1136904" cy="6797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4102" y="647445"/>
            <a:ext cx="3305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FFFFFF"/>
                </a:solidFill>
              </a:rPr>
              <a:t>CONTEXTO</a:t>
            </a:r>
            <a:r>
              <a:rPr sz="2000" spc="-135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ECON</a:t>
            </a:r>
            <a:r>
              <a:rPr sz="2000" spc="-15" dirty="0">
                <a:solidFill>
                  <a:srgbClr val="FFFFFF"/>
                </a:solidFill>
              </a:rPr>
              <a:t>Ó</a:t>
            </a:r>
            <a:r>
              <a:rPr sz="2000" spc="-105" dirty="0">
                <a:solidFill>
                  <a:srgbClr val="FFFFFF"/>
                </a:solidFill>
              </a:rPr>
              <a:t>MICO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9026" y="1542034"/>
            <a:ext cx="8965946" cy="275011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866005" marR="412750" indent="-342900">
              <a:lnSpc>
                <a:spcPts val="1370"/>
              </a:lnSpc>
              <a:spcBef>
                <a:spcPts val="204"/>
              </a:spcBef>
              <a:buSzPct val="150000"/>
              <a:buFont typeface="Microsoft Sans Serif"/>
              <a:buChar char="●"/>
              <a:tabLst>
                <a:tab pos="4866005" algn="l"/>
                <a:tab pos="4866640" algn="l"/>
              </a:tabLst>
            </a:pPr>
            <a:r>
              <a:rPr spc="-35" dirty="0"/>
              <a:t>Tasa</a:t>
            </a:r>
            <a:r>
              <a:rPr spc="-100" dirty="0"/>
              <a:t> </a:t>
            </a:r>
            <a:r>
              <a:rPr spc="35" dirty="0"/>
              <a:t>de</a:t>
            </a:r>
            <a:r>
              <a:rPr spc="-110" dirty="0"/>
              <a:t> </a:t>
            </a:r>
            <a:r>
              <a:rPr spc="25" dirty="0"/>
              <a:t>desempleo</a:t>
            </a:r>
            <a:r>
              <a:rPr spc="-100" dirty="0"/>
              <a:t> </a:t>
            </a:r>
            <a:r>
              <a:rPr spc="-35" dirty="0"/>
              <a:t>(INEC</a:t>
            </a:r>
            <a:r>
              <a:rPr spc="-105" dirty="0"/>
              <a:t> </a:t>
            </a:r>
            <a:r>
              <a:rPr spc="70" dirty="0"/>
              <a:t>ENEMDU</a:t>
            </a:r>
            <a:r>
              <a:rPr spc="-120" dirty="0"/>
              <a:t> </a:t>
            </a:r>
            <a:r>
              <a:rPr spc="-165" dirty="0"/>
              <a:t>–</a:t>
            </a:r>
            <a:r>
              <a:rPr spc="-105" dirty="0"/>
              <a:t> </a:t>
            </a:r>
            <a:r>
              <a:rPr spc="-145" dirty="0"/>
              <a:t>I</a:t>
            </a:r>
            <a:r>
              <a:rPr spc="-110" dirty="0"/>
              <a:t> </a:t>
            </a:r>
            <a:r>
              <a:rPr spc="-5" dirty="0"/>
              <a:t>Trimestre </a:t>
            </a:r>
            <a:r>
              <a:rPr spc="-409" dirty="0"/>
              <a:t> </a:t>
            </a:r>
            <a:r>
              <a:rPr spc="-95" dirty="0"/>
              <a:t>2024):</a:t>
            </a:r>
          </a:p>
          <a:p>
            <a:pPr marL="4510405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Microsoft Sans Serif"/>
              <a:buChar char="●"/>
            </a:pPr>
            <a:endParaRPr spc="-95" dirty="0"/>
          </a:p>
          <a:p>
            <a:pPr marL="5706745">
              <a:lnSpc>
                <a:spcPts val="1735"/>
              </a:lnSpc>
            </a:pPr>
            <a:r>
              <a:rPr sz="1800" b="1" spc="-50" dirty="0"/>
              <a:t>Naci</a:t>
            </a:r>
            <a:r>
              <a:rPr sz="1800" b="1" spc="-90" dirty="0"/>
              <a:t>onal: </a:t>
            </a:r>
            <a:r>
              <a:rPr sz="1800" spc="-125" dirty="0" smtClean="0"/>
              <a:t>4</a:t>
            </a:r>
            <a:r>
              <a:rPr sz="1800" spc="-65" dirty="0" smtClean="0"/>
              <a:t>,</a:t>
            </a:r>
            <a:r>
              <a:rPr sz="1800" spc="-395" dirty="0" smtClean="0"/>
              <a:t>1</a:t>
            </a:r>
            <a:r>
              <a:rPr lang="es-EC" sz="1800" spc="-395" dirty="0" smtClean="0"/>
              <a:t> </a:t>
            </a:r>
            <a:r>
              <a:rPr sz="1800" spc="-395" dirty="0" smtClean="0"/>
              <a:t>%</a:t>
            </a:r>
            <a:endParaRPr sz="1800" dirty="0"/>
          </a:p>
          <a:p>
            <a:pPr marL="5697855">
              <a:lnSpc>
                <a:spcPts val="2095"/>
              </a:lnSpc>
            </a:pPr>
            <a:r>
              <a:rPr sz="1800" b="1" spc="-10" dirty="0"/>
              <a:t>Quito</a:t>
            </a:r>
            <a:r>
              <a:rPr sz="1800" b="1" spc="-254" dirty="0"/>
              <a:t>:</a:t>
            </a:r>
            <a:r>
              <a:rPr sz="1800" b="1" spc="-130" dirty="0"/>
              <a:t> </a:t>
            </a:r>
            <a:r>
              <a:rPr sz="1800" spc="-135" dirty="0" smtClean="0"/>
              <a:t>8,</a:t>
            </a:r>
            <a:r>
              <a:rPr sz="1800" spc="-225" dirty="0" smtClean="0"/>
              <a:t>8</a:t>
            </a:r>
            <a:r>
              <a:rPr lang="es-EC" sz="1800" spc="-225" dirty="0" smtClean="0"/>
              <a:t> </a:t>
            </a:r>
            <a:r>
              <a:rPr sz="1800" spc="-225" dirty="0" smtClean="0"/>
              <a:t>%</a:t>
            </a:r>
            <a:endParaRPr sz="1800" dirty="0"/>
          </a:p>
          <a:p>
            <a:pPr marL="4866005" marR="323215" indent="-342900">
              <a:lnSpc>
                <a:spcPts val="1370"/>
              </a:lnSpc>
              <a:spcBef>
                <a:spcPts val="1664"/>
              </a:spcBef>
              <a:buSzPct val="150000"/>
              <a:buFont typeface="Microsoft Sans Serif"/>
              <a:buChar char="●"/>
              <a:tabLst>
                <a:tab pos="4866005" algn="l"/>
                <a:tab pos="4866640" algn="l"/>
              </a:tabLst>
            </a:pPr>
            <a:r>
              <a:rPr spc="35" dirty="0"/>
              <a:t>Población</a:t>
            </a:r>
            <a:r>
              <a:rPr spc="-120" dirty="0"/>
              <a:t> </a:t>
            </a:r>
            <a:r>
              <a:rPr spc="30" dirty="0"/>
              <a:t>ocupada</a:t>
            </a:r>
            <a:r>
              <a:rPr spc="-100" dirty="0"/>
              <a:t> </a:t>
            </a:r>
            <a:r>
              <a:rPr spc="25" dirty="0"/>
              <a:t>en</a:t>
            </a:r>
            <a:r>
              <a:rPr spc="-105" dirty="0"/>
              <a:t> </a:t>
            </a:r>
            <a:r>
              <a:rPr spc="-5" dirty="0"/>
              <a:t>el</a:t>
            </a:r>
            <a:r>
              <a:rPr spc="-100" dirty="0"/>
              <a:t> </a:t>
            </a:r>
            <a:r>
              <a:rPr dirty="0"/>
              <a:t>sector</a:t>
            </a:r>
            <a:r>
              <a:rPr spc="-125" dirty="0"/>
              <a:t> </a:t>
            </a:r>
            <a:r>
              <a:rPr spc="10" dirty="0"/>
              <a:t>informal</a:t>
            </a:r>
            <a:r>
              <a:rPr spc="-114" dirty="0"/>
              <a:t> </a:t>
            </a:r>
            <a:r>
              <a:rPr spc="15" dirty="0"/>
              <a:t>nacional </a:t>
            </a:r>
            <a:r>
              <a:rPr spc="-405" dirty="0"/>
              <a:t> </a:t>
            </a:r>
            <a:r>
              <a:rPr spc="-60" dirty="0"/>
              <a:t>(I</a:t>
            </a:r>
            <a:r>
              <a:rPr spc="-105" dirty="0"/>
              <a:t>N</a:t>
            </a:r>
            <a:r>
              <a:rPr spc="30" dirty="0"/>
              <a:t>EC</a:t>
            </a:r>
            <a:r>
              <a:rPr spc="-110" dirty="0"/>
              <a:t> </a:t>
            </a:r>
            <a:r>
              <a:rPr spc="75" dirty="0"/>
              <a:t>ENEM</a:t>
            </a:r>
            <a:r>
              <a:rPr spc="65" dirty="0"/>
              <a:t>D</a:t>
            </a:r>
            <a:r>
              <a:rPr spc="70" dirty="0"/>
              <a:t>U</a:t>
            </a:r>
            <a:r>
              <a:rPr spc="-120" dirty="0"/>
              <a:t> </a:t>
            </a:r>
            <a:r>
              <a:rPr spc="-165" dirty="0"/>
              <a:t>–</a:t>
            </a:r>
            <a:r>
              <a:rPr spc="-110" dirty="0"/>
              <a:t> </a:t>
            </a:r>
            <a:r>
              <a:rPr spc="-145" dirty="0"/>
              <a:t>I</a:t>
            </a:r>
            <a:r>
              <a:rPr spc="-105" dirty="0"/>
              <a:t> </a:t>
            </a:r>
            <a:r>
              <a:rPr spc="-60" dirty="0"/>
              <a:t>T</a:t>
            </a:r>
            <a:r>
              <a:rPr spc="15" dirty="0"/>
              <a:t>rim</a:t>
            </a:r>
            <a:r>
              <a:rPr spc="10" dirty="0"/>
              <a:t>e</a:t>
            </a:r>
            <a:r>
              <a:rPr spc="-15" dirty="0"/>
              <a:t>s</a:t>
            </a:r>
            <a:r>
              <a:rPr spc="-10" dirty="0"/>
              <a:t>t</a:t>
            </a:r>
            <a:r>
              <a:rPr spc="-15" dirty="0"/>
              <a:t>re</a:t>
            </a:r>
            <a:r>
              <a:rPr spc="-114" dirty="0"/>
              <a:t> </a:t>
            </a:r>
            <a:r>
              <a:rPr spc="-55" dirty="0"/>
              <a:t>2024)</a:t>
            </a:r>
          </a:p>
          <a:p>
            <a:pPr marL="4510405">
              <a:lnSpc>
                <a:spcPct val="100000"/>
              </a:lnSpc>
              <a:spcBef>
                <a:spcPts val="15"/>
              </a:spcBef>
              <a:buClr>
                <a:srgbClr val="585858"/>
              </a:buClr>
              <a:buFont typeface="Microsoft Sans Serif"/>
              <a:buChar char="●"/>
            </a:pPr>
            <a:endParaRPr sz="1700" dirty="0"/>
          </a:p>
          <a:p>
            <a:pPr marL="5937250">
              <a:lnSpc>
                <a:spcPct val="100000"/>
              </a:lnSpc>
            </a:pPr>
            <a:r>
              <a:rPr sz="1800" b="1" spc="-300" dirty="0" smtClean="0">
                <a:latin typeface="Verdana"/>
                <a:cs typeface="Verdana"/>
              </a:rPr>
              <a:t>54</a:t>
            </a:r>
            <a:r>
              <a:rPr lang="es-EC" sz="1800" b="1" spc="-300" dirty="0" smtClean="0">
                <a:latin typeface="Verdana"/>
                <a:cs typeface="Verdana"/>
              </a:rPr>
              <a:t> </a:t>
            </a:r>
            <a:r>
              <a:rPr sz="1800" b="1" spc="-300" dirty="0" smtClean="0">
                <a:latin typeface="Verdana"/>
                <a:cs typeface="Verdana"/>
              </a:rPr>
              <a:t>,</a:t>
            </a:r>
            <a:r>
              <a:rPr lang="es-EC" sz="1800" b="1" spc="-300" dirty="0" smtClean="0">
                <a:latin typeface="Verdana"/>
                <a:cs typeface="Verdana"/>
              </a:rPr>
              <a:t> </a:t>
            </a:r>
            <a:r>
              <a:rPr sz="1800" b="1" spc="-300" dirty="0" smtClean="0">
                <a:latin typeface="Verdana"/>
                <a:cs typeface="Verdana"/>
              </a:rPr>
              <a:t>2</a:t>
            </a:r>
            <a:r>
              <a:rPr sz="1800" b="1" spc="-300" dirty="0">
                <a:latin typeface="Verdana"/>
                <a:cs typeface="Verdana"/>
              </a:rPr>
              <a:t>%</a:t>
            </a:r>
            <a:endParaRPr sz="1800" dirty="0">
              <a:latin typeface="Verdana"/>
              <a:cs typeface="Verdana"/>
            </a:endParaRPr>
          </a:p>
          <a:p>
            <a:pPr marL="4866005" marR="323215" indent="-342900">
              <a:lnSpc>
                <a:spcPts val="1370"/>
              </a:lnSpc>
              <a:spcBef>
                <a:spcPts val="1664"/>
              </a:spcBef>
              <a:buSzPct val="150000"/>
              <a:buFont typeface="Microsoft Sans Serif"/>
              <a:buChar char="●"/>
              <a:tabLst>
                <a:tab pos="4866005" algn="l"/>
                <a:tab pos="4866640" algn="l"/>
              </a:tabLst>
            </a:pPr>
            <a:r>
              <a:rPr spc="35" dirty="0"/>
              <a:t>BCE advierte sobre economía en recesión en I  Trimestre 2024: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9800" y="4365138"/>
            <a:ext cx="8350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90" dirty="0">
                <a:solidFill>
                  <a:srgbClr val="585858"/>
                </a:solidFill>
                <a:latin typeface="Verdana"/>
                <a:cs typeface="Verdana"/>
              </a:rPr>
              <a:t>-</a:t>
            </a:r>
            <a:r>
              <a:rPr b="1" spc="-114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b="1" spc="-275" dirty="0" smtClean="0">
                <a:solidFill>
                  <a:srgbClr val="585858"/>
                </a:solidFill>
                <a:latin typeface="Verdana"/>
                <a:cs typeface="Verdana"/>
              </a:rPr>
              <a:t>0.4</a:t>
            </a:r>
            <a:r>
              <a:rPr lang="es-EC" b="1" spc="-275" dirty="0" smtClean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b="1" spc="-275" dirty="0" smtClean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4405884" cy="5143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5148580"/>
            <a:chOff x="-4572" y="0"/>
            <a:chExt cx="91535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572" y="0"/>
              <a:ext cx="9153144" cy="51480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840605" cy="5143500"/>
            </a:xfrm>
            <a:custGeom>
              <a:avLst/>
              <a:gdLst/>
              <a:ahLst/>
              <a:cxnLst/>
              <a:rect l="l" t="t" r="r" b="b"/>
              <a:pathLst>
                <a:path w="4840605" h="5143500">
                  <a:moveTo>
                    <a:pt x="4840224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4840224" y="5143500"/>
                  </a:lnTo>
                  <a:lnTo>
                    <a:pt x="4840224" y="0"/>
                  </a:lnTo>
                  <a:close/>
                </a:path>
              </a:pathLst>
            </a:custGeom>
            <a:solidFill>
              <a:srgbClr val="40404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3941" y="341833"/>
            <a:ext cx="433705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CONT</a:t>
            </a:r>
            <a:r>
              <a:rPr sz="2000" b="1" spc="-85" dirty="0">
                <a:solidFill>
                  <a:srgbClr val="FFFFFF"/>
                </a:solidFill>
                <a:latin typeface="Verdana"/>
                <a:cs typeface="Verdana"/>
              </a:rPr>
              <a:t>EX</a:t>
            </a:r>
            <a:r>
              <a:rPr sz="2000" b="1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0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ERCIO</a:t>
            </a:r>
            <a:endParaRPr sz="2000">
              <a:latin typeface="Verdana"/>
              <a:cs typeface="Verdana"/>
            </a:endParaRPr>
          </a:p>
          <a:p>
            <a:pPr marR="42545" algn="ctr">
              <a:lnSpc>
                <a:spcPct val="100000"/>
              </a:lnSpc>
              <a:spcBef>
                <a:spcPts val="15"/>
              </a:spcBef>
            </a:pP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AUTÓNOMO</a:t>
            </a:r>
            <a:r>
              <a:rPr sz="20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0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DMQ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ts val="1700"/>
              </a:lnSpc>
              <a:spcBef>
                <a:spcPts val="2025"/>
              </a:spcBef>
              <a:buClr>
                <a:srgbClr val="585858"/>
              </a:buClr>
              <a:buSzPct val="120000"/>
              <a:buFont typeface="Microsoft Sans Serif"/>
              <a:buChar char="●"/>
              <a:tabLst>
                <a:tab pos="354965" algn="l"/>
                <a:tab pos="355600" algn="l"/>
              </a:tabLst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oblac</a:t>
            </a:r>
            <a:r>
              <a:rPr sz="1500" b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spc="-4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roximad</a:t>
            </a:r>
            <a:r>
              <a:rPr sz="1500" b="1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comerc</a:t>
            </a:r>
            <a:r>
              <a:rPr sz="1500" b="1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b="1" spc="-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tes 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autó</a:t>
            </a:r>
            <a:r>
              <a:rPr sz="1500" b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b="1" spc="-55" dirty="0">
                <a:solidFill>
                  <a:srgbClr val="FFFFFF"/>
                </a:solidFill>
                <a:latin typeface="Verdana"/>
                <a:cs typeface="Verdana"/>
              </a:rPr>
              <a:t>omos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b="1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MQ</a:t>
            </a:r>
            <a:r>
              <a:rPr sz="1500" b="1" spc="-21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141" y="2714625"/>
            <a:ext cx="683895" cy="52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ts val="2500"/>
              </a:lnSpc>
              <a:spcBef>
                <a:spcPts val="95"/>
              </a:spcBef>
            </a:pPr>
            <a:r>
              <a:rPr sz="22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lang="es-EC" sz="22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ts val="1420"/>
              </a:lnSpc>
            </a:pP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Mujeres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1625" y="1851482"/>
            <a:ext cx="2201545" cy="154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95" dirty="0">
                <a:solidFill>
                  <a:srgbClr val="FFFFFF"/>
                </a:solidFill>
                <a:latin typeface="Verdana"/>
                <a:cs typeface="Verdana"/>
              </a:rPr>
              <a:t>28,000</a:t>
            </a:r>
            <a:endParaRPr sz="3100" dirty="0">
              <a:latin typeface="Verdana"/>
              <a:cs typeface="Verdana"/>
            </a:endParaRPr>
          </a:p>
          <a:p>
            <a:pPr marL="1313815">
              <a:lnSpc>
                <a:spcPts val="2500"/>
              </a:lnSpc>
              <a:spcBef>
                <a:spcPts val="3075"/>
              </a:spcBef>
            </a:pPr>
            <a:r>
              <a:rPr sz="2200" b="1" spc="-409" dirty="0" smtClean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s-EC" sz="2200" b="1" spc="-40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409" dirty="0" smtClean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200" b="1" spc="-409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200" dirty="0">
              <a:latin typeface="Verdana"/>
              <a:cs typeface="Verdana"/>
            </a:endParaRPr>
          </a:p>
          <a:p>
            <a:pPr marL="1313815" marR="5080">
              <a:lnSpc>
                <a:spcPct val="80000"/>
              </a:lnSpc>
              <a:spcBef>
                <a:spcPts val="175"/>
              </a:spcBef>
            </a:pPr>
            <a:r>
              <a:rPr sz="1300" spc="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45" dirty="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ció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primaria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941" y="3723843"/>
            <a:ext cx="140525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645"/>
              </a:lnSpc>
              <a:spcBef>
                <a:spcPts val="95"/>
              </a:spcBef>
              <a:buClr>
                <a:srgbClr val="585858"/>
              </a:buClr>
              <a:buSzPct val="112500"/>
              <a:buFont typeface="Microsoft Sans Serif"/>
              <a:buChar char="●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Mayoría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ts val="2100"/>
              </a:lnSpc>
              <a:buClr>
                <a:srgbClr val="585858"/>
              </a:buClr>
              <a:buSzPct val="81818"/>
              <a:buFont typeface="Microsoft Sans Serif"/>
              <a:buChar char="●"/>
              <a:tabLst>
                <a:tab pos="354965" algn="l"/>
                <a:tab pos="355600" algn="l"/>
              </a:tabLst>
            </a:pPr>
            <a:r>
              <a:rPr sz="2200" b="1" spc="-65" dirty="0">
                <a:solidFill>
                  <a:srgbClr val="FFFFFF"/>
                </a:solidFill>
                <a:latin typeface="Verdana"/>
                <a:cs typeface="Verdana"/>
              </a:rPr>
              <a:t>40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47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70" dirty="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ts val="2375"/>
              </a:lnSpc>
              <a:buClr>
                <a:srgbClr val="585858"/>
              </a:buClr>
              <a:buSzPct val="81818"/>
              <a:buFont typeface="Microsoft Sans Serif"/>
              <a:buChar char="●"/>
              <a:tabLst>
                <a:tab pos="354965" algn="l"/>
                <a:tab pos="355600" algn="l"/>
              </a:tabLst>
            </a:pPr>
            <a:r>
              <a:rPr sz="2200" b="1" spc="-95" dirty="0">
                <a:solidFill>
                  <a:srgbClr val="FFFFFF"/>
                </a:solidFill>
                <a:latin typeface="Verdana"/>
                <a:cs typeface="Verdana"/>
              </a:rPr>
              <a:t>años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3120" y="3723843"/>
            <a:ext cx="1543050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Ing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ea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2100"/>
              </a:lnSpc>
            </a:pPr>
            <a:r>
              <a:rPr sz="2200" b="1" spc="-70" dirty="0">
                <a:solidFill>
                  <a:srgbClr val="FFFFFF"/>
                </a:solidFill>
                <a:latin typeface="Verdana"/>
                <a:cs typeface="Verdana"/>
              </a:rPr>
              <a:t>desde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220" dirty="0">
                <a:solidFill>
                  <a:srgbClr val="FFFFFF"/>
                </a:solidFill>
                <a:latin typeface="Verdana"/>
                <a:cs typeface="Verdana"/>
              </a:rPr>
              <a:t>$2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375"/>
              </a:lnSpc>
            </a:pP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22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día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4779" y="2689860"/>
            <a:ext cx="4203700" cy="2153920"/>
            <a:chOff x="144779" y="2689860"/>
            <a:chExt cx="4203700" cy="21539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2689860"/>
              <a:ext cx="624840" cy="6751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0" y="2855976"/>
              <a:ext cx="516635" cy="5166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19" y="3741420"/>
              <a:ext cx="659892" cy="6598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9227" y="4224527"/>
              <a:ext cx="618744" cy="618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39055"/>
            <a:chOff x="0" y="0"/>
            <a:chExt cx="9144000" cy="513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389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672" y="0"/>
              <a:ext cx="8521065" cy="1445260"/>
            </a:xfrm>
            <a:custGeom>
              <a:avLst/>
              <a:gdLst/>
              <a:ahLst/>
              <a:cxnLst/>
              <a:rect l="l" t="t" r="r" b="b"/>
              <a:pathLst>
                <a:path w="8521065" h="1445260">
                  <a:moveTo>
                    <a:pt x="8520684" y="0"/>
                  </a:moveTo>
                  <a:lnTo>
                    <a:pt x="0" y="0"/>
                  </a:lnTo>
                  <a:lnTo>
                    <a:pt x="0" y="1444752"/>
                  </a:lnTo>
                  <a:lnTo>
                    <a:pt x="8520684" y="1444752"/>
                  </a:lnTo>
                  <a:lnTo>
                    <a:pt x="8520684" y="0"/>
                  </a:lnTo>
                  <a:close/>
                </a:path>
              </a:pathLst>
            </a:custGeom>
            <a:solidFill>
              <a:srgbClr val="40404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8272" y="339597"/>
            <a:ext cx="6143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434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</a:rPr>
              <a:t>PLAN</a:t>
            </a:r>
            <a:r>
              <a:rPr sz="2400" spc="-14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DE</a:t>
            </a:r>
            <a:r>
              <a:rPr sz="2400" spc="-145" dirty="0">
                <a:solidFill>
                  <a:srgbClr val="FFFFFF"/>
                </a:solidFill>
              </a:rPr>
              <a:t> </a:t>
            </a:r>
            <a:r>
              <a:rPr sz="2400" spc="25" dirty="0">
                <a:solidFill>
                  <a:srgbClr val="FFFFFF"/>
                </a:solidFill>
              </a:rPr>
              <a:t>C</a:t>
            </a:r>
            <a:r>
              <a:rPr sz="2400" spc="-114" dirty="0">
                <a:solidFill>
                  <a:srgbClr val="FFFFFF"/>
                </a:solidFill>
              </a:rPr>
              <a:t>OMERC</a:t>
            </a:r>
            <a:r>
              <a:rPr sz="2400" spc="-75" dirty="0">
                <a:solidFill>
                  <a:srgbClr val="FFFFFF"/>
                </a:solidFill>
              </a:rPr>
              <a:t>I</a:t>
            </a:r>
            <a:r>
              <a:rPr sz="2400" spc="-15" dirty="0">
                <a:solidFill>
                  <a:srgbClr val="FFFFFF"/>
                </a:solidFill>
              </a:rPr>
              <a:t>O</a:t>
            </a:r>
            <a:r>
              <a:rPr sz="2400" spc="-160" dirty="0">
                <a:solidFill>
                  <a:srgbClr val="FFFFFF"/>
                </a:solidFill>
              </a:rPr>
              <a:t> </a:t>
            </a:r>
            <a:r>
              <a:rPr sz="2400" spc="-180" dirty="0">
                <a:solidFill>
                  <a:srgbClr val="FFFFFF"/>
                </a:solidFill>
              </a:rPr>
              <a:t>2024</a:t>
            </a:r>
            <a:r>
              <a:rPr sz="2400" spc="-160" dirty="0">
                <a:solidFill>
                  <a:srgbClr val="FFFFFF"/>
                </a:solidFill>
              </a:rPr>
              <a:t> </a:t>
            </a:r>
            <a:r>
              <a:rPr sz="2400" spc="-509" dirty="0">
                <a:solidFill>
                  <a:srgbClr val="FFFFFF"/>
                </a:solidFill>
              </a:rPr>
              <a:t>–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spc="-165" dirty="0">
                <a:solidFill>
                  <a:srgbClr val="FFFFFF"/>
                </a:solidFill>
              </a:rPr>
              <a:t>2028  </a:t>
            </a:r>
            <a:r>
              <a:rPr sz="2400" spc="-240" dirty="0">
                <a:solidFill>
                  <a:srgbClr val="FFFFFF"/>
                </a:solidFill>
              </a:rPr>
              <a:t>DIS</a:t>
            </a:r>
            <a:r>
              <a:rPr sz="2400" spc="-290" dirty="0">
                <a:solidFill>
                  <a:srgbClr val="FFFFFF"/>
                </a:solidFill>
              </a:rPr>
              <a:t>TR</a:t>
            </a:r>
            <a:r>
              <a:rPr sz="2400" spc="-210" dirty="0">
                <a:solidFill>
                  <a:srgbClr val="FFFFFF"/>
                </a:solidFill>
              </a:rPr>
              <a:t>I</a:t>
            </a:r>
            <a:r>
              <a:rPr sz="2400" spc="-85" dirty="0">
                <a:solidFill>
                  <a:srgbClr val="FFFFFF"/>
                </a:solidFill>
              </a:rPr>
              <a:t>TO</a:t>
            </a:r>
            <a:r>
              <a:rPr sz="2400" spc="-160" dirty="0">
                <a:solidFill>
                  <a:srgbClr val="FFFFFF"/>
                </a:solidFill>
              </a:rPr>
              <a:t> </a:t>
            </a:r>
            <a:r>
              <a:rPr sz="2400" spc="-105" dirty="0">
                <a:solidFill>
                  <a:srgbClr val="FFFFFF"/>
                </a:solidFill>
              </a:rPr>
              <a:t>METROPOL</a:t>
            </a:r>
            <a:r>
              <a:rPr sz="2400" spc="-70" dirty="0">
                <a:solidFill>
                  <a:srgbClr val="FFFFFF"/>
                </a:solidFill>
              </a:rPr>
              <a:t>I</a:t>
            </a:r>
            <a:r>
              <a:rPr sz="2400" spc="-95" dirty="0">
                <a:solidFill>
                  <a:srgbClr val="FFFFFF"/>
                </a:solidFill>
              </a:rPr>
              <a:t>TAN</a:t>
            </a:r>
            <a:r>
              <a:rPr sz="2400" spc="-15" dirty="0">
                <a:solidFill>
                  <a:srgbClr val="FFFFFF"/>
                </a:solidFill>
              </a:rPr>
              <a:t>O</a:t>
            </a:r>
            <a:r>
              <a:rPr sz="2400" spc="-16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DE</a:t>
            </a:r>
            <a:r>
              <a:rPr sz="2400" spc="-145" dirty="0">
                <a:solidFill>
                  <a:srgbClr val="FFFFFF"/>
                </a:solidFill>
              </a:rPr>
              <a:t> </a:t>
            </a:r>
            <a:r>
              <a:rPr sz="2400" spc="-225" dirty="0">
                <a:solidFill>
                  <a:srgbClr val="FFFFFF"/>
                </a:solidFill>
              </a:rPr>
              <a:t>QU</a:t>
            </a:r>
            <a:r>
              <a:rPr sz="2400" spc="-145" dirty="0">
                <a:solidFill>
                  <a:srgbClr val="FFFFFF"/>
                </a:solidFill>
              </a:rPr>
              <a:t>I</a:t>
            </a:r>
            <a:r>
              <a:rPr sz="2400" spc="-85" dirty="0">
                <a:solidFill>
                  <a:srgbClr val="FFFFFF"/>
                </a:solidFill>
              </a:rPr>
              <a:t>TO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397251" y="1979676"/>
            <a:ext cx="4572000" cy="1632585"/>
          </a:xfrm>
          <a:custGeom>
            <a:avLst/>
            <a:gdLst/>
            <a:ahLst/>
            <a:cxnLst/>
            <a:rect l="l" t="t" r="r" b="b"/>
            <a:pathLst>
              <a:path w="4572000" h="1632585">
                <a:moveTo>
                  <a:pt x="4572000" y="0"/>
                </a:moveTo>
                <a:lnTo>
                  <a:pt x="0" y="0"/>
                </a:lnTo>
                <a:lnTo>
                  <a:pt x="0" y="1632204"/>
                </a:lnTo>
                <a:lnTo>
                  <a:pt x="4572000" y="1632204"/>
                </a:lnTo>
                <a:lnTo>
                  <a:pt x="457200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6801" y="2001774"/>
            <a:ext cx="415925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004A52"/>
                </a:solidFill>
                <a:latin typeface="Verdana"/>
                <a:cs typeface="Verdana"/>
              </a:rPr>
              <a:t>Merca</a:t>
            </a:r>
            <a:r>
              <a:rPr sz="2000" b="1" spc="-40" dirty="0">
                <a:solidFill>
                  <a:srgbClr val="004A52"/>
                </a:solidFill>
                <a:latin typeface="Verdana"/>
                <a:cs typeface="Verdana"/>
              </a:rPr>
              <a:t>d</a:t>
            </a:r>
            <a:r>
              <a:rPr sz="2000" b="1" spc="-130" dirty="0">
                <a:solidFill>
                  <a:srgbClr val="004A52"/>
                </a:solidFill>
                <a:latin typeface="Verdana"/>
                <a:cs typeface="Verdana"/>
              </a:rPr>
              <a:t>os,</a:t>
            </a:r>
            <a:r>
              <a:rPr sz="2000" b="1" spc="-110" dirty="0">
                <a:solidFill>
                  <a:srgbClr val="004A52"/>
                </a:solidFill>
                <a:latin typeface="Verdana"/>
                <a:cs typeface="Verdana"/>
              </a:rPr>
              <a:t> </a:t>
            </a:r>
            <a:r>
              <a:rPr sz="2000" b="1" spc="-70" dirty="0">
                <a:solidFill>
                  <a:srgbClr val="004A52"/>
                </a:solidFill>
                <a:latin typeface="Verdana"/>
                <a:cs typeface="Verdana"/>
              </a:rPr>
              <a:t>f</a:t>
            </a:r>
            <a:r>
              <a:rPr sz="2000" b="1" spc="-100" dirty="0">
                <a:solidFill>
                  <a:srgbClr val="004A52"/>
                </a:solidFill>
                <a:latin typeface="Verdana"/>
                <a:cs typeface="Verdana"/>
              </a:rPr>
              <a:t>erias</a:t>
            </a:r>
            <a:r>
              <a:rPr sz="2000" b="1" spc="-125" dirty="0">
                <a:solidFill>
                  <a:srgbClr val="004A52"/>
                </a:solidFill>
                <a:latin typeface="Verdana"/>
                <a:cs typeface="Verdana"/>
              </a:rPr>
              <a:t> </a:t>
            </a:r>
            <a:r>
              <a:rPr sz="2000" b="1" spc="-105" dirty="0">
                <a:solidFill>
                  <a:srgbClr val="004A52"/>
                </a:solidFill>
                <a:latin typeface="Verdana"/>
                <a:cs typeface="Verdana"/>
              </a:rPr>
              <a:t>y</a:t>
            </a:r>
            <a:r>
              <a:rPr sz="2000" b="1" spc="-120" dirty="0">
                <a:solidFill>
                  <a:srgbClr val="004A52"/>
                </a:solidFill>
                <a:latin typeface="Verdana"/>
                <a:cs typeface="Verdana"/>
              </a:rPr>
              <a:t> </a:t>
            </a:r>
            <a:r>
              <a:rPr sz="2000" b="1" spc="-65" dirty="0">
                <a:solidFill>
                  <a:srgbClr val="004A52"/>
                </a:solidFill>
                <a:latin typeface="Verdana"/>
                <a:cs typeface="Verdana"/>
              </a:rPr>
              <a:t>pla</a:t>
            </a:r>
            <a:r>
              <a:rPr sz="2000" b="1" spc="-45" dirty="0">
                <a:solidFill>
                  <a:srgbClr val="004A52"/>
                </a:solidFill>
                <a:latin typeface="Verdana"/>
                <a:cs typeface="Verdana"/>
              </a:rPr>
              <a:t>t</a:t>
            </a:r>
            <a:r>
              <a:rPr sz="2000" b="1" spc="-105" dirty="0">
                <a:solidFill>
                  <a:srgbClr val="004A52"/>
                </a:solidFill>
                <a:latin typeface="Verdana"/>
                <a:cs typeface="Verdana"/>
              </a:rPr>
              <a:t>a</a:t>
            </a:r>
            <a:r>
              <a:rPr sz="2000" b="1" spc="-65" dirty="0">
                <a:solidFill>
                  <a:srgbClr val="004A52"/>
                </a:solidFill>
                <a:latin typeface="Verdana"/>
                <a:cs typeface="Verdana"/>
              </a:rPr>
              <a:t>f</a:t>
            </a:r>
            <a:r>
              <a:rPr sz="2000" b="1" spc="-90" dirty="0">
                <a:solidFill>
                  <a:srgbClr val="004A52"/>
                </a:solidFill>
                <a:latin typeface="Verdana"/>
                <a:cs typeface="Verdana"/>
              </a:rPr>
              <a:t>ormas</a:t>
            </a:r>
            <a:endParaRPr sz="2000">
              <a:latin typeface="Verdana"/>
              <a:cs typeface="Verdana"/>
            </a:endParaRPr>
          </a:p>
          <a:p>
            <a:pPr marL="707390" marR="5080" indent="-695325">
              <a:lnSpc>
                <a:spcPts val="4800"/>
              </a:lnSpc>
              <a:spcBef>
                <a:spcPts val="360"/>
              </a:spcBef>
            </a:pPr>
            <a:r>
              <a:rPr sz="2000" b="1" spc="-30" dirty="0">
                <a:solidFill>
                  <a:srgbClr val="004A52"/>
                </a:solidFill>
                <a:latin typeface="Verdana"/>
                <a:cs typeface="Verdana"/>
              </a:rPr>
              <a:t>Ce</a:t>
            </a:r>
            <a:r>
              <a:rPr sz="2000" b="1" spc="-40" dirty="0">
                <a:solidFill>
                  <a:srgbClr val="004A52"/>
                </a:solidFill>
                <a:latin typeface="Verdana"/>
                <a:cs typeface="Verdana"/>
              </a:rPr>
              <a:t>nt</a:t>
            </a:r>
            <a:r>
              <a:rPr sz="2000" b="1" spc="-105" dirty="0">
                <a:solidFill>
                  <a:srgbClr val="004A52"/>
                </a:solidFill>
                <a:latin typeface="Verdana"/>
                <a:cs typeface="Verdana"/>
              </a:rPr>
              <a:t>ros</a:t>
            </a:r>
            <a:r>
              <a:rPr sz="2000" b="1" spc="-114" dirty="0">
                <a:solidFill>
                  <a:srgbClr val="004A52"/>
                </a:solidFill>
                <a:latin typeface="Verdana"/>
                <a:cs typeface="Verdana"/>
              </a:rPr>
              <a:t> </a:t>
            </a:r>
            <a:r>
              <a:rPr sz="2000" b="1" spc="-45" dirty="0">
                <a:solidFill>
                  <a:srgbClr val="004A52"/>
                </a:solidFill>
                <a:latin typeface="Verdana"/>
                <a:cs typeface="Verdana"/>
              </a:rPr>
              <a:t>comer</a:t>
            </a:r>
            <a:r>
              <a:rPr sz="2000" b="1" spc="-35" dirty="0">
                <a:solidFill>
                  <a:srgbClr val="004A52"/>
                </a:solidFill>
                <a:latin typeface="Verdana"/>
                <a:cs typeface="Verdana"/>
              </a:rPr>
              <a:t>c</a:t>
            </a:r>
            <a:r>
              <a:rPr sz="2000" b="1" spc="-90" dirty="0">
                <a:solidFill>
                  <a:srgbClr val="004A52"/>
                </a:solidFill>
                <a:latin typeface="Verdana"/>
                <a:cs typeface="Verdana"/>
              </a:rPr>
              <a:t>iales</a:t>
            </a:r>
            <a:r>
              <a:rPr sz="2000" b="1" spc="-120" dirty="0">
                <a:solidFill>
                  <a:srgbClr val="004A52"/>
                </a:solidFill>
                <a:latin typeface="Verdana"/>
                <a:cs typeface="Verdana"/>
              </a:rPr>
              <a:t> </a:t>
            </a:r>
            <a:r>
              <a:rPr sz="2000" b="1" spc="-35" dirty="0">
                <a:solidFill>
                  <a:srgbClr val="004A52"/>
                </a:solidFill>
                <a:latin typeface="Verdana"/>
                <a:cs typeface="Verdana"/>
              </a:rPr>
              <a:t>popu</a:t>
            </a:r>
            <a:r>
              <a:rPr sz="2000" b="1" spc="-90" dirty="0">
                <a:solidFill>
                  <a:srgbClr val="004A52"/>
                </a:solidFill>
                <a:latin typeface="Verdana"/>
                <a:cs typeface="Verdana"/>
              </a:rPr>
              <a:t>lares  </a:t>
            </a:r>
            <a:r>
              <a:rPr sz="2000" b="1" spc="-20" dirty="0">
                <a:solidFill>
                  <a:srgbClr val="004A52"/>
                </a:solidFill>
                <a:latin typeface="Verdana"/>
                <a:cs typeface="Verdana"/>
              </a:rPr>
              <a:t>C</a:t>
            </a:r>
            <a:r>
              <a:rPr sz="2000" b="1" spc="-30" dirty="0">
                <a:solidFill>
                  <a:srgbClr val="004A52"/>
                </a:solidFill>
                <a:latin typeface="Verdana"/>
                <a:cs typeface="Verdana"/>
              </a:rPr>
              <a:t>o</a:t>
            </a:r>
            <a:r>
              <a:rPr sz="2000" b="1" spc="-50" dirty="0">
                <a:solidFill>
                  <a:srgbClr val="004A52"/>
                </a:solidFill>
                <a:latin typeface="Verdana"/>
                <a:cs typeface="Verdana"/>
              </a:rPr>
              <a:t>m</a:t>
            </a:r>
            <a:r>
              <a:rPr sz="2000" b="1" spc="-40" dirty="0">
                <a:solidFill>
                  <a:srgbClr val="004A52"/>
                </a:solidFill>
                <a:latin typeface="Verdana"/>
                <a:cs typeface="Verdana"/>
              </a:rPr>
              <a:t>e</a:t>
            </a:r>
            <a:r>
              <a:rPr sz="2000" b="1" spc="-70" dirty="0">
                <a:solidFill>
                  <a:srgbClr val="004A52"/>
                </a:solidFill>
                <a:latin typeface="Verdana"/>
                <a:cs typeface="Verdana"/>
              </a:rPr>
              <a:t>rcio</a:t>
            </a:r>
            <a:r>
              <a:rPr sz="2000" b="1" spc="-120" dirty="0">
                <a:solidFill>
                  <a:srgbClr val="004A52"/>
                </a:solidFill>
                <a:latin typeface="Verdana"/>
                <a:cs typeface="Verdana"/>
              </a:rPr>
              <a:t> </a:t>
            </a:r>
            <a:r>
              <a:rPr sz="2000" b="1" spc="-75" dirty="0">
                <a:solidFill>
                  <a:srgbClr val="004A52"/>
                </a:solidFill>
                <a:latin typeface="Verdana"/>
                <a:cs typeface="Verdana"/>
              </a:rPr>
              <a:t>au</a:t>
            </a:r>
            <a:r>
              <a:rPr sz="2000" b="1" spc="-50" dirty="0">
                <a:solidFill>
                  <a:srgbClr val="004A52"/>
                </a:solidFill>
                <a:latin typeface="Verdana"/>
                <a:cs typeface="Verdana"/>
              </a:rPr>
              <a:t>tón</a:t>
            </a:r>
            <a:r>
              <a:rPr sz="2000" b="1" spc="-65" dirty="0">
                <a:solidFill>
                  <a:srgbClr val="004A52"/>
                </a:solidFill>
                <a:latin typeface="Verdana"/>
                <a:cs typeface="Verdana"/>
              </a:rPr>
              <a:t>o</a:t>
            </a:r>
            <a:r>
              <a:rPr sz="2000" b="1" spc="-40" dirty="0">
                <a:solidFill>
                  <a:srgbClr val="004A52"/>
                </a:solidFill>
                <a:latin typeface="Verdana"/>
                <a:cs typeface="Verdana"/>
              </a:rPr>
              <a:t>mo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29611" y="2020823"/>
            <a:ext cx="4411980" cy="1722120"/>
            <a:chOff x="2229611" y="2020823"/>
            <a:chExt cx="4411980" cy="1722120"/>
          </a:xfrm>
        </p:grpSpPr>
        <p:sp>
          <p:nvSpPr>
            <p:cNvPr id="9" name="object 9"/>
            <p:cNvSpPr/>
            <p:nvPr/>
          </p:nvSpPr>
          <p:spPr>
            <a:xfrm>
              <a:off x="2242565" y="2033777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56209" y="0"/>
                  </a:moveTo>
                  <a:lnTo>
                    <a:pt x="106850" y="7808"/>
                  </a:lnTo>
                  <a:lnTo>
                    <a:pt x="63971" y="29553"/>
                  </a:lnTo>
                  <a:lnTo>
                    <a:pt x="30150" y="62709"/>
                  </a:lnTo>
                  <a:lnTo>
                    <a:pt x="7967" y="104753"/>
                  </a:lnTo>
                  <a:lnTo>
                    <a:pt x="0" y="153162"/>
                  </a:lnTo>
                  <a:lnTo>
                    <a:pt x="7967" y="201570"/>
                  </a:lnTo>
                  <a:lnTo>
                    <a:pt x="30150" y="243614"/>
                  </a:lnTo>
                  <a:lnTo>
                    <a:pt x="63971" y="276770"/>
                  </a:lnTo>
                  <a:lnTo>
                    <a:pt x="106850" y="298515"/>
                  </a:lnTo>
                  <a:lnTo>
                    <a:pt x="156209" y="306324"/>
                  </a:lnTo>
                  <a:lnTo>
                    <a:pt x="205569" y="298515"/>
                  </a:lnTo>
                  <a:lnTo>
                    <a:pt x="248448" y="276770"/>
                  </a:lnTo>
                  <a:lnTo>
                    <a:pt x="282269" y="243614"/>
                  </a:lnTo>
                  <a:lnTo>
                    <a:pt x="304452" y="201570"/>
                  </a:lnTo>
                  <a:lnTo>
                    <a:pt x="312419" y="153162"/>
                  </a:lnTo>
                  <a:lnTo>
                    <a:pt x="304452" y="104753"/>
                  </a:lnTo>
                  <a:lnTo>
                    <a:pt x="282269" y="62709"/>
                  </a:lnTo>
                  <a:lnTo>
                    <a:pt x="248448" y="29553"/>
                  </a:lnTo>
                  <a:lnTo>
                    <a:pt x="205569" y="7808"/>
                  </a:lnTo>
                  <a:lnTo>
                    <a:pt x="156209" y="0"/>
                  </a:lnTo>
                  <a:close/>
                </a:path>
              </a:pathLst>
            </a:custGeom>
            <a:solidFill>
              <a:srgbClr val="007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2565" y="2033777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0" y="153162"/>
                  </a:moveTo>
                  <a:lnTo>
                    <a:pt x="7967" y="104753"/>
                  </a:lnTo>
                  <a:lnTo>
                    <a:pt x="30150" y="62709"/>
                  </a:lnTo>
                  <a:lnTo>
                    <a:pt x="63971" y="29553"/>
                  </a:lnTo>
                  <a:lnTo>
                    <a:pt x="106850" y="7808"/>
                  </a:lnTo>
                  <a:lnTo>
                    <a:pt x="156209" y="0"/>
                  </a:lnTo>
                  <a:lnTo>
                    <a:pt x="205569" y="7808"/>
                  </a:lnTo>
                  <a:lnTo>
                    <a:pt x="248448" y="29553"/>
                  </a:lnTo>
                  <a:lnTo>
                    <a:pt x="282269" y="62709"/>
                  </a:lnTo>
                  <a:lnTo>
                    <a:pt x="304452" y="104753"/>
                  </a:lnTo>
                  <a:lnTo>
                    <a:pt x="312419" y="153162"/>
                  </a:lnTo>
                  <a:lnTo>
                    <a:pt x="304452" y="201570"/>
                  </a:lnTo>
                  <a:lnTo>
                    <a:pt x="282269" y="243614"/>
                  </a:lnTo>
                  <a:lnTo>
                    <a:pt x="248448" y="276770"/>
                  </a:lnTo>
                  <a:lnTo>
                    <a:pt x="205569" y="298515"/>
                  </a:lnTo>
                  <a:lnTo>
                    <a:pt x="156209" y="306324"/>
                  </a:lnTo>
                  <a:lnTo>
                    <a:pt x="106850" y="298515"/>
                  </a:lnTo>
                  <a:lnTo>
                    <a:pt x="63971" y="276770"/>
                  </a:lnTo>
                  <a:lnTo>
                    <a:pt x="30150" y="243614"/>
                  </a:lnTo>
                  <a:lnTo>
                    <a:pt x="7967" y="201570"/>
                  </a:lnTo>
                  <a:lnTo>
                    <a:pt x="0" y="153162"/>
                  </a:lnTo>
                  <a:close/>
                </a:path>
              </a:pathLst>
            </a:custGeom>
            <a:ln w="25908">
              <a:solidFill>
                <a:srgbClr val="2D5F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2565" y="2622041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56209" y="0"/>
                  </a:moveTo>
                  <a:lnTo>
                    <a:pt x="106850" y="7808"/>
                  </a:lnTo>
                  <a:lnTo>
                    <a:pt x="63971" y="29553"/>
                  </a:lnTo>
                  <a:lnTo>
                    <a:pt x="30150" y="62709"/>
                  </a:lnTo>
                  <a:lnTo>
                    <a:pt x="7967" y="104753"/>
                  </a:lnTo>
                  <a:lnTo>
                    <a:pt x="0" y="153162"/>
                  </a:lnTo>
                  <a:lnTo>
                    <a:pt x="7967" y="201570"/>
                  </a:lnTo>
                  <a:lnTo>
                    <a:pt x="30150" y="243614"/>
                  </a:lnTo>
                  <a:lnTo>
                    <a:pt x="63971" y="276770"/>
                  </a:lnTo>
                  <a:lnTo>
                    <a:pt x="106850" y="298515"/>
                  </a:lnTo>
                  <a:lnTo>
                    <a:pt x="156209" y="306324"/>
                  </a:lnTo>
                  <a:lnTo>
                    <a:pt x="205569" y="298515"/>
                  </a:lnTo>
                  <a:lnTo>
                    <a:pt x="248448" y="276770"/>
                  </a:lnTo>
                  <a:lnTo>
                    <a:pt x="282269" y="243614"/>
                  </a:lnTo>
                  <a:lnTo>
                    <a:pt x="304452" y="201570"/>
                  </a:lnTo>
                  <a:lnTo>
                    <a:pt x="312419" y="153162"/>
                  </a:lnTo>
                  <a:lnTo>
                    <a:pt x="304452" y="104753"/>
                  </a:lnTo>
                  <a:lnTo>
                    <a:pt x="282269" y="62709"/>
                  </a:lnTo>
                  <a:lnTo>
                    <a:pt x="248448" y="29553"/>
                  </a:lnTo>
                  <a:lnTo>
                    <a:pt x="205569" y="7808"/>
                  </a:lnTo>
                  <a:lnTo>
                    <a:pt x="156209" y="0"/>
                  </a:lnTo>
                  <a:close/>
                </a:path>
              </a:pathLst>
            </a:custGeom>
            <a:solidFill>
              <a:srgbClr val="007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2565" y="2622041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0" y="153162"/>
                  </a:moveTo>
                  <a:lnTo>
                    <a:pt x="7967" y="104753"/>
                  </a:lnTo>
                  <a:lnTo>
                    <a:pt x="30150" y="62709"/>
                  </a:lnTo>
                  <a:lnTo>
                    <a:pt x="63971" y="29553"/>
                  </a:lnTo>
                  <a:lnTo>
                    <a:pt x="106850" y="7808"/>
                  </a:lnTo>
                  <a:lnTo>
                    <a:pt x="156209" y="0"/>
                  </a:lnTo>
                  <a:lnTo>
                    <a:pt x="205569" y="7808"/>
                  </a:lnTo>
                  <a:lnTo>
                    <a:pt x="248448" y="29553"/>
                  </a:lnTo>
                  <a:lnTo>
                    <a:pt x="282269" y="62709"/>
                  </a:lnTo>
                  <a:lnTo>
                    <a:pt x="304452" y="104753"/>
                  </a:lnTo>
                  <a:lnTo>
                    <a:pt x="312419" y="153162"/>
                  </a:lnTo>
                  <a:lnTo>
                    <a:pt x="304452" y="201570"/>
                  </a:lnTo>
                  <a:lnTo>
                    <a:pt x="282269" y="243614"/>
                  </a:lnTo>
                  <a:lnTo>
                    <a:pt x="248448" y="276770"/>
                  </a:lnTo>
                  <a:lnTo>
                    <a:pt x="205569" y="298515"/>
                  </a:lnTo>
                  <a:lnTo>
                    <a:pt x="156209" y="306324"/>
                  </a:lnTo>
                  <a:lnTo>
                    <a:pt x="106850" y="298515"/>
                  </a:lnTo>
                  <a:lnTo>
                    <a:pt x="63971" y="276770"/>
                  </a:lnTo>
                  <a:lnTo>
                    <a:pt x="30150" y="243614"/>
                  </a:lnTo>
                  <a:lnTo>
                    <a:pt x="7967" y="201570"/>
                  </a:lnTo>
                  <a:lnTo>
                    <a:pt x="0" y="153162"/>
                  </a:lnTo>
                  <a:close/>
                </a:path>
              </a:pathLst>
            </a:custGeom>
            <a:ln w="25908">
              <a:solidFill>
                <a:srgbClr val="2D5F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2565" y="3233165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4">
                  <a:moveTo>
                    <a:pt x="156209" y="0"/>
                  </a:moveTo>
                  <a:lnTo>
                    <a:pt x="106850" y="7808"/>
                  </a:lnTo>
                  <a:lnTo>
                    <a:pt x="63971" y="29553"/>
                  </a:lnTo>
                  <a:lnTo>
                    <a:pt x="30150" y="62709"/>
                  </a:lnTo>
                  <a:lnTo>
                    <a:pt x="7967" y="104753"/>
                  </a:lnTo>
                  <a:lnTo>
                    <a:pt x="0" y="153161"/>
                  </a:lnTo>
                  <a:lnTo>
                    <a:pt x="7967" y="201570"/>
                  </a:lnTo>
                  <a:lnTo>
                    <a:pt x="30150" y="243614"/>
                  </a:lnTo>
                  <a:lnTo>
                    <a:pt x="63971" y="276770"/>
                  </a:lnTo>
                  <a:lnTo>
                    <a:pt x="106850" y="298515"/>
                  </a:lnTo>
                  <a:lnTo>
                    <a:pt x="156209" y="306323"/>
                  </a:lnTo>
                  <a:lnTo>
                    <a:pt x="205569" y="298515"/>
                  </a:lnTo>
                  <a:lnTo>
                    <a:pt x="248448" y="276770"/>
                  </a:lnTo>
                  <a:lnTo>
                    <a:pt x="282269" y="243614"/>
                  </a:lnTo>
                  <a:lnTo>
                    <a:pt x="304452" y="201570"/>
                  </a:lnTo>
                  <a:lnTo>
                    <a:pt x="312419" y="153161"/>
                  </a:lnTo>
                  <a:lnTo>
                    <a:pt x="304452" y="104753"/>
                  </a:lnTo>
                  <a:lnTo>
                    <a:pt x="282269" y="62709"/>
                  </a:lnTo>
                  <a:lnTo>
                    <a:pt x="248448" y="29553"/>
                  </a:lnTo>
                  <a:lnTo>
                    <a:pt x="205569" y="7808"/>
                  </a:lnTo>
                  <a:lnTo>
                    <a:pt x="156209" y="0"/>
                  </a:lnTo>
                  <a:close/>
                </a:path>
              </a:pathLst>
            </a:custGeom>
            <a:solidFill>
              <a:srgbClr val="007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2565" y="3233165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4">
                  <a:moveTo>
                    <a:pt x="0" y="153161"/>
                  </a:moveTo>
                  <a:lnTo>
                    <a:pt x="7967" y="104753"/>
                  </a:lnTo>
                  <a:lnTo>
                    <a:pt x="30150" y="62709"/>
                  </a:lnTo>
                  <a:lnTo>
                    <a:pt x="63971" y="29553"/>
                  </a:lnTo>
                  <a:lnTo>
                    <a:pt x="106850" y="7808"/>
                  </a:lnTo>
                  <a:lnTo>
                    <a:pt x="156209" y="0"/>
                  </a:lnTo>
                  <a:lnTo>
                    <a:pt x="205569" y="7808"/>
                  </a:lnTo>
                  <a:lnTo>
                    <a:pt x="248448" y="29553"/>
                  </a:lnTo>
                  <a:lnTo>
                    <a:pt x="282269" y="62709"/>
                  </a:lnTo>
                  <a:lnTo>
                    <a:pt x="304452" y="104753"/>
                  </a:lnTo>
                  <a:lnTo>
                    <a:pt x="312419" y="153161"/>
                  </a:lnTo>
                  <a:lnTo>
                    <a:pt x="304452" y="201570"/>
                  </a:lnTo>
                  <a:lnTo>
                    <a:pt x="282269" y="243614"/>
                  </a:lnTo>
                  <a:lnTo>
                    <a:pt x="248448" y="276770"/>
                  </a:lnTo>
                  <a:lnTo>
                    <a:pt x="205569" y="298515"/>
                  </a:lnTo>
                  <a:lnTo>
                    <a:pt x="156209" y="306323"/>
                  </a:lnTo>
                  <a:lnTo>
                    <a:pt x="106850" y="298515"/>
                  </a:lnTo>
                  <a:lnTo>
                    <a:pt x="63971" y="276770"/>
                  </a:lnTo>
                  <a:lnTo>
                    <a:pt x="30150" y="243614"/>
                  </a:lnTo>
                  <a:lnTo>
                    <a:pt x="7967" y="201570"/>
                  </a:lnTo>
                  <a:lnTo>
                    <a:pt x="0" y="153161"/>
                  </a:lnTo>
                  <a:close/>
                </a:path>
              </a:pathLst>
            </a:custGeom>
            <a:ln w="25908">
              <a:solidFill>
                <a:srgbClr val="2D5F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8479" y="3089147"/>
              <a:ext cx="3534410" cy="624840"/>
            </a:xfrm>
            <a:custGeom>
              <a:avLst/>
              <a:gdLst/>
              <a:ahLst/>
              <a:cxnLst/>
              <a:rect l="l" t="t" r="r" b="b"/>
              <a:pathLst>
                <a:path w="3534409" h="624839">
                  <a:moveTo>
                    <a:pt x="0" y="312419"/>
                  </a:moveTo>
                  <a:lnTo>
                    <a:pt x="14495" y="272208"/>
                  </a:lnTo>
                  <a:lnTo>
                    <a:pt x="56788" y="233537"/>
                  </a:lnTo>
                  <a:lnTo>
                    <a:pt x="99542" y="208769"/>
                  </a:lnTo>
                  <a:lnTo>
                    <a:pt x="153324" y="184920"/>
                  </a:lnTo>
                  <a:lnTo>
                    <a:pt x="217604" y="162084"/>
                  </a:lnTo>
                  <a:lnTo>
                    <a:pt x="291850" y="140355"/>
                  </a:lnTo>
                  <a:lnTo>
                    <a:pt x="332545" y="129935"/>
                  </a:lnTo>
                  <a:lnTo>
                    <a:pt x="375532" y="119826"/>
                  </a:lnTo>
                  <a:lnTo>
                    <a:pt x="420746" y="110041"/>
                  </a:lnTo>
                  <a:lnTo>
                    <a:pt x="468120" y="100590"/>
                  </a:lnTo>
                  <a:lnTo>
                    <a:pt x="517588" y="91487"/>
                  </a:lnTo>
                  <a:lnTo>
                    <a:pt x="569083" y="82742"/>
                  </a:lnTo>
                  <a:lnTo>
                    <a:pt x="622539" y="74368"/>
                  </a:lnTo>
                  <a:lnTo>
                    <a:pt x="677891" y="66376"/>
                  </a:lnTo>
                  <a:lnTo>
                    <a:pt x="735070" y="58777"/>
                  </a:lnTo>
                  <a:lnTo>
                    <a:pt x="794012" y="51584"/>
                  </a:lnTo>
                  <a:lnTo>
                    <a:pt x="854649" y="44807"/>
                  </a:lnTo>
                  <a:lnTo>
                    <a:pt x="916916" y="38460"/>
                  </a:lnTo>
                  <a:lnTo>
                    <a:pt x="980746" y="32553"/>
                  </a:lnTo>
                  <a:lnTo>
                    <a:pt x="1046073" y="27098"/>
                  </a:lnTo>
                  <a:lnTo>
                    <a:pt x="1112831" y="22108"/>
                  </a:lnTo>
                  <a:lnTo>
                    <a:pt x="1180952" y="17592"/>
                  </a:lnTo>
                  <a:lnTo>
                    <a:pt x="1250372" y="13565"/>
                  </a:lnTo>
                  <a:lnTo>
                    <a:pt x="1321023" y="10036"/>
                  </a:lnTo>
                  <a:lnTo>
                    <a:pt x="1392839" y="7018"/>
                  </a:lnTo>
                  <a:lnTo>
                    <a:pt x="1465754" y="4523"/>
                  </a:lnTo>
                  <a:lnTo>
                    <a:pt x="1539702" y="2561"/>
                  </a:lnTo>
                  <a:lnTo>
                    <a:pt x="1614616" y="1146"/>
                  </a:lnTo>
                  <a:lnTo>
                    <a:pt x="1690430" y="288"/>
                  </a:lnTo>
                  <a:lnTo>
                    <a:pt x="1767078" y="0"/>
                  </a:lnTo>
                  <a:lnTo>
                    <a:pt x="1843725" y="288"/>
                  </a:lnTo>
                  <a:lnTo>
                    <a:pt x="1919539" y="1146"/>
                  </a:lnTo>
                  <a:lnTo>
                    <a:pt x="1994453" y="2561"/>
                  </a:lnTo>
                  <a:lnTo>
                    <a:pt x="2068401" y="4523"/>
                  </a:lnTo>
                  <a:lnTo>
                    <a:pt x="2141316" y="7018"/>
                  </a:lnTo>
                  <a:lnTo>
                    <a:pt x="2213132" y="10036"/>
                  </a:lnTo>
                  <a:lnTo>
                    <a:pt x="2283783" y="13565"/>
                  </a:lnTo>
                  <a:lnTo>
                    <a:pt x="2353203" y="17592"/>
                  </a:lnTo>
                  <a:lnTo>
                    <a:pt x="2421324" y="22108"/>
                  </a:lnTo>
                  <a:lnTo>
                    <a:pt x="2488082" y="27098"/>
                  </a:lnTo>
                  <a:lnTo>
                    <a:pt x="2553409" y="32553"/>
                  </a:lnTo>
                  <a:lnTo>
                    <a:pt x="2617239" y="38460"/>
                  </a:lnTo>
                  <a:lnTo>
                    <a:pt x="2679506" y="44807"/>
                  </a:lnTo>
                  <a:lnTo>
                    <a:pt x="2740143" y="51584"/>
                  </a:lnTo>
                  <a:lnTo>
                    <a:pt x="2799085" y="58777"/>
                  </a:lnTo>
                  <a:lnTo>
                    <a:pt x="2856264" y="66376"/>
                  </a:lnTo>
                  <a:lnTo>
                    <a:pt x="2911616" y="74368"/>
                  </a:lnTo>
                  <a:lnTo>
                    <a:pt x="2965072" y="82742"/>
                  </a:lnTo>
                  <a:lnTo>
                    <a:pt x="3016567" y="91487"/>
                  </a:lnTo>
                  <a:lnTo>
                    <a:pt x="3066035" y="100590"/>
                  </a:lnTo>
                  <a:lnTo>
                    <a:pt x="3113409" y="110041"/>
                  </a:lnTo>
                  <a:lnTo>
                    <a:pt x="3158623" y="119826"/>
                  </a:lnTo>
                  <a:lnTo>
                    <a:pt x="3201610" y="129935"/>
                  </a:lnTo>
                  <a:lnTo>
                    <a:pt x="3242305" y="140355"/>
                  </a:lnTo>
                  <a:lnTo>
                    <a:pt x="3280641" y="151076"/>
                  </a:lnTo>
                  <a:lnTo>
                    <a:pt x="3349970" y="173370"/>
                  </a:lnTo>
                  <a:lnTo>
                    <a:pt x="3409067" y="196724"/>
                  </a:lnTo>
                  <a:lnTo>
                    <a:pt x="3457401" y="221044"/>
                  </a:lnTo>
                  <a:lnTo>
                    <a:pt x="3494443" y="246236"/>
                  </a:lnTo>
                  <a:lnTo>
                    <a:pt x="3527669" y="285456"/>
                  </a:lnTo>
                  <a:lnTo>
                    <a:pt x="3534155" y="312419"/>
                  </a:lnTo>
                  <a:lnTo>
                    <a:pt x="3532523" y="325975"/>
                  </a:lnTo>
                  <a:lnTo>
                    <a:pt x="3508562" y="365709"/>
                  </a:lnTo>
                  <a:lnTo>
                    <a:pt x="3477367" y="391302"/>
                  </a:lnTo>
                  <a:lnTo>
                    <a:pt x="3434613" y="416070"/>
                  </a:lnTo>
                  <a:lnTo>
                    <a:pt x="3380831" y="439919"/>
                  </a:lnTo>
                  <a:lnTo>
                    <a:pt x="3316551" y="462755"/>
                  </a:lnTo>
                  <a:lnTo>
                    <a:pt x="3242305" y="484484"/>
                  </a:lnTo>
                  <a:lnTo>
                    <a:pt x="3201610" y="494904"/>
                  </a:lnTo>
                  <a:lnTo>
                    <a:pt x="3158623" y="505013"/>
                  </a:lnTo>
                  <a:lnTo>
                    <a:pt x="3113409" y="514798"/>
                  </a:lnTo>
                  <a:lnTo>
                    <a:pt x="3066035" y="524249"/>
                  </a:lnTo>
                  <a:lnTo>
                    <a:pt x="3016567" y="533352"/>
                  </a:lnTo>
                  <a:lnTo>
                    <a:pt x="2965072" y="542097"/>
                  </a:lnTo>
                  <a:lnTo>
                    <a:pt x="2911616" y="550471"/>
                  </a:lnTo>
                  <a:lnTo>
                    <a:pt x="2856264" y="558463"/>
                  </a:lnTo>
                  <a:lnTo>
                    <a:pt x="2799085" y="566062"/>
                  </a:lnTo>
                  <a:lnTo>
                    <a:pt x="2740143" y="573255"/>
                  </a:lnTo>
                  <a:lnTo>
                    <a:pt x="2679506" y="580032"/>
                  </a:lnTo>
                  <a:lnTo>
                    <a:pt x="2617239" y="586379"/>
                  </a:lnTo>
                  <a:lnTo>
                    <a:pt x="2553409" y="592286"/>
                  </a:lnTo>
                  <a:lnTo>
                    <a:pt x="2488082" y="597741"/>
                  </a:lnTo>
                  <a:lnTo>
                    <a:pt x="2421324" y="602731"/>
                  </a:lnTo>
                  <a:lnTo>
                    <a:pt x="2353203" y="607247"/>
                  </a:lnTo>
                  <a:lnTo>
                    <a:pt x="2283783" y="611274"/>
                  </a:lnTo>
                  <a:lnTo>
                    <a:pt x="2213132" y="614803"/>
                  </a:lnTo>
                  <a:lnTo>
                    <a:pt x="2141316" y="617821"/>
                  </a:lnTo>
                  <a:lnTo>
                    <a:pt x="2068401" y="620316"/>
                  </a:lnTo>
                  <a:lnTo>
                    <a:pt x="1994453" y="622278"/>
                  </a:lnTo>
                  <a:lnTo>
                    <a:pt x="1919539" y="623693"/>
                  </a:lnTo>
                  <a:lnTo>
                    <a:pt x="1843725" y="624551"/>
                  </a:lnTo>
                  <a:lnTo>
                    <a:pt x="1767078" y="624839"/>
                  </a:lnTo>
                  <a:lnTo>
                    <a:pt x="1690430" y="624551"/>
                  </a:lnTo>
                  <a:lnTo>
                    <a:pt x="1614616" y="623693"/>
                  </a:lnTo>
                  <a:lnTo>
                    <a:pt x="1539702" y="622278"/>
                  </a:lnTo>
                  <a:lnTo>
                    <a:pt x="1465754" y="620316"/>
                  </a:lnTo>
                  <a:lnTo>
                    <a:pt x="1392839" y="617821"/>
                  </a:lnTo>
                  <a:lnTo>
                    <a:pt x="1321023" y="614803"/>
                  </a:lnTo>
                  <a:lnTo>
                    <a:pt x="1250372" y="611274"/>
                  </a:lnTo>
                  <a:lnTo>
                    <a:pt x="1180952" y="607247"/>
                  </a:lnTo>
                  <a:lnTo>
                    <a:pt x="1112831" y="602731"/>
                  </a:lnTo>
                  <a:lnTo>
                    <a:pt x="1046073" y="597741"/>
                  </a:lnTo>
                  <a:lnTo>
                    <a:pt x="980746" y="592286"/>
                  </a:lnTo>
                  <a:lnTo>
                    <a:pt x="916916" y="586379"/>
                  </a:lnTo>
                  <a:lnTo>
                    <a:pt x="854649" y="580032"/>
                  </a:lnTo>
                  <a:lnTo>
                    <a:pt x="794012" y="573255"/>
                  </a:lnTo>
                  <a:lnTo>
                    <a:pt x="735070" y="566062"/>
                  </a:lnTo>
                  <a:lnTo>
                    <a:pt x="677891" y="558463"/>
                  </a:lnTo>
                  <a:lnTo>
                    <a:pt x="622539" y="550471"/>
                  </a:lnTo>
                  <a:lnTo>
                    <a:pt x="569083" y="542097"/>
                  </a:lnTo>
                  <a:lnTo>
                    <a:pt x="517588" y="533352"/>
                  </a:lnTo>
                  <a:lnTo>
                    <a:pt x="468120" y="524249"/>
                  </a:lnTo>
                  <a:lnTo>
                    <a:pt x="420746" y="514798"/>
                  </a:lnTo>
                  <a:lnTo>
                    <a:pt x="375532" y="505013"/>
                  </a:lnTo>
                  <a:lnTo>
                    <a:pt x="332545" y="494904"/>
                  </a:lnTo>
                  <a:lnTo>
                    <a:pt x="291850" y="484484"/>
                  </a:lnTo>
                  <a:lnTo>
                    <a:pt x="253514" y="473763"/>
                  </a:lnTo>
                  <a:lnTo>
                    <a:pt x="184185" y="451469"/>
                  </a:lnTo>
                  <a:lnTo>
                    <a:pt x="125088" y="428115"/>
                  </a:lnTo>
                  <a:lnTo>
                    <a:pt x="76754" y="403795"/>
                  </a:lnTo>
                  <a:lnTo>
                    <a:pt x="39712" y="378603"/>
                  </a:lnTo>
                  <a:lnTo>
                    <a:pt x="6486" y="339383"/>
                  </a:lnTo>
                  <a:lnTo>
                    <a:pt x="0" y="312419"/>
                  </a:lnTo>
                  <a:close/>
                </a:path>
              </a:pathLst>
            </a:custGeom>
            <a:ln w="579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5148580"/>
            <a:chOff x="-4572" y="0"/>
            <a:chExt cx="91535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572" y="0"/>
              <a:ext cx="9153144" cy="51480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52472" y="0"/>
              <a:ext cx="6891655" cy="5143500"/>
            </a:xfrm>
            <a:custGeom>
              <a:avLst/>
              <a:gdLst/>
              <a:ahLst/>
              <a:cxnLst/>
              <a:rect l="l" t="t" r="r" b="b"/>
              <a:pathLst>
                <a:path w="6891655" h="5143500">
                  <a:moveTo>
                    <a:pt x="6891527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6891527" y="5143498"/>
                  </a:lnTo>
                  <a:lnTo>
                    <a:pt x="6891527" y="0"/>
                  </a:lnTo>
                  <a:close/>
                </a:path>
              </a:pathLst>
            </a:custGeom>
            <a:solidFill>
              <a:srgbClr val="40404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9905" y="159842"/>
            <a:ext cx="3830954" cy="63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9055" algn="ctr">
              <a:lnSpc>
                <a:spcPct val="100000"/>
              </a:lnSpc>
              <a:spcBef>
                <a:spcPts val="105"/>
              </a:spcBef>
            </a:pPr>
            <a:r>
              <a:rPr sz="2000" b="1" spc="-175" dirty="0" smtClean="0">
                <a:solidFill>
                  <a:srgbClr val="FFFFFF"/>
                </a:solidFill>
                <a:latin typeface="Verdana"/>
                <a:cs typeface="Verdana"/>
              </a:rPr>
              <a:t>DISTRI</a:t>
            </a:r>
            <a:r>
              <a:rPr sz="2000" b="1" spc="-204" dirty="0" smtClean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b="1" spc="-55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b="1" spc="1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1" spc="-445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s-EC" sz="2000" b="1" spc="-44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40" dirty="0" smtClean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000" b="1" spc="-17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ESPA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1" spc="-175" dirty="0">
                <a:solidFill>
                  <a:srgbClr val="FFFFFF"/>
                </a:solidFill>
                <a:latin typeface="Verdana"/>
                <a:cs typeface="Verdana"/>
              </a:rPr>
              <a:t>IAL</a:t>
            </a:r>
            <a:endParaRPr sz="2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0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ERCIO</a:t>
            </a:r>
            <a:r>
              <a:rPr sz="20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AUTÓNOMO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81628" y="818388"/>
            <a:ext cx="3470275" cy="4191000"/>
            <a:chOff x="3881628" y="818388"/>
            <a:chExt cx="3470275" cy="4191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4676" y="821436"/>
              <a:ext cx="3464052" cy="41849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83152" y="819912"/>
              <a:ext cx="3467100" cy="4188460"/>
            </a:xfrm>
            <a:custGeom>
              <a:avLst/>
              <a:gdLst/>
              <a:ahLst/>
              <a:cxnLst/>
              <a:rect l="l" t="t" r="r" b="b"/>
              <a:pathLst>
                <a:path w="3467100" h="4188460">
                  <a:moveTo>
                    <a:pt x="0" y="4187952"/>
                  </a:moveTo>
                  <a:lnTo>
                    <a:pt x="3467100" y="4187952"/>
                  </a:lnTo>
                  <a:lnTo>
                    <a:pt x="3467100" y="0"/>
                  </a:lnTo>
                  <a:lnTo>
                    <a:pt x="0" y="0"/>
                  </a:lnTo>
                  <a:lnTo>
                    <a:pt x="0" y="4187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5148580"/>
            <a:chOff x="-4572" y="0"/>
            <a:chExt cx="915352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48327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148454" cy="5143500"/>
            </a:xfrm>
            <a:custGeom>
              <a:avLst/>
              <a:gdLst/>
              <a:ahLst/>
              <a:cxnLst/>
              <a:rect l="l" t="t" r="r" b="b"/>
              <a:pathLst>
                <a:path w="4148454" h="5143500">
                  <a:moveTo>
                    <a:pt x="4148328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4148328" y="5143500"/>
                  </a:lnTo>
                  <a:lnTo>
                    <a:pt x="4148328" y="0"/>
                  </a:lnTo>
                  <a:close/>
                </a:path>
              </a:pathLst>
            </a:custGeom>
            <a:solidFill>
              <a:srgbClr val="40404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30495" y="634111"/>
            <a:ext cx="2797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solidFill>
                  <a:srgbClr val="FFFFFF"/>
                </a:solidFill>
              </a:rPr>
              <a:t>LÍNEAS</a:t>
            </a:r>
            <a:r>
              <a:rPr sz="2000" spc="-150" dirty="0">
                <a:solidFill>
                  <a:srgbClr val="FFFFFF"/>
                </a:solidFill>
              </a:rPr>
              <a:t> </a:t>
            </a:r>
            <a:r>
              <a:rPr sz="2000" spc="-15" dirty="0">
                <a:solidFill>
                  <a:srgbClr val="FFFFFF"/>
                </a:solidFill>
              </a:rPr>
              <a:t>DE</a:t>
            </a:r>
            <a:r>
              <a:rPr sz="2000" spc="-135" dirty="0">
                <a:solidFill>
                  <a:srgbClr val="FFFFFF"/>
                </a:solidFill>
              </a:rPr>
              <a:t> </a:t>
            </a:r>
            <a:r>
              <a:rPr sz="2000" spc="-40" dirty="0">
                <a:solidFill>
                  <a:srgbClr val="FFFFFF"/>
                </a:solidFill>
              </a:rPr>
              <a:t>TRABAJO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4426711" y="1479296"/>
            <a:ext cx="4295140" cy="3639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858"/>
                </a:solidFill>
                <a:latin typeface="Verdana"/>
                <a:cs typeface="Verdana"/>
              </a:rPr>
              <a:t>PUCA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(Permiso</a:t>
            </a:r>
            <a:r>
              <a:rPr sz="1100" spc="-1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585858"/>
                </a:solidFill>
                <a:latin typeface="Verdana"/>
                <a:cs typeface="Verdana"/>
              </a:rPr>
              <a:t>Único</a:t>
            </a:r>
            <a:r>
              <a:rPr sz="1100" spc="-10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sz="1100" spc="-9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Comercio</a:t>
            </a:r>
            <a:r>
              <a:rPr sz="1100" spc="-1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585858"/>
                </a:solidFill>
                <a:latin typeface="Verdana"/>
                <a:cs typeface="Verdana"/>
              </a:rPr>
              <a:t>Autónomo)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212090" indent="-9080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5490</a:t>
            </a:r>
            <a:r>
              <a:rPr sz="1100" spc="-1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10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itid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585858"/>
                </a:solidFill>
                <a:latin typeface="Verdana"/>
                <a:cs typeface="Verdana"/>
              </a:rPr>
              <a:t>20</a:t>
            </a:r>
            <a:r>
              <a:rPr sz="1100" spc="-5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  <a:p>
            <a:pPr marL="212090" indent="-9080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1100" spc="4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valu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ció</a:t>
            </a:r>
            <a:r>
              <a:rPr sz="1100" spc="50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100" spc="-1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9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100" spc="25" dirty="0">
                <a:solidFill>
                  <a:srgbClr val="585858"/>
                </a:solidFill>
                <a:latin typeface="Verdana"/>
                <a:cs typeface="Verdana"/>
              </a:rPr>
              <a:t>u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vo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sp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cio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585858"/>
                </a:solidFill>
                <a:latin typeface="Verdana"/>
                <a:cs typeface="Verdana"/>
              </a:rPr>
              <a:t>p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ra</a:t>
            </a:r>
            <a:r>
              <a:rPr sz="1100" spc="-10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585858"/>
                </a:solidFill>
                <a:latin typeface="Verdana"/>
                <a:cs typeface="Verdana"/>
              </a:rPr>
              <a:t>p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35" dirty="0">
                <a:solidFill>
                  <a:srgbClr val="585858"/>
                </a:solidFill>
                <a:latin typeface="Verdana"/>
                <a:cs typeface="Verdana"/>
              </a:rPr>
              <a:t>rm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is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  <a:p>
            <a:pPr marL="212090" indent="-9080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1100" spc="15" dirty="0">
                <a:solidFill>
                  <a:srgbClr val="585858"/>
                </a:solidFill>
                <a:latin typeface="Verdana"/>
                <a:cs typeface="Verdana"/>
              </a:rPr>
              <a:t>Actualización</a:t>
            </a:r>
            <a:r>
              <a:rPr sz="1100" spc="-114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sz="1100" spc="-9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los</a:t>
            </a:r>
            <a:r>
              <a:rPr sz="1100" spc="-1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beneficios</a:t>
            </a:r>
            <a:r>
              <a:rPr sz="1100" spc="-1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585858"/>
                </a:solidFill>
                <a:latin typeface="Verdana"/>
                <a:cs typeface="Verdana"/>
              </a:rPr>
              <a:t>para</a:t>
            </a:r>
            <a:r>
              <a:rPr sz="1100" spc="-9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las</a:t>
            </a:r>
            <a:r>
              <a:rPr sz="1100" spc="-9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65" dirty="0">
                <a:solidFill>
                  <a:srgbClr val="585858"/>
                </a:solidFill>
                <a:latin typeface="Verdana"/>
                <a:cs typeface="Verdana"/>
              </a:rPr>
              <a:t>PUCA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85858"/>
              </a:buClr>
              <a:buFont typeface="Verdana"/>
              <a:buChar char="-"/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200" b="1" spc="-2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200" b="1" spc="-3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200" b="1" spc="-50" dirty="0">
                <a:solidFill>
                  <a:srgbClr val="585858"/>
                </a:solidFill>
                <a:latin typeface="Verdana"/>
                <a:cs typeface="Verdana"/>
              </a:rPr>
              <a:t>idas</a:t>
            </a:r>
            <a:r>
              <a:rPr sz="1200" b="1" spc="-8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200" b="1" spc="-30" dirty="0">
                <a:solidFill>
                  <a:srgbClr val="585858"/>
                </a:solidFill>
                <a:latin typeface="Verdana"/>
                <a:cs typeface="Verdana"/>
              </a:rPr>
              <a:t>Emerge</a:t>
            </a:r>
            <a:r>
              <a:rPr sz="1200" b="1" spc="-35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200" b="1" spc="-25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200" b="1" spc="-60" dirty="0">
                <a:solidFill>
                  <a:srgbClr val="585858"/>
                </a:solidFill>
                <a:latin typeface="Verdana"/>
                <a:cs typeface="Verdana"/>
              </a:rPr>
              <a:t>es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Verdana"/>
              <a:cs typeface="Verdana"/>
            </a:endParaRPr>
          </a:p>
          <a:p>
            <a:pPr marL="175260" indent="-90170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1100" dirty="0">
                <a:solidFill>
                  <a:srgbClr val="585858"/>
                </a:solidFill>
                <a:latin typeface="Verdana"/>
                <a:cs typeface="Verdana"/>
              </a:rPr>
              <a:t>Ferias</a:t>
            </a:r>
            <a:endParaRPr sz="1100">
              <a:latin typeface="Verdana"/>
              <a:cs typeface="Verdana"/>
            </a:endParaRPr>
          </a:p>
          <a:p>
            <a:pPr marL="175260" indent="-90170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Cor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5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1100" spc="4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100" spc="10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45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ci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dirty="0">
                <a:solidFill>
                  <a:srgbClr val="585858"/>
                </a:solidFill>
                <a:latin typeface="Verdana"/>
                <a:cs typeface="Verdana"/>
              </a:rPr>
              <a:t>l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  <a:p>
            <a:pPr marL="175260" indent="-90170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1100" spc="8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6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rc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5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585858"/>
                </a:solidFill>
                <a:latin typeface="Verdana"/>
                <a:cs typeface="Verdana"/>
              </a:rPr>
              <a:t>noc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tur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nos</a:t>
            </a:r>
            <a:endParaRPr sz="1100">
              <a:latin typeface="Verdana"/>
              <a:cs typeface="Verdana"/>
            </a:endParaRPr>
          </a:p>
          <a:p>
            <a:pPr marL="175260" indent="-90170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1100" spc="4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sp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cio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c</a:t>
            </a:r>
            <a:r>
              <a:rPr sz="1100" spc="4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100" spc="10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erc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ial</a:t>
            </a:r>
            <a:r>
              <a:rPr sz="110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10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á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ico</a:t>
            </a:r>
            <a:r>
              <a:rPr sz="1100" spc="-3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85858"/>
              </a:buClr>
              <a:buFont typeface="Verdana"/>
              <a:buChar char="-"/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200" b="1" spc="-2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200" b="1" spc="-3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200" b="1" spc="-20" dirty="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sz="1200" b="1" spc="-5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200" b="1" spc="-70" dirty="0">
                <a:solidFill>
                  <a:srgbClr val="585858"/>
                </a:solidFill>
                <a:latin typeface="Verdana"/>
                <a:cs typeface="Verdana"/>
              </a:rPr>
              <a:t>as</a:t>
            </a:r>
            <a:r>
              <a:rPr sz="1200" b="1" spc="-7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585858"/>
                </a:solidFill>
                <a:latin typeface="Verdana"/>
                <a:cs typeface="Verdana"/>
              </a:rPr>
              <a:t>Es</a:t>
            </a:r>
            <a:r>
              <a:rPr sz="1200" b="1" spc="-25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200" b="1" spc="-35" dirty="0">
                <a:solidFill>
                  <a:srgbClr val="585858"/>
                </a:solidFill>
                <a:latin typeface="Verdana"/>
                <a:cs typeface="Verdana"/>
              </a:rPr>
              <a:t>ructu</a:t>
            </a:r>
            <a:r>
              <a:rPr sz="1200" b="1" spc="-55" dirty="0">
                <a:solidFill>
                  <a:srgbClr val="585858"/>
                </a:solidFill>
                <a:latin typeface="Verdana"/>
                <a:cs typeface="Verdana"/>
              </a:rPr>
              <a:t>ral</a:t>
            </a:r>
            <a:r>
              <a:rPr sz="1200" b="1" spc="-75" dirty="0">
                <a:solidFill>
                  <a:srgbClr val="585858"/>
                </a:solidFill>
                <a:latin typeface="Verdana"/>
                <a:cs typeface="Verdana"/>
              </a:rPr>
              <a:t>es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Verdana"/>
              <a:cs typeface="Verdana"/>
            </a:endParaRPr>
          </a:p>
          <a:p>
            <a:pPr marL="12700" marR="5080" indent="7302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Inserción</a:t>
            </a:r>
            <a:r>
              <a:rPr sz="1100" spc="-14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585858"/>
                </a:solidFill>
                <a:latin typeface="Verdana"/>
                <a:cs typeface="Verdana"/>
              </a:rPr>
              <a:t>económica:</a:t>
            </a:r>
            <a:r>
              <a:rPr sz="1100" spc="-1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cajas</a:t>
            </a:r>
            <a:r>
              <a:rPr sz="1100" spc="-8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sz="1100" spc="-10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ahorro,</a:t>
            </a:r>
            <a:r>
              <a:rPr sz="1100" spc="-1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95" dirty="0">
                <a:solidFill>
                  <a:srgbClr val="585858"/>
                </a:solidFill>
                <a:latin typeface="Verdana"/>
                <a:cs typeface="Verdana"/>
              </a:rPr>
              <a:t>APP</a:t>
            </a:r>
            <a:r>
              <a:rPr sz="1100" spc="-1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sz="1100" spc="-9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pago,</a:t>
            </a:r>
            <a:r>
              <a:rPr sz="1100" spc="-10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capital </a:t>
            </a:r>
            <a:r>
              <a:rPr sz="1100" spc="-37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10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il</a:t>
            </a:r>
            <a:r>
              <a:rPr sz="1100" spc="-65" dirty="0">
                <a:solidFill>
                  <a:srgbClr val="585858"/>
                </a:solidFill>
                <a:latin typeface="Verdana"/>
                <a:cs typeface="Verdana"/>
              </a:rPr>
              <a:t>la,</a:t>
            </a:r>
            <a:r>
              <a:rPr sz="1100" spc="-1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sz="1100" spc="8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55" dirty="0">
                <a:solidFill>
                  <a:srgbClr val="585858"/>
                </a:solidFill>
                <a:latin typeface="Verdana"/>
                <a:cs typeface="Verdana"/>
              </a:rPr>
              <a:t>p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ul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so</a:t>
            </a:r>
            <a:r>
              <a:rPr sz="1100" spc="-1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100" spc="-10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Verdana"/>
                <a:cs typeface="Verdana"/>
              </a:rPr>
              <a:t>so</a:t>
            </a:r>
            <a:r>
              <a:rPr sz="1100" spc="20" dirty="0">
                <a:solidFill>
                  <a:srgbClr val="585858"/>
                </a:solidFill>
                <a:latin typeface="Verdana"/>
                <a:cs typeface="Verdana"/>
              </a:rPr>
              <a:t>ci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100" spc="-30" dirty="0">
                <a:solidFill>
                  <a:srgbClr val="585858"/>
                </a:solidFill>
                <a:latin typeface="Verdana"/>
                <a:cs typeface="Verdana"/>
              </a:rPr>
              <a:t>iv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ida</a:t>
            </a:r>
            <a:r>
              <a:rPr sz="1100" spc="6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5858"/>
              </a:buClr>
              <a:buFont typeface="Verdana"/>
              <a:buChar char="-"/>
            </a:pPr>
            <a:endParaRPr sz="1050">
              <a:latin typeface="Verdana"/>
              <a:cs typeface="Verdana"/>
            </a:endParaRPr>
          </a:p>
          <a:p>
            <a:pPr marL="12700" marR="269875" indent="36195">
              <a:lnSpc>
                <a:spcPct val="100000"/>
              </a:lnSpc>
              <a:buChar char="-"/>
              <a:tabLst>
                <a:tab pos="139700" algn="l"/>
              </a:tabLst>
            </a:pPr>
            <a:r>
              <a:rPr sz="1100" spc="5" dirty="0">
                <a:solidFill>
                  <a:srgbClr val="585858"/>
                </a:solidFill>
                <a:latin typeface="Verdana"/>
                <a:cs typeface="Verdana"/>
              </a:rPr>
              <a:t>Inclusión</a:t>
            </a:r>
            <a:r>
              <a:rPr sz="1100" spc="-1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585858"/>
                </a:solidFill>
                <a:latin typeface="Verdana"/>
                <a:cs typeface="Verdana"/>
              </a:rPr>
              <a:t>social:</a:t>
            </a:r>
            <a:r>
              <a:rPr sz="1100" spc="-10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Verdana"/>
                <a:cs typeface="Verdana"/>
              </a:rPr>
              <a:t>servicios</a:t>
            </a:r>
            <a:r>
              <a:rPr sz="1100" spc="-114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sz="1100" spc="-10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cuidado</a:t>
            </a:r>
            <a:r>
              <a:rPr sz="1100" spc="-9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Verdana"/>
                <a:cs typeface="Verdana"/>
              </a:rPr>
              <a:t>infantil,</a:t>
            </a:r>
            <a:r>
              <a:rPr sz="1100" spc="-8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585858"/>
                </a:solidFill>
                <a:latin typeface="Verdana"/>
                <a:cs typeface="Verdana"/>
              </a:rPr>
              <a:t>educación </a:t>
            </a:r>
            <a:r>
              <a:rPr sz="1100" spc="-37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100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100" spc="30" dirty="0">
                <a:solidFill>
                  <a:srgbClr val="585858"/>
                </a:solidFill>
                <a:latin typeface="Verdana"/>
                <a:cs typeface="Verdana"/>
              </a:rPr>
              <a:t>unic</a:t>
            </a:r>
            <a:r>
              <a:rPr sz="1100" spc="10" dirty="0">
                <a:solidFill>
                  <a:srgbClr val="585858"/>
                </a:solidFill>
                <a:latin typeface="Verdana"/>
                <a:cs typeface="Verdana"/>
              </a:rPr>
              <a:t>ipa</a:t>
            </a:r>
            <a:r>
              <a:rPr sz="1100" spc="-90" dirty="0">
                <a:solidFill>
                  <a:srgbClr val="585858"/>
                </a:solidFill>
                <a:latin typeface="Verdana"/>
                <a:cs typeface="Verdana"/>
              </a:rPr>
              <a:t>l,</a:t>
            </a:r>
            <a:r>
              <a:rPr sz="1100" spc="-1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Verdana"/>
                <a:cs typeface="Verdana"/>
              </a:rPr>
              <a:t>salud.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9144000" cy="5143500"/>
            <a:chOff x="0" y="17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"/>
              <a:ext cx="9143999" cy="5143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6612" y="1863852"/>
              <a:ext cx="6972300" cy="14157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9" y="943355"/>
              <a:ext cx="1905000" cy="11384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199</Words>
  <Application>Microsoft Office PowerPoint</Application>
  <PresentationFormat>Presentación en pantalla (16:9)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Microsoft Sans Serif</vt:lpstr>
      <vt:lpstr>Verdana</vt:lpstr>
      <vt:lpstr>Office Theme</vt:lpstr>
      <vt:lpstr>SITUACIÓN DEL COMERCIO AUTÓNOMO  EN EL DISTRITO METROPOLITANO DE  QUITO</vt:lpstr>
      <vt:lpstr>CONTEXTO ECONÓMICO</vt:lpstr>
      <vt:lpstr>Presentación de PowerPoint</vt:lpstr>
      <vt:lpstr>PLAN DE COMERCIO 2024 – 2028  DISTRITO METROPOLITANO DE QUITO</vt:lpstr>
      <vt:lpstr>Presentación de PowerPoint</vt:lpstr>
      <vt:lpstr>LÍNEAS DE TRABAJO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Oliva Perez</dc:creator>
  <cp:lastModifiedBy>STREAM</cp:lastModifiedBy>
  <cp:revision>2</cp:revision>
  <dcterms:created xsi:type="dcterms:W3CDTF">2024-08-14T22:06:15Z</dcterms:created>
  <dcterms:modified xsi:type="dcterms:W3CDTF">2024-08-14T22:11:03Z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2024-08-14T00:00:00Z</vt:filetime>
  </property>
</Properties>
</file>