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310" r:id="rId4"/>
    <p:sldId id="332" r:id="rId5"/>
    <p:sldId id="322" r:id="rId6"/>
    <p:sldId id="313" r:id="rId7"/>
    <p:sldId id="314" r:id="rId8"/>
    <p:sldId id="318" r:id="rId9"/>
    <p:sldId id="315" r:id="rId10"/>
    <p:sldId id="316" r:id="rId11"/>
    <p:sldId id="317" r:id="rId12"/>
    <p:sldId id="270" r:id="rId13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67C"/>
    <a:srgbClr val="00FFFF"/>
    <a:srgbClr val="66FFFF"/>
    <a:srgbClr val="B7CDFF"/>
    <a:srgbClr val="2D6EFF"/>
    <a:srgbClr val="0041D2"/>
    <a:srgbClr val="8FB5ED"/>
    <a:srgbClr val="9FBDFF"/>
    <a:srgbClr val="75BBE9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76" autoAdjust="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A5C992-5E59-4D7D-A308-89FFCE66F52C}" type="doc">
      <dgm:prSet loTypeId="urn:microsoft.com/office/officeart/2005/8/layout/h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4288408A-C3F5-4C6E-A327-3D7F0E7AFC02}">
      <dgm:prSet phldrT="[Texto]" custT="1"/>
      <dgm:spPr/>
      <dgm:t>
        <a:bodyPr/>
        <a:lstStyle/>
        <a:p>
          <a:pPr algn="ctr"/>
          <a:r>
            <a:rPr lang="es-ES" sz="2000" b="1" dirty="0" smtClean="0"/>
            <a:t>CONSULTA TEMAS DE INTERES DE LA CIUDADANÍA</a:t>
          </a:r>
          <a:endParaRPr lang="es-ES" sz="2000" b="1" dirty="0"/>
        </a:p>
      </dgm:t>
    </dgm:pt>
    <dgm:pt modelId="{5951EDF2-80FF-4BD3-BEA2-9C81F1FD880F}" type="parTrans" cxnId="{211758A4-BAB6-48B1-B110-31DB4FB74C68}">
      <dgm:prSet/>
      <dgm:spPr/>
      <dgm:t>
        <a:bodyPr/>
        <a:lstStyle/>
        <a:p>
          <a:pPr algn="just"/>
          <a:endParaRPr lang="es-ES"/>
        </a:p>
      </dgm:t>
    </dgm:pt>
    <dgm:pt modelId="{A65C59C5-4E68-4847-B42C-E4C06A2F7271}" type="sibTrans" cxnId="{211758A4-BAB6-48B1-B110-31DB4FB74C68}">
      <dgm:prSet/>
      <dgm:spPr/>
      <dgm:t>
        <a:bodyPr/>
        <a:lstStyle/>
        <a:p>
          <a:pPr algn="just"/>
          <a:endParaRPr lang="es-ES"/>
        </a:p>
      </dgm:t>
    </dgm:pt>
    <dgm:pt modelId="{72B06CE7-AD49-4F1C-BA3D-D21DF8758C7F}">
      <dgm:prSet phldrT="[Texto]"/>
      <dgm:spPr/>
      <dgm:t>
        <a:bodyPr/>
        <a:lstStyle/>
        <a:p>
          <a:pPr algn="l"/>
          <a:r>
            <a:rPr lang="es-CO" b="0" dirty="0" smtClean="0"/>
            <a:t>Entrega </a:t>
          </a:r>
          <a:r>
            <a:rPr lang="es-ES" b="0" dirty="0" smtClean="0"/>
            <a:t>y publicación de documentos a la ADMQ: 1) PMDOT; 2) Plan de Gobierno Alcalde; 3) POA 2023; y, 4) Presupuestos institucional y participativo</a:t>
          </a:r>
          <a:endParaRPr lang="es-ES" b="0" dirty="0"/>
        </a:p>
      </dgm:t>
    </dgm:pt>
    <dgm:pt modelId="{F6A334D5-8A6F-48FF-AED2-0F7A72ED7F17}" type="parTrans" cxnId="{E4EF7770-74E1-4A9C-813A-0808A97E8A90}">
      <dgm:prSet/>
      <dgm:spPr/>
      <dgm:t>
        <a:bodyPr/>
        <a:lstStyle/>
        <a:p>
          <a:pPr algn="just"/>
          <a:endParaRPr lang="es-ES"/>
        </a:p>
      </dgm:t>
    </dgm:pt>
    <dgm:pt modelId="{EFD6D426-B58D-42E8-9AFA-B04AE732EA75}" type="sibTrans" cxnId="{E4EF7770-74E1-4A9C-813A-0808A97E8A90}">
      <dgm:prSet/>
      <dgm:spPr/>
      <dgm:t>
        <a:bodyPr/>
        <a:lstStyle/>
        <a:p>
          <a:pPr algn="just"/>
          <a:endParaRPr lang="es-ES"/>
        </a:p>
      </dgm:t>
    </dgm:pt>
    <dgm:pt modelId="{A95FDF1E-A97A-4328-8D49-53665290120D}">
      <dgm:prSet phldrT="[Texto]" custT="1"/>
      <dgm:spPr/>
      <dgm:t>
        <a:bodyPr/>
        <a:lstStyle/>
        <a:p>
          <a:pPr algn="ctr"/>
          <a:r>
            <a:rPr lang="es-ES" sz="2000" b="1" dirty="0" smtClean="0"/>
            <a:t>ENTREGA DE TEMAS PARA RENDICIÓN DE CUENTAS</a:t>
          </a:r>
          <a:endParaRPr lang="es-ES" sz="2000" b="1" dirty="0"/>
        </a:p>
      </dgm:t>
    </dgm:pt>
    <dgm:pt modelId="{37703F45-5777-42F1-9D8A-EED49FB9494F}" type="parTrans" cxnId="{E3B3722F-1896-4A6B-AB25-90A2AE5E9AE1}">
      <dgm:prSet/>
      <dgm:spPr/>
      <dgm:t>
        <a:bodyPr/>
        <a:lstStyle/>
        <a:p>
          <a:pPr algn="just"/>
          <a:endParaRPr lang="es-ES"/>
        </a:p>
      </dgm:t>
    </dgm:pt>
    <dgm:pt modelId="{7F3D0DCC-548C-406F-A6A5-E199AAF6EE03}" type="sibTrans" cxnId="{E3B3722F-1896-4A6B-AB25-90A2AE5E9AE1}">
      <dgm:prSet/>
      <dgm:spPr/>
      <dgm:t>
        <a:bodyPr/>
        <a:lstStyle/>
        <a:p>
          <a:pPr algn="just"/>
          <a:endParaRPr lang="es-ES"/>
        </a:p>
      </dgm:t>
    </dgm:pt>
    <dgm:pt modelId="{926D93B2-28EB-41CB-A295-1D87AFA2524D}">
      <dgm:prSet phldrT="[Texto]"/>
      <dgm:spPr/>
      <dgm:t>
        <a:bodyPr/>
        <a:lstStyle/>
        <a:p>
          <a:pPr algn="l"/>
          <a:r>
            <a:rPr lang="es-CO" b="1" smtClean="0"/>
            <a:t>ADMQ entrega el listado de temas </a:t>
          </a:r>
          <a:r>
            <a:rPr lang="es-CO" smtClean="0"/>
            <a:t>a la </a:t>
          </a:r>
          <a:r>
            <a:rPr lang="es-CO" b="0" smtClean="0"/>
            <a:t>Secretaría General de Coordinación Territorial, Gobernabilidad y Participación (SGCTYPC), como entidad líder del proceso de RDC.</a:t>
          </a:r>
          <a:endParaRPr lang="es-ES" b="0" dirty="0"/>
        </a:p>
      </dgm:t>
    </dgm:pt>
    <dgm:pt modelId="{811B7774-AE09-4720-8745-763E0C9A0A93}" type="parTrans" cxnId="{03B3EA63-8BB7-4636-B24E-94C97BCE5E31}">
      <dgm:prSet/>
      <dgm:spPr/>
      <dgm:t>
        <a:bodyPr/>
        <a:lstStyle/>
        <a:p>
          <a:pPr algn="just"/>
          <a:endParaRPr lang="es-ES"/>
        </a:p>
      </dgm:t>
    </dgm:pt>
    <dgm:pt modelId="{25CF1770-85FD-41D3-8D06-5CB244C8EA8C}" type="sibTrans" cxnId="{03B3EA63-8BB7-4636-B24E-94C97BCE5E31}">
      <dgm:prSet/>
      <dgm:spPr/>
      <dgm:t>
        <a:bodyPr/>
        <a:lstStyle/>
        <a:p>
          <a:pPr algn="just"/>
          <a:endParaRPr lang="es-ES"/>
        </a:p>
      </dgm:t>
    </dgm:pt>
    <dgm:pt modelId="{DFD01F3B-0084-4C08-8D6E-B2A6D8672FC8}">
      <dgm:prSet phldrT="[Texto]" custT="1"/>
      <dgm:spPr/>
      <dgm:t>
        <a:bodyPr/>
        <a:lstStyle/>
        <a:p>
          <a:pPr algn="ctr"/>
          <a:r>
            <a:rPr lang="es-ES" sz="2000" b="1" dirty="0" smtClean="0"/>
            <a:t>INSTANCIA DE PARTICIPACIÓN</a:t>
          </a:r>
          <a:endParaRPr lang="es-ES" sz="2000" b="1" dirty="0"/>
        </a:p>
      </dgm:t>
    </dgm:pt>
    <dgm:pt modelId="{EE278368-3FAA-45F7-AD6E-773B12FE8071}" type="parTrans" cxnId="{C3208AED-2E8C-4CA4-B7E1-FF322C922FF4}">
      <dgm:prSet/>
      <dgm:spPr/>
      <dgm:t>
        <a:bodyPr/>
        <a:lstStyle/>
        <a:p>
          <a:pPr algn="just"/>
          <a:endParaRPr lang="es-ES"/>
        </a:p>
      </dgm:t>
    </dgm:pt>
    <dgm:pt modelId="{15A9C3FD-C233-4BB3-B2F2-2CFCDC26486B}" type="sibTrans" cxnId="{C3208AED-2E8C-4CA4-B7E1-FF322C922FF4}">
      <dgm:prSet/>
      <dgm:spPr/>
      <dgm:t>
        <a:bodyPr/>
        <a:lstStyle/>
        <a:p>
          <a:pPr algn="just"/>
          <a:endParaRPr lang="es-ES"/>
        </a:p>
      </dgm:t>
    </dgm:pt>
    <dgm:pt modelId="{3A59F944-8BE7-49D7-839C-C40EB20DB8ED}">
      <dgm:prSet phldrT="[Texto]"/>
      <dgm:spPr/>
      <dgm:t>
        <a:bodyPr/>
        <a:lstStyle/>
        <a:p>
          <a:pPr algn="l"/>
          <a:r>
            <a:rPr lang="es-CO" b="1" smtClean="0"/>
            <a:t>Conformar el equipo técnico  </a:t>
          </a:r>
          <a:r>
            <a:rPr lang="es-CO" smtClean="0"/>
            <a:t>(ciudadanos y técnicos GAD) el cual define objetivos, cronograma, responsables del proceso.</a:t>
          </a:r>
          <a:endParaRPr lang="es-ES" dirty="0"/>
        </a:p>
      </dgm:t>
    </dgm:pt>
    <dgm:pt modelId="{332855CF-8F78-4FCC-8F29-24E3B657409D}" type="parTrans" cxnId="{8F915D72-19C4-44F8-BE1A-0C2BB808B574}">
      <dgm:prSet/>
      <dgm:spPr/>
      <dgm:t>
        <a:bodyPr/>
        <a:lstStyle/>
        <a:p>
          <a:pPr algn="just"/>
          <a:endParaRPr lang="es-ES"/>
        </a:p>
      </dgm:t>
    </dgm:pt>
    <dgm:pt modelId="{1D479994-469A-445A-84EE-6F252BFCB0D5}" type="sibTrans" cxnId="{8F915D72-19C4-44F8-BE1A-0C2BB808B574}">
      <dgm:prSet/>
      <dgm:spPr/>
      <dgm:t>
        <a:bodyPr/>
        <a:lstStyle/>
        <a:p>
          <a:pPr algn="just"/>
          <a:endParaRPr lang="es-ES"/>
        </a:p>
      </dgm:t>
    </dgm:pt>
    <dgm:pt modelId="{A726DCF1-DF58-4E06-8BB7-4946C4E7CA3D}">
      <dgm:prSet/>
      <dgm:spPr/>
      <dgm:t>
        <a:bodyPr/>
        <a:lstStyle/>
        <a:p>
          <a:pPr algn="l"/>
          <a:r>
            <a:rPr lang="es-CO" b="1" smtClean="0"/>
            <a:t>Conformar dos comisiones mixtas</a:t>
          </a:r>
          <a:r>
            <a:rPr lang="es-CO" smtClean="0"/>
            <a:t>: 1 Liderada por el GAD y 2 Liderada por la ADMQ.</a:t>
          </a:r>
          <a:endParaRPr lang="es-CO" dirty="0"/>
        </a:p>
      </dgm:t>
    </dgm:pt>
    <dgm:pt modelId="{F7752B89-B6EB-46FB-B614-A1F6DAD1A4B6}" type="parTrans" cxnId="{165FCD76-EF4A-4B19-9F90-C9B875D517A0}">
      <dgm:prSet/>
      <dgm:spPr/>
      <dgm:t>
        <a:bodyPr/>
        <a:lstStyle/>
        <a:p>
          <a:pPr algn="just"/>
          <a:endParaRPr lang="es-ES"/>
        </a:p>
      </dgm:t>
    </dgm:pt>
    <dgm:pt modelId="{032DF8C5-83E6-4C1A-BDF8-7585AB8D100C}" type="sibTrans" cxnId="{165FCD76-EF4A-4B19-9F90-C9B875D517A0}">
      <dgm:prSet/>
      <dgm:spPr/>
      <dgm:t>
        <a:bodyPr/>
        <a:lstStyle/>
        <a:p>
          <a:pPr algn="just"/>
          <a:endParaRPr lang="es-ES"/>
        </a:p>
      </dgm:t>
    </dgm:pt>
    <dgm:pt modelId="{71A1AF4C-B66B-44FB-96C9-C7E398695375}">
      <dgm:prSet phldrT="[Texto]"/>
      <dgm:spPr/>
      <dgm:t>
        <a:bodyPr/>
        <a:lstStyle/>
        <a:p>
          <a:pPr algn="l"/>
          <a:endParaRPr lang="es-ES" b="0" dirty="0">
            <a:solidFill>
              <a:schemeClr val="tx1"/>
            </a:solidFill>
          </a:endParaRPr>
        </a:p>
      </dgm:t>
    </dgm:pt>
    <dgm:pt modelId="{4D9FD134-703F-4813-ADDA-219D8655B6C7}" type="parTrans" cxnId="{E402944B-4133-4D90-A82D-F54598626D27}">
      <dgm:prSet/>
      <dgm:spPr/>
      <dgm:t>
        <a:bodyPr/>
        <a:lstStyle/>
        <a:p>
          <a:endParaRPr lang="es-ES"/>
        </a:p>
      </dgm:t>
    </dgm:pt>
    <dgm:pt modelId="{F40EA5D0-CA79-40C1-9284-9489DAECC869}" type="sibTrans" cxnId="{E402944B-4133-4D90-A82D-F54598626D27}">
      <dgm:prSet/>
      <dgm:spPr/>
      <dgm:t>
        <a:bodyPr/>
        <a:lstStyle/>
        <a:p>
          <a:endParaRPr lang="es-ES"/>
        </a:p>
      </dgm:t>
    </dgm:pt>
    <dgm:pt modelId="{552686C1-19DD-4A3B-AFBF-173AA35E1312}">
      <dgm:prSet phldrT="[Texto]"/>
      <dgm:spPr/>
      <dgm:t>
        <a:bodyPr/>
        <a:lstStyle/>
        <a:p>
          <a:pPr algn="l"/>
          <a:r>
            <a:rPr lang="es-CO" b="1" dirty="0" smtClean="0"/>
            <a:t>ADMQ realiza consultas ciudadanas </a:t>
          </a:r>
          <a:r>
            <a:rPr lang="es-CO" dirty="0" smtClean="0"/>
            <a:t>sobre los temas de interés para que rinda cuentas la máxima autoridad del DMQ: asambleas en las AZ.</a:t>
          </a:r>
          <a:endParaRPr lang="es-ES" dirty="0"/>
        </a:p>
      </dgm:t>
    </dgm:pt>
    <dgm:pt modelId="{19E42058-3600-43D3-95D7-DB82D8F4D89D}" type="parTrans" cxnId="{677DDC0F-4C5B-4807-8222-C8139DCB7EFB}">
      <dgm:prSet/>
      <dgm:spPr/>
      <dgm:t>
        <a:bodyPr/>
        <a:lstStyle/>
        <a:p>
          <a:endParaRPr lang="es-ES"/>
        </a:p>
      </dgm:t>
    </dgm:pt>
    <dgm:pt modelId="{C867C833-28CE-4C22-ADAA-C029C473258C}" type="sibTrans" cxnId="{677DDC0F-4C5B-4807-8222-C8139DCB7EFB}">
      <dgm:prSet/>
      <dgm:spPr/>
      <dgm:t>
        <a:bodyPr/>
        <a:lstStyle/>
        <a:p>
          <a:endParaRPr lang="es-ES"/>
        </a:p>
      </dgm:t>
    </dgm:pt>
    <dgm:pt modelId="{75C32058-5A68-4389-B5A0-195BB98CAD84}" type="pres">
      <dgm:prSet presAssocID="{48A5C992-5E59-4D7D-A308-89FFCE66F5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7097436-BCBF-4353-AC19-8DBAAECC1655}" type="pres">
      <dgm:prSet presAssocID="{4288408A-C3F5-4C6E-A327-3D7F0E7AFC02}" presName="composite" presStyleCnt="0"/>
      <dgm:spPr/>
      <dgm:t>
        <a:bodyPr/>
        <a:lstStyle/>
        <a:p>
          <a:endParaRPr lang="es-ES"/>
        </a:p>
      </dgm:t>
    </dgm:pt>
    <dgm:pt modelId="{C7B202B2-A915-4202-8DCF-388547BF68BE}" type="pres">
      <dgm:prSet presAssocID="{4288408A-C3F5-4C6E-A327-3D7F0E7AFC0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B613F0-6105-4F1D-AFBC-C8003CF7E062}" type="pres">
      <dgm:prSet presAssocID="{4288408A-C3F5-4C6E-A327-3D7F0E7AFC0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74CBE6-3FF9-4A04-BB89-43E5A6FF6535}" type="pres">
      <dgm:prSet presAssocID="{A65C59C5-4E68-4847-B42C-E4C06A2F7271}" presName="space" presStyleCnt="0"/>
      <dgm:spPr/>
      <dgm:t>
        <a:bodyPr/>
        <a:lstStyle/>
        <a:p>
          <a:endParaRPr lang="es-ES"/>
        </a:p>
      </dgm:t>
    </dgm:pt>
    <dgm:pt modelId="{51F8138D-6A64-41BC-9C74-5D5BBD712465}" type="pres">
      <dgm:prSet presAssocID="{A95FDF1E-A97A-4328-8D49-53665290120D}" presName="composite" presStyleCnt="0"/>
      <dgm:spPr/>
      <dgm:t>
        <a:bodyPr/>
        <a:lstStyle/>
        <a:p>
          <a:endParaRPr lang="es-ES"/>
        </a:p>
      </dgm:t>
    </dgm:pt>
    <dgm:pt modelId="{6C8F0DEE-B2A2-4014-B2D4-682AC0C10817}" type="pres">
      <dgm:prSet presAssocID="{A95FDF1E-A97A-4328-8D49-53665290120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DFB504-945B-40F8-AC90-AAB4BAE82953}" type="pres">
      <dgm:prSet presAssocID="{A95FDF1E-A97A-4328-8D49-53665290120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0BFE08-1B7F-41BD-A3D8-098C37E22C77}" type="pres">
      <dgm:prSet presAssocID="{7F3D0DCC-548C-406F-A6A5-E199AAF6EE03}" presName="space" presStyleCnt="0"/>
      <dgm:spPr/>
      <dgm:t>
        <a:bodyPr/>
        <a:lstStyle/>
        <a:p>
          <a:endParaRPr lang="es-ES"/>
        </a:p>
      </dgm:t>
    </dgm:pt>
    <dgm:pt modelId="{222A287C-6FB4-4A51-9113-C84E2B587C87}" type="pres">
      <dgm:prSet presAssocID="{DFD01F3B-0084-4C08-8D6E-B2A6D8672FC8}" presName="composite" presStyleCnt="0"/>
      <dgm:spPr/>
      <dgm:t>
        <a:bodyPr/>
        <a:lstStyle/>
        <a:p>
          <a:endParaRPr lang="es-ES"/>
        </a:p>
      </dgm:t>
    </dgm:pt>
    <dgm:pt modelId="{2F8C8E4D-CFA0-4FD8-BEE4-8C0F502456A9}" type="pres">
      <dgm:prSet presAssocID="{DFD01F3B-0084-4C08-8D6E-B2A6D8672F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38CD9B-0B29-4258-B766-1A1C1A8743A2}" type="pres">
      <dgm:prSet presAssocID="{DFD01F3B-0084-4C08-8D6E-B2A6D8672FC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EBB12D-795D-4E6A-9A10-757EA08598FB}" type="presOf" srcId="{A726DCF1-DF58-4E06-8BB7-4946C4E7CA3D}" destId="{BF38CD9B-0B29-4258-B766-1A1C1A8743A2}" srcOrd="0" destOrd="1" presId="urn:microsoft.com/office/officeart/2005/8/layout/hList1"/>
    <dgm:cxn modelId="{30B37099-78D2-4F76-82D2-82A431ACC65A}" type="presOf" srcId="{DFD01F3B-0084-4C08-8D6E-B2A6D8672FC8}" destId="{2F8C8E4D-CFA0-4FD8-BEE4-8C0F502456A9}" srcOrd="0" destOrd="0" presId="urn:microsoft.com/office/officeart/2005/8/layout/hList1"/>
    <dgm:cxn modelId="{8F915D72-19C4-44F8-BE1A-0C2BB808B574}" srcId="{DFD01F3B-0084-4C08-8D6E-B2A6D8672FC8}" destId="{3A59F944-8BE7-49D7-839C-C40EB20DB8ED}" srcOrd="0" destOrd="0" parTransId="{332855CF-8F78-4FCC-8F29-24E3B657409D}" sibTransId="{1D479994-469A-445A-84EE-6F252BFCB0D5}"/>
    <dgm:cxn modelId="{9AD3F46F-7093-4406-A4F3-B6F5BD257586}" type="presOf" srcId="{926D93B2-28EB-41CB-A295-1D87AFA2524D}" destId="{32DFB504-945B-40F8-AC90-AAB4BAE82953}" srcOrd="0" destOrd="1" presId="urn:microsoft.com/office/officeart/2005/8/layout/hList1"/>
    <dgm:cxn modelId="{E3B3722F-1896-4A6B-AB25-90A2AE5E9AE1}" srcId="{48A5C992-5E59-4D7D-A308-89FFCE66F52C}" destId="{A95FDF1E-A97A-4328-8D49-53665290120D}" srcOrd="1" destOrd="0" parTransId="{37703F45-5777-42F1-9D8A-EED49FB9494F}" sibTransId="{7F3D0DCC-548C-406F-A6A5-E199AAF6EE03}"/>
    <dgm:cxn modelId="{997B0194-8FA7-457E-9728-80A71A8A55EE}" type="presOf" srcId="{3A59F944-8BE7-49D7-839C-C40EB20DB8ED}" destId="{BF38CD9B-0B29-4258-B766-1A1C1A8743A2}" srcOrd="0" destOrd="0" presId="urn:microsoft.com/office/officeart/2005/8/layout/hList1"/>
    <dgm:cxn modelId="{FEBFE8F4-41A3-49C4-B11D-6F7C7BB8E0AB}" type="presOf" srcId="{48A5C992-5E59-4D7D-A308-89FFCE66F52C}" destId="{75C32058-5A68-4389-B5A0-195BB98CAD84}" srcOrd="0" destOrd="0" presId="urn:microsoft.com/office/officeart/2005/8/layout/hList1"/>
    <dgm:cxn modelId="{081A3B35-5BFC-4F50-A50B-7A2906F928EE}" type="presOf" srcId="{71A1AF4C-B66B-44FB-96C9-C7E398695375}" destId="{32DFB504-945B-40F8-AC90-AAB4BAE82953}" srcOrd="0" destOrd="0" presId="urn:microsoft.com/office/officeart/2005/8/layout/hList1"/>
    <dgm:cxn modelId="{0049717C-74A3-4639-885E-CEEB3E19497C}" type="presOf" srcId="{72B06CE7-AD49-4F1C-BA3D-D21DF8758C7F}" destId="{9DB613F0-6105-4F1D-AFBC-C8003CF7E062}" srcOrd="0" destOrd="0" presId="urn:microsoft.com/office/officeart/2005/8/layout/hList1"/>
    <dgm:cxn modelId="{D7CF295A-8728-4BCA-86A1-D65C70C68EBB}" type="presOf" srcId="{552686C1-19DD-4A3B-AFBF-173AA35E1312}" destId="{9DB613F0-6105-4F1D-AFBC-C8003CF7E062}" srcOrd="0" destOrd="1" presId="urn:microsoft.com/office/officeart/2005/8/layout/hList1"/>
    <dgm:cxn modelId="{03B3EA63-8BB7-4636-B24E-94C97BCE5E31}" srcId="{A95FDF1E-A97A-4328-8D49-53665290120D}" destId="{926D93B2-28EB-41CB-A295-1D87AFA2524D}" srcOrd="1" destOrd="0" parTransId="{811B7774-AE09-4720-8745-763E0C9A0A93}" sibTransId="{25CF1770-85FD-41D3-8D06-5CB244C8EA8C}"/>
    <dgm:cxn modelId="{677DDC0F-4C5B-4807-8222-C8139DCB7EFB}" srcId="{4288408A-C3F5-4C6E-A327-3D7F0E7AFC02}" destId="{552686C1-19DD-4A3B-AFBF-173AA35E1312}" srcOrd="1" destOrd="0" parTransId="{19E42058-3600-43D3-95D7-DB82D8F4D89D}" sibTransId="{C867C833-28CE-4C22-ADAA-C029C473258C}"/>
    <dgm:cxn modelId="{D51CDD27-1BED-4EF0-9018-864998831978}" type="presOf" srcId="{4288408A-C3F5-4C6E-A327-3D7F0E7AFC02}" destId="{C7B202B2-A915-4202-8DCF-388547BF68BE}" srcOrd="0" destOrd="0" presId="urn:microsoft.com/office/officeart/2005/8/layout/hList1"/>
    <dgm:cxn modelId="{E402944B-4133-4D90-A82D-F54598626D27}" srcId="{A95FDF1E-A97A-4328-8D49-53665290120D}" destId="{71A1AF4C-B66B-44FB-96C9-C7E398695375}" srcOrd="0" destOrd="0" parTransId="{4D9FD134-703F-4813-ADDA-219D8655B6C7}" sibTransId="{F40EA5D0-CA79-40C1-9284-9489DAECC869}"/>
    <dgm:cxn modelId="{211758A4-BAB6-48B1-B110-31DB4FB74C68}" srcId="{48A5C992-5E59-4D7D-A308-89FFCE66F52C}" destId="{4288408A-C3F5-4C6E-A327-3D7F0E7AFC02}" srcOrd="0" destOrd="0" parTransId="{5951EDF2-80FF-4BD3-BEA2-9C81F1FD880F}" sibTransId="{A65C59C5-4E68-4847-B42C-E4C06A2F7271}"/>
    <dgm:cxn modelId="{C3208AED-2E8C-4CA4-B7E1-FF322C922FF4}" srcId="{48A5C992-5E59-4D7D-A308-89FFCE66F52C}" destId="{DFD01F3B-0084-4C08-8D6E-B2A6D8672FC8}" srcOrd="2" destOrd="0" parTransId="{EE278368-3FAA-45F7-AD6E-773B12FE8071}" sibTransId="{15A9C3FD-C233-4BB3-B2F2-2CFCDC26486B}"/>
    <dgm:cxn modelId="{E4EF7770-74E1-4A9C-813A-0808A97E8A90}" srcId="{4288408A-C3F5-4C6E-A327-3D7F0E7AFC02}" destId="{72B06CE7-AD49-4F1C-BA3D-D21DF8758C7F}" srcOrd="0" destOrd="0" parTransId="{F6A334D5-8A6F-48FF-AED2-0F7A72ED7F17}" sibTransId="{EFD6D426-B58D-42E8-9AFA-B04AE732EA75}"/>
    <dgm:cxn modelId="{165FCD76-EF4A-4B19-9F90-C9B875D517A0}" srcId="{DFD01F3B-0084-4C08-8D6E-B2A6D8672FC8}" destId="{A726DCF1-DF58-4E06-8BB7-4946C4E7CA3D}" srcOrd="1" destOrd="0" parTransId="{F7752B89-B6EB-46FB-B614-A1F6DAD1A4B6}" sibTransId="{032DF8C5-83E6-4C1A-BDF8-7585AB8D100C}"/>
    <dgm:cxn modelId="{35A4B2A5-BB44-42AB-B053-1E9C811F1075}" type="presOf" srcId="{A95FDF1E-A97A-4328-8D49-53665290120D}" destId="{6C8F0DEE-B2A2-4014-B2D4-682AC0C10817}" srcOrd="0" destOrd="0" presId="urn:microsoft.com/office/officeart/2005/8/layout/hList1"/>
    <dgm:cxn modelId="{E35E4622-EEA7-47E4-8ADB-A056E44B7471}" type="presParOf" srcId="{75C32058-5A68-4389-B5A0-195BB98CAD84}" destId="{97097436-BCBF-4353-AC19-8DBAAECC1655}" srcOrd="0" destOrd="0" presId="urn:microsoft.com/office/officeart/2005/8/layout/hList1"/>
    <dgm:cxn modelId="{96133118-1295-4265-B1B4-6949D06BD520}" type="presParOf" srcId="{97097436-BCBF-4353-AC19-8DBAAECC1655}" destId="{C7B202B2-A915-4202-8DCF-388547BF68BE}" srcOrd="0" destOrd="0" presId="urn:microsoft.com/office/officeart/2005/8/layout/hList1"/>
    <dgm:cxn modelId="{5C2D9E08-7DC9-41DE-936F-50273BD01D1A}" type="presParOf" srcId="{97097436-BCBF-4353-AC19-8DBAAECC1655}" destId="{9DB613F0-6105-4F1D-AFBC-C8003CF7E062}" srcOrd="1" destOrd="0" presId="urn:microsoft.com/office/officeart/2005/8/layout/hList1"/>
    <dgm:cxn modelId="{896C910F-6084-4896-A7A9-43144797F094}" type="presParOf" srcId="{75C32058-5A68-4389-B5A0-195BB98CAD84}" destId="{0574CBE6-3FF9-4A04-BB89-43E5A6FF6535}" srcOrd="1" destOrd="0" presId="urn:microsoft.com/office/officeart/2005/8/layout/hList1"/>
    <dgm:cxn modelId="{6E697264-0647-4B28-A61A-1CBF665FC96F}" type="presParOf" srcId="{75C32058-5A68-4389-B5A0-195BB98CAD84}" destId="{51F8138D-6A64-41BC-9C74-5D5BBD712465}" srcOrd="2" destOrd="0" presId="urn:microsoft.com/office/officeart/2005/8/layout/hList1"/>
    <dgm:cxn modelId="{DB01D8E4-5D6C-4A8D-A68C-CD480EF8FE7C}" type="presParOf" srcId="{51F8138D-6A64-41BC-9C74-5D5BBD712465}" destId="{6C8F0DEE-B2A2-4014-B2D4-682AC0C10817}" srcOrd="0" destOrd="0" presId="urn:microsoft.com/office/officeart/2005/8/layout/hList1"/>
    <dgm:cxn modelId="{141A3DFF-BC09-4AD5-9811-CD991A12464D}" type="presParOf" srcId="{51F8138D-6A64-41BC-9C74-5D5BBD712465}" destId="{32DFB504-945B-40F8-AC90-AAB4BAE82953}" srcOrd="1" destOrd="0" presId="urn:microsoft.com/office/officeart/2005/8/layout/hList1"/>
    <dgm:cxn modelId="{E27A2C55-A08C-4CC5-99E7-27371DCC75E9}" type="presParOf" srcId="{75C32058-5A68-4389-B5A0-195BB98CAD84}" destId="{1C0BFE08-1B7F-41BD-A3D8-098C37E22C77}" srcOrd="3" destOrd="0" presId="urn:microsoft.com/office/officeart/2005/8/layout/hList1"/>
    <dgm:cxn modelId="{EB9218E4-7124-439B-A021-C54CB03D2AB2}" type="presParOf" srcId="{75C32058-5A68-4389-B5A0-195BB98CAD84}" destId="{222A287C-6FB4-4A51-9113-C84E2B587C87}" srcOrd="4" destOrd="0" presId="urn:microsoft.com/office/officeart/2005/8/layout/hList1"/>
    <dgm:cxn modelId="{BFD81253-F7A7-4577-B93B-277DBE30641C}" type="presParOf" srcId="{222A287C-6FB4-4A51-9113-C84E2B587C87}" destId="{2F8C8E4D-CFA0-4FD8-BEE4-8C0F502456A9}" srcOrd="0" destOrd="0" presId="urn:microsoft.com/office/officeart/2005/8/layout/hList1"/>
    <dgm:cxn modelId="{DD2C8D96-8B63-43C1-9AD9-461F9B17A6D3}" type="presParOf" srcId="{222A287C-6FB4-4A51-9113-C84E2B587C87}" destId="{BF38CD9B-0B29-4258-B766-1A1C1A8743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A5C992-5E59-4D7D-A308-89FFCE66F52C}" type="doc">
      <dgm:prSet loTypeId="urn:microsoft.com/office/officeart/2005/8/layout/h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4288408A-C3F5-4C6E-A327-3D7F0E7AFC02}">
      <dgm:prSet phldrT="[Texto]" custT="1"/>
      <dgm:spPr/>
      <dgm:t>
        <a:bodyPr/>
        <a:lstStyle/>
        <a:p>
          <a:pPr algn="ctr"/>
          <a:r>
            <a:rPr lang="es-ES" sz="2000" b="1" dirty="0" smtClean="0"/>
            <a:t>EVALUACIÓN DE LA GESTIÓN</a:t>
          </a:r>
          <a:endParaRPr lang="es-ES" sz="2000" b="1" dirty="0"/>
        </a:p>
      </dgm:t>
    </dgm:pt>
    <dgm:pt modelId="{5951EDF2-80FF-4BD3-BEA2-9C81F1FD880F}" type="parTrans" cxnId="{211758A4-BAB6-48B1-B110-31DB4FB74C68}">
      <dgm:prSet/>
      <dgm:spPr/>
      <dgm:t>
        <a:bodyPr/>
        <a:lstStyle/>
        <a:p>
          <a:pPr algn="l"/>
          <a:endParaRPr lang="es-ES"/>
        </a:p>
      </dgm:t>
    </dgm:pt>
    <dgm:pt modelId="{A65C59C5-4E68-4847-B42C-E4C06A2F7271}" type="sibTrans" cxnId="{211758A4-BAB6-48B1-B110-31DB4FB74C68}">
      <dgm:prSet/>
      <dgm:spPr/>
      <dgm:t>
        <a:bodyPr/>
        <a:lstStyle/>
        <a:p>
          <a:pPr algn="l"/>
          <a:endParaRPr lang="es-ES"/>
        </a:p>
      </dgm:t>
    </dgm:pt>
    <dgm:pt modelId="{72B06CE7-AD49-4F1C-BA3D-D21DF8758C7F}">
      <dgm:prSet phldrT="[Texto]" custT="1"/>
      <dgm:spPr/>
      <dgm:t>
        <a:bodyPr/>
        <a:lstStyle/>
        <a:p>
          <a:pPr algn="l"/>
          <a:r>
            <a:rPr lang="es-ES" sz="1500" smtClean="0"/>
            <a:t>Comisión responsable </a:t>
          </a:r>
          <a:r>
            <a:rPr lang="es-ES" sz="1500" b="1" smtClean="0"/>
            <a:t>consolida información sobre contenidos obligatorios</a:t>
          </a:r>
          <a:r>
            <a:rPr lang="es-ES" sz="1500" smtClean="0"/>
            <a:t> y los </a:t>
          </a:r>
          <a:r>
            <a:rPr lang="es-ES" sz="1500" b="1" smtClean="0"/>
            <a:t>temas de interés de la ciudadanía</a:t>
          </a:r>
          <a:r>
            <a:rPr lang="es-ES" sz="1500" smtClean="0"/>
            <a:t>.</a:t>
          </a:r>
          <a:endParaRPr lang="es-ES" sz="1500" dirty="0"/>
        </a:p>
      </dgm:t>
    </dgm:pt>
    <dgm:pt modelId="{F6A334D5-8A6F-48FF-AED2-0F7A72ED7F17}" type="parTrans" cxnId="{E4EF7770-74E1-4A9C-813A-0808A97E8A90}">
      <dgm:prSet/>
      <dgm:spPr/>
      <dgm:t>
        <a:bodyPr/>
        <a:lstStyle/>
        <a:p>
          <a:pPr algn="l"/>
          <a:endParaRPr lang="es-ES"/>
        </a:p>
      </dgm:t>
    </dgm:pt>
    <dgm:pt modelId="{EFD6D426-B58D-42E8-9AFA-B04AE732EA75}" type="sibTrans" cxnId="{E4EF7770-74E1-4A9C-813A-0808A97E8A90}">
      <dgm:prSet/>
      <dgm:spPr/>
      <dgm:t>
        <a:bodyPr/>
        <a:lstStyle/>
        <a:p>
          <a:pPr algn="l"/>
          <a:endParaRPr lang="es-ES"/>
        </a:p>
      </dgm:t>
    </dgm:pt>
    <dgm:pt modelId="{A95FDF1E-A97A-4328-8D49-53665290120D}">
      <dgm:prSet phldrT="[Texto]" custT="1"/>
      <dgm:spPr/>
      <dgm:t>
        <a:bodyPr/>
        <a:lstStyle/>
        <a:p>
          <a:pPr algn="ctr"/>
          <a:r>
            <a:rPr lang="es-ES" sz="2000" b="1" dirty="0" smtClean="0"/>
            <a:t>APROBACIÓN DEL INFORME</a:t>
          </a:r>
          <a:endParaRPr lang="es-ES" sz="2000" b="1" dirty="0"/>
        </a:p>
      </dgm:t>
    </dgm:pt>
    <dgm:pt modelId="{37703F45-5777-42F1-9D8A-EED49FB9494F}" type="parTrans" cxnId="{E3B3722F-1896-4A6B-AB25-90A2AE5E9AE1}">
      <dgm:prSet/>
      <dgm:spPr/>
      <dgm:t>
        <a:bodyPr/>
        <a:lstStyle/>
        <a:p>
          <a:pPr algn="l"/>
          <a:endParaRPr lang="es-ES"/>
        </a:p>
      </dgm:t>
    </dgm:pt>
    <dgm:pt modelId="{7F3D0DCC-548C-406F-A6A5-E199AAF6EE03}" type="sibTrans" cxnId="{E3B3722F-1896-4A6B-AB25-90A2AE5E9AE1}">
      <dgm:prSet/>
      <dgm:spPr/>
      <dgm:t>
        <a:bodyPr/>
        <a:lstStyle/>
        <a:p>
          <a:pPr algn="l"/>
          <a:endParaRPr lang="es-ES"/>
        </a:p>
      </dgm:t>
    </dgm:pt>
    <dgm:pt modelId="{926D93B2-28EB-41CB-A295-1D87AFA2524D}">
      <dgm:prSet phldrT="[Texto]" custT="1"/>
      <dgm:spPr/>
      <dgm:t>
        <a:bodyPr/>
        <a:lstStyle/>
        <a:p>
          <a:pPr algn="l"/>
          <a:r>
            <a:rPr lang="es-ES" sz="1500" dirty="0" smtClean="0"/>
            <a:t>Aprobación del informe y formulario por parte de la </a:t>
          </a:r>
          <a:r>
            <a:rPr lang="es-ES" sz="1500" b="1" dirty="0" smtClean="0"/>
            <a:t>máxima autoridad del GAD</a:t>
          </a:r>
          <a:r>
            <a:rPr lang="es-ES" sz="1500" dirty="0" smtClean="0"/>
            <a:t> o de la entidad vinculada.</a:t>
          </a:r>
          <a:endParaRPr lang="es-ES" sz="1500" dirty="0"/>
        </a:p>
      </dgm:t>
    </dgm:pt>
    <dgm:pt modelId="{811B7774-AE09-4720-8745-763E0C9A0A93}" type="parTrans" cxnId="{03B3EA63-8BB7-4636-B24E-94C97BCE5E31}">
      <dgm:prSet/>
      <dgm:spPr/>
      <dgm:t>
        <a:bodyPr/>
        <a:lstStyle/>
        <a:p>
          <a:pPr algn="l"/>
          <a:endParaRPr lang="es-ES"/>
        </a:p>
      </dgm:t>
    </dgm:pt>
    <dgm:pt modelId="{25CF1770-85FD-41D3-8D06-5CB244C8EA8C}" type="sibTrans" cxnId="{03B3EA63-8BB7-4636-B24E-94C97BCE5E31}">
      <dgm:prSet/>
      <dgm:spPr/>
      <dgm:t>
        <a:bodyPr/>
        <a:lstStyle/>
        <a:p>
          <a:pPr algn="l"/>
          <a:endParaRPr lang="es-ES"/>
        </a:p>
      </dgm:t>
    </dgm:pt>
    <dgm:pt modelId="{DFD01F3B-0084-4C08-8D6E-B2A6D8672FC8}">
      <dgm:prSet phldrT="[Texto]" custT="1"/>
      <dgm:spPr/>
      <dgm:t>
        <a:bodyPr/>
        <a:lstStyle/>
        <a:p>
          <a:pPr algn="ctr"/>
          <a:r>
            <a:rPr lang="es-ES" sz="2000" b="1" dirty="0" smtClean="0"/>
            <a:t>ENTREGA DE INFORME</a:t>
          </a:r>
          <a:endParaRPr lang="es-ES" sz="2000" b="1" dirty="0"/>
        </a:p>
      </dgm:t>
    </dgm:pt>
    <dgm:pt modelId="{EE278368-3FAA-45F7-AD6E-773B12FE8071}" type="parTrans" cxnId="{C3208AED-2E8C-4CA4-B7E1-FF322C922FF4}">
      <dgm:prSet/>
      <dgm:spPr/>
      <dgm:t>
        <a:bodyPr/>
        <a:lstStyle/>
        <a:p>
          <a:pPr algn="l"/>
          <a:endParaRPr lang="es-ES"/>
        </a:p>
      </dgm:t>
    </dgm:pt>
    <dgm:pt modelId="{15A9C3FD-C233-4BB3-B2F2-2CFCDC26486B}" type="sibTrans" cxnId="{C3208AED-2E8C-4CA4-B7E1-FF322C922FF4}">
      <dgm:prSet/>
      <dgm:spPr/>
      <dgm:t>
        <a:bodyPr/>
        <a:lstStyle/>
        <a:p>
          <a:pPr algn="l"/>
          <a:endParaRPr lang="es-ES"/>
        </a:p>
      </dgm:t>
    </dgm:pt>
    <dgm:pt modelId="{3A59F944-8BE7-49D7-839C-C40EB20DB8ED}">
      <dgm:prSet phldrT="[Texto]" custT="1"/>
      <dgm:spPr/>
      <dgm:t>
        <a:bodyPr/>
        <a:lstStyle/>
        <a:p>
          <a:pPr algn="l"/>
          <a:r>
            <a:rPr lang="es-CO" sz="1500" b="1" dirty="0" smtClean="0"/>
            <a:t>Entrega a la ADMQ el informe y formulario</a:t>
          </a:r>
          <a:r>
            <a:rPr lang="es-CO" sz="1500" dirty="0" smtClean="0"/>
            <a:t>, al menos 15 días antes a la deliberación pública.</a:t>
          </a:r>
          <a:endParaRPr lang="es-ES" sz="1500" dirty="0"/>
        </a:p>
      </dgm:t>
    </dgm:pt>
    <dgm:pt modelId="{332855CF-8F78-4FCC-8F29-24E3B657409D}" type="parTrans" cxnId="{8F915D72-19C4-44F8-BE1A-0C2BB808B574}">
      <dgm:prSet/>
      <dgm:spPr/>
      <dgm:t>
        <a:bodyPr/>
        <a:lstStyle/>
        <a:p>
          <a:pPr algn="l"/>
          <a:endParaRPr lang="es-ES"/>
        </a:p>
      </dgm:t>
    </dgm:pt>
    <dgm:pt modelId="{1D479994-469A-445A-84EE-6F252BFCB0D5}" type="sibTrans" cxnId="{8F915D72-19C4-44F8-BE1A-0C2BB808B574}">
      <dgm:prSet/>
      <dgm:spPr/>
      <dgm:t>
        <a:bodyPr/>
        <a:lstStyle/>
        <a:p>
          <a:pPr algn="l"/>
          <a:endParaRPr lang="es-ES"/>
        </a:p>
      </dgm:t>
    </dgm:pt>
    <dgm:pt modelId="{0257FF81-C834-45DA-99C8-8950E18BA58D}">
      <dgm:prSet custT="1"/>
      <dgm:spPr/>
      <dgm:t>
        <a:bodyPr/>
        <a:lstStyle/>
        <a:p>
          <a:pPr algn="l"/>
          <a:r>
            <a:rPr lang="es-CO" sz="1500" smtClean="0"/>
            <a:t>Envío del informe y formulario a la máxima autoridad.</a:t>
          </a:r>
          <a:endParaRPr lang="es-CO" sz="1500" dirty="0"/>
        </a:p>
      </dgm:t>
    </dgm:pt>
    <dgm:pt modelId="{15996019-535F-42D8-A582-723983644E45}" type="parTrans" cxnId="{5BCD859F-052F-4FFA-8AE9-0DA16B35A7E3}">
      <dgm:prSet/>
      <dgm:spPr/>
      <dgm:t>
        <a:bodyPr/>
        <a:lstStyle/>
        <a:p>
          <a:pPr algn="l"/>
          <a:endParaRPr lang="es-ES"/>
        </a:p>
      </dgm:t>
    </dgm:pt>
    <dgm:pt modelId="{DDB4EFF5-5376-4EE1-8176-AF379C81C624}" type="sibTrans" cxnId="{5BCD859F-052F-4FFA-8AE9-0DA16B35A7E3}">
      <dgm:prSet/>
      <dgm:spPr/>
      <dgm:t>
        <a:bodyPr/>
        <a:lstStyle/>
        <a:p>
          <a:pPr algn="l"/>
          <a:endParaRPr lang="es-ES"/>
        </a:p>
      </dgm:t>
    </dgm:pt>
    <dgm:pt modelId="{883004BC-B242-41B6-8D39-DC66D2775458}">
      <dgm:prSet custT="1"/>
      <dgm:spPr/>
      <dgm:t>
        <a:bodyPr/>
        <a:lstStyle/>
        <a:p>
          <a:pPr algn="l"/>
          <a:r>
            <a:rPr lang="es-CO" sz="1500" dirty="0" smtClean="0"/>
            <a:t>El GAD </a:t>
          </a:r>
          <a:r>
            <a:rPr lang="es-CO" sz="1500" b="1" dirty="0" smtClean="0"/>
            <a:t>llena el formulario de RDC </a:t>
          </a:r>
          <a:r>
            <a:rPr lang="es-CO" sz="1500" dirty="0" smtClean="0"/>
            <a:t>establecido por el CPCCS, con respectivos </a:t>
          </a:r>
          <a:r>
            <a:rPr lang="es-CO" sz="1500" b="1" dirty="0" smtClean="0"/>
            <a:t>medios de verificación </a:t>
          </a:r>
          <a:r>
            <a:rPr lang="es-CO" sz="1500" dirty="0" smtClean="0"/>
            <a:t>y </a:t>
          </a:r>
          <a:r>
            <a:rPr lang="es-CO" sz="1500" b="1" dirty="0" smtClean="0"/>
            <a:t>redacta el informe de RDC preliminar</a:t>
          </a:r>
          <a:r>
            <a:rPr lang="es-CO" sz="1500" dirty="0" smtClean="0"/>
            <a:t>. </a:t>
          </a:r>
          <a:endParaRPr lang="es-CO" sz="1500" dirty="0"/>
        </a:p>
      </dgm:t>
    </dgm:pt>
    <dgm:pt modelId="{E498239B-BE89-4124-B54E-08EEB668034E}" type="sibTrans" cxnId="{8AE0CC19-811F-429E-AF12-4EB207594A35}">
      <dgm:prSet/>
      <dgm:spPr/>
      <dgm:t>
        <a:bodyPr/>
        <a:lstStyle/>
        <a:p>
          <a:pPr algn="l"/>
          <a:endParaRPr lang="es-ES"/>
        </a:p>
      </dgm:t>
    </dgm:pt>
    <dgm:pt modelId="{1015BD74-B666-47A7-B341-8C8AD245107C}" type="parTrans" cxnId="{8AE0CC19-811F-429E-AF12-4EB207594A35}">
      <dgm:prSet/>
      <dgm:spPr/>
      <dgm:t>
        <a:bodyPr/>
        <a:lstStyle/>
        <a:p>
          <a:pPr algn="l"/>
          <a:endParaRPr lang="es-ES"/>
        </a:p>
      </dgm:t>
    </dgm:pt>
    <dgm:pt modelId="{75C32058-5A68-4389-B5A0-195BB98CAD84}" type="pres">
      <dgm:prSet presAssocID="{48A5C992-5E59-4D7D-A308-89FFCE66F5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7097436-BCBF-4353-AC19-8DBAAECC1655}" type="pres">
      <dgm:prSet presAssocID="{4288408A-C3F5-4C6E-A327-3D7F0E7AFC02}" presName="composite" presStyleCnt="0"/>
      <dgm:spPr/>
      <dgm:t>
        <a:bodyPr/>
        <a:lstStyle/>
        <a:p>
          <a:endParaRPr lang="es-ES"/>
        </a:p>
      </dgm:t>
    </dgm:pt>
    <dgm:pt modelId="{C7B202B2-A915-4202-8DCF-388547BF68BE}" type="pres">
      <dgm:prSet presAssocID="{4288408A-C3F5-4C6E-A327-3D7F0E7AFC0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B613F0-6105-4F1D-AFBC-C8003CF7E062}" type="pres">
      <dgm:prSet presAssocID="{4288408A-C3F5-4C6E-A327-3D7F0E7AFC02}" presName="desTx" presStyleLbl="alignAccFollowNode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74CBE6-3FF9-4A04-BB89-43E5A6FF6535}" type="pres">
      <dgm:prSet presAssocID="{A65C59C5-4E68-4847-B42C-E4C06A2F7271}" presName="space" presStyleCnt="0"/>
      <dgm:spPr/>
      <dgm:t>
        <a:bodyPr/>
        <a:lstStyle/>
        <a:p>
          <a:endParaRPr lang="es-ES"/>
        </a:p>
      </dgm:t>
    </dgm:pt>
    <dgm:pt modelId="{51F8138D-6A64-41BC-9C74-5D5BBD712465}" type="pres">
      <dgm:prSet presAssocID="{A95FDF1E-A97A-4328-8D49-53665290120D}" presName="composite" presStyleCnt="0"/>
      <dgm:spPr/>
      <dgm:t>
        <a:bodyPr/>
        <a:lstStyle/>
        <a:p>
          <a:endParaRPr lang="es-ES"/>
        </a:p>
      </dgm:t>
    </dgm:pt>
    <dgm:pt modelId="{6C8F0DEE-B2A2-4014-B2D4-682AC0C10817}" type="pres">
      <dgm:prSet presAssocID="{A95FDF1E-A97A-4328-8D49-53665290120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DFB504-945B-40F8-AC90-AAB4BAE82953}" type="pres">
      <dgm:prSet presAssocID="{A95FDF1E-A97A-4328-8D49-53665290120D}" presName="desTx" presStyleLbl="alignAccFollowNode1" presStyleIdx="1" presStyleCnt="3" custScale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0BFE08-1B7F-41BD-A3D8-098C37E22C77}" type="pres">
      <dgm:prSet presAssocID="{7F3D0DCC-548C-406F-A6A5-E199AAF6EE03}" presName="space" presStyleCnt="0"/>
      <dgm:spPr/>
      <dgm:t>
        <a:bodyPr/>
        <a:lstStyle/>
        <a:p>
          <a:endParaRPr lang="es-ES"/>
        </a:p>
      </dgm:t>
    </dgm:pt>
    <dgm:pt modelId="{222A287C-6FB4-4A51-9113-C84E2B587C87}" type="pres">
      <dgm:prSet presAssocID="{DFD01F3B-0084-4C08-8D6E-B2A6D8672FC8}" presName="composite" presStyleCnt="0"/>
      <dgm:spPr/>
      <dgm:t>
        <a:bodyPr/>
        <a:lstStyle/>
        <a:p>
          <a:endParaRPr lang="es-ES"/>
        </a:p>
      </dgm:t>
    </dgm:pt>
    <dgm:pt modelId="{2F8C8E4D-CFA0-4FD8-BEE4-8C0F502456A9}" type="pres">
      <dgm:prSet presAssocID="{DFD01F3B-0084-4C08-8D6E-B2A6D8672F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38CD9B-0B29-4258-B766-1A1C1A8743A2}" type="pres">
      <dgm:prSet presAssocID="{DFD01F3B-0084-4C08-8D6E-B2A6D8672FC8}" presName="desTx" presStyleLbl="alignAccFollowNode1" presStyleIdx="2" presStyleCnt="3" custScale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B37099-78D2-4F76-82D2-82A431ACC65A}" type="presOf" srcId="{DFD01F3B-0084-4C08-8D6E-B2A6D8672FC8}" destId="{2F8C8E4D-CFA0-4FD8-BEE4-8C0F502456A9}" srcOrd="0" destOrd="0" presId="urn:microsoft.com/office/officeart/2005/8/layout/hList1"/>
    <dgm:cxn modelId="{8F915D72-19C4-44F8-BE1A-0C2BB808B574}" srcId="{DFD01F3B-0084-4C08-8D6E-B2A6D8672FC8}" destId="{3A59F944-8BE7-49D7-839C-C40EB20DB8ED}" srcOrd="0" destOrd="0" parTransId="{332855CF-8F78-4FCC-8F29-24E3B657409D}" sibTransId="{1D479994-469A-445A-84EE-6F252BFCB0D5}"/>
    <dgm:cxn modelId="{9AD3F46F-7093-4406-A4F3-B6F5BD257586}" type="presOf" srcId="{926D93B2-28EB-41CB-A295-1D87AFA2524D}" destId="{32DFB504-945B-40F8-AC90-AAB4BAE82953}" srcOrd="0" destOrd="0" presId="urn:microsoft.com/office/officeart/2005/8/layout/hList1"/>
    <dgm:cxn modelId="{E3B3722F-1896-4A6B-AB25-90A2AE5E9AE1}" srcId="{48A5C992-5E59-4D7D-A308-89FFCE66F52C}" destId="{A95FDF1E-A97A-4328-8D49-53665290120D}" srcOrd="1" destOrd="0" parTransId="{37703F45-5777-42F1-9D8A-EED49FB9494F}" sibTransId="{7F3D0DCC-548C-406F-A6A5-E199AAF6EE03}"/>
    <dgm:cxn modelId="{8AE0CC19-811F-429E-AF12-4EB207594A35}" srcId="{4288408A-C3F5-4C6E-A327-3D7F0E7AFC02}" destId="{883004BC-B242-41B6-8D39-DC66D2775458}" srcOrd="1" destOrd="0" parTransId="{1015BD74-B666-47A7-B341-8C8AD245107C}" sibTransId="{E498239B-BE89-4124-B54E-08EEB668034E}"/>
    <dgm:cxn modelId="{997B0194-8FA7-457E-9728-80A71A8A55EE}" type="presOf" srcId="{3A59F944-8BE7-49D7-839C-C40EB20DB8ED}" destId="{BF38CD9B-0B29-4258-B766-1A1C1A8743A2}" srcOrd="0" destOrd="0" presId="urn:microsoft.com/office/officeart/2005/8/layout/hList1"/>
    <dgm:cxn modelId="{FEBFE8F4-41A3-49C4-B11D-6F7C7BB8E0AB}" type="presOf" srcId="{48A5C992-5E59-4D7D-A308-89FFCE66F52C}" destId="{75C32058-5A68-4389-B5A0-195BB98CAD84}" srcOrd="0" destOrd="0" presId="urn:microsoft.com/office/officeart/2005/8/layout/hList1"/>
    <dgm:cxn modelId="{9CA0AD6F-B6D2-4C1B-AFBB-5F636CCBDE3B}" type="presOf" srcId="{883004BC-B242-41B6-8D39-DC66D2775458}" destId="{9DB613F0-6105-4F1D-AFBC-C8003CF7E062}" srcOrd="0" destOrd="1" presId="urn:microsoft.com/office/officeart/2005/8/layout/hList1"/>
    <dgm:cxn modelId="{0049717C-74A3-4639-885E-CEEB3E19497C}" type="presOf" srcId="{72B06CE7-AD49-4F1C-BA3D-D21DF8758C7F}" destId="{9DB613F0-6105-4F1D-AFBC-C8003CF7E062}" srcOrd="0" destOrd="0" presId="urn:microsoft.com/office/officeart/2005/8/layout/hList1"/>
    <dgm:cxn modelId="{03B3EA63-8BB7-4636-B24E-94C97BCE5E31}" srcId="{A95FDF1E-A97A-4328-8D49-53665290120D}" destId="{926D93B2-28EB-41CB-A295-1D87AFA2524D}" srcOrd="0" destOrd="0" parTransId="{811B7774-AE09-4720-8745-763E0C9A0A93}" sibTransId="{25CF1770-85FD-41D3-8D06-5CB244C8EA8C}"/>
    <dgm:cxn modelId="{D51CDD27-1BED-4EF0-9018-864998831978}" type="presOf" srcId="{4288408A-C3F5-4C6E-A327-3D7F0E7AFC02}" destId="{C7B202B2-A915-4202-8DCF-388547BF68BE}" srcOrd="0" destOrd="0" presId="urn:microsoft.com/office/officeart/2005/8/layout/hList1"/>
    <dgm:cxn modelId="{5BCD859F-052F-4FFA-8AE9-0DA16B35A7E3}" srcId="{4288408A-C3F5-4C6E-A327-3D7F0E7AFC02}" destId="{0257FF81-C834-45DA-99C8-8950E18BA58D}" srcOrd="2" destOrd="0" parTransId="{15996019-535F-42D8-A582-723983644E45}" sibTransId="{DDB4EFF5-5376-4EE1-8176-AF379C81C624}"/>
    <dgm:cxn modelId="{E1508286-333A-468B-9043-2101DDA4532D}" type="presOf" srcId="{0257FF81-C834-45DA-99C8-8950E18BA58D}" destId="{9DB613F0-6105-4F1D-AFBC-C8003CF7E062}" srcOrd="0" destOrd="2" presId="urn:microsoft.com/office/officeart/2005/8/layout/hList1"/>
    <dgm:cxn modelId="{211758A4-BAB6-48B1-B110-31DB4FB74C68}" srcId="{48A5C992-5E59-4D7D-A308-89FFCE66F52C}" destId="{4288408A-C3F5-4C6E-A327-3D7F0E7AFC02}" srcOrd="0" destOrd="0" parTransId="{5951EDF2-80FF-4BD3-BEA2-9C81F1FD880F}" sibTransId="{A65C59C5-4E68-4847-B42C-E4C06A2F7271}"/>
    <dgm:cxn modelId="{C3208AED-2E8C-4CA4-B7E1-FF322C922FF4}" srcId="{48A5C992-5E59-4D7D-A308-89FFCE66F52C}" destId="{DFD01F3B-0084-4C08-8D6E-B2A6D8672FC8}" srcOrd="2" destOrd="0" parTransId="{EE278368-3FAA-45F7-AD6E-773B12FE8071}" sibTransId="{15A9C3FD-C233-4BB3-B2F2-2CFCDC26486B}"/>
    <dgm:cxn modelId="{E4EF7770-74E1-4A9C-813A-0808A97E8A90}" srcId="{4288408A-C3F5-4C6E-A327-3D7F0E7AFC02}" destId="{72B06CE7-AD49-4F1C-BA3D-D21DF8758C7F}" srcOrd="0" destOrd="0" parTransId="{F6A334D5-8A6F-48FF-AED2-0F7A72ED7F17}" sibTransId="{EFD6D426-B58D-42E8-9AFA-B04AE732EA75}"/>
    <dgm:cxn modelId="{35A4B2A5-BB44-42AB-B053-1E9C811F1075}" type="presOf" srcId="{A95FDF1E-A97A-4328-8D49-53665290120D}" destId="{6C8F0DEE-B2A2-4014-B2D4-682AC0C10817}" srcOrd="0" destOrd="0" presId="urn:microsoft.com/office/officeart/2005/8/layout/hList1"/>
    <dgm:cxn modelId="{E35E4622-EEA7-47E4-8ADB-A056E44B7471}" type="presParOf" srcId="{75C32058-5A68-4389-B5A0-195BB98CAD84}" destId="{97097436-BCBF-4353-AC19-8DBAAECC1655}" srcOrd="0" destOrd="0" presId="urn:microsoft.com/office/officeart/2005/8/layout/hList1"/>
    <dgm:cxn modelId="{96133118-1295-4265-B1B4-6949D06BD520}" type="presParOf" srcId="{97097436-BCBF-4353-AC19-8DBAAECC1655}" destId="{C7B202B2-A915-4202-8DCF-388547BF68BE}" srcOrd="0" destOrd="0" presId="urn:microsoft.com/office/officeart/2005/8/layout/hList1"/>
    <dgm:cxn modelId="{5C2D9E08-7DC9-41DE-936F-50273BD01D1A}" type="presParOf" srcId="{97097436-BCBF-4353-AC19-8DBAAECC1655}" destId="{9DB613F0-6105-4F1D-AFBC-C8003CF7E062}" srcOrd="1" destOrd="0" presId="urn:microsoft.com/office/officeart/2005/8/layout/hList1"/>
    <dgm:cxn modelId="{896C910F-6084-4896-A7A9-43144797F094}" type="presParOf" srcId="{75C32058-5A68-4389-B5A0-195BB98CAD84}" destId="{0574CBE6-3FF9-4A04-BB89-43E5A6FF6535}" srcOrd="1" destOrd="0" presId="urn:microsoft.com/office/officeart/2005/8/layout/hList1"/>
    <dgm:cxn modelId="{6E697264-0647-4B28-A61A-1CBF665FC96F}" type="presParOf" srcId="{75C32058-5A68-4389-B5A0-195BB98CAD84}" destId="{51F8138D-6A64-41BC-9C74-5D5BBD712465}" srcOrd="2" destOrd="0" presId="urn:microsoft.com/office/officeart/2005/8/layout/hList1"/>
    <dgm:cxn modelId="{DB01D8E4-5D6C-4A8D-A68C-CD480EF8FE7C}" type="presParOf" srcId="{51F8138D-6A64-41BC-9C74-5D5BBD712465}" destId="{6C8F0DEE-B2A2-4014-B2D4-682AC0C10817}" srcOrd="0" destOrd="0" presId="urn:microsoft.com/office/officeart/2005/8/layout/hList1"/>
    <dgm:cxn modelId="{141A3DFF-BC09-4AD5-9811-CD991A12464D}" type="presParOf" srcId="{51F8138D-6A64-41BC-9C74-5D5BBD712465}" destId="{32DFB504-945B-40F8-AC90-AAB4BAE82953}" srcOrd="1" destOrd="0" presId="urn:microsoft.com/office/officeart/2005/8/layout/hList1"/>
    <dgm:cxn modelId="{E27A2C55-A08C-4CC5-99E7-27371DCC75E9}" type="presParOf" srcId="{75C32058-5A68-4389-B5A0-195BB98CAD84}" destId="{1C0BFE08-1B7F-41BD-A3D8-098C37E22C77}" srcOrd="3" destOrd="0" presId="urn:microsoft.com/office/officeart/2005/8/layout/hList1"/>
    <dgm:cxn modelId="{EB9218E4-7124-439B-A021-C54CB03D2AB2}" type="presParOf" srcId="{75C32058-5A68-4389-B5A0-195BB98CAD84}" destId="{222A287C-6FB4-4A51-9113-C84E2B587C87}" srcOrd="4" destOrd="0" presId="urn:microsoft.com/office/officeart/2005/8/layout/hList1"/>
    <dgm:cxn modelId="{BFD81253-F7A7-4577-B93B-277DBE30641C}" type="presParOf" srcId="{222A287C-6FB4-4A51-9113-C84E2B587C87}" destId="{2F8C8E4D-CFA0-4FD8-BEE4-8C0F502456A9}" srcOrd="0" destOrd="0" presId="urn:microsoft.com/office/officeart/2005/8/layout/hList1"/>
    <dgm:cxn modelId="{DD2C8D96-8B63-43C1-9AD9-461F9B17A6D3}" type="presParOf" srcId="{222A287C-6FB4-4A51-9113-C84E2B587C87}" destId="{BF38CD9B-0B29-4258-B766-1A1C1A8743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A5C992-5E59-4D7D-A308-89FFCE66F52C}" type="doc">
      <dgm:prSet loTypeId="urn:microsoft.com/office/officeart/2005/8/layout/h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4288408A-C3F5-4C6E-A327-3D7F0E7AFC02}">
      <dgm:prSet phldrT="[Texto]" custT="1"/>
      <dgm:spPr/>
      <dgm:t>
        <a:bodyPr/>
        <a:lstStyle/>
        <a:p>
          <a:pPr algn="ctr"/>
          <a:r>
            <a:rPr lang="es-ES" sz="1600" b="1" dirty="0" smtClean="0"/>
            <a:t>EVALUACIÓN INFORME Y FORMULARIO</a:t>
          </a:r>
          <a:endParaRPr lang="es-ES" sz="1600" b="1" dirty="0"/>
        </a:p>
      </dgm:t>
    </dgm:pt>
    <dgm:pt modelId="{5951EDF2-80FF-4BD3-BEA2-9C81F1FD880F}" type="parTrans" cxnId="{211758A4-BAB6-48B1-B110-31DB4FB74C68}">
      <dgm:prSet/>
      <dgm:spPr/>
      <dgm:t>
        <a:bodyPr/>
        <a:lstStyle/>
        <a:p>
          <a:pPr algn="just"/>
          <a:endParaRPr lang="es-ES" sz="1600"/>
        </a:p>
      </dgm:t>
    </dgm:pt>
    <dgm:pt modelId="{A65C59C5-4E68-4847-B42C-E4C06A2F7271}" type="sibTrans" cxnId="{211758A4-BAB6-48B1-B110-31DB4FB74C68}">
      <dgm:prSet/>
      <dgm:spPr/>
      <dgm:t>
        <a:bodyPr/>
        <a:lstStyle/>
        <a:p>
          <a:pPr algn="just"/>
          <a:endParaRPr lang="es-ES" sz="1600"/>
        </a:p>
      </dgm:t>
    </dgm:pt>
    <dgm:pt modelId="{72B06CE7-AD49-4F1C-BA3D-D21DF8758C7F}">
      <dgm:prSet phldrT="[Texto]" custT="1"/>
      <dgm:spPr/>
      <dgm:t>
        <a:bodyPr/>
        <a:lstStyle/>
        <a:p>
          <a:pPr algn="l"/>
          <a:r>
            <a:rPr lang="es-CO" sz="1600" dirty="0" smtClean="0">
              <a:solidFill>
                <a:schemeClr val="tx1"/>
              </a:solidFill>
            </a:rPr>
            <a:t>La ADMQ evalúa el informe y formulario de RDC.</a:t>
          </a:r>
          <a:endParaRPr lang="es-ES" sz="1600" dirty="0">
            <a:solidFill>
              <a:schemeClr val="tx1"/>
            </a:solidFill>
          </a:endParaRPr>
        </a:p>
      </dgm:t>
    </dgm:pt>
    <dgm:pt modelId="{F6A334D5-8A6F-48FF-AED2-0F7A72ED7F17}" type="parTrans" cxnId="{E4EF7770-74E1-4A9C-813A-0808A97E8A90}">
      <dgm:prSet/>
      <dgm:spPr/>
      <dgm:t>
        <a:bodyPr/>
        <a:lstStyle/>
        <a:p>
          <a:pPr algn="just"/>
          <a:endParaRPr lang="es-ES" sz="1600"/>
        </a:p>
      </dgm:t>
    </dgm:pt>
    <dgm:pt modelId="{EFD6D426-B58D-42E8-9AFA-B04AE732EA75}" type="sibTrans" cxnId="{E4EF7770-74E1-4A9C-813A-0808A97E8A90}">
      <dgm:prSet/>
      <dgm:spPr/>
      <dgm:t>
        <a:bodyPr/>
        <a:lstStyle/>
        <a:p>
          <a:pPr algn="just"/>
          <a:endParaRPr lang="es-ES" sz="1600"/>
        </a:p>
      </dgm:t>
    </dgm:pt>
    <dgm:pt modelId="{95D1D5F0-5C76-4683-9650-3093ADCA26AE}">
      <dgm:prSet phldrT="[Texto]" custT="1"/>
      <dgm:spPr/>
      <dgm:t>
        <a:bodyPr/>
        <a:lstStyle/>
        <a:p>
          <a:pPr algn="l"/>
          <a:r>
            <a:rPr lang="es-CO" sz="1600" dirty="0" smtClean="0">
              <a:solidFill>
                <a:schemeClr val="tx1"/>
              </a:solidFill>
            </a:rPr>
            <a:t>El GAD difunde el informe  preliminar y formulario con enlaces habilitados en página web y todos los medios posibles, 15 días de anticipación..</a:t>
          </a:r>
          <a:endParaRPr lang="es-ES" sz="1600" dirty="0">
            <a:solidFill>
              <a:schemeClr val="tx1"/>
            </a:solidFill>
          </a:endParaRPr>
        </a:p>
      </dgm:t>
    </dgm:pt>
    <dgm:pt modelId="{F5EC5851-5E98-4DBB-8137-D416D0D86CE4}" type="parTrans" cxnId="{9D71687D-47B3-4A20-8525-7960718EE6BC}">
      <dgm:prSet/>
      <dgm:spPr/>
      <dgm:t>
        <a:bodyPr/>
        <a:lstStyle/>
        <a:p>
          <a:pPr algn="just"/>
          <a:endParaRPr lang="es-ES" sz="1600"/>
        </a:p>
      </dgm:t>
    </dgm:pt>
    <dgm:pt modelId="{986F35D9-9F39-4653-9D79-8FE4B2330447}" type="sibTrans" cxnId="{9D71687D-47B3-4A20-8525-7960718EE6BC}">
      <dgm:prSet/>
      <dgm:spPr/>
      <dgm:t>
        <a:bodyPr/>
        <a:lstStyle/>
        <a:p>
          <a:pPr algn="just"/>
          <a:endParaRPr lang="es-ES" sz="1600"/>
        </a:p>
      </dgm:t>
    </dgm:pt>
    <dgm:pt modelId="{A95FDF1E-A97A-4328-8D49-53665290120D}">
      <dgm:prSet phldrT="[Texto]" custT="1"/>
      <dgm:spPr/>
      <dgm:t>
        <a:bodyPr/>
        <a:lstStyle/>
        <a:p>
          <a:pPr algn="ctr"/>
          <a:r>
            <a:rPr lang="es-ES" sz="1600" b="1" dirty="0" smtClean="0"/>
            <a:t>CONVOCATORIA</a:t>
          </a:r>
          <a:endParaRPr lang="es-ES" sz="1600" b="1" dirty="0"/>
        </a:p>
      </dgm:t>
    </dgm:pt>
    <dgm:pt modelId="{37703F45-5777-42F1-9D8A-EED49FB9494F}" type="parTrans" cxnId="{E3B3722F-1896-4A6B-AB25-90A2AE5E9AE1}">
      <dgm:prSet/>
      <dgm:spPr/>
      <dgm:t>
        <a:bodyPr/>
        <a:lstStyle/>
        <a:p>
          <a:pPr algn="just"/>
          <a:endParaRPr lang="es-ES" sz="1600"/>
        </a:p>
      </dgm:t>
    </dgm:pt>
    <dgm:pt modelId="{7F3D0DCC-548C-406F-A6A5-E199AAF6EE03}" type="sibTrans" cxnId="{E3B3722F-1896-4A6B-AB25-90A2AE5E9AE1}">
      <dgm:prSet/>
      <dgm:spPr/>
      <dgm:t>
        <a:bodyPr/>
        <a:lstStyle/>
        <a:p>
          <a:pPr algn="just"/>
          <a:endParaRPr lang="es-ES" sz="1600"/>
        </a:p>
      </dgm:t>
    </dgm:pt>
    <dgm:pt modelId="{926D93B2-28EB-41CB-A295-1D87AFA2524D}">
      <dgm:prSet phldrT="[Texto]" custT="1"/>
      <dgm:spPr/>
      <dgm:t>
        <a:bodyPr/>
        <a:lstStyle/>
        <a:p>
          <a:pPr algn="l"/>
          <a:r>
            <a:rPr lang="es-CO" sz="1600" dirty="0" smtClean="0">
              <a:solidFill>
                <a:schemeClr val="tx1"/>
              </a:solidFill>
            </a:rPr>
            <a:t>El GAD realizará la convocatoria a la ciudadanía abierta y pública con 15 días de anticipación. </a:t>
          </a:r>
          <a:endParaRPr lang="es-ES" sz="1600" dirty="0">
            <a:solidFill>
              <a:schemeClr val="tx1"/>
            </a:solidFill>
          </a:endParaRPr>
        </a:p>
      </dgm:t>
    </dgm:pt>
    <dgm:pt modelId="{811B7774-AE09-4720-8745-763E0C9A0A93}" type="parTrans" cxnId="{03B3EA63-8BB7-4636-B24E-94C97BCE5E31}">
      <dgm:prSet/>
      <dgm:spPr/>
      <dgm:t>
        <a:bodyPr/>
        <a:lstStyle/>
        <a:p>
          <a:pPr algn="just"/>
          <a:endParaRPr lang="es-ES" sz="1600"/>
        </a:p>
      </dgm:t>
    </dgm:pt>
    <dgm:pt modelId="{25CF1770-85FD-41D3-8D06-5CB244C8EA8C}" type="sibTrans" cxnId="{03B3EA63-8BB7-4636-B24E-94C97BCE5E31}">
      <dgm:prSet/>
      <dgm:spPr/>
      <dgm:t>
        <a:bodyPr/>
        <a:lstStyle/>
        <a:p>
          <a:pPr algn="just"/>
          <a:endParaRPr lang="es-ES" sz="1600"/>
        </a:p>
      </dgm:t>
    </dgm:pt>
    <dgm:pt modelId="{DFD01F3B-0084-4C08-8D6E-B2A6D8672FC8}">
      <dgm:prSet phldrT="[Texto]" custT="1"/>
      <dgm:spPr/>
      <dgm:t>
        <a:bodyPr/>
        <a:lstStyle/>
        <a:p>
          <a:pPr algn="ctr"/>
          <a:r>
            <a:rPr lang="es-ES" sz="1600" b="1" dirty="0" smtClean="0"/>
            <a:t>DELIBERACIÓN</a:t>
          </a:r>
          <a:endParaRPr lang="es-ES" sz="1600" b="1" dirty="0"/>
        </a:p>
      </dgm:t>
    </dgm:pt>
    <dgm:pt modelId="{EE278368-3FAA-45F7-AD6E-773B12FE8071}" type="parTrans" cxnId="{C3208AED-2E8C-4CA4-B7E1-FF322C922FF4}">
      <dgm:prSet/>
      <dgm:spPr/>
      <dgm:t>
        <a:bodyPr/>
        <a:lstStyle/>
        <a:p>
          <a:pPr algn="just"/>
          <a:endParaRPr lang="es-ES" sz="1600"/>
        </a:p>
      </dgm:t>
    </dgm:pt>
    <dgm:pt modelId="{15A9C3FD-C233-4BB3-B2F2-2CFCDC26486B}" type="sibTrans" cxnId="{C3208AED-2E8C-4CA4-B7E1-FF322C922FF4}">
      <dgm:prSet/>
      <dgm:spPr/>
      <dgm:t>
        <a:bodyPr/>
        <a:lstStyle/>
        <a:p>
          <a:pPr algn="just"/>
          <a:endParaRPr lang="es-ES" sz="1600"/>
        </a:p>
      </dgm:t>
    </dgm:pt>
    <dgm:pt modelId="{3A59F944-8BE7-49D7-839C-C40EB20DB8ED}">
      <dgm:prSet phldrT="[Texto]" custT="1"/>
      <dgm:spPr/>
      <dgm:t>
        <a:bodyPr/>
        <a:lstStyle/>
        <a:p>
          <a:pPr algn="l"/>
          <a:r>
            <a:rPr lang="es-CO" sz="1600" dirty="0" smtClean="0">
              <a:solidFill>
                <a:schemeClr val="tx1"/>
              </a:solidFill>
            </a:rPr>
            <a:t>Deliberación pública de manera presencial.</a:t>
          </a:r>
          <a:endParaRPr lang="es-ES" sz="1600" dirty="0">
            <a:solidFill>
              <a:schemeClr val="tx1"/>
            </a:solidFill>
          </a:endParaRPr>
        </a:p>
      </dgm:t>
    </dgm:pt>
    <dgm:pt modelId="{332855CF-8F78-4FCC-8F29-24E3B657409D}" type="parTrans" cxnId="{8F915D72-19C4-44F8-BE1A-0C2BB808B574}">
      <dgm:prSet/>
      <dgm:spPr/>
      <dgm:t>
        <a:bodyPr/>
        <a:lstStyle/>
        <a:p>
          <a:pPr algn="just"/>
          <a:endParaRPr lang="es-ES" sz="1600"/>
        </a:p>
      </dgm:t>
    </dgm:pt>
    <dgm:pt modelId="{1D479994-469A-445A-84EE-6F252BFCB0D5}" type="sibTrans" cxnId="{8F915D72-19C4-44F8-BE1A-0C2BB808B574}">
      <dgm:prSet/>
      <dgm:spPr/>
      <dgm:t>
        <a:bodyPr/>
        <a:lstStyle/>
        <a:p>
          <a:pPr algn="just"/>
          <a:endParaRPr lang="es-ES" sz="1600"/>
        </a:p>
      </dgm:t>
    </dgm:pt>
    <dgm:pt modelId="{CF9EDBDE-594A-4636-A5EC-FD8E2CC6C85B}">
      <dgm:prSet phldrT="[Texto]" custT="1"/>
      <dgm:spPr/>
      <dgm:t>
        <a:bodyPr/>
        <a:lstStyle/>
        <a:p>
          <a:pPr algn="ctr"/>
          <a:r>
            <a:rPr lang="es-MX" sz="1600" b="1" dirty="0" smtClean="0"/>
            <a:t>DIFUSIÓN</a:t>
          </a:r>
          <a:endParaRPr lang="es-ES" sz="1600" b="1" dirty="0"/>
        </a:p>
      </dgm:t>
    </dgm:pt>
    <dgm:pt modelId="{445BBF50-9C9C-4D01-8DAC-8B93539FE74A}" type="parTrans" cxnId="{F081F376-3E0B-4573-AAB5-9B806E058834}">
      <dgm:prSet/>
      <dgm:spPr/>
      <dgm:t>
        <a:bodyPr/>
        <a:lstStyle/>
        <a:p>
          <a:pPr algn="just"/>
          <a:endParaRPr lang="es-ES" sz="1600"/>
        </a:p>
      </dgm:t>
    </dgm:pt>
    <dgm:pt modelId="{4D01D9E1-2F96-4E33-9703-5C4BAFA8166F}" type="sibTrans" cxnId="{F081F376-3E0B-4573-AAB5-9B806E058834}">
      <dgm:prSet/>
      <dgm:spPr/>
      <dgm:t>
        <a:bodyPr/>
        <a:lstStyle/>
        <a:p>
          <a:pPr algn="just"/>
          <a:endParaRPr lang="es-ES" sz="1600"/>
        </a:p>
      </dgm:t>
    </dgm:pt>
    <dgm:pt modelId="{DF72532C-72AC-4855-ABD2-98D3ABE3E622}">
      <dgm:prSet custT="1"/>
      <dgm:spPr/>
      <dgm:t>
        <a:bodyPr/>
        <a:lstStyle/>
        <a:p>
          <a:pPr algn="l"/>
          <a:r>
            <a:rPr lang="es-ES_tradnl" sz="1600" dirty="0" smtClean="0">
              <a:solidFill>
                <a:schemeClr val="tx1"/>
              </a:solidFill>
            </a:rPr>
            <a:t>Prioritario: ADMQ,  Presidentes barrios y comunidades.</a:t>
          </a:r>
          <a:endParaRPr lang="es-CO" sz="1600" dirty="0">
            <a:solidFill>
              <a:schemeClr val="tx1"/>
            </a:solidFill>
          </a:endParaRPr>
        </a:p>
      </dgm:t>
    </dgm:pt>
    <dgm:pt modelId="{33C81D61-4E9C-48C1-BC70-53846793E827}" type="parTrans" cxnId="{0C98D3CC-2CA0-4964-9A2B-14EAD2FCE7A6}">
      <dgm:prSet/>
      <dgm:spPr/>
      <dgm:t>
        <a:bodyPr/>
        <a:lstStyle/>
        <a:p>
          <a:pPr algn="just"/>
          <a:endParaRPr lang="es-ES" sz="1600"/>
        </a:p>
      </dgm:t>
    </dgm:pt>
    <dgm:pt modelId="{5CA6FC22-2633-4F7A-B189-7810D080CED5}" type="sibTrans" cxnId="{0C98D3CC-2CA0-4964-9A2B-14EAD2FCE7A6}">
      <dgm:prSet/>
      <dgm:spPr/>
      <dgm:t>
        <a:bodyPr/>
        <a:lstStyle/>
        <a:p>
          <a:pPr algn="just"/>
          <a:endParaRPr lang="es-ES" sz="1600"/>
        </a:p>
      </dgm:t>
    </dgm:pt>
    <dgm:pt modelId="{A25CAEA9-FA43-4750-99EF-724BF421B2DB}">
      <dgm:prSet custT="1"/>
      <dgm:spPr/>
      <dgm:t>
        <a:bodyPr/>
        <a:lstStyle/>
        <a:p>
          <a:pPr algn="l"/>
          <a:r>
            <a:rPr lang="es-ES_tradnl" sz="1600" dirty="0" smtClean="0">
              <a:solidFill>
                <a:schemeClr val="tx1"/>
              </a:solidFill>
            </a:rPr>
            <a:t>Sin perjuicio: otros actores y organizaciones sociales, ciudadanía.</a:t>
          </a:r>
          <a:endParaRPr lang="es-CO" sz="1600" dirty="0">
            <a:solidFill>
              <a:schemeClr val="tx1"/>
            </a:solidFill>
          </a:endParaRPr>
        </a:p>
      </dgm:t>
    </dgm:pt>
    <dgm:pt modelId="{750BA919-BA52-4DDF-AF7E-4BD6484139F5}" type="parTrans" cxnId="{83BADF8D-CAA9-4F45-8609-8A0BEC762F86}">
      <dgm:prSet/>
      <dgm:spPr/>
      <dgm:t>
        <a:bodyPr/>
        <a:lstStyle/>
        <a:p>
          <a:pPr algn="just"/>
          <a:endParaRPr lang="es-ES" sz="1600"/>
        </a:p>
      </dgm:t>
    </dgm:pt>
    <dgm:pt modelId="{71C4E893-C749-4219-9C5A-39F2389648D5}" type="sibTrans" cxnId="{83BADF8D-CAA9-4F45-8609-8A0BEC762F86}">
      <dgm:prSet/>
      <dgm:spPr/>
      <dgm:t>
        <a:bodyPr/>
        <a:lstStyle/>
        <a:p>
          <a:pPr algn="just"/>
          <a:endParaRPr lang="es-ES" sz="1600"/>
        </a:p>
      </dgm:t>
    </dgm:pt>
    <dgm:pt modelId="{D3ED4EAF-C7D4-4C5A-9ABE-69C0A107C07D}">
      <dgm:prSet custT="1"/>
      <dgm:spPr/>
      <dgm:t>
        <a:bodyPr/>
        <a:lstStyle/>
        <a:p>
          <a:pPr algn="l"/>
          <a:r>
            <a:rPr lang="es-CO" sz="1600" dirty="0" smtClean="0">
              <a:solidFill>
                <a:schemeClr val="tx1"/>
              </a:solidFill>
            </a:rPr>
            <a:t>Mesas temáticas (Ejes de desarrollo). </a:t>
          </a:r>
          <a:endParaRPr lang="es-CO" sz="1600" dirty="0">
            <a:solidFill>
              <a:schemeClr val="tx1"/>
            </a:solidFill>
          </a:endParaRPr>
        </a:p>
      </dgm:t>
    </dgm:pt>
    <dgm:pt modelId="{C50A5201-6C75-4CFE-AC01-C7E57C05DC54}" type="parTrans" cxnId="{4B69AB0D-7C92-4907-B480-34D2047EF3D7}">
      <dgm:prSet/>
      <dgm:spPr/>
      <dgm:t>
        <a:bodyPr/>
        <a:lstStyle/>
        <a:p>
          <a:pPr algn="just"/>
          <a:endParaRPr lang="es-ES" sz="1600"/>
        </a:p>
      </dgm:t>
    </dgm:pt>
    <dgm:pt modelId="{AD49B05F-165F-4BEB-95BC-C16E8D9518F9}" type="sibTrans" cxnId="{4B69AB0D-7C92-4907-B480-34D2047EF3D7}">
      <dgm:prSet/>
      <dgm:spPr/>
      <dgm:t>
        <a:bodyPr/>
        <a:lstStyle/>
        <a:p>
          <a:pPr algn="just"/>
          <a:endParaRPr lang="es-ES" sz="1600"/>
        </a:p>
      </dgm:t>
    </dgm:pt>
    <dgm:pt modelId="{E61ADD62-0B55-47CA-B2DF-AF1B92C3699B}">
      <dgm:prSet custT="1"/>
      <dgm:spPr/>
      <dgm:t>
        <a:bodyPr/>
        <a:lstStyle/>
        <a:p>
          <a:pPr algn="l"/>
          <a:r>
            <a:rPr lang="es-CO" sz="1600" dirty="0" smtClean="0">
              <a:solidFill>
                <a:schemeClr val="tx1"/>
              </a:solidFill>
            </a:rPr>
            <a:t>GAD sistematiza todos los ´aportes.</a:t>
          </a:r>
          <a:endParaRPr lang="es-CO" sz="1600" dirty="0">
            <a:solidFill>
              <a:schemeClr val="tx1"/>
            </a:solidFill>
          </a:endParaRPr>
        </a:p>
      </dgm:t>
    </dgm:pt>
    <dgm:pt modelId="{F382B890-4DF3-45BA-810C-BD4F549594E0}" type="parTrans" cxnId="{3BC0ED0F-70C5-47C7-8EA8-8416A7092F8D}">
      <dgm:prSet/>
      <dgm:spPr/>
      <dgm:t>
        <a:bodyPr/>
        <a:lstStyle/>
        <a:p>
          <a:pPr algn="just"/>
          <a:endParaRPr lang="es-ES" sz="1600"/>
        </a:p>
      </dgm:t>
    </dgm:pt>
    <dgm:pt modelId="{2F9C001E-4CA2-4AD7-A434-B421E70547DA}" type="sibTrans" cxnId="{3BC0ED0F-70C5-47C7-8EA8-8416A7092F8D}">
      <dgm:prSet/>
      <dgm:spPr/>
      <dgm:t>
        <a:bodyPr/>
        <a:lstStyle/>
        <a:p>
          <a:pPr algn="just"/>
          <a:endParaRPr lang="es-ES" sz="1600"/>
        </a:p>
      </dgm:t>
    </dgm:pt>
    <dgm:pt modelId="{26143CE6-BE8A-4A7A-AF9E-8CD8E39243C2}">
      <dgm:prSet phldrT="[Texto]" custT="1"/>
      <dgm:spPr/>
      <dgm:t>
        <a:bodyPr/>
        <a:lstStyle/>
        <a:p>
          <a:pPr algn="l"/>
          <a:r>
            <a:rPr lang="es-CO" sz="1600" dirty="0" smtClean="0">
              <a:solidFill>
                <a:schemeClr val="tx1"/>
              </a:solidFill>
            </a:rPr>
            <a:t>Para quienes no tengan acceso internet, incluir otros medios. </a:t>
          </a:r>
          <a:endParaRPr lang="es-ES" sz="1600" dirty="0">
            <a:solidFill>
              <a:schemeClr val="tx1"/>
            </a:solidFill>
          </a:endParaRPr>
        </a:p>
      </dgm:t>
    </dgm:pt>
    <dgm:pt modelId="{A85A35EB-3018-47EE-B3E2-D2F4B86130D4}" type="parTrans" cxnId="{3580D778-AA75-4C3F-9B94-99AE46A6ABB0}">
      <dgm:prSet/>
      <dgm:spPr/>
      <dgm:t>
        <a:bodyPr/>
        <a:lstStyle/>
        <a:p>
          <a:pPr algn="just"/>
          <a:endParaRPr lang="es-ES" sz="1600"/>
        </a:p>
      </dgm:t>
    </dgm:pt>
    <dgm:pt modelId="{94DCE408-97A7-474A-B874-08E1BA6DCA46}" type="sibTrans" cxnId="{3580D778-AA75-4C3F-9B94-99AE46A6ABB0}">
      <dgm:prSet/>
      <dgm:spPr/>
      <dgm:t>
        <a:bodyPr/>
        <a:lstStyle/>
        <a:p>
          <a:pPr algn="just"/>
          <a:endParaRPr lang="es-ES" sz="1600"/>
        </a:p>
      </dgm:t>
    </dgm:pt>
    <dgm:pt modelId="{8D94A6ED-27D8-46FF-B611-21F4D850BAE2}">
      <dgm:prSet phldrT="[Texto]" custT="1"/>
      <dgm:spPr/>
      <dgm:t>
        <a:bodyPr/>
        <a:lstStyle/>
        <a:p>
          <a:pPr algn="l"/>
          <a:r>
            <a:rPr lang="es-ES" sz="1600" dirty="0" smtClean="0">
              <a:solidFill>
                <a:schemeClr val="tx1"/>
              </a:solidFill>
            </a:rPr>
            <a:t>Retransmitida y grabada a través de plataformas informáticas interactivas.</a:t>
          </a:r>
          <a:endParaRPr lang="es-ES" sz="1600" dirty="0">
            <a:solidFill>
              <a:schemeClr val="tx1"/>
            </a:solidFill>
          </a:endParaRPr>
        </a:p>
      </dgm:t>
    </dgm:pt>
    <dgm:pt modelId="{5AACF153-D2B4-471D-8F2A-700F3C3A93FA}" type="parTrans" cxnId="{6896E070-EC4D-439E-9A30-709CA7F5766D}">
      <dgm:prSet/>
      <dgm:spPr/>
      <dgm:t>
        <a:bodyPr/>
        <a:lstStyle/>
        <a:p>
          <a:endParaRPr lang="es-ES" sz="1600"/>
        </a:p>
      </dgm:t>
    </dgm:pt>
    <dgm:pt modelId="{C5BD51E7-60AA-452D-A900-E95E1D08E5A2}" type="sibTrans" cxnId="{6896E070-EC4D-439E-9A30-709CA7F5766D}">
      <dgm:prSet/>
      <dgm:spPr/>
      <dgm:t>
        <a:bodyPr/>
        <a:lstStyle/>
        <a:p>
          <a:endParaRPr lang="es-ES" sz="1600"/>
        </a:p>
      </dgm:t>
    </dgm:pt>
    <dgm:pt modelId="{58F2B466-2257-43CB-8D7A-8E830172A48B}">
      <dgm:prSet custT="1"/>
      <dgm:spPr/>
      <dgm:t>
        <a:bodyPr/>
        <a:lstStyle/>
        <a:p>
          <a:pPr algn="l"/>
          <a:r>
            <a:rPr lang="es-CO" sz="1600" dirty="0" smtClean="0">
              <a:solidFill>
                <a:schemeClr val="tx1"/>
              </a:solidFill>
            </a:rPr>
            <a:t>ADMQ presentan sus opiniones y valoraciones respecto del informe.</a:t>
          </a:r>
          <a:endParaRPr lang="es-CO" sz="1600" dirty="0">
            <a:solidFill>
              <a:schemeClr val="tx1"/>
            </a:solidFill>
          </a:endParaRPr>
        </a:p>
      </dgm:t>
    </dgm:pt>
    <dgm:pt modelId="{067D333D-2CD5-4A09-A0AC-457602D02CD2}" type="sibTrans" cxnId="{771B9F45-F39C-4BEC-974F-93A01DFD545D}">
      <dgm:prSet/>
      <dgm:spPr/>
      <dgm:t>
        <a:bodyPr/>
        <a:lstStyle/>
        <a:p>
          <a:pPr algn="just"/>
          <a:endParaRPr lang="es-ES" sz="1600"/>
        </a:p>
      </dgm:t>
    </dgm:pt>
    <dgm:pt modelId="{7D12206F-4A35-4EBA-B87F-DD3A673564AD}" type="parTrans" cxnId="{771B9F45-F39C-4BEC-974F-93A01DFD545D}">
      <dgm:prSet/>
      <dgm:spPr/>
      <dgm:t>
        <a:bodyPr/>
        <a:lstStyle/>
        <a:p>
          <a:pPr algn="just"/>
          <a:endParaRPr lang="es-ES" sz="1600"/>
        </a:p>
      </dgm:t>
    </dgm:pt>
    <dgm:pt modelId="{57C1EC13-973C-4C4E-BF3F-CFA86BD5C390}">
      <dgm:prSet custT="1"/>
      <dgm:spPr/>
      <dgm:t>
        <a:bodyPr/>
        <a:lstStyle/>
        <a:p>
          <a:pPr algn="l"/>
          <a:r>
            <a:rPr lang="es-CO" sz="1600" dirty="0" smtClean="0">
              <a:solidFill>
                <a:schemeClr val="tx1"/>
              </a:solidFill>
            </a:rPr>
            <a:t>Autoridad/GAD rinde cuentas y responde ciudadanía. </a:t>
          </a:r>
          <a:endParaRPr lang="es-CO" sz="1600" dirty="0">
            <a:solidFill>
              <a:schemeClr val="tx1"/>
            </a:solidFill>
          </a:endParaRPr>
        </a:p>
      </dgm:t>
    </dgm:pt>
    <dgm:pt modelId="{F3AF0819-6462-4AF1-9871-A75CAD20650E}" type="parTrans" cxnId="{1685C8BF-87D5-4115-8818-A1E4F532A649}">
      <dgm:prSet/>
      <dgm:spPr/>
      <dgm:t>
        <a:bodyPr/>
        <a:lstStyle/>
        <a:p>
          <a:endParaRPr lang="es-ES" sz="1600"/>
        </a:p>
      </dgm:t>
    </dgm:pt>
    <dgm:pt modelId="{1008E491-4531-4423-9171-2B63678D334B}" type="sibTrans" cxnId="{1685C8BF-87D5-4115-8818-A1E4F532A649}">
      <dgm:prSet/>
      <dgm:spPr/>
      <dgm:t>
        <a:bodyPr/>
        <a:lstStyle/>
        <a:p>
          <a:endParaRPr lang="es-ES" sz="1600"/>
        </a:p>
      </dgm:t>
    </dgm:pt>
    <dgm:pt modelId="{75C32058-5A68-4389-B5A0-195BB98CAD84}" type="pres">
      <dgm:prSet presAssocID="{48A5C992-5E59-4D7D-A308-89FFCE66F5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7097436-BCBF-4353-AC19-8DBAAECC1655}" type="pres">
      <dgm:prSet presAssocID="{4288408A-C3F5-4C6E-A327-3D7F0E7AFC02}" presName="composite" presStyleCnt="0"/>
      <dgm:spPr/>
    </dgm:pt>
    <dgm:pt modelId="{C7B202B2-A915-4202-8DCF-388547BF68BE}" type="pres">
      <dgm:prSet presAssocID="{4288408A-C3F5-4C6E-A327-3D7F0E7AFC0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B613F0-6105-4F1D-AFBC-C8003CF7E062}" type="pres">
      <dgm:prSet presAssocID="{4288408A-C3F5-4C6E-A327-3D7F0E7AFC0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74CBE6-3FF9-4A04-BB89-43E5A6FF6535}" type="pres">
      <dgm:prSet presAssocID="{A65C59C5-4E68-4847-B42C-E4C06A2F7271}" presName="space" presStyleCnt="0"/>
      <dgm:spPr/>
    </dgm:pt>
    <dgm:pt modelId="{FF8FE201-B185-4FF8-A3D6-E640B435EA5C}" type="pres">
      <dgm:prSet presAssocID="{CF9EDBDE-594A-4636-A5EC-FD8E2CC6C85B}" presName="composite" presStyleCnt="0"/>
      <dgm:spPr/>
    </dgm:pt>
    <dgm:pt modelId="{E3BF1FE9-7E22-45E7-AF06-470BA96F0A56}" type="pres">
      <dgm:prSet presAssocID="{CF9EDBDE-594A-4636-A5EC-FD8E2CC6C85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3313A8-FA3F-4789-8676-0D4DDD7DBE7E}" type="pres">
      <dgm:prSet presAssocID="{CF9EDBDE-594A-4636-A5EC-FD8E2CC6C85B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70D62E-F3A1-4435-9064-071CC6B61461}" type="pres">
      <dgm:prSet presAssocID="{4D01D9E1-2F96-4E33-9703-5C4BAFA8166F}" presName="space" presStyleCnt="0"/>
      <dgm:spPr/>
    </dgm:pt>
    <dgm:pt modelId="{51F8138D-6A64-41BC-9C74-5D5BBD712465}" type="pres">
      <dgm:prSet presAssocID="{A95FDF1E-A97A-4328-8D49-53665290120D}" presName="composite" presStyleCnt="0"/>
      <dgm:spPr/>
    </dgm:pt>
    <dgm:pt modelId="{6C8F0DEE-B2A2-4014-B2D4-682AC0C10817}" type="pres">
      <dgm:prSet presAssocID="{A95FDF1E-A97A-4328-8D49-53665290120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DFB504-945B-40F8-AC90-AAB4BAE82953}" type="pres">
      <dgm:prSet presAssocID="{A95FDF1E-A97A-4328-8D49-53665290120D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0BFE08-1B7F-41BD-A3D8-098C37E22C77}" type="pres">
      <dgm:prSet presAssocID="{7F3D0DCC-548C-406F-A6A5-E199AAF6EE03}" presName="space" presStyleCnt="0"/>
      <dgm:spPr/>
    </dgm:pt>
    <dgm:pt modelId="{222A287C-6FB4-4A51-9113-C84E2B587C87}" type="pres">
      <dgm:prSet presAssocID="{DFD01F3B-0084-4C08-8D6E-B2A6D8672FC8}" presName="composite" presStyleCnt="0"/>
      <dgm:spPr/>
    </dgm:pt>
    <dgm:pt modelId="{2F8C8E4D-CFA0-4FD8-BEE4-8C0F502456A9}" type="pres">
      <dgm:prSet presAssocID="{DFD01F3B-0084-4C08-8D6E-B2A6D8672FC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38CD9B-0B29-4258-B766-1A1C1A8743A2}" type="pres">
      <dgm:prSet presAssocID="{DFD01F3B-0084-4C08-8D6E-B2A6D8672FC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4EF7770-74E1-4A9C-813A-0808A97E8A90}" srcId="{4288408A-C3F5-4C6E-A327-3D7F0E7AFC02}" destId="{72B06CE7-AD49-4F1C-BA3D-D21DF8758C7F}" srcOrd="0" destOrd="0" parTransId="{F6A334D5-8A6F-48FF-AED2-0F7A72ED7F17}" sibTransId="{EFD6D426-B58D-42E8-9AFA-B04AE732EA75}"/>
    <dgm:cxn modelId="{9AD3F46F-7093-4406-A4F3-B6F5BD257586}" type="presOf" srcId="{926D93B2-28EB-41CB-A295-1D87AFA2524D}" destId="{32DFB504-945B-40F8-AC90-AAB4BAE82953}" srcOrd="0" destOrd="0" presId="urn:microsoft.com/office/officeart/2005/8/layout/hList1"/>
    <dgm:cxn modelId="{D0196D93-404C-4F94-BE4D-2793DA99CD51}" type="presOf" srcId="{58F2B466-2257-43CB-8D7A-8E830172A48B}" destId="{BF38CD9B-0B29-4258-B766-1A1C1A8743A2}" srcOrd="0" destOrd="2" presId="urn:microsoft.com/office/officeart/2005/8/layout/hList1"/>
    <dgm:cxn modelId="{3BC0ED0F-70C5-47C7-8EA8-8416A7092F8D}" srcId="{DFD01F3B-0084-4C08-8D6E-B2A6D8672FC8}" destId="{E61ADD62-0B55-47CA-B2DF-AF1B92C3699B}" srcOrd="5" destOrd="0" parTransId="{F382B890-4DF3-45BA-810C-BD4F549594E0}" sibTransId="{2F9C001E-4CA2-4AD7-A434-B421E70547DA}"/>
    <dgm:cxn modelId="{8BFD3843-368B-44FD-867C-E8A5F32B8EA5}" type="presOf" srcId="{26143CE6-BE8A-4A7A-AF9E-8CD8E39243C2}" destId="{CE3313A8-FA3F-4789-8676-0D4DDD7DBE7E}" srcOrd="0" destOrd="1" presId="urn:microsoft.com/office/officeart/2005/8/layout/hList1"/>
    <dgm:cxn modelId="{03B3EA63-8BB7-4636-B24E-94C97BCE5E31}" srcId="{A95FDF1E-A97A-4328-8D49-53665290120D}" destId="{926D93B2-28EB-41CB-A295-1D87AFA2524D}" srcOrd="0" destOrd="0" parTransId="{811B7774-AE09-4720-8745-763E0C9A0A93}" sibTransId="{25CF1770-85FD-41D3-8D06-5CB244C8EA8C}"/>
    <dgm:cxn modelId="{0049717C-74A3-4639-885E-CEEB3E19497C}" type="presOf" srcId="{72B06CE7-AD49-4F1C-BA3D-D21DF8758C7F}" destId="{9DB613F0-6105-4F1D-AFBC-C8003CF7E062}" srcOrd="0" destOrd="0" presId="urn:microsoft.com/office/officeart/2005/8/layout/hList1"/>
    <dgm:cxn modelId="{B0A57035-8DA6-4BD8-B530-D39928CB5E64}" type="presOf" srcId="{8D94A6ED-27D8-46FF-B611-21F4D850BAE2}" destId="{BF38CD9B-0B29-4258-B766-1A1C1A8743A2}" srcOrd="0" destOrd="1" presId="urn:microsoft.com/office/officeart/2005/8/layout/hList1"/>
    <dgm:cxn modelId="{F081F376-3E0B-4573-AAB5-9B806E058834}" srcId="{48A5C992-5E59-4D7D-A308-89FFCE66F52C}" destId="{CF9EDBDE-594A-4636-A5EC-FD8E2CC6C85B}" srcOrd="1" destOrd="0" parTransId="{445BBF50-9C9C-4D01-8DAC-8B93539FE74A}" sibTransId="{4D01D9E1-2F96-4E33-9703-5C4BAFA8166F}"/>
    <dgm:cxn modelId="{35A4B2A5-BB44-42AB-B053-1E9C811F1075}" type="presOf" srcId="{A95FDF1E-A97A-4328-8D49-53665290120D}" destId="{6C8F0DEE-B2A2-4014-B2D4-682AC0C10817}" srcOrd="0" destOrd="0" presId="urn:microsoft.com/office/officeart/2005/8/layout/hList1"/>
    <dgm:cxn modelId="{58148F02-8783-44B9-9100-ABCFA010A480}" type="presOf" srcId="{95D1D5F0-5C76-4683-9650-3093ADCA26AE}" destId="{CE3313A8-FA3F-4789-8676-0D4DDD7DBE7E}" srcOrd="0" destOrd="0" presId="urn:microsoft.com/office/officeart/2005/8/layout/hList1"/>
    <dgm:cxn modelId="{1685C8BF-87D5-4115-8818-A1E4F532A649}" srcId="{DFD01F3B-0084-4C08-8D6E-B2A6D8672FC8}" destId="{57C1EC13-973C-4C4E-BF3F-CFA86BD5C390}" srcOrd="3" destOrd="0" parTransId="{F3AF0819-6462-4AF1-9871-A75CAD20650E}" sibTransId="{1008E491-4531-4423-9171-2B63678D334B}"/>
    <dgm:cxn modelId="{D88D9462-AA2C-492C-B229-98C4CA68667A}" type="presOf" srcId="{A25CAEA9-FA43-4750-99EF-724BF421B2DB}" destId="{32DFB504-945B-40F8-AC90-AAB4BAE82953}" srcOrd="0" destOrd="2" presId="urn:microsoft.com/office/officeart/2005/8/layout/hList1"/>
    <dgm:cxn modelId="{4B69AB0D-7C92-4907-B480-34D2047EF3D7}" srcId="{DFD01F3B-0084-4C08-8D6E-B2A6D8672FC8}" destId="{D3ED4EAF-C7D4-4C5A-9ABE-69C0A107C07D}" srcOrd="4" destOrd="0" parTransId="{C50A5201-6C75-4CFE-AC01-C7E57C05DC54}" sibTransId="{AD49B05F-165F-4BEB-95BC-C16E8D9518F9}"/>
    <dgm:cxn modelId="{9A938309-9AD8-4558-BA8A-9900680FD7D2}" type="presOf" srcId="{DF72532C-72AC-4855-ABD2-98D3ABE3E622}" destId="{32DFB504-945B-40F8-AC90-AAB4BAE82953}" srcOrd="0" destOrd="1" presId="urn:microsoft.com/office/officeart/2005/8/layout/hList1"/>
    <dgm:cxn modelId="{FEBFE8F4-41A3-49C4-B11D-6F7C7BB8E0AB}" type="presOf" srcId="{48A5C992-5E59-4D7D-A308-89FFCE66F52C}" destId="{75C32058-5A68-4389-B5A0-195BB98CAD84}" srcOrd="0" destOrd="0" presId="urn:microsoft.com/office/officeart/2005/8/layout/hList1"/>
    <dgm:cxn modelId="{211758A4-BAB6-48B1-B110-31DB4FB74C68}" srcId="{48A5C992-5E59-4D7D-A308-89FFCE66F52C}" destId="{4288408A-C3F5-4C6E-A327-3D7F0E7AFC02}" srcOrd="0" destOrd="0" parTransId="{5951EDF2-80FF-4BD3-BEA2-9C81F1FD880F}" sibTransId="{A65C59C5-4E68-4847-B42C-E4C06A2F7271}"/>
    <dgm:cxn modelId="{6896E070-EC4D-439E-9A30-709CA7F5766D}" srcId="{DFD01F3B-0084-4C08-8D6E-B2A6D8672FC8}" destId="{8D94A6ED-27D8-46FF-B611-21F4D850BAE2}" srcOrd="1" destOrd="0" parTransId="{5AACF153-D2B4-471D-8F2A-700F3C3A93FA}" sibTransId="{C5BD51E7-60AA-452D-A900-E95E1D08E5A2}"/>
    <dgm:cxn modelId="{C3208AED-2E8C-4CA4-B7E1-FF322C922FF4}" srcId="{48A5C992-5E59-4D7D-A308-89FFCE66F52C}" destId="{DFD01F3B-0084-4C08-8D6E-B2A6D8672FC8}" srcOrd="3" destOrd="0" parTransId="{EE278368-3FAA-45F7-AD6E-773B12FE8071}" sibTransId="{15A9C3FD-C233-4BB3-B2F2-2CFCDC26486B}"/>
    <dgm:cxn modelId="{D51CDD27-1BED-4EF0-9018-864998831978}" type="presOf" srcId="{4288408A-C3F5-4C6E-A327-3D7F0E7AFC02}" destId="{C7B202B2-A915-4202-8DCF-388547BF68BE}" srcOrd="0" destOrd="0" presId="urn:microsoft.com/office/officeart/2005/8/layout/hList1"/>
    <dgm:cxn modelId="{3580D778-AA75-4C3F-9B94-99AE46A6ABB0}" srcId="{CF9EDBDE-594A-4636-A5EC-FD8E2CC6C85B}" destId="{26143CE6-BE8A-4A7A-AF9E-8CD8E39243C2}" srcOrd="1" destOrd="0" parTransId="{A85A35EB-3018-47EE-B3E2-D2F4B86130D4}" sibTransId="{94DCE408-97A7-474A-B874-08E1BA6DCA46}"/>
    <dgm:cxn modelId="{771B9F45-F39C-4BEC-974F-93A01DFD545D}" srcId="{DFD01F3B-0084-4C08-8D6E-B2A6D8672FC8}" destId="{58F2B466-2257-43CB-8D7A-8E830172A48B}" srcOrd="2" destOrd="0" parTransId="{7D12206F-4A35-4EBA-B87F-DD3A673564AD}" sibTransId="{067D333D-2CD5-4A09-A0AC-457602D02CD2}"/>
    <dgm:cxn modelId="{E3B3722F-1896-4A6B-AB25-90A2AE5E9AE1}" srcId="{48A5C992-5E59-4D7D-A308-89FFCE66F52C}" destId="{A95FDF1E-A97A-4328-8D49-53665290120D}" srcOrd="2" destOrd="0" parTransId="{37703F45-5777-42F1-9D8A-EED49FB9494F}" sibTransId="{7F3D0DCC-548C-406F-A6A5-E199AAF6EE03}"/>
    <dgm:cxn modelId="{30B37099-78D2-4F76-82D2-82A431ACC65A}" type="presOf" srcId="{DFD01F3B-0084-4C08-8D6E-B2A6D8672FC8}" destId="{2F8C8E4D-CFA0-4FD8-BEE4-8C0F502456A9}" srcOrd="0" destOrd="0" presId="urn:microsoft.com/office/officeart/2005/8/layout/hList1"/>
    <dgm:cxn modelId="{E81AAA0D-9751-48E5-8FCE-3A4A71F34F75}" type="presOf" srcId="{57C1EC13-973C-4C4E-BF3F-CFA86BD5C390}" destId="{BF38CD9B-0B29-4258-B766-1A1C1A8743A2}" srcOrd="0" destOrd="3" presId="urn:microsoft.com/office/officeart/2005/8/layout/hList1"/>
    <dgm:cxn modelId="{9D71687D-47B3-4A20-8525-7960718EE6BC}" srcId="{CF9EDBDE-594A-4636-A5EC-FD8E2CC6C85B}" destId="{95D1D5F0-5C76-4683-9650-3093ADCA26AE}" srcOrd="0" destOrd="0" parTransId="{F5EC5851-5E98-4DBB-8137-D416D0D86CE4}" sibTransId="{986F35D9-9F39-4653-9D79-8FE4B2330447}"/>
    <dgm:cxn modelId="{5B71AFBE-1077-4785-83A7-7216C15015D2}" type="presOf" srcId="{D3ED4EAF-C7D4-4C5A-9ABE-69C0A107C07D}" destId="{BF38CD9B-0B29-4258-B766-1A1C1A8743A2}" srcOrd="0" destOrd="4" presId="urn:microsoft.com/office/officeart/2005/8/layout/hList1"/>
    <dgm:cxn modelId="{2485326A-A8B3-40C3-8559-33AB29116C75}" type="presOf" srcId="{E61ADD62-0B55-47CA-B2DF-AF1B92C3699B}" destId="{BF38CD9B-0B29-4258-B766-1A1C1A8743A2}" srcOrd="0" destOrd="5" presId="urn:microsoft.com/office/officeart/2005/8/layout/hList1"/>
    <dgm:cxn modelId="{1470EAD7-BDB7-4D7C-917A-C94B1B41C671}" type="presOf" srcId="{CF9EDBDE-594A-4636-A5EC-FD8E2CC6C85B}" destId="{E3BF1FE9-7E22-45E7-AF06-470BA96F0A56}" srcOrd="0" destOrd="0" presId="urn:microsoft.com/office/officeart/2005/8/layout/hList1"/>
    <dgm:cxn modelId="{8F915D72-19C4-44F8-BE1A-0C2BB808B574}" srcId="{DFD01F3B-0084-4C08-8D6E-B2A6D8672FC8}" destId="{3A59F944-8BE7-49D7-839C-C40EB20DB8ED}" srcOrd="0" destOrd="0" parTransId="{332855CF-8F78-4FCC-8F29-24E3B657409D}" sibTransId="{1D479994-469A-445A-84EE-6F252BFCB0D5}"/>
    <dgm:cxn modelId="{997B0194-8FA7-457E-9728-80A71A8A55EE}" type="presOf" srcId="{3A59F944-8BE7-49D7-839C-C40EB20DB8ED}" destId="{BF38CD9B-0B29-4258-B766-1A1C1A8743A2}" srcOrd="0" destOrd="0" presId="urn:microsoft.com/office/officeart/2005/8/layout/hList1"/>
    <dgm:cxn modelId="{0C98D3CC-2CA0-4964-9A2B-14EAD2FCE7A6}" srcId="{A95FDF1E-A97A-4328-8D49-53665290120D}" destId="{DF72532C-72AC-4855-ABD2-98D3ABE3E622}" srcOrd="1" destOrd="0" parTransId="{33C81D61-4E9C-48C1-BC70-53846793E827}" sibTransId="{5CA6FC22-2633-4F7A-B189-7810D080CED5}"/>
    <dgm:cxn modelId="{83BADF8D-CAA9-4F45-8609-8A0BEC762F86}" srcId="{A95FDF1E-A97A-4328-8D49-53665290120D}" destId="{A25CAEA9-FA43-4750-99EF-724BF421B2DB}" srcOrd="2" destOrd="0" parTransId="{750BA919-BA52-4DDF-AF7E-4BD6484139F5}" sibTransId="{71C4E893-C749-4219-9C5A-39F2389648D5}"/>
    <dgm:cxn modelId="{E35E4622-EEA7-47E4-8ADB-A056E44B7471}" type="presParOf" srcId="{75C32058-5A68-4389-B5A0-195BB98CAD84}" destId="{97097436-BCBF-4353-AC19-8DBAAECC1655}" srcOrd="0" destOrd="0" presId="urn:microsoft.com/office/officeart/2005/8/layout/hList1"/>
    <dgm:cxn modelId="{96133118-1295-4265-B1B4-6949D06BD520}" type="presParOf" srcId="{97097436-BCBF-4353-AC19-8DBAAECC1655}" destId="{C7B202B2-A915-4202-8DCF-388547BF68BE}" srcOrd="0" destOrd="0" presId="urn:microsoft.com/office/officeart/2005/8/layout/hList1"/>
    <dgm:cxn modelId="{5C2D9E08-7DC9-41DE-936F-50273BD01D1A}" type="presParOf" srcId="{97097436-BCBF-4353-AC19-8DBAAECC1655}" destId="{9DB613F0-6105-4F1D-AFBC-C8003CF7E062}" srcOrd="1" destOrd="0" presId="urn:microsoft.com/office/officeart/2005/8/layout/hList1"/>
    <dgm:cxn modelId="{896C910F-6084-4896-A7A9-43144797F094}" type="presParOf" srcId="{75C32058-5A68-4389-B5A0-195BB98CAD84}" destId="{0574CBE6-3FF9-4A04-BB89-43E5A6FF6535}" srcOrd="1" destOrd="0" presId="urn:microsoft.com/office/officeart/2005/8/layout/hList1"/>
    <dgm:cxn modelId="{985CE779-3119-40B8-9D99-27838B0EDD4E}" type="presParOf" srcId="{75C32058-5A68-4389-B5A0-195BB98CAD84}" destId="{FF8FE201-B185-4FF8-A3D6-E640B435EA5C}" srcOrd="2" destOrd="0" presId="urn:microsoft.com/office/officeart/2005/8/layout/hList1"/>
    <dgm:cxn modelId="{AB9EF950-6FF6-4B5A-9AEC-47EB992AB7B2}" type="presParOf" srcId="{FF8FE201-B185-4FF8-A3D6-E640B435EA5C}" destId="{E3BF1FE9-7E22-45E7-AF06-470BA96F0A56}" srcOrd="0" destOrd="0" presId="urn:microsoft.com/office/officeart/2005/8/layout/hList1"/>
    <dgm:cxn modelId="{FFA26E93-0BA5-43CC-ADAF-A16ACC6AB116}" type="presParOf" srcId="{FF8FE201-B185-4FF8-A3D6-E640B435EA5C}" destId="{CE3313A8-FA3F-4789-8676-0D4DDD7DBE7E}" srcOrd="1" destOrd="0" presId="urn:microsoft.com/office/officeart/2005/8/layout/hList1"/>
    <dgm:cxn modelId="{5B00F1A7-49A8-4542-83E6-9D06117654B5}" type="presParOf" srcId="{75C32058-5A68-4389-B5A0-195BB98CAD84}" destId="{E870D62E-F3A1-4435-9064-071CC6B61461}" srcOrd="3" destOrd="0" presId="urn:microsoft.com/office/officeart/2005/8/layout/hList1"/>
    <dgm:cxn modelId="{6E697264-0647-4B28-A61A-1CBF665FC96F}" type="presParOf" srcId="{75C32058-5A68-4389-B5A0-195BB98CAD84}" destId="{51F8138D-6A64-41BC-9C74-5D5BBD712465}" srcOrd="4" destOrd="0" presId="urn:microsoft.com/office/officeart/2005/8/layout/hList1"/>
    <dgm:cxn modelId="{DB01D8E4-5D6C-4A8D-A68C-CD480EF8FE7C}" type="presParOf" srcId="{51F8138D-6A64-41BC-9C74-5D5BBD712465}" destId="{6C8F0DEE-B2A2-4014-B2D4-682AC0C10817}" srcOrd="0" destOrd="0" presId="urn:microsoft.com/office/officeart/2005/8/layout/hList1"/>
    <dgm:cxn modelId="{141A3DFF-BC09-4AD5-9811-CD991A12464D}" type="presParOf" srcId="{51F8138D-6A64-41BC-9C74-5D5BBD712465}" destId="{32DFB504-945B-40F8-AC90-AAB4BAE82953}" srcOrd="1" destOrd="0" presId="urn:microsoft.com/office/officeart/2005/8/layout/hList1"/>
    <dgm:cxn modelId="{E27A2C55-A08C-4CC5-99E7-27371DCC75E9}" type="presParOf" srcId="{75C32058-5A68-4389-B5A0-195BB98CAD84}" destId="{1C0BFE08-1B7F-41BD-A3D8-098C37E22C77}" srcOrd="5" destOrd="0" presId="urn:microsoft.com/office/officeart/2005/8/layout/hList1"/>
    <dgm:cxn modelId="{EB9218E4-7124-439B-A021-C54CB03D2AB2}" type="presParOf" srcId="{75C32058-5A68-4389-B5A0-195BB98CAD84}" destId="{222A287C-6FB4-4A51-9113-C84E2B587C87}" srcOrd="6" destOrd="0" presId="urn:microsoft.com/office/officeart/2005/8/layout/hList1"/>
    <dgm:cxn modelId="{BFD81253-F7A7-4577-B93B-277DBE30641C}" type="presParOf" srcId="{222A287C-6FB4-4A51-9113-C84E2B587C87}" destId="{2F8C8E4D-CFA0-4FD8-BEE4-8C0F502456A9}" srcOrd="0" destOrd="0" presId="urn:microsoft.com/office/officeart/2005/8/layout/hList1"/>
    <dgm:cxn modelId="{DD2C8D96-8B63-43C1-9AD9-461F9B17A6D3}" type="presParOf" srcId="{222A287C-6FB4-4A51-9113-C84E2B587C87}" destId="{BF38CD9B-0B29-4258-B766-1A1C1A8743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A5C992-5E59-4D7D-A308-89FFCE66F52C}" type="doc">
      <dgm:prSet loTypeId="urn:microsoft.com/office/officeart/2005/8/layout/h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4288408A-C3F5-4C6E-A327-3D7F0E7AFC02}">
      <dgm:prSet phldrT="[Texto]" custT="1"/>
      <dgm:spPr/>
      <dgm:t>
        <a:bodyPr/>
        <a:lstStyle/>
        <a:p>
          <a:r>
            <a:rPr lang="es-ES" sz="2000" b="1" dirty="0" smtClean="0"/>
            <a:t>INCORPORACIÓN DE OPINIÓN PÚBLICA</a:t>
          </a:r>
          <a:endParaRPr lang="es-ES" sz="2000" b="1" dirty="0"/>
        </a:p>
      </dgm:t>
    </dgm:pt>
    <dgm:pt modelId="{5951EDF2-80FF-4BD3-BEA2-9C81F1FD880F}" type="parTrans" cxnId="{211758A4-BAB6-48B1-B110-31DB4FB74C68}">
      <dgm:prSet/>
      <dgm:spPr/>
      <dgm:t>
        <a:bodyPr/>
        <a:lstStyle/>
        <a:p>
          <a:endParaRPr lang="es-ES"/>
        </a:p>
      </dgm:t>
    </dgm:pt>
    <dgm:pt modelId="{A65C59C5-4E68-4847-B42C-E4C06A2F7271}" type="sibTrans" cxnId="{211758A4-BAB6-48B1-B110-31DB4FB74C68}">
      <dgm:prSet/>
      <dgm:spPr/>
      <dgm:t>
        <a:bodyPr/>
        <a:lstStyle/>
        <a:p>
          <a:endParaRPr lang="es-ES"/>
        </a:p>
      </dgm:t>
    </dgm:pt>
    <dgm:pt modelId="{72B06CE7-AD49-4F1C-BA3D-D21DF8758C7F}">
      <dgm:prSet phldrT="[Texto]" custT="1"/>
      <dgm:spPr/>
      <dgm:t>
        <a:bodyPr/>
        <a:lstStyle/>
        <a:p>
          <a:r>
            <a:rPr lang="es-CO" sz="1500" dirty="0" smtClean="0">
              <a:solidFill>
                <a:schemeClr val="tx1"/>
              </a:solidFill>
            </a:rPr>
            <a:t>Elaboración del Plan de Trabajo que recoja las sugerencias de la ciudadanía.</a:t>
          </a:r>
          <a:endParaRPr lang="es-ES" sz="1500" dirty="0">
            <a:solidFill>
              <a:schemeClr val="tx1"/>
            </a:solidFill>
          </a:endParaRPr>
        </a:p>
      </dgm:t>
    </dgm:pt>
    <dgm:pt modelId="{F6A334D5-8A6F-48FF-AED2-0F7A72ED7F17}" type="parTrans" cxnId="{E4EF7770-74E1-4A9C-813A-0808A97E8A90}">
      <dgm:prSet/>
      <dgm:spPr/>
      <dgm:t>
        <a:bodyPr/>
        <a:lstStyle/>
        <a:p>
          <a:endParaRPr lang="es-ES"/>
        </a:p>
      </dgm:t>
    </dgm:pt>
    <dgm:pt modelId="{EFD6D426-B58D-42E8-9AFA-B04AE732EA75}" type="sibTrans" cxnId="{E4EF7770-74E1-4A9C-813A-0808A97E8A90}">
      <dgm:prSet/>
      <dgm:spPr/>
      <dgm:t>
        <a:bodyPr/>
        <a:lstStyle/>
        <a:p>
          <a:endParaRPr lang="es-ES"/>
        </a:p>
      </dgm:t>
    </dgm:pt>
    <dgm:pt modelId="{95D1D5F0-5C76-4683-9650-3093ADCA26AE}">
      <dgm:prSet phldrT="[Texto]" custT="1"/>
      <dgm:spPr/>
      <dgm:t>
        <a:bodyPr/>
        <a:lstStyle/>
        <a:p>
          <a:pPr algn="just"/>
          <a:r>
            <a:rPr lang="es-CO" sz="1500" dirty="0" smtClean="0">
              <a:solidFill>
                <a:schemeClr val="tx1"/>
              </a:solidFill>
            </a:rPr>
            <a:t>El GAD y la institución vinculada también deberán rendir cuentas sobre el Plan de Trabajo en el siguiente periodo fiscal.</a:t>
          </a:r>
          <a:endParaRPr lang="es-ES" sz="1500" dirty="0">
            <a:solidFill>
              <a:schemeClr val="tx1"/>
            </a:solidFill>
          </a:endParaRPr>
        </a:p>
      </dgm:t>
    </dgm:pt>
    <dgm:pt modelId="{F5EC5851-5E98-4DBB-8137-D416D0D86CE4}" type="parTrans" cxnId="{9D71687D-47B3-4A20-8525-7960718EE6BC}">
      <dgm:prSet/>
      <dgm:spPr/>
      <dgm:t>
        <a:bodyPr/>
        <a:lstStyle/>
        <a:p>
          <a:endParaRPr lang="es-ES"/>
        </a:p>
      </dgm:t>
    </dgm:pt>
    <dgm:pt modelId="{986F35D9-9F39-4653-9D79-8FE4B2330447}" type="sibTrans" cxnId="{9D71687D-47B3-4A20-8525-7960718EE6BC}">
      <dgm:prSet/>
      <dgm:spPr/>
      <dgm:t>
        <a:bodyPr/>
        <a:lstStyle/>
        <a:p>
          <a:endParaRPr lang="es-ES"/>
        </a:p>
      </dgm:t>
    </dgm:pt>
    <dgm:pt modelId="{A95FDF1E-A97A-4328-8D49-53665290120D}">
      <dgm:prSet phldrT="[Texto]" custT="1"/>
      <dgm:spPr/>
      <dgm:t>
        <a:bodyPr/>
        <a:lstStyle/>
        <a:p>
          <a:r>
            <a:rPr lang="es-EC" sz="2000" b="1" dirty="0" smtClean="0"/>
            <a:t>ENTREGA DE RENDICIÓN</a:t>
          </a:r>
          <a:endParaRPr lang="es-ES" sz="2000" b="1" dirty="0"/>
        </a:p>
      </dgm:t>
    </dgm:pt>
    <dgm:pt modelId="{37703F45-5777-42F1-9D8A-EED49FB9494F}" type="parTrans" cxnId="{E3B3722F-1896-4A6B-AB25-90A2AE5E9AE1}">
      <dgm:prSet/>
      <dgm:spPr/>
      <dgm:t>
        <a:bodyPr/>
        <a:lstStyle/>
        <a:p>
          <a:endParaRPr lang="es-ES"/>
        </a:p>
      </dgm:t>
    </dgm:pt>
    <dgm:pt modelId="{7F3D0DCC-548C-406F-A6A5-E199AAF6EE03}" type="sibTrans" cxnId="{E3B3722F-1896-4A6B-AB25-90A2AE5E9AE1}">
      <dgm:prSet/>
      <dgm:spPr/>
      <dgm:t>
        <a:bodyPr/>
        <a:lstStyle/>
        <a:p>
          <a:endParaRPr lang="es-ES"/>
        </a:p>
      </dgm:t>
    </dgm:pt>
    <dgm:pt modelId="{926D93B2-28EB-41CB-A295-1D87AFA2524D}">
      <dgm:prSet phldrT="[Texto]" custT="1"/>
      <dgm:spPr/>
      <dgm:t>
        <a:bodyPr/>
        <a:lstStyle/>
        <a:p>
          <a:r>
            <a:rPr lang="es-CO" sz="1500" dirty="0" smtClean="0">
              <a:solidFill>
                <a:schemeClr val="tx1"/>
              </a:solidFill>
            </a:rPr>
            <a:t>Entrega de informe de Rendición de Cuentas al CPCCS mediante el sistema informático existente.</a:t>
          </a:r>
          <a:endParaRPr lang="es-ES" sz="1500" dirty="0">
            <a:solidFill>
              <a:schemeClr val="tx1"/>
            </a:solidFill>
          </a:endParaRPr>
        </a:p>
      </dgm:t>
    </dgm:pt>
    <dgm:pt modelId="{811B7774-AE09-4720-8745-763E0C9A0A93}" type="parTrans" cxnId="{03B3EA63-8BB7-4636-B24E-94C97BCE5E31}">
      <dgm:prSet/>
      <dgm:spPr/>
      <dgm:t>
        <a:bodyPr/>
        <a:lstStyle/>
        <a:p>
          <a:endParaRPr lang="es-ES"/>
        </a:p>
      </dgm:t>
    </dgm:pt>
    <dgm:pt modelId="{25CF1770-85FD-41D3-8D06-5CB244C8EA8C}" type="sibTrans" cxnId="{03B3EA63-8BB7-4636-B24E-94C97BCE5E31}">
      <dgm:prSet/>
      <dgm:spPr/>
      <dgm:t>
        <a:bodyPr/>
        <a:lstStyle/>
        <a:p>
          <a:endParaRPr lang="es-ES"/>
        </a:p>
      </dgm:t>
    </dgm:pt>
    <dgm:pt modelId="{CF9EDBDE-594A-4636-A5EC-FD8E2CC6C85B}">
      <dgm:prSet phldrT="[Texto]" custT="1"/>
      <dgm:spPr/>
      <dgm:t>
        <a:bodyPr/>
        <a:lstStyle/>
        <a:p>
          <a:r>
            <a:rPr lang="es-EC" sz="2000" b="1" dirty="0" smtClean="0"/>
            <a:t>RENDICIÓN DE CUENTAS PLAN DE TRABAJO</a:t>
          </a:r>
          <a:endParaRPr lang="es-ES" sz="2000" b="1" dirty="0"/>
        </a:p>
      </dgm:t>
    </dgm:pt>
    <dgm:pt modelId="{445BBF50-9C9C-4D01-8DAC-8B93539FE74A}" type="parTrans" cxnId="{F081F376-3E0B-4573-AAB5-9B806E058834}">
      <dgm:prSet/>
      <dgm:spPr/>
      <dgm:t>
        <a:bodyPr/>
        <a:lstStyle/>
        <a:p>
          <a:endParaRPr lang="es-ES"/>
        </a:p>
      </dgm:t>
    </dgm:pt>
    <dgm:pt modelId="{4D01D9E1-2F96-4E33-9703-5C4BAFA8166F}" type="sibTrans" cxnId="{F081F376-3E0B-4573-AAB5-9B806E058834}">
      <dgm:prSet/>
      <dgm:spPr/>
      <dgm:t>
        <a:bodyPr/>
        <a:lstStyle/>
        <a:p>
          <a:endParaRPr lang="es-ES"/>
        </a:p>
      </dgm:t>
    </dgm:pt>
    <dgm:pt modelId="{034ECFEA-9EC5-408E-BB30-B54CB495770B}">
      <dgm:prSet custT="1"/>
      <dgm:spPr/>
      <dgm:t>
        <a:bodyPr/>
        <a:lstStyle/>
        <a:p>
          <a:r>
            <a:rPr lang="es-EC" sz="1500" dirty="0" smtClean="0">
              <a:solidFill>
                <a:schemeClr val="tx1"/>
              </a:solidFill>
            </a:rPr>
            <a:t>Cada entidad vinculada consolidará sus aportes, elaborará su Plan y lo remitirá al GAD/SGP.</a:t>
          </a:r>
          <a:endParaRPr lang="es-CO" sz="1500" dirty="0">
            <a:solidFill>
              <a:schemeClr val="tx1"/>
            </a:solidFill>
          </a:endParaRPr>
        </a:p>
      </dgm:t>
    </dgm:pt>
    <dgm:pt modelId="{DF817AE9-0B6F-43FA-91DC-8A617BC552B0}" type="parTrans" cxnId="{5B355368-81C8-42BA-B36C-97BA3DFEA218}">
      <dgm:prSet/>
      <dgm:spPr/>
      <dgm:t>
        <a:bodyPr/>
        <a:lstStyle/>
        <a:p>
          <a:endParaRPr lang="es-ES"/>
        </a:p>
      </dgm:t>
    </dgm:pt>
    <dgm:pt modelId="{0250D856-CD67-4802-834C-EF09A8A9C60E}" type="sibTrans" cxnId="{5B355368-81C8-42BA-B36C-97BA3DFEA218}">
      <dgm:prSet/>
      <dgm:spPr/>
      <dgm:t>
        <a:bodyPr/>
        <a:lstStyle/>
        <a:p>
          <a:endParaRPr lang="es-ES"/>
        </a:p>
      </dgm:t>
    </dgm:pt>
    <dgm:pt modelId="{E719D76A-5F50-4776-9E60-41EC18B8C208}">
      <dgm:prSet custT="1"/>
      <dgm:spPr/>
      <dgm:t>
        <a:bodyPr/>
        <a:lstStyle/>
        <a:p>
          <a:r>
            <a:rPr lang="es-CO" sz="1500" dirty="0" smtClean="0">
              <a:solidFill>
                <a:schemeClr val="tx1"/>
              </a:solidFill>
            </a:rPr>
            <a:t>El plan de trabajo será remitido a la ADMQ, al Consejo de Planificación, al CPCCS, a través del sistema informático.</a:t>
          </a:r>
          <a:endParaRPr lang="es-CO" sz="1500" dirty="0">
            <a:solidFill>
              <a:schemeClr val="tx1"/>
            </a:solidFill>
          </a:endParaRPr>
        </a:p>
      </dgm:t>
    </dgm:pt>
    <dgm:pt modelId="{2F23E6BB-4DD1-4BC7-9196-180322200F86}" type="parTrans" cxnId="{925DC10F-BE8A-409F-BDBE-182E8540491C}">
      <dgm:prSet/>
      <dgm:spPr/>
      <dgm:t>
        <a:bodyPr/>
        <a:lstStyle/>
        <a:p>
          <a:endParaRPr lang="es-ES"/>
        </a:p>
      </dgm:t>
    </dgm:pt>
    <dgm:pt modelId="{8B456269-09E8-4125-896B-E1F9F5A9AD04}" type="sibTrans" cxnId="{925DC10F-BE8A-409F-BDBE-182E8540491C}">
      <dgm:prSet/>
      <dgm:spPr/>
      <dgm:t>
        <a:bodyPr/>
        <a:lstStyle/>
        <a:p>
          <a:endParaRPr lang="es-ES"/>
        </a:p>
      </dgm:t>
    </dgm:pt>
    <dgm:pt modelId="{75C32058-5A68-4389-B5A0-195BB98CAD84}" type="pres">
      <dgm:prSet presAssocID="{48A5C992-5E59-4D7D-A308-89FFCE66F5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7097436-BCBF-4353-AC19-8DBAAECC1655}" type="pres">
      <dgm:prSet presAssocID="{4288408A-C3F5-4C6E-A327-3D7F0E7AFC02}" presName="composite" presStyleCnt="0"/>
      <dgm:spPr/>
    </dgm:pt>
    <dgm:pt modelId="{C7B202B2-A915-4202-8DCF-388547BF68BE}" type="pres">
      <dgm:prSet presAssocID="{4288408A-C3F5-4C6E-A327-3D7F0E7AFC0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B613F0-6105-4F1D-AFBC-C8003CF7E062}" type="pres">
      <dgm:prSet presAssocID="{4288408A-C3F5-4C6E-A327-3D7F0E7AFC0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74CBE6-3FF9-4A04-BB89-43E5A6FF6535}" type="pres">
      <dgm:prSet presAssocID="{A65C59C5-4E68-4847-B42C-E4C06A2F7271}" presName="space" presStyleCnt="0"/>
      <dgm:spPr/>
    </dgm:pt>
    <dgm:pt modelId="{FF8FE201-B185-4FF8-A3D6-E640B435EA5C}" type="pres">
      <dgm:prSet presAssocID="{CF9EDBDE-594A-4636-A5EC-FD8E2CC6C85B}" presName="composite" presStyleCnt="0"/>
      <dgm:spPr/>
    </dgm:pt>
    <dgm:pt modelId="{E3BF1FE9-7E22-45E7-AF06-470BA96F0A56}" type="pres">
      <dgm:prSet presAssocID="{CF9EDBDE-594A-4636-A5EC-FD8E2CC6C85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3313A8-FA3F-4789-8676-0D4DDD7DBE7E}" type="pres">
      <dgm:prSet presAssocID="{CF9EDBDE-594A-4636-A5EC-FD8E2CC6C85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70D62E-F3A1-4435-9064-071CC6B61461}" type="pres">
      <dgm:prSet presAssocID="{4D01D9E1-2F96-4E33-9703-5C4BAFA8166F}" presName="space" presStyleCnt="0"/>
      <dgm:spPr/>
    </dgm:pt>
    <dgm:pt modelId="{51F8138D-6A64-41BC-9C74-5D5BBD712465}" type="pres">
      <dgm:prSet presAssocID="{A95FDF1E-A97A-4328-8D49-53665290120D}" presName="composite" presStyleCnt="0"/>
      <dgm:spPr/>
    </dgm:pt>
    <dgm:pt modelId="{6C8F0DEE-B2A2-4014-B2D4-682AC0C10817}" type="pres">
      <dgm:prSet presAssocID="{A95FDF1E-A97A-4328-8D49-53665290120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DFB504-945B-40F8-AC90-AAB4BAE82953}" type="pres">
      <dgm:prSet presAssocID="{A95FDF1E-A97A-4328-8D49-53665290120D}" presName="desTx" presStyleLbl="alignAccFollowNode1" presStyleIdx="2" presStyleCnt="3" custLinFactNeighborX="11531" custLinFactNeighborY="138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EB39D0-A6C3-49AE-88EB-C8E46C251A5E}" type="presOf" srcId="{E719D76A-5F50-4776-9E60-41EC18B8C208}" destId="{9DB613F0-6105-4F1D-AFBC-C8003CF7E062}" srcOrd="0" destOrd="2" presId="urn:microsoft.com/office/officeart/2005/8/layout/hList1"/>
    <dgm:cxn modelId="{E3B3722F-1896-4A6B-AB25-90A2AE5E9AE1}" srcId="{48A5C992-5E59-4D7D-A308-89FFCE66F52C}" destId="{A95FDF1E-A97A-4328-8D49-53665290120D}" srcOrd="2" destOrd="0" parTransId="{37703F45-5777-42F1-9D8A-EED49FB9494F}" sibTransId="{7F3D0DCC-548C-406F-A6A5-E199AAF6EE03}"/>
    <dgm:cxn modelId="{9AD3F46F-7093-4406-A4F3-B6F5BD257586}" type="presOf" srcId="{926D93B2-28EB-41CB-A295-1D87AFA2524D}" destId="{32DFB504-945B-40F8-AC90-AAB4BAE82953}" srcOrd="0" destOrd="0" presId="urn:microsoft.com/office/officeart/2005/8/layout/hList1"/>
    <dgm:cxn modelId="{9D71687D-47B3-4A20-8525-7960718EE6BC}" srcId="{CF9EDBDE-594A-4636-A5EC-FD8E2CC6C85B}" destId="{95D1D5F0-5C76-4683-9650-3093ADCA26AE}" srcOrd="0" destOrd="0" parTransId="{F5EC5851-5E98-4DBB-8137-D416D0D86CE4}" sibTransId="{986F35D9-9F39-4653-9D79-8FE4B2330447}"/>
    <dgm:cxn modelId="{FEBFE8F4-41A3-49C4-B11D-6F7C7BB8E0AB}" type="presOf" srcId="{48A5C992-5E59-4D7D-A308-89FFCE66F52C}" destId="{75C32058-5A68-4389-B5A0-195BB98CAD84}" srcOrd="0" destOrd="0" presId="urn:microsoft.com/office/officeart/2005/8/layout/hList1"/>
    <dgm:cxn modelId="{0049717C-74A3-4639-885E-CEEB3E19497C}" type="presOf" srcId="{72B06CE7-AD49-4F1C-BA3D-D21DF8758C7F}" destId="{9DB613F0-6105-4F1D-AFBC-C8003CF7E062}" srcOrd="0" destOrd="0" presId="urn:microsoft.com/office/officeart/2005/8/layout/hList1"/>
    <dgm:cxn modelId="{03B3EA63-8BB7-4636-B24E-94C97BCE5E31}" srcId="{A95FDF1E-A97A-4328-8D49-53665290120D}" destId="{926D93B2-28EB-41CB-A295-1D87AFA2524D}" srcOrd="0" destOrd="0" parTransId="{811B7774-AE09-4720-8745-763E0C9A0A93}" sibTransId="{25CF1770-85FD-41D3-8D06-5CB244C8EA8C}"/>
    <dgm:cxn modelId="{5B355368-81C8-42BA-B36C-97BA3DFEA218}" srcId="{4288408A-C3F5-4C6E-A327-3D7F0E7AFC02}" destId="{034ECFEA-9EC5-408E-BB30-B54CB495770B}" srcOrd="1" destOrd="0" parTransId="{DF817AE9-0B6F-43FA-91DC-8A617BC552B0}" sibTransId="{0250D856-CD67-4802-834C-EF09A8A9C60E}"/>
    <dgm:cxn modelId="{D51CDD27-1BED-4EF0-9018-864998831978}" type="presOf" srcId="{4288408A-C3F5-4C6E-A327-3D7F0E7AFC02}" destId="{C7B202B2-A915-4202-8DCF-388547BF68BE}" srcOrd="0" destOrd="0" presId="urn:microsoft.com/office/officeart/2005/8/layout/hList1"/>
    <dgm:cxn modelId="{211758A4-BAB6-48B1-B110-31DB4FB74C68}" srcId="{48A5C992-5E59-4D7D-A308-89FFCE66F52C}" destId="{4288408A-C3F5-4C6E-A327-3D7F0E7AFC02}" srcOrd="0" destOrd="0" parTransId="{5951EDF2-80FF-4BD3-BEA2-9C81F1FD880F}" sibTransId="{A65C59C5-4E68-4847-B42C-E4C06A2F7271}"/>
    <dgm:cxn modelId="{736089F2-F72C-4DCB-8875-43F6190FCC98}" type="presOf" srcId="{034ECFEA-9EC5-408E-BB30-B54CB495770B}" destId="{9DB613F0-6105-4F1D-AFBC-C8003CF7E062}" srcOrd="0" destOrd="1" presId="urn:microsoft.com/office/officeart/2005/8/layout/hList1"/>
    <dgm:cxn modelId="{F081F376-3E0B-4573-AAB5-9B806E058834}" srcId="{48A5C992-5E59-4D7D-A308-89FFCE66F52C}" destId="{CF9EDBDE-594A-4636-A5EC-FD8E2CC6C85B}" srcOrd="1" destOrd="0" parTransId="{445BBF50-9C9C-4D01-8DAC-8B93539FE74A}" sibTransId="{4D01D9E1-2F96-4E33-9703-5C4BAFA8166F}"/>
    <dgm:cxn modelId="{1470EAD7-BDB7-4D7C-917A-C94B1B41C671}" type="presOf" srcId="{CF9EDBDE-594A-4636-A5EC-FD8E2CC6C85B}" destId="{E3BF1FE9-7E22-45E7-AF06-470BA96F0A56}" srcOrd="0" destOrd="0" presId="urn:microsoft.com/office/officeart/2005/8/layout/hList1"/>
    <dgm:cxn modelId="{925DC10F-BE8A-409F-BDBE-182E8540491C}" srcId="{4288408A-C3F5-4C6E-A327-3D7F0E7AFC02}" destId="{E719D76A-5F50-4776-9E60-41EC18B8C208}" srcOrd="2" destOrd="0" parTransId="{2F23E6BB-4DD1-4BC7-9196-180322200F86}" sibTransId="{8B456269-09E8-4125-896B-E1F9F5A9AD04}"/>
    <dgm:cxn modelId="{58148F02-8783-44B9-9100-ABCFA010A480}" type="presOf" srcId="{95D1D5F0-5C76-4683-9650-3093ADCA26AE}" destId="{CE3313A8-FA3F-4789-8676-0D4DDD7DBE7E}" srcOrd="0" destOrd="0" presId="urn:microsoft.com/office/officeart/2005/8/layout/hList1"/>
    <dgm:cxn modelId="{E4EF7770-74E1-4A9C-813A-0808A97E8A90}" srcId="{4288408A-C3F5-4C6E-A327-3D7F0E7AFC02}" destId="{72B06CE7-AD49-4F1C-BA3D-D21DF8758C7F}" srcOrd="0" destOrd="0" parTransId="{F6A334D5-8A6F-48FF-AED2-0F7A72ED7F17}" sibTransId="{EFD6D426-B58D-42E8-9AFA-B04AE732EA75}"/>
    <dgm:cxn modelId="{35A4B2A5-BB44-42AB-B053-1E9C811F1075}" type="presOf" srcId="{A95FDF1E-A97A-4328-8D49-53665290120D}" destId="{6C8F0DEE-B2A2-4014-B2D4-682AC0C10817}" srcOrd="0" destOrd="0" presId="urn:microsoft.com/office/officeart/2005/8/layout/hList1"/>
    <dgm:cxn modelId="{E35E4622-EEA7-47E4-8ADB-A056E44B7471}" type="presParOf" srcId="{75C32058-5A68-4389-B5A0-195BB98CAD84}" destId="{97097436-BCBF-4353-AC19-8DBAAECC1655}" srcOrd="0" destOrd="0" presId="urn:microsoft.com/office/officeart/2005/8/layout/hList1"/>
    <dgm:cxn modelId="{96133118-1295-4265-B1B4-6949D06BD520}" type="presParOf" srcId="{97097436-BCBF-4353-AC19-8DBAAECC1655}" destId="{C7B202B2-A915-4202-8DCF-388547BF68BE}" srcOrd="0" destOrd="0" presId="urn:microsoft.com/office/officeart/2005/8/layout/hList1"/>
    <dgm:cxn modelId="{5C2D9E08-7DC9-41DE-936F-50273BD01D1A}" type="presParOf" srcId="{97097436-BCBF-4353-AC19-8DBAAECC1655}" destId="{9DB613F0-6105-4F1D-AFBC-C8003CF7E062}" srcOrd="1" destOrd="0" presId="urn:microsoft.com/office/officeart/2005/8/layout/hList1"/>
    <dgm:cxn modelId="{896C910F-6084-4896-A7A9-43144797F094}" type="presParOf" srcId="{75C32058-5A68-4389-B5A0-195BB98CAD84}" destId="{0574CBE6-3FF9-4A04-BB89-43E5A6FF6535}" srcOrd="1" destOrd="0" presId="urn:microsoft.com/office/officeart/2005/8/layout/hList1"/>
    <dgm:cxn modelId="{985CE779-3119-40B8-9D99-27838B0EDD4E}" type="presParOf" srcId="{75C32058-5A68-4389-B5A0-195BB98CAD84}" destId="{FF8FE201-B185-4FF8-A3D6-E640B435EA5C}" srcOrd="2" destOrd="0" presId="urn:microsoft.com/office/officeart/2005/8/layout/hList1"/>
    <dgm:cxn modelId="{AB9EF950-6FF6-4B5A-9AEC-47EB992AB7B2}" type="presParOf" srcId="{FF8FE201-B185-4FF8-A3D6-E640B435EA5C}" destId="{E3BF1FE9-7E22-45E7-AF06-470BA96F0A56}" srcOrd="0" destOrd="0" presId="urn:microsoft.com/office/officeart/2005/8/layout/hList1"/>
    <dgm:cxn modelId="{FFA26E93-0BA5-43CC-ADAF-A16ACC6AB116}" type="presParOf" srcId="{FF8FE201-B185-4FF8-A3D6-E640B435EA5C}" destId="{CE3313A8-FA3F-4789-8676-0D4DDD7DBE7E}" srcOrd="1" destOrd="0" presId="urn:microsoft.com/office/officeart/2005/8/layout/hList1"/>
    <dgm:cxn modelId="{5B00F1A7-49A8-4542-83E6-9D06117654B5}" type="presParOf" srcId="{75C32058-5A68-4389-B5A0-195BB98CAD84}" destId="{E870D62E-F3A1-4435-9064-071CC6B61461}" srcOrd="3" destOrd="0" presId="urn:microsoft.com/office/officeart/2005/8/layout/hList1"/>
    <dgm:cxn modelId="{6E697264-0647-4B28-A61A-1CBF665FC96F}" type="presParOf" srcId="{75C32058-5A68-4389-B5A0-195BB98CAD84}" destId="{51F8138D-6A64-41BC-9C74-5D5BBD712465}" srcOrd="4" destOrd="0" presId="urn:microsoft.com/office/officeart/2005/8/layout/hList1"/>
    <dgm:cxn modelId="{DB01D8E4-5D6C-4A8D-A68C-CD480EF8FE7C}" type="presParOf" srcId="{51F8138D-6A64-41BC-9C74-5D5BBD712465}" destId="{6C8F0DEE-B2A2-4014-B2D4-682AC0C10817}" srcOrd="0" destOrd="0" presId="urn:microsoft.com/office/officeart/2005/8/layout/hList1"/>
    <dgm:cxn modelId="{141A3DFF-BC09-4AD5-9811-CD991A12464D}" type="presParOf" srcId="{51F8138D-6A64-41BC-9C74-5D5BBD712465}" destId="{32DFB504-945B-40F8-AC90-AAB4BAE829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202B2-A915-4202-8DCF-388547BF68BE}">
      <dsp:nvSpPr>
        <dsp:cNvPr id="0" name=""/>
        <dsp:cNvSpPr/>
      </dsp:nvSpPr>
      <dsp:spPr>
        <a:xfrm>
          <a:off x="3406" y="115570"/>
          <a:ext cx="3321508" cy="7319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CONSULTA TEMAS DE INTERES DE LA CIUDADANÍA</a:t>
          </a:r>
          <a:endParaRPr lang="es-ES" sz="2000" b="1" kern="1200" dirty="0"/>
        </a:p>
      </dsp:txBody>
      <dsp:txXfrm>
        <a:off x="3406" y="115570"/>
        <a:ext cx="3321508" cy="731988"/>
      </dsp:txXfrm>
    </dsp:sp>
    <dsp:sp modelId="{9DB613F0-6105-4F1D-AFBC-C8003CF7E062}">
      <dsp:nvSpPr>
        <dsp:cNvPr id="0" name=""/>
        <dsp:cNvSpPr/>
      </dsp:nvSpPr>
      <dsp:spPr>
        <a:xfrm>
          <a:off x="3406" y="847559"/>
          <a:ext cx="3321508" cy="2503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0" kern="1200" dirty="0" smtClean="0"/>
            <a:t>Entrega </a:t>
          </a:r>
          <a:r>
            <a:rPr lang="es-ES" sz="1600" b="0" kern="1200" dirty="0" smtClean="0"/>
            <a:t>y publicación de documentos a la ADMQ: 1) PMDOT; 2) Plan de Gobierno Alcalde; 3) POA 2023; y, 4) Presupuestos institucional y participativo</a:t>
          </a:r>
          <a:endParaRPr lang="es-E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kern="1200" dirty="0" smtClean="0"/>
            <a:t>ADMQ realiza consultas ciudadanas </a:t>
          </a:r>
          <a:r>
            <a:rPr lang="es-CO" sz="1600" kern="1200" dirty="0" smtClean="0"/>
            <a:t>sobre los temas de interés para que rinda cuentas la máxima autoridad del DMQ: asambleas en las AZ.</a:t>
          </a:r>
          <a:endParaRPr lang="es-ES" sz="1600" kern="1200" dirty="0"/>
        </a:p>
      </dsp:txBody>
      <dsp:txXfrm>
        <a:off x="3406" y="847559"/>
        <a:ext cx="3321508" cy="2503440"/>
      </dsp:txXfrm>
    </dsp:sp>
    <dsp:sp modelId="{6C8F0DEE-B2A2-4014-B2D4-682AC0C10817}">
      <dsp:nvSpPr>
        <dsp:cNvPr id="0" name=""/>
        <dsp:cNvSpPr/>
      </dsp:nvSpPr>
      <dsp:spPr>
        <a:xfrm>
          <a:off x="3789926" y="115570"/>
          <a:ext cx="3321508" cy="731988"/>
        </a:xfrm>
        <a:prstGeom prst="rect">
          <a:avLst/>
        </a:prstGeom>
        <a:solidFill>
          <a:schemeClr val="accent1">
            <a:shade val="80000"/>
            <a:hueOff val="363230"/>
            <a:satOff val="-36097"/>
            <a:lumOff val="19547"/>
            <a:alphaOff val="0"/>
          </a:schemeClr>
        </a:solidFill>
        <a:ln w="12700" cap="flat" cmpd="sng" algn="ctr">
          <a:solidFill>
            <a:schemeClr val="accent1">
              <a:shade val="80000"/>
              <a:hueOff val="363230"/>
              <a:satOff val="-36097"/>
              <a:lumOff val="195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ENTREGA DE TEMAS PARA RENDICIÓN DE CUENTAS</a:t>
          </a:r>
          <a:endParaRPr lang="es-ES" sz="2000" b="1" kern="1200" dirty="0"/>
        </a:p>
      </dsp:txBody>
      <dsp:txXfrm>
        <a:off x="3789926" y="115570"/>
        <a:ext cx="3321508" cy="731988"/>
      </dsp:txXfrm>
    </dsp:sp>
    <dsp:sp modelId="{32DFB504-945B-40F8-AC90-AAB4BAE82953}">
      <dsp:nvSpPr>
        <dsp:cNvPr id="0" name=""/>
        <dsp:cNvSpPr/>
      </dsp:nvSpPr>
      <dsp:spPr>
        <a:xfrm>
          <a:off x="3789926" y="847559"/>
          <a:ext cx="3321508" cy="2503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kern="1200" smtClean="0"/>
            <a:t>ADMQ entrega el listado de temas </a:t>
          </a:r>
          <a:r>
            <a:rPr lang="es-CO" sz="1600" kern="1200" smtClean="0"/>
            <a:t>a la </a:t>
          </a:r>
          <a:r>
            <a:rPr lang="es-CO" sz="1600" b="0" kern="1200" smtClean="0"/>
            <a:t>Secretaría General de Coordinación Territorial, Gobernabilidad y Participación (SGCTYPC), como entidad líder del proceso de RDC.</a:t>
          </a:r>
          <a:endParaRPr lang="es-ES" sz="1600" b="0" kern="1200" dirty="0"/>
        </a:p>
      </dsp:txBody>
      <dsp:txXfrm>
        <a:off x="3789926" y="847559"/>
        <a:ext cx="3321508" cy="2503440"/>
      </dsp:txXfrm>
    </dsp:sp>
    <dsp:sp modelId="{2F8C8E4D-CFA0-4FD8-BEE4-8C0F502456A9}">
      <dsp:nvSpPr>
        <dsp:cNvPr id="0" name=""/>
        <dsp:cNvSpPr/>
      </dsp:nvSpPr>
      <dsp:spPr>
        <a:xfrm>
          <a:off x="7576446" y="115570"/>
          <a:ext cx="3321508" cy="731988"/>
        </a:xfrm>
        <a:prstGeom prst="rect">
          <a:avLst/>
        </a:prstGeom>
        <a:solidFill>
          <a:schemeClr val="accent1">
            <a:shade val="80000"/>
            <a:hueOff val="726461"/>
            <a:satOff val="-72193"/>
            <a:lumOff val="39095"/>
            <a:alphaOff val="0"/>
          </a:schemeClr>
        </a:solidFill>
        <a:ln w="12700" cap="flat" cmpd="sng" algn="ctr">
          <a:solidFill>
            <a:schemeClr val="accent1">
              <a:shade val="80000"/>
              <a:hueOff val="726461"/>
              <a:satOff val="-72193"/>
              <a:lumOff val="390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INSTANCIA DE PARTICIPACIÓN</a:t>
          </a:r>
          <a:endParaRPr lang="es-ES" sz="2000" b="1" kern="1200" dirty="0"/>
        </a:p>
      </dsp:txBody>
      <dsp:txXfrm>
        <a:off x="7576446" y="115570"/>
        <a:ext cx="3321508" cy="731988"/>
      </dsp:txXfrm>
    </dsp:sp>
    <dsp:sp modelId="{BF38CD9B-0B29-4258-B766-1A1C1A8743A2}">
      <dsp:nvSpPr>
        <dsp:cNvPr id="0" name=""/>
        <dsp:cNvSpPr/>
      </dsp:nvSpPr>
      <dsp:spPr>
        <a:xfrm>
          <a:off x="7576446" y="847559"/>
          <a:ext cx="3321508" cy="2503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kern="1200" smtClean="0"/>
            <a:t>Conformar el equipo técnico  </a:t>
          </a:r>
          <a:r>
            <a:rPr lang="es-CO" sz="1600" kern="1200" smtClean="0"/>
            <a:t>(ciudadanos y técnicos GAD) el cual define objetivos, cronograma, responsables del proceso.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kern="1200" smtClean="0"/>
            <a:t>Conformar dos comisiones mixtas</a:t>
          </a:r>
          <a:r>
            <a:rPr lang="es-CO" sz="1600" kern="1200" smtClean="0"/>
            <a:t>: 1 Liderada por el GAD y 2 Liderada por la ADMQ.</a:t>
          </a:r>
          <a:endParaRPr lang="es-CO" sz="1600" kern="1200" dirty="0"/>
        </a:p>
      </dsp:txBody>
      <dsp:txXfrm>
        <a:off x="7576446" y="847559"/>
        <a:ext cx="3321508" cy="2503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202B2-A915-4202-8DCF-388547BF68BE}">
      <dsp:nvSpPr>
        <dsp:cNvPr id="0" name=""/>
        <dsp:cNvSpPr/>
      </dsp:nvSpPr>
      <dsp:spPr>
        <a:xfrm>
          <a:off x="3362" y="13710"/>
          <a:ext cx="3277976" cy="8640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EVALUACIÓN DE LA GESTIÓN</a:t>
          </a:r>
          <a:endParaRPr lang="es-ES" sz="2000" b="1" kern="1200" dirty="0"/>
        </a:p>
      </dsp:txBody>
      <dsp:txXfrm>
        <a:off x="3362" y="13710"/>
        <a:ext cx="3277976" cy="864000"/>
      </dsp:txXfrm>
    </dsp:sp>
    <dsp:sp modelId="{9DB613F0-6105-4F1D-AFBC-C8003CF7E062}">
      <dsp:nvSpPr>
        <dsp:cNvPr id="0" name=""/>
        <dsp:cNvSpPr/>
      </dsp:nvSpPr>
      <dsp:spPr>
        <a:xfrm>
          <a:off x="3362" y="877710"/>
          <a:ext cx="3277976" cy="25940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Comisión responsable </a:t>
          </a:r>
          <a:r>
            <a:rPr lang="es-ES" sz="1500" b="1" kern="1200" smtClean="0"/>
            <a:t>consolida información sobre contenidos obligatorios</a:t>
          </a:r>
          <a:r>
            <a:rPr lang="es-ES" sz="1500" kern="1200" smtClean="0"/>
            <a:t> y los </a:t>
          </a:r>
          <a:r>
            <a:rPr lang="es-ES" sz="1500" b="1" kern="1200" smtClean="0"/>
            <a:t>temas de interés de la ciudadanía</a:t>
          </a:r>
          <a:r>
            <a:rPr lang="es-ES" sz="1500" kern="1200" smtClean="0"/>
            <a:t>.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/>
            <a:t>El GAD </a:t>
          </a:r>
          <a:r>
            <a:rPr lang="es-CO" sz="1500" b="1" kern="1200" dirty="0" smtClean="0"/>
            <a:t>llena el formulario de RDC </a:t>
          </a:r>
          <a:r>
            <a:rPr lang="es-CO" sz="1500" kern="1200" dirty="0" smtClean="0"/>
            <a:t>establecido por el CPCCS, con respectivos </a:t>
          </a:r>
          <a:r>
            <a:rPr lang="es-CO" sz="1500" b="1" kern="1200" dirty="0" smtClean="0"/>
            <a:t>medios de verificación </a:t>
          </a:r>
          <a:r>
            <a:rPr lang="es-CO" sz="1500" kern="1200" dirty="0" smtClean="0"/>
            <a:t>y </a:t>
          </a:r>
          <a:r>
            <a:rPr lang="es-CO" sz="1500" b="1" kern="1200" dirty="0" smtClean="0"/>
            <a:t>redacta el informe de RDC preliminar</a:t>
          </a:r>
          <a:r>
            <a:rPr lang="es-CO" sz="1500" kern="1200" dirty="0" smtClean="0"/>
            <a:t>. </a:t>
          </a:r>
          <a:endParaRPr lang="es-CO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smtClean="0"/>
            <a:t>Envío del informe y formulario a la máxima autoridad.</a:t>
          </a:r>
          <a:endParaRPr lang="es-CO" sz="1500" kern="1200" dirty="0"/>
        </a:p>
      </dsp:txBody>
      <dsp:txXfrm>
        <a:off x="3362" y="877710"/>
        <a:ext cx="3277976" cy="2594025"/>
      </dsp:txXfrm>
    </dsp:sp>
    <dsp:sp modelId="{6C8F0DEE-B2A2-4014-B2D4-682AC0C10817}">
      <dsp:nvSpPr>
        <dsp:cNvPr id="0" name=""/>
        <dsp:cNvSpPr/>
      </dsp:nvSpPr>
      <dsp:spPr>
        <a:xfrm>
          <a:off x="3740255" y="13710"/>
          <a:ext cx="3277976" cy="864000"/>
        </a:xfrm>
        <a:prstGeom prst="rect">
          <a:avLst/>
        </a:prstGeom>
        <a:solidFill>
          <a:schemeClr val="accent1">
            <a:shade val="80000"/>
            <a:hueOff val="363230"/>
            <a:satOff val="-36097"/>
            <a:lumOff val="19547"/>
            <a:alphaOff val="0"/>
          </a:schemeClr>
        </a:solidFill>
        <a:ln w="12700" cap="flat" cmpd="sng" algn="ctr">
          <a:solidFill>
            <a:schemeClr val="accent1">
              <a:shade val="80000"/>
              <a:hueOff val="363230"/>
              <a:satOff val="-36097"/>
              <a:lumOff val="195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APROBACIÓN DEL INFORME</a:t>
          </a:r>
          <a:endParaRPr lang="es-ES" sz="2000" b="1" kern="1200" dirty="0"/>
        </a:p>
      </dsp:txBody>
      <dsp:txXfrm>
        <a:off x="3740255" y="13710"/>
        <a:ext cx="3277976" cy="864000"/>
      </dsp:txXfrm>
    </dsp:sp>
    <dsp:sp modelId="{32DFB504-945B-40F8-AC90-AAB4BAE82953}">
      <dsp:nvSpPr>
        <dsp:cNvPr id="0" name=""/>
        <dsp:cNvSpPr/>
      </dsp:nvSpPr>
      <dsp:spPr>
        <a:xfrm>
          <a:off x="3740255" y="877710"/>
          <a:ext cx="3277976" cy="25940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Aprobación del informe y formulario por parte de la </a:t>
          </a:r>
          <a:r>
            <a:rPr lang="es-ES" sz="1500" b="1" kern="1200" dirty="0" smtClean="0"/>
            <a:t>máxima autoridad del GAD</a:t>
          </a:r>
          <a:r>
            <a:rPr lang="es-ES" sz="1500" kern="1200" dirty="0" smtClean="0"/>
            <a:t> o de la entidad vinculada.</a:t>
          </a:r>
          <a:endParaRPr lang="es-ES" sz="1500" kern="1200" dirty="0"/>
        </a:p>
      </dsp:txBody>
      <dsp:txXfrm>
        <a:off x="3740255" y="877710"/>
        <a:ext cx="3277976" cy="2594025"/>
      </dsp:txXfrm>
    </dsp:sp>
    <dsp:sp modelId="{2F8C8E4D-CFA0-4FD8-BEE4-8C0F502456A9}">
      <dsp:nvSpPr>
        <dsp:cNvPr id="0" name=""/>
        <dsp:cNvSpPr/>
      </dsp:nvSpPr>
      <dsp:spPr>
        <a:xfrm>
          <a:off x="7477148" y="13710"/>
          <a:ext cx="3277976" cy="864000"/>
        </a:xfrm>
        <a:prstGeom prst="rect">
          <a:avLst/>
        </a:prstGeom>
        <a:solidFill>
          <a:schemeClr val="accent1">
            <a:shade val="80000"/>
            <a:hueOff val="726461"/>
            <a:satOff val="-72193"/>
            <a:lumOff val="39095"/>
            <a:alphaOff val="0"/>
          </a:schemeClr>
        </a:solidFill>
        <a:ln w="12700" cap="flat" cmpd="sng" algn="ctr">
          <a:solidFill>
            <a:schemeClr val="accent1">
              <a:shade val="80000"/>
              <a:hueOff val="726461"/>
              <a:satOff val="-72193"/>
              <a:lumOff val="390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ENTREGA DE INFORME</a:t>
          </a:r>
          <a:endParaRPr lang="es-ES" sz="2000" b="1" kern="1200" dirty="0"/>
        </a:p>
      </dsp:txBody>
      <dsp:txXfrm>
        <a:off x="7477148" y="13710"/>
        <a:ext cx="3277976" cy="864000"/>
      </dsp:txXfrm>
    </dsp:sp>
    <dsp:sp modelId="{BF38CD9B-0B29-4258-B766-1A1C1A8743A2}">
      <dsp:nvSpPr>
        <dsp:cNvPr id="0" name=""/>
        <dsp:cNvSpPr/>
      </dsp:nvSpPr>
      <dsp:spPr>
        <a:xfrm>
          <a:off x="7477148" y="877710"/>
          <a:ext cx="3277976" cy="25940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b="1" kern="1200" dirty="0" smtClean="0"/>
            <a:t>Entrega a la ADMQ el informe y formulario</a:t>
          </a:r>
          <a:r>
            <a:rPr lang="es-CO" sz="1500" kern="1200" dirty="0" smtClean="0"/>
            <a:t>, al menos 15 días antes a la deliberación pública.</a:t>
          </a:r>
          <a:endParaRPr lang="es-ES" sz="1500" kern="1200" dirty="0"/>
        </a:p>
      </dsp:txBody>
      <dsp:txXfrm>
        <a:off x="7477148" y="877710"/>
        <a:ext cx="3277976" cy="2594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202B2-A915-4202-8DCF-388547BF68BE}">
      <dsp:nvSpPr>
        <dsp:cNvPr id="0" name=""/>
        <dsp:cNvSpPr/>
      </dsp:nvSpPr>
      <dsp:spPr>
        <a:xfrm>
          <a:off x="4395" y="1996"/>
          <a:ext cx="2642820" cy="10080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EVALUACIÓN INFORME Y FORMULARIO</a:t>
          </a:r>
          <a:endParaRPr lang="es-ES" sz="1600" b="1" kern="1200" dirty="0"/>
        </a:p>
      </dsp:txBody>
      <dsp:txXfrm>
        <a:off x="4395" y="1996"/>
        <a:ext cx="2642820" cy="1008000"/>
      </dsp:txXfrm>
    </dsp:sp>
    <dsp:sp modelId="{9DB613F0-6105-4F1D-AFBC-C8003CF7E062}">
      <dsp:nvSpPr>
        <dsp:cNvPr id="0" name=""/>
        <dsp:cNvSpPr/>
      </dsp:nvSpPr>
      <dsp:spPr>
        <a:xfrm>
          <a:off x="4395" y="1009996"/>
          <a:ext cx="2642820" cy="37761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>
              <a:solidFill>
                <a:schemeClr val="tx1"/>
              </a:solidFill>
            </a:rPr>
            <a:t>La ADMQ evalúa el informe y formulario de RDC.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395" y="1009996"/>
        <a:ext cx="2642820" cy="3776197"/>
      </dsp:txXfrm>
    </dsp:sp>
    <dsp:sp modelId="{E3BF1FE9-7E22-45E7-AF06-470BA96F0A56}">
      <dsp:nvSpPr>
        <dsp:cNvPr id="0" name=""/>
        <dsp:cNvSpPr/>
      </dsp:nvSpPr>
      <dsp:spPr>
        <a:xfrm>
          <a:off x="3017210" y="1996"/>
          <a:ext cx="2642820" cy="1008000"/>
        </a:xfrm>
        <a:prstGeom prst="rect">
          <a:avLst/>
        </a:prstGeom>
        <a:solidFill>
          <a:schemeClr val="accent1">
            <a:shade val="80000"/>
            <a:hueOff val="242154"/>
            <a:satOff val="-24064"/>
            <a:lumOff val="13032"/>
            <a:alphaOff val="0"/>
          </a:schemeClr>
        </a:solidFill>
        <a:ln w="12700" cap="flat" cmpd="sng" algn="ctr">
          <a:solidFill>
            <a:schemeClr val="accent1">
              <a:shade val="80000"/>
              <a:hueOff val="242154"/>
              <a:satOff val="-24064"/>
              <a:lumOff val="130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DIFUSIÓN</a:t>
          </a:r>
          <a:endParaRPr lang="es-ES" sz="1600" b="1" kern="1200" dirty="0"/>
        </a:p>
      </dsp:txBody>
      <dsp:txXfrm>
        <a:off x="3017210" y="1996"/>
        <a:ext cx="2642820" cy="1008000"/>
      </dsp:txXfrm>
    </dsp:sp>
    <dsp:sp modelId="{CE3313A8-FA3F-4789-8676-0D4DDD7DBE7E}">
      <dsp:nvSpPr>
        <dsp:cNvPr id="0" name=""/>
        <dsp:cNvSpPr/>
      </dsp:nvSpPr>
      <dsp:spPr>
        <a:xfrm>
          <a:off x="3017210" y="1009996"/>
          <a:ext cx="2642820" cy="37761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>
              <a:solidFill>
                <a:schemeClr val="tx1"/>
              </a:solidFill>
            </a:rPr>
            <a:t>El GAD difunde el informe  preliminar y formulario con enlaces habilitados en página web y todos los medios posibles, 15 días de anticipación..</a:t>
          </a:r>
          <a:endParaRPr lang="es-E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>
              <a:solidFill>
                <a:schemeClr val="tx1"/>
              </a:solidFill>
            </a:rPr>
            <a:t>Para quienes no tengan acceso internet, incluir otros medios. 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017210" y="1009996"/>
        <a:ext cx="2642820" cy="3776197"/>
      </dsp:txXfrm>
    </dsp:sp>
    <dsp:sp modelId="{6C8F0DEE-B2A2-4014-B2D4-682AC0C10817}">
      <dsp:nvSpPr>
        <dsp:cNvPr id="0" name=""/>
        <dsp:cNvSpPr/>
      </dsp:nvSpPr>
      <dsp:spPr>
        <a:xfrm>
          <a:off x="6030026" y="1996"/>
          <a:ext cx="2642820" cy="1008000"/>
        </a:xfrm>
        <a:prstGeom prst="rect">
          <a:avLst/>
        </a:prstGeom>
        <a:solidFill>
          <a:schemeClr val="accent1">
            <a:shade val="80000"/>
            <a:hueOff val="484307"/>
            <a:satOff val="-48129"/>
            <a:lumOff val="26063"/>
            <a:alphaOff val="0"/>
          </a:schemeClr>
        </a:solidFill>
        <a:ln w="12700" cap="flat" cmpd="sng" algn="ctr">
          <a:solidFill>
            <a:schemeClr val="accent1">
              <a:shade val="80000"/>
              <a:hueOff val="484307"/>
              <a:satOff val="-48129"/>
              <a:lumOff val="260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CONVOCATORIA</a:t>
          </a:r>
          <a:endParaRPr lang="es-ES" sz="1600" b="1" kern="1200" dirty="0"/>
        </a:p>
      </dsp:txBody>
      <dsp:txXfrm>
        <a:off x="6030026" y="1996"/>
        <a:ext cx="2642820" cy="1008000"/>
      </dsp:txXfrm>
    </dsp:sp>
    <dsp:sp modelId="{32DFB504-945B-40F8-AC90-AAB4BAE82953}">
      <dsp:nvSpPr>
        <dsp:cNvPr id="0" name=""/>
        <dsp:cNvSpPr/>
      </dsp:nvSpPr>
      <dsp:spPr>
        <a:xfrm>
          <a:off x="6030026" y="1009996"/>
          <a:ext cx="2642820" cy="37761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>
              <a:solidFill>
                <a:schemeClr val="tx1"/>
              </a:solidFill>
            </a:rPr>
            <a:t>El GAD realizará la convocatoria a la ciudadanía abierta y pública con 15 días de anticipación. </a:t>
          </a:r>
          <a:endParaRPr lang="es-E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>
              <a:solidFill>
                <a:schemeClr val="tx1"/>
              </a:solidFill>
            </a:rPr>
            <a:t>Prioritario: ADMQ,  Presidentes barrios y comunidades.</a:t>
          </a:r>
          <a:endParaRPr lang="es-CO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>
              <a:solidFill>
                <a:schemeClr val="tx1"/>
              </a:solidFill>
            </a:rPr>
            <a:t>Sin perjuicio: otros actores y organizaciones sociales, ciudadanía.</a:t>
          </a:r>
          <a:endParaRPr lang="es-CO" sz="1600" kern="1200" dirty="0">
            <a:solidFill>
              <a:schemeClr val="tx1"/>
            </a:solidFill>
          </a:endParaRPr>
        </a:p>
      </dsp:txBody>
      <dsp:txXfrm>
        <a:off x="6030026" y="1009996"/>
        <a:ext cx="2642820" cy="3776197"/>
      </dsp:txXfrm>
    </dsp:sp>
    <dsp:sp modelId="{2F8C8E4D-CFA0-4FD8-BEE4-8C0F502456A9}">
      <dsp:nvSpPr>
        <dsp:cNvPr id="0" name=""/>
        <dsp:cNvSpPr/>
      </dsp:nvSpPr>
      <dsp:spPr>
        <a:xfrm>
          <a:off x="9042842" y="1996"/>
          <a:ext cx="2642820" cy="1008000"/>
        </a:xfrm>
        <a:prstGeom prst="rect">
          <a:avLst/>
        </a:prstGeom>
        <a:solidFill>
          <a:schemeClr val="accent1">
            <a:shade val="80000"/>
            <a:hueOff val="726461"/>
            <a:satOff val="-72193"/>
            <a:lumOff val="39095"/>
            <a:alphaOff val="0"/>
          </a:schemeClr>
        </a:solidFill>
        <a:ln w="12700" cap="flat" cmpd="sng" algn="ctr">
          <a:solidFill>
            <a:schemeClr val="accent1">
              <a:shade val="80000"/>
              <a:hueOff val="726461"/>
              <a:satOff val="-72193"/>
              <a:lumOff val="390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DELIBERACIÓN</a:t>
          </a:r>
          <a:endParaRPr lang="es-ES" sz="1600" b="1" kern="1200" dirty="0"/>
        </a:p>
      </dsp:txBody>
      <dsp:txXfrm>
        <a:off x="9042842" y="1996"/>
        <a:ext cx="2642820" cy="1008000"/>
      </dsp:txXfrm>
    </dsp:sp>
    <dsp:sp modelId="{BF38CD9B-0B29-4258-B766-1A1C1A8743A2}">
      <dsp:nvSpPr>
        <dsp:cNvPr id="0" name=""/>
        <dsp:cNvSpPr/>
      </dsp:nvSpPr>
      <dsp:spPr>
        <a:xfrm>
          <a:off x="9042842" y="1009996"/>
          <a:ext cx="2642820" cy="37761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>
              <a:solidFill>
                <a:schemeClr val="tx1"/>
              </a:solidFill>
            </a:rPr>
            <a:t>Deliberación pública de manera presencial.</a:t>
          </a:r>
          <a:endParaRPr lang="es-E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</a:rPr>
            <a:t>Retransmitida y grabada a través de plataformas informáticas interactivas.</a:t>
          </a:r>
          <a:endParaRPr lang="es-E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>
              <a:solidFill>
                <a:schemeClr val="tx1"/>
              </a:solidFill>
            </a:rPr>
            <a:t>ADMQ presentan sus opiniones y valoraciones respecto del informe.</a:t>
          </a:r>
          <a:endParaRPr lang="es-CO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>
              <a:solidFill>
                <a:schemeClr val="tx1"/>
              </a:solidFill>
            </a:rPr>
            <a:t>Autoridad/GAD rinde cuentas y responde ciudadanía. </a:t>
          </a:r>
          <a:endParaRPr lang="es-CO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>
              <a:solidFill>
                <a:schemeClr val="tx1"/>
              </a:solidFill>
            </a:rPr>
            <a:t>Mesas temáticas (Ejes de desarrollo). </a:t>
          </a:r>
          <a:endParaRPr lang="es-CO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>
              <a:solidFill>
                <a:schemeClr val="tx1"/>
              </a:solidFill>
            </a:rPr>
            <a:t>GAD sistematiza todos los ´aportes.</a:t>
          </a:r>
          <a:endParaRPr lang="es-CO" sz="1600" kern="1200" dirty="0">
            <a:solidFill>
              <a:schemeClr val="tx1"/>
            </a:solidFill>
          </a:endParaRPr>
        </a:p>
      </dsp:txBody>
      <dsp:txXfrm>
        <a:off x="9042842" y="1009996"/>
        <a:ext cx="2642820" cy="3776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202B2-A915-4202-8DCF-388547BF68BE}">
      <dsp:nvSpPr>
        <dsp:cNvPr id="0" name=""/>
        <dsp:cNvSpPr/>
      </dsp:nvSpPr>
      <dsp:spPr>
        <a:xfrm>
          <a:off x="3176" y="16865"/>
          <a:ext cx="3097494" cy="73621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INCORPORACIÓN DE OPINIÓN PÚBLICA</a:t>
          </a:r>
          <a:endParaRPr lang="es-ES" sz="2000" b="1" kern="1200" dirty="0"/>
        </a:p>
      </dsp:txBody>
      <dsp:txXfrm>
        <a:off x="3176" y="16865"/>
        <a:ext cx="3097494" cy="736218"/>
      </dsp:txXfrm>
    </dsp:sp>
    <dsp:sp modelId="{9DB613F0-6105-4F1D-AFBC-C8003CF7E062}">
      <dsp:nvSpPr>
        <dsp:cNvPr id="0" name=""/>
        <dsp:cNvSpPr/>
      </dsp:nvSpPr>
      <dsp:spPr>
        <a:xfrm>
          <a:off x="3176" y="753084"/>
          <a:ext cx="3097494" cy="2401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>
              <a:solidFill>
                <a:schemeClr val="tx1"/>
              </a:solidFill>
            </a:rPr>
            <a:t>Elaboración del Plan de Trabajo que recoja las sugerencias de la ciudadanía.</a:t>
          </a:r>
          <a:endParaRPr lang="es-ES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chemeClr val="tx1"/>
              </a:solidFill>
            </a:rPr>
            <a:t>Cada entidad vinculada consolidará sus aportes, elaborará su Plan y lo remitirá al GAD/SGP.</a:t>
          </a:r>
          <a:endParaRPr lang="es-CO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>
              <a:solidFill>
                <a:schemeClr val="tx1"/>
              </a:solidFill>
            </a:rPr>
            <a:t>El plan de trabajo será remitido a la ADMQ, al Consejo de Planificación, al CPCCS, a través del sistema informático.</a:t>
          </a:r>
          <a:endParaRPr lang="es-CO" sz="1500" kern="1200" dirty="0">
            <a:solidFill>
              <a:schemeClr val="tx1"/>
            </a:solidFill>
          </a:endParaRPr>
        </a:p>
      </dsp:txBody>
      <dsp:txXfrm>
        <a:off x="3176" y="753084"/>
        <a:ext cx="3097494" cy="2401875"/>
      </dsp:txXfrm>
    </dsp:sp>
    <dsp:sp modelId="{E3BF1FE9-7E22-45E7-AF06-470BA96F0A56}">
      <dsp:nvSpPr>
        <dsp:cNvPr id="0" name=""/>
        <dsp:cNvSpPr/>
      </dsp:nvSpPr>
      <dsp:spPr>
        <a:xfrm>
          <a:off x="3534320" y="16865"/>
          <a:ext cx="3097494" cy="736218"/>
        </a:xfrm>
        <a:prstGeom prst="rect">
          <a:avLst/>
        </a:prstGeom>
        <a:solidFill>
          <a:schemeClr val="accent1">
            <a:shade val="80000"/>
            <a:hueOff val="363230"/>
            <a:satOff val="-36097"/>
            <a:lumOff val="19547"/>
            <a:alphaOff val="0"/>
          </a:schemeClr>
        </a:solidFill>
        <a:ln w="12700" cap="flat" cmpd="sng" algn="ctr">
          <a:solidFill>
            <a:schemeClr val="accent1">
              <a:shade val="80000"/>
              <a:hueOff val="363230"/>
              <a:satOff val="-36097"/>
              <a:lumOff val="195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RENDICIÓN DE CUENTAS PLAN DE TRABAJO</a:t>
          </a:r>
          <a:endParaRPr lang="es-ES" sz="2000" b="1" kern="1200" dirty="0"/>
        </a:p>
      </dsp:txBody>
      <dsp:txXfrm>
        <a:off x="3534320" y="16865"/>
        <a:ext cx="3097494" cy="736218"/>
      </dsp:txXfrm>
    </dsp:sp>
    <dsp:sp modelId="{CE3313A8-FA3F-4789-8676-0D4DDD7DBE7E}">
      <dsp:nvSpPr>
        <dsp:cNvPr id="0" name=""/>
        <dsp:cNvSpPr/>
      </dsp:nvSpPr>
      <dsp:spPr>
        <a:xfrm>
          <a:off x="3534320" y="753084"/>
          <a:ext cx="3097494" cy="2401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>
              <a:solidFill>
                <a:schemeClr val="tx1"/>
              </a:solidFill>
            </a:rPr>
            <a:t>El GAD y la institución vinculada también deberán rendir cuentas sobre el Plan de Trabajo en el siguiente periodo fiscal.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3534320" y="753084"/>
        <a:ext cx="3097494" cy="2401875"/>
      </dsp:txXfrm>
    </dsp:sp>
    <dsp:sp modelId="{6C8F0DEE-B2A2-4014-B2D4-682AC0C10817}">
      <dsp:nvSpPr>
        <dsp:cNvPr id="0" name=""/>
        <dsp:cNvSpPr/>
      </dsp:nvSpPr>
      <dsp:spPr>
        <a:xfrm>
          <a:off x="7065464" y="16865"/>
          <a:ext cx="3097494" cy="736218"/>
        </a:xfrm>
        <a:prstGeom prst="rect">
          <a:avLst/>
        </a:prstGeom>
        <a:solidFill>
          <a:schemeClr val="accent1">
            <a:shade val="80000"/>
            <a:hueOff val="726461"/>
            <a:satOff val="-72193"/>
            <a:lumOff val="39095"/>
            <a:alphaOff val="0"/>
          </a:schemeClr>
        </a:solidFill>
        <a:ln w="12700" cap="flat" cmpd="sng" algn="ctr">
          <a:solidFill>
            <a:schemeClr val="accent1">
              <a:shade val="80000"/>
              <a:hueOff val="726461"/>
              <a:satOff val="-72193"/>
              <a:lumOff val="390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ENTREGA DE RENDICIÓN</a:t>
          </a:r>
          <a:endParaRPr lang="es-ES" sz="2000" b="1" kern="1200" dirty="0"/>
        </a:p>
      </dsp:txBody>
      <dsp:txXfrm>
        <a:off x="7065464" y="16865"/>
        <a:ext cx="3097494" cy="736218"/>
      </dsp:txXfrm>
    </dsp:sp>
    <dsp:sp modelId="{32DFB504-945B-40F8-AC90-AAB4BAE82953}">
      <dsp:nvSpPr>
        <dsp:cNvPr id="0" name=""/>
        <dsp:cNvSpPr/>
      </dsp:nvSpPr>
      <dsp:spPr>
        <a:xfrm>
          <a:off x="7068641" y="769950"/>
          <a:ext cx="3097494" cy="2401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>
              <a:solidFill>
                <a:schemeClr val="tx1"/>
              </a:solidFill>
            </a:rPr>
            <a:t>Entrega de informe de Rendición de Cuentas al CPCCS mediante el sistema informático existente.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7068641" y="769950"/>
        <a:ext cx="3097494" cy="2401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2863A-A6B4-4316-8660-05BD2900FE00}" type="datetimeFigureOut">
              <a:rPr lang="es-EC" smtClean="0"/>
              <a:t>8/2/2024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D46F9-16A4-4F03-A459-13C687D11B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590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800" b="1" dirty="0">
                <a:solidFill>
                  <a:srgbClr val="FF0000"/>
                </a:solidFill>
              </a:rPr>
              <a:t>LA PRESENTE</a:t>
            </a:r>
            <a:r>
              <a:rPr lang="es-ES" sz="1800" b="1" baseline="0" dirty="0">
                <a:solidFill>
                  <a:srgbClr val="FF0000"/>
                </a:solidFill>
              </a:rPr>
              <a:t> PPT TIENE DIAPOSITIVAS CON VARIOS TIPOS DE FORMATOS QUE PUEDEN SER UTILIZADOS SEGÚN LA NECESIDAD.</a:t>
            </a:r>
          </a:p>
          <a:p>
            <a:endParaRPr lang="es-ES" sz="1800" b="1" baseline="0" dirty="0">
              <a:solidFill>
                <a:srgbClr val="FF0000"/>
              </a:solidFill>
            </a:endParaRPr>
          </a:p>
          <a:p>
            <a:r>
              <a:rPr lang="es-ES" sz="1800" b="1" baseline="0" dirty="0">
                <a:solidFill>
                  <a:srgbClr val="FF0000"/>
                </a:solidFill>
              </a:rPr>
              <a:t>LA IMAGEN INSTITUCIONAL (LOGOS) SE MANTIENE.</a:t>
            </a:r>
          </a:p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46F9-16A4-4F03-A459-13C687D11BCA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46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A8A5-954A-4A03-A25B-D6B49513E92F}" type="datetimeFigureOut">
              <a:rPr lang="es-419" smtClean="0"/>
              <a:t>8/2/2024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4E41-5655-4427-8AFB-6EC9C1F117C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1387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A8A5-954A-4A03-A25B-D6B49513E92F}" type="datetimeFigureOut">
              <a:rPr lang="es-419" smtClean="0"/>
              <a:t>8/2/2024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4E41-5655-4427-8AFB-6EC9C1F117C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0484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A8A5-954A-4A03-A25B-D6B49513E92F}" type="datetimeFigureOut">
              <a:rPr lang="es-419" smtClean="0"/>
              <a:t>8/2/2024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4E41-5655-4427-8AFB-6EC9C1F117C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7802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A8A5-954A-4A03-A25B-D6B49513E92F}" type="datetimeFigureOut">
              <a:rPr lang="es-419" smtClean="0"/>
              <a:t>8/2/2024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4E41-5655-4427-8AFB-6EC9C1F117C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4742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A8A5-954A-4A03-A25B-D6B49513E92F}" type="datetimeFigureOut">
              <a:rPr lang="es-419" smtClean="0"/>
              <a:t>8/2/2024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4E41-5655-4427-8AFB-6EC9C1F117C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0081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A8A5-954A-4A03-A25B-D6B49513E92F}" type="datetimeFigureOut">
              <a:rPr lang="es-419" smtClean="0"/>
              <a:t>8/2/2024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4E41-5655-4427-8AFB-6EC9C1F117C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3102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A8A5-954A-4A03-A25B-D6B49513E92F}" type="datetimeFigureOut">
              <a:rPr lang="es-419" smtClean="0"/>
              <a:t>8/2/2024</a:t>
            </a:fld>
            <a:endParaRPr lang="es-419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4E41-5655-4427-8AFB-6EC9C1F117C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1954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A8A5-954A-4A03-A25B-D6B49513E92F}" type="datetimeFigureOut">
              <a:rPr lang="es-419" smtClean="0"/>
              <a:t>8/2/2024</a:t>
            </a:fld>
            <a:endParaRPr lang="es-419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4E41-5655-4427-8AFB-6EC9C1F117C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9714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A8A5-954A-4A03-A25B-D6B49513E92F}" type="datetimeFigureOut">
              <a:rPr lang="es-419" smtClean="0"/>
              <a:t>8/2/2024</a:t>
            </a:fld>
            <a:endParaRPr lang="es-419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4E41-5655-4427-8AFB-6EC9C1F117C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13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A8A5-954A-4A03-A25B-D6B49513E92F}" type="datetimeFigureOut">
              <a:rPr lang="es-419" smtClean="0"/>
              <a:t>8/2/2024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4E41-5655-4427-8AFB-6EC9C1F117C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4087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A8A5-954A-4A03-A25B-D6B49513E92F}" type="datetimeFigureOut">
              <a:rPr lang="es-419" smtClean="0"/>
              <a:t>8/2/2024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4E41-5655-4427-8AFB-6EC9C1F117C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8167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6A8A5-954A-4A03-A25B-D6B49513E92F}" type="datetimeFigureOut">
              <a:rPr lang="es-419" smtClean="0"/>
              <a:t>8/2/2024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24E41-5655-4427-8AFB-6EC9C1F117C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485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5" t="65004" r="31187" b="22843"/>
          <a:stretch/>
        </p:blipFill>
        <p:spPr>
          <a:xfrm>
            <a:off x="5950417" y="3137207"/>
            <a:ext cx="2612381" cy="5567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26" y="2474855"/>
            <a:ext cx="3096256" cy="1914120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5941607" y="3104102"/>
            <a:ext cx="0" cy="6444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-95533" y="2997172"/>
            <a:ext cx="5944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3200" b="1" i="1" dirty="0">
                <a:solidFill>
                  <a:schemeClr val="bg1"/>
                </a:solidFill>
                <a:latin typeface="Bradley Hand ITC" panose="03070402050302030203" pitchFamily="66" charset="0"/>
              </a:rPr>
              <a:t>Secretaria General </a:t>
            </a:r>
          </a:p>
          <a:p>
            <a:pPr algn="r"/>
            <a:r>
              <a:rPr lang="es-EC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Coordinación Territorial y Participación Ciudadana</a:t>
            </a:r>
          </a:p>
        </p:txBody>
      </p:sp>
    </p:spTree>
    <p:extLst>
      <p:ext uri="{BB962C8B-B14F-4D97-AF65-F5344CB8AC3E}">
        <p14:creationId xmlns:p14="http://schemas.microsoft.com/office/powerpoint/2010/main" val="40435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2468700"/>
              </p:ext>
            </p:extLst>
          </p:nvPr>
        </p:nvGraphicFramePr>
        <p:xfrm>
          <a:off x="263394" y="897147"/>
          <a:ext cx="11690058" cy="4788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2055870" y="280464"/>
            <a:ext cx="8853486" cy="6166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FASE 3: DELIBERACIÓN (Abril 2024)</a:t>
            </a:r>
            <a:endParaRPr lang="es-EC" sz="3600" b="1" dirty="0">
              <a:solidFill>
                <a:srgbClr val="00196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13648" y="6273225"/>
            <a:ext cx="7046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b="1" dirty="0" smtClean="0"/>
              <a:t>Deliberación: Difundir </a:t>
            </a:r>
            <a:r>
              <a:rPr lang="es-EC" sz="1600" b="1" dirty="0"/>
              <a:t>video, </a:t>
            </a:r>
            <a:r>
              <a:rPr lang="es-EC" sz="1600" b="1" dirty="0" smtClean="0"/>
              <a:t>Informe </a:t>
            </a:r>
            <a:r>
              <a:rPr lang="es-EC" sz="1600" b="1" dirty="0"/>
              <a:t>y formulario </a:t>
            </a:r>
            <a:r>
              <a:rPr lang="es-EC" sz="1600" b="1" dirty="0" smtClean="0"/>
              <a:t>con </a:t>
            </a:r>
            <a:r>
              <a:rPr lang="es-EC" sz="1600" b="1" dirty="0"/>
              <a:t>enlaces habilitados por  2 semanas (14 días). </a:t>
            </a:r>
            <a:endParaRPr lang="es-CO" sz="1600" b="1" dirty="0"/>
          </a:p>
        </p:txBody>
      </p:sp>
      <p:sp>
        <p:nvSpPr>
          <p:cNvPr id="9" name="Rectángulo 8"/>
          <p:cNvSpPr/>
          <p:nvPr/>
        </p:nvSpPr>
        <p:spPr>
          <a:xfrm>
            <a:off x="263394" y="5751067"/>
            <a:ext cx="2560364" cy="5133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ADMQ, Comisión Mixta 2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325673" y="5739857"/>
            <a:ext cx="2539627" cy="5133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GAD, SECOM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367216" y="5739859"/>
            <a:ext cx="2539626" cy="5133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SGCTGP, SECOM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9258206" y="5739858"/>
            <a:ext cx="2531379" cy="5133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Comisión Mixta 1</a:t>
            </a:r>
            <a:endParaRPr lang="es-EC" dirty="0">
              <a:solidFill>
                <a:srgbClr val="FF0000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89" y="6143018"/>
            <a:ext cx="3948811" cy="84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5291763"/>
              </p:ext>
            </p:extLst>
          </p:nvPr>
        </p:nvGraphicFramePr>
        <p:xfrm>
          <a:off x="942975" y="2015399"/>
          <a:ext cx="10166136" cy="317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2012738" y="718288"/>
            <a:ext cx="885348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FASE 4: INCORPORACIÓN DE OPINIÓN Y SEGUIMIENTO (Mayo 2024)</a:t>
            </a:r>
            <a:endParaRPr lang="es-EC" sz="3600" b="1" dirty="0">
              <a:solidFill>
                <a:srgbClr val="00196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83919" y="5272650"/>
            <a:ext cx="3035827" cy="5133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SGCTGP, SGP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476466" y="5267476"/>
            <a:ext cx="3125337" cy="5133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SGP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044875" y="5300952"/>
            <a:ext cx="3050588" cy="5133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SGP</a:t>
            </a:r>
            <a:endParaRPr lang="es-EC" dirty="0">
              <a:solidFill>
                <a:srgbClr val="FF000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89" y="5874475"/>
            <a:ext cx="3948811" cy="98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99" y="741392"/>
            <a:ext cx="75914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4">
            <a:extLst>
              <a:ext uri="{FF2B5EF4-FFF2-40B4-BE49-F238E27FC236}">
                <a16:creationId xmlns:a16="http://schemas.microsoft.com/office/drawing/2014/main" id="{866523FE-2910-4007-A823-F6D9FB692026}"/>
              </a:ext>
            </a:extLst>
          </p:cNvPr>
          <p:cNvSpPr txBox="1"/>
          <p:nvPr/>
        </p:nvSpPr>
        <p:spPr>
          <a:xfrm>
            <a:off x="1072288" y="2282213"/>
            <a:ext cx="10064279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5400" b="1" dirty="0" smtClean="0">
                <a:solidFill>
                  <a:srgbClr val="00196D"/>
                </a:solidFill>
              </a:rPr>
              <a:t>V. METODOLOGÍA  DE  </a:t>
            </a:r>
            <a:r>
              <a:rPr lang="es-EC" sz="5400" b="1" spc="30" dirty="0" smtClean="0">
                <a:solidFill>
                  <a:srgbClr val="00196D"/>
                </a:solidFill>
              </a:rPr>
              <a:t>RENDICIÓN DE  CUENTAS  DEL  PERIODO  2023</a:t>
            </a:r>
          </a:p>
          <a:p>
            <a:pPr algn="ctr">
              <a:lnSpc>
                <a:spcPct val="90000"/>
              </a:lnSpc>
            </a:pPr>
            <a:r>
              <a:rPr lang="es-MX" sz="2400" dirty="0" smtClean="0">
                <a:solidFill>
                  <a:srgbClr val="27367C"/>
                </a:solidFill>
              </a:rPr>
              <a:t>Regulada </a:t>
            </a:r>
            <a:r>
              <a:rPr lang="es-MX" sz="2400" dirty="0">
                <a:solidFill>
                  <a:srgbClr val="27367C"/>
                </a:solidFill>
              </a:rPr>
              <a:t>por el Consejo de Participación Ciudadana y Control </a:t>
            </a:r>
            <a:r>
              <a:rPr lang="es-MX" sz="2400" dirty="0" smtClean="0">
                <a:solidFill>
                  <a:srgbClr val="27367C"/>
                </a:solidFill>
              </a:rPr>
              <a:t>Social (CPCCS)</a:t>
            </a:r>
            <a:endParaRPr lang="es-EC" sz="2400" b="1" spc="30" dirty="0" smtClean="0">
              <a:solidFill>
                <a:srgbClr val="27367C"/>
              </a:solidFill>
            </a:endParaRPr>
          </a:p>
          <a:p>
            <a:pPr algn="ctr">
              <a:lnSpc>
                <a:spcPct val="90000"/>
              </a:lnSpc>
            </a:pPr>
            <a:endParaRPr lang="es-EC" sz="3600" b="1" spc="3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s-EC" sz="3600" b="1" spc="30" dirty="0" smtClean="0">
                <a:solidFill>
                  <a:srgbClr val="FF0000"/>
                </a:solidFill>
              </a:rPr>
              <a:t>GAD DEL DISTRITO METROPOLITANO DE QUITO</a:t>
            </a:r>
            <a:endParaRPr lang="en-US" sz="3600" b="1" spc="30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89" y="5874475"/>
            <a:ext cx="3948811" cy="98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>
            <a:off x="1523968" y="2466067"/>
            <a:ext cx="93840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rgbClr val="00B0F0"/>
                </a:solidFill>
              </a:rPr>
              <a:t>LOPC Art</a:t>
            </a:r>
            <a:r>
              <a:rPr lang="es-MX" sz="2400" b="1" dirty="0">
                <a:solidFill>
                  <a:srgbClr val="00B0F0"/>
                </a:solidFill>
              </a:rPr>
              <a:t>. 89.- Definición</a:t>
            </a:r>
            <a:r>
              <a:rPr lang="es-MX" dirty="0"/>
              <a:t>.- Se concibe la rendición de cuentas como un </a:t>
            </a:r>
            <a:r>
              <a:rPr lang="es-MX" sz="2400" b="1" dirty="0"/>
              <a:t>proceso sistemático, deliberado, interactivo y universal</a:t>
            </a:r>
            <a:r>
              <a:rPr lang="es-MX" dirty="0"/>
              <a:t>, que </a:t>
            </a:r>
            <a:r>
              <a:rPr lang="es-MX" sz="2400" b="1" dirty="0"/>
              <a:t>involucra a autoridades, funcionarias y funcionarios o sus representantes y representantes legales</a:t>
            </a:r>
            <a:r>
              <a:rPr lang="es-MX" dirty="0"/>
              <a:t>, según sea el caso, </a:t>
            </a:r>
            <a:r>
              <a:rPr lang="es-MX" sz="2400" b="1" dirty="0"/>
              <a:t>que estén obligadas u obligados a informar y someterse a evaluación</a:t>
            </a:r>
            <a:r>
              <a:rPr lang="es-MX" dirty="0"/>
              <a:t> de la ciudadanía </a:t>
            </a:r>
            <a:r>
              <a:rPr lang="es-MX" sz="2400" b="1" dirty="0"/>
              <a:t>por las acciones u omisiones </a:t>
            </a:r>
            <a:r>
              <a:rPr lang="es-MX" dirty="0"/>
              <a:t>en el ejercicio de su </a:t>
            </a:r>
            <a:r>
              <a:rPr lang="es-MX" sz="2400" b="1" dirty="0"/>
              <a:t>gestión </a:t>
            </a:r>
            <a:r>
              <a:rPr lang="es-MX" dirty="0"/>
              <a:t>y en la administración de </a:t>
            </a:r>
            <a:r>
              <a:rPr lang="es-MX" sz="2400" b="1" dirty="0"/>
              <a:t>recursos </a:t>
            </a:r>
            <a:r>
              <a:rPr lang="es-MX" sz="2400" b="1" dirty="0" smtClean="0"/>
              <a:t>públicos</a:t>
            </a:r>
            <a:r>
              <a:rPr lang="es-MX" b="1" dirty="0" smtClean="0"/>
              <a:t>.</a:t>
            </a:r>
            <a:endParaRPr lang="es-ES" b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987994" y="107004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¿QUÉ ES LA RENDICIÓN DE CUENTAS?</a:t>
            </a:r>
            <a:endParaRPr lang="es-EC" sz="3600" b="1" dirty="0">
              <a:solidFill>
                <a:srgbClr val="00196D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89" y="5874475"/>
            <a:ext cx="3948811" cy="98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2028938" y="30576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AMPLIO MARCO NORMATIVO</a:t>
            </a:r>
            <a:endParaRPr lang="es-EC" sz="3600" b="1" dirty="0">
              <a:solidFill>
                <a:srgbClr val="00196D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89" y="5874475"/>
            <a:ext cx="3948811" cy="983525"/>
          </a:xfrm>
          <a:prstGeom prst="rect">
            <a:avLst/>
          </a:prstGeom>
        </p:spPr>
      </p:pic>
      <p:grpSp>
        <p:nvGrpSpPr>
          <p:cNvPr id="5" name="Google Shape;909;p29"/>
          <p:cNvGrpSpPr/>
          <p:nvPr/>
        </p:nvGrpSpPr>
        <p:grpSpPr>
          <a:xfrm>
            <a:off x="571657" y="996285"/>
            <a:ext cx="11192704" cy="5308979"/>
            <a:chOff x="1701125" y="1538375"/>
            <a:chExt cx="5741689" cy="2688750"/>
          </a:xfrm>
        </p:grpSpPr>
        <p:sp>
          <p:nvSpPr>
            <p:cNvPr id="6" name="Google Shape;910;p29"/>
            <p:cNvSpPr/>
            <p:nvPr/>
          </p:nvSpPr>
          <p:spPr>
            <a:xfrm>
              <a:off x="1701125" y="1538375"/>
              <a:ext cx="5741689" cy="2688750"/>
            </a:xfrm>
            <a:custGeom>
              <a:avLst/>
              <a:gdLst/>
              <a:ahLst/>
              <a:cxnLst/>
              <a:rect l="l" t="t" r="r" b="b"/>
              <a:pathLst>
                <a:path w="288890" h="135283" extrusionOk="0">
                  <a:moveTo>
                    <a:pt x="259393" y="36"/>
                  </a:moveTo>
                  <a:cubicBezTo>
                    <a:pt x="243890" y="53"/>
                    <a:pt x="231314" y="12629"/>
                    <a:pt x="231296" y="28132"/>
                  </a:cubicBezTo>
                  <a:lnTo>
                    <a:pt x="238746" y="28132"/>
                  </a:lnTo>
                  <a:cubicBezTo>
                    <a:pt x="238746" y="17915"/>
                    <a:pt x="246196" y="9241"/>
                    <a:pt x="256288" y="7698"/>
                  </a:cubicBezTo>
                  <a:cubicBezTo>
                    <a:pt x="266381" y="6173"/>
                    <a:pt x="276083" y="12239"/>
                    <a:pt x="279117" y="21977"/>
                  </a:cubicBezTo>
                  <a:cubicBezTo>
                    <a:pt x="282150" y="31732"/>
                    <a:pt x="277627" y="42233"/>
                    <a:pt x="268456" y="46703"/>
                  </a:cubicBezTo>
                  <a:cubicBezTo>
                    <a:pt x="259268" y="51172"/>
                    <a:pt x="248200" y="48264"/>
                    <a:pt x="242400" y="39856"/>
                  </a:cubicBezTo>
                  <a:lnTo>
                    <a:pt x="211785" y="70116"/>
                  </a:lnTo>
                  <a:lnTo>
                    <a:pt x="211732" y="70080"/>
                  </a:lnTo>
                  <a:lnTo>
                    <a:pt x="194296" y="87516"/>
                  </a:lnTo>
                  <a:cubicBezTo>
                    <a:pt x="201746" y="92642"/>
                    <a:pt x="204974" y="102025"/>
                    <a:pt x="202296" y="110646"/>
                  </a:cubicBezTo>
                  <a:cubicBezTo>
                    <a:pt x="199600" y="119284"/>
                    <a:pt x="191618" y="125155"/>
                    <a:pt x="182572" y="125155"/>
                  </a:cubicBezTo>
                  <a:cubicBezTo>
                    <a:pt x="173526" y="125155"/>
                    <a:pt x="165544" y="119284"/>
                    <a:pt x="162848" y="110646"/>
                  </a:cubicBezTo>
                  <a:cubicBezTo>
                    <a:pt x="160169" y="102025"/>
                    <a:pt x="163398" y="92642"/>
                    <a:pt x="170830" y="87516"/>
                  </a:cubicBezTo>
                  <a:lnTo>
                    <a:pt x="154848" y="71535"/>
                  </a:lnTo>
                  <a:lnTo>
                    <a:pt x="128827" y="45177"/>
                  </a:lnTo>
                  <a:cubicBezTo>
                    <a:pt x="135337" y="36681"/>
                    <a:pt x="136437" y="25240"/>
                    <a:pt x="131701" y="15662"/>
                  </a:cubicBezTo>
                  <a:cubicBezTo>
                    <a:pt x="126965" y="6066"/>
                    <a:pt x="117209" y="0"/>
                    <a:pt x="106514" y="0"/>
                  </a:cubicBezTo>
                  <a:cubicBezTo>
                    <a:pt x="95836" y="0"/>
                    <a:pt x="86062" y="6066"/>
                    <a:pt x="81326" y="15662"/>
                  </a:cubicBezTo>
                  <a:cubicBezTo>
                    <a:pt x="76591" y="25240"/>
                    <a:pt x="77708" y="36681"/>
                    <a:pt x="84200" y="45177"/>
                  </a:cubicBezTo>
                  <a:lnTo>
                    <a:pt x="51492" y="77867"/>
                  </a:lnTo>
                  <a:lnTo>
                    <a:pt x="51510" y="77885"/>
                  </a:lnTo>
                  <a:lnTo>
                    <a:pt x="42074" y="87321"/>
                  </a:lnTo>
                  <a:cubicBezTo>
                    <a:pt x="50481" y="93121"/>
                    <a:pt x="53372" y="104172"/>
                    <a:pt x="48902" y="113359"/>
                  </a:cubicBezTo>
                  <a:cubicBezTo>
                    <a:pt x="44433" y="122530"/>
                    <a:pt x="33932" y="127053"/>
                    <a:pt x="24194" y="124020"/>
                  </a:cubicBezTo>
                  <a:cubicBezTo>
                    <a:pt x="14456" y="120969"/>
                    <a:pt x="8390" y="111284"/>
                    <a:pt x="9933" y="101192"/>
                  </a:cubicBezTo>
                  <a:cubicBezTo>
                    <a:pt x="11476" y="91117"/>
                    <a:pt x="20150" y="83667"/>
                    <a:pt x="30349" y="83667"/>
                  </a:cubicBezTo>
                  <a:lnTo>
                    <a:pt x="30349" y="83667"/>
                  </a:lnTo>
                  <a:lnTo>
                    <a:pt x="30349" y="76218"/>
                  </a:lnTo>
                  <a:cubicBezTo>
                    <a:pt x="17294" y="76218"/>
                    <a:pt x="5942" y="85210"/>
                    <a:pt x="2980" y="97928"/>
                  </a:cubicBezTo>
                  <a:cubicBezTo>
                    <a:pt x="0" y="110628"/>
                    <a:pt x="6191" y="123718"/>
                    <a:pt x="17880" y="129500"/>
                  </a:cubicBezTo>
                  <a:cubicBezTo>
                    <a:pt x="29586" y="135283"/>
                    <a:pt x="43741" y="132250"/>
                    <a:pt x="52042" y="122175"/>
                  </a:cubicBezTo>
                  <a:cubicBezTo>
                    <a:pt x="60325" y="112100"/>
                    <a:pt x="60591" y="97626"/>
                    <a:pt x="52663" y="87250"/>
                  </a:cubicBezTo>
                  <a:lnTo>
                    <a:pt x="64990" y="74940"/>
                  </a:lnTo>
                  <a:lnTo>
                    <a:pt x="64973" y="74923"/>
                  </a:lnTo>
                  <a:lnTo>
                    <a:pt x="94789" y="45106"/>
                  </a:lnTo>
                  <a:cubicBezTo>
                    <a:pt x="87339" y="39962"/>
                    <a:pt x="84111" y="30597"/>
                    <a:pt x="86790" y="21959"/>
                  </a:cubicBezTo>
                  <a:cubicBezTo>
                    <a:pt x="89486" y="13339"/>
                    <a:pt x="97468" y="7450"/>
                    <a:pt x="106514" y="7450"/>
                  </a:cubicBezTo>
                  <a:cubicBezTo>
                    <a:pt x="115560" y="7450"/>
                    <a:pt x="123542" y="13339"/>
                    <a:pt x="126238" y="21959"/>
                  </a:cubicBezTo>
                  <a:cubicBezTo>
                    <a:pt x="128916" y="30597"/>
                    <a:pt x="125688" y="39962"/>
                    <a:pt x="118256" y="45106"/>
                  </a:cubicBezTo>
                  <a:lnTo>
                    <a:pt x="147877" y="75065"/>
                  </a:lnTo>
                  <a:lnTo>
                    <a:pt x="147877" y="75065"/>
                  </a:lnTo>
                  <a:lnTo>
                    <a:pt x="148906" y="76093"/>
                  </a:lnTo>
                  <a:lnTo>
                    <a:pt x="153252" y="80510"/>
                  </a:lnTo>
                  <a:lnTo>
                    <a:pt x="153269" y="80474"/>
                  </a:lnTo>
                  <a:lnTo>
                    <a:pt x="160240" y="87463"/>
                  </a:lnTo>
                  <a:cubicBezTo>
                    <a:pt x="153748" y="95941"/>
                    <a:pt x="152649" y="107382"/>
                    <a:pt x="157385" y="116960"/>
                  </a:cubicBezTo>
                  <a:cubicBezTo>
                    <a:pt x="162120" y="126556"/>
                    <a:pt x="171876" y="132604"/>
                    <a:pt x="182572" y="132604"/>
                  </a:cubicBezTo>
                  <a:cubicBezTo>
                    <a:pt x="193250" y="132604"/>
                    <a:pt x="203005" y="126556"/>
                    <a:pt x="207741" y="116960"/>
                  </a:cubicBezTo>
                  <a:cubicBezTo>
                    <a:pt x="212477" y="107382"/>
                    <a:pt x="211377" y="95941"/>
                    <a:pt x="204885" y="87463"/>
                  </a:cubicBezTo>
                  <a:lnTo>
                    <a:pt x="209887" y="82443"/>
                  </a:lnTo>
                  <a:lnTo>
                    <a:pt x="209887" y="82443"/>
                  </a:lnTo>
                  <a:lnTo>
                    <a:pt x="242329" y="50463"/>
                  </a:lnTo>
                  <a:cubicBezTo>
                    <a:pt x="249531" y="55962"/>
                    <a:pt x="258931" y="57647"/>
                    <a:pt x="267587" y="55004"/>
                  </a:cubicBezTo>
                  <a:cubicBezTo>
                    <a:pt x="276243" y="52361"/>
                    <a:pt x="283090" y="45709"/>
                    <a:pt x="285999" y="37142"/>
                  </a:cubicBezTo>
                  <a:cubicBezTo>
                    <a:pt x="288890" y="28557"/>
                    <a:pt x="287489" y="19121"/>
                    <a:pt x="282221" y="11760"/>
                  </a:cubicBezTo>
                  <a:cubicBezTo>
                    <a:pt x="276935" y="4399"/>
                    <a:pt x="268456" y="36"/>
                    <a:pt x="259393" y="3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7000">
                  <a:schemeClr val="accent2"/>
                </a:gs>
                <a:gs pos="37000">
                  <a:schemeClr val="accent3"/>
                </a:gs>
                <a:gs pos="60000">
                  <a:schemeClr val="accent4"/>
                </a:gs>
                <a:gs pos="8400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911;p29"/>
            <p:cNvGrpSpPr/>
            <p:nvPr/>
          </p:nvGrpSpPr>
          <p:grpSpPr>
            <a:xfrm>
              <a:off x="3403200" y="1694625"/>
              <a:ext cx="820500" cy="820500"/>
              <a:chOff x="3403200" y="1694625"/>
              <a:chExt cx="820500" cy="820500"/>
            </a:xfrm>
          </p:grpSpPr>
          <p:sp>
            <p:nvSpPr>
              <p:cNvPr id="20" name="Google Shape;912;p29"/>
              <p:cNvSpPr/>
              <p:nvPr/>
            </p:nvSpPr>
            <p:spPr>
              <a:xfrm>
                <a:off x="3403200" y="1694625"/>
                <a:ext cx="820500" cy="820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913;p29"/>
              <p:cNvSpPr/>
              <p:nvPr/>
            </p:nvSpPr>
            <p:spPr>
              <a:xfrm>
                <a:off x="3498650" y="1790075"/>
                <a:ext cx="629700" cy="629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914;p29"/>
            <p:cNvGrpSpPr/>
            <p:nvPr/>
          </p:nvGrpSpPr>
          <p:grpSpPr>
            <a:xfrm>
              <a:off x="4917250" y="3210575"/>
              <a:ext cx="820500" cy="820500"/>
              <a:chOff x="3403200" y="1694625"/>
              <a:chExt cx="820500" cy="820500"/>
            </a:xfrm>
          </p:grpSpPr>
          <p:sp>
            <p:nvSpPr>
              <p:cNvPr id="18" name="Google Shape;915;p29"/>
              <p:cNvSpPr/>
              <p:nvPr/>
            </p:nvSpPr>
            <p:spPr>
              <a:xfrm>
                <a:off x="3403200" y="1694625"/>
                <a:ext cx="820500" cy="820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916;p29"/>
              <p:cNvSpPr/>
              <p:nvPr/>
            </p:nvSpPr>
            <p:spPr>
              <a:xfrm>
                <a:off x="3498650" y="1790075"/>
                <a:ext cx="629700" cy="629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917;p29"/>
            <p:cNvGrpSpPr/>
            <p:nvPr/>
          </p:nvGrpSpPr>
          <p:grpSpPr>
            <a:xfrm>
              <a:off x="1894750" y="3200275"/>
              <a:ext cx="820500" cy="820500"/>
              <a:chOff x="3403200" y="1694625"/>
              <a:chExt cx="820500" cy="820500"/>
            </a:xfrm>
          </p:grpSpPr>
          <p:sp>
            <p:nvSpPr>
              <p:cNvPr id="16" name="Google Shape;918;p29"/>
              <p:cNvSpPr/>
              <p:nvPr/>
            </p:nvSpPr>
            <p:spPr>
              <a:xfrm>
                <a:off x="3403200" y="1694625"/>
                <a:ext cx="820500" cy="820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919;p29"/>
              <p:cNvSpPr/>
              <p:nvPr/>
            </p:nvSpPr>
            <p:spPr>
              <a:xfrm>
                <a:off x="3498650" y="1790075"/>
                <a:ext cx="629700" cy="629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920;p29"/>
            <p:cNvGrpSpPr/>
            <p:nvPr/>
          </p:nvGrpSpPr>
          <p:grpSpPr>
            <a:xfrm>
              <a:off x="6447775" y="1683550"/>
              <a:ext cx="820500" cy="820500"/>
              <a:chOff x="3403200" y="1694625"/>
              <a:chExt cx="820500" cy="820500"/>
            </a:xfrm>
          </p:grpSpPr>
          <p:sp>
            <p:nvSpPr>
              <p:cNvPr id="14" name="Google Shape;921;p29"/>
              <p:cNvSpPr/>
              <p:nvPr/>
            </p:nvSpPr>
            <p:spPr>
              <a:xfrm>
                <a:off x="3403200" y="1694625"/>
                <a:ext cx="820500" cy="820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922;p29"/>
              <p:cNvSpPr/>
              <p:nvPr/>
            </p:nvSpPr>
            <p:spPr>
              <a:xfrm>
                <a:off x="3498650" y="1790075"/>
                <a:ext cx="629700" cy="629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924;p29"/>
          <p:cNvSpPr txBox="1"/>
          <p:nvPr/>
        </p:nvSpPr>
        <p:spPr>
          <a:xfrm>
            <a:off x="40939" y="1254432"/>
            <a:ext cx="3273557" cy="290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MX" sz="1400" i="1" dirty="0" smtClean="0"/>
              <a:t>Art. 95</a:t>
            </a:r>
            <a:r>
              <a:rPr lang="es-MX" sz="1400" b="1" i="1" dirty="0" smtClean="0"/>
              <a:t>.- La ciudadanía participará(…) </a:t>
            </a:r>
            <a:r>
              <a:rPr lang="es-MX" sz="1400" b="1" i="1" dirty="0"/>
              <a:t>en el control popular </a:t>
            </a:r>
            <a:r>
              <a:rPr lang="es-MX" sz="1400" i="1" dirty="0"/>
              <a:t>de las instituciones del Estado y la </a:t>
            </a:r>
            <a:r>
              <a:rPr lang="es-MX" sz="1400" i="1" dirty="0" smtClean="0"/>
              <a:t>sociedad.</a:t>
            </a:r>
          </a:p>
          <a:p>
            <a:pPr lvl="0" algn="ctr"/>
            <a:r>
              <a:rPr lang="es-MX" sz="1400" b="1" i="1" dirty="0" smtClean="0"/>
              <a:t>Art.100</a:t>
            </a:r>
            <a:r>
              <a:rPr lang="es-MX" sz="1400" b="1" i="1" dirty="0"/>
              <a:t>.- </a:t>
            </a:r>
            <a:r>
              <a:rPr lang="es-MX" sz="1400" b="1" i="1" dirty="0" smtClean="0"/>
              <a:t>En </a:t>
            </a:r>
            <a:r>
              <a:rPr lang="es-MX" sz="1400" b="1" i="1" dirty="0"/>
              <a:t>todos los niveles de gobierno se conformarán </a:t>
            </a:r>
            <a:r>
              <a:rPr lang="es-MX" sz="1400" b="1" i="1" dirty="0" smtClean="0"/>
              <a:t>instancias </a:t>
            </a:r>
            <a:r>
              <a:rPr lang="es-MX" sz="1400" b="1" i="1" dirty="0"/>
              <a:t>de </a:t>
            </a:r>
            <a:r>
              <a:rPr lang="es-MX" sz="1400" b="1" i="1" dirty="0" smtClean="0"/>
              <a:t>participación </a:t>
            </a:r>
            <a:r>
              <a:rPr lang="es-MX" sz="1400" i="1" dirty="0" smtClean="0"/>
              <a:t>para(…) 4</a:t>
            </a:r>
            <a:r>
              <a:rPr lang="es-MX" sz="1400" i="1" dirty="0"/>
              <a:t>. Fortalecer la democracia con </a:t>
            </a:r>
            <a:r>
              <a:rPr lang="es-MX" sz="1400" i="1" dirty="0" smtClean="0"/>
              <a:t>transparencia</a:t>
            </a:r>
            <a:r>
              <a:rPr lang="es-MX" sz="1400" i="1" dirty="0"/>
              <a:t>, rendición de cuentas </a:t>
            </a:r>
            <a:r>
              <a:rPr lang="es-MX" sz="1400" i="1" dirty="0" smtClean="0"/>
              <a:t>y </a:t>
            </a:r>
            <a:r>
              <a:rPr lang="es-MX" sz="1400" i="1" dirty="0"/>
              <a:t>control </a:t>
            </a:r>
            <a:r>
              <a:rPr lang="es-MX" sz="1400" i="1" dirty="0" smtClean="0"/>
              <a:t>social.</a:t>
            </a:r>
          </a:p>
          <a:p>
            <a:pPr lvl="0" algn="ctr"/>
            <a:r>
              <a:rPr lang="es-MX" sz="1400" i="1" dirty="0" smtClean="0"/>
              <a:t>Art 208</a:t>
            </a:r>
            <a:r>
              <a:rPr lang="es-MX" sz="1400" i="1" dirty="0"/>
              <a:t>.- </a:t>
            </a:r>
            <a:r>
              <a:rPr lang="es-MX" sz="1400" i="1" dirty="0" smtClean="0"/>
              <a:t>Serán </a:t>
            </a:r>
            <a:r>
              <a:rPr lang="es-MX" sz="1400" i="1" dirty="0"/>
              <a:t>deberes y atribuciones del </a:t>
            </a:r>
            <a:r>
              <a:rPr lang="es-MX" sz="1400" i="1" dirty="0" smtClean="0"/>
              <a:t>CPCCS(…) 2. </a:t>
            </a:r>
            <a:r>
              <a:rPr lang="es-MX" sz="1400" i="1" dirty="0"/>
              <a:t>Establecer mecanismos de rendición de cuentas de las </a:t>
            </a:r>
            <a:endParaRPr lang="es-MX" sz="1400" i="1" dirty="0" smtClean="0"/>
          </a:p>
          <a:p>
            <a:pPr lvl="0" algn="ctr"/>
            <a:r>
              <a:rPr lang="es-MX" sz="1400" i="1" dirty="0" smtClean="0"/>
              <a:t>instituciones del </a:t>
            </a:r>
            <a:r>
              <a:rPr lang="es-MX" sz="1400" i="1" dirty="0"/>
              <a:t>sector </a:t>
            </a:r>
            <a:r>
              <a:rPr lang="es-MX" sz="1400" i="1" dirty="0" smtClean="0"/>
              <a:t>público.</a:t>
            </a:r>
            <a:endParaRPr sz="1400" i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3" name="Google Shape;925;p29"/>
          <p:cNvSpPr txBox="1"/>
          <p:nvPr/>
        </p:nvSpPr>
        <p:spPr>
          <a:xfrm>
            <a:off x="168268" y="918503"/>
            <a:ext cx="3037044" cy="50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CONSTITUCIÓN</a:t>
            </a:r>
            <a:endParaRPr b="1" dirty="0">
              <a:solidFill>
                <a:srgbClr val="FF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4" name="Google Shape;926;p29"/>
          <p:cNvSpPr txBox="1"/>
          <p:nvPr/>
        </p:nvSpPr>
        <p:spPr>
          <a:xfrm>
            <a:off x="2602752" y="3941894"/>
            <a:ext cx="4226871" cy="249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MX" sz="1400" b="1" dirty="0" smtClean="0"/>
              <a:t>Art. </a:t>
            </a:r>
            <a:r>
              <a:rPr lang="es-MX" sz="1400" b="1" dirty="0"/>
              <a:t>88</a:t>
            </a:r>
            <a:r>
              <a:rPr lang="es-MX" sz="1400" dirty="0"/>
              <a:t>.- </a:t>
            </a:r>
            <a:r>
              <a:rPr lang="es-MX" sz="1400" b="1" i="1" dirty="0" smtClean="0"/>
              <a:t>Derecho </a:t>
            </a:r>
            <a:r>
              <a:rPr lang="es-MX" sz="1400" b="1" i="1" dirty="0"/>
              <a:t>ciudadano a la rendición de </a:t>
            </a:r>
            <a:endParaRPr lang="es-MX" sz="1400" b="1" i="1" dirty="0" smtClean="0"/>
          </a:p>
          <a:p>
            <a:pPr lvl="0" algn="ctr"/>
            <a:r>
              <a:rPr lang="es-MX" sz="1400" b="1" i="1" dirty="0" smtClean="0"/>
              <a:t>cuentas</a:t>
            </a:r>
            <a:r>
              <a:rPr lang="es-MX" sz="1400" i="1" dirty="0"/>
              <a:t>.- </a:t>
            </a:r>
            <a:r>
              <a:rPr lang="es-MX" sz="1400" i="1" dirty="0" smtClean="0"/>
              <a:t>La ciudadanía(…) podrá </a:t>
            </a:r>
            <a:r>
              <a:rPr lang="es-MX" sz="1400" i="1" dirty="0"/>
              <a:t>solicitar una vez </a:t>
            </a:r>
            <a:endParaRPr lang="es-MX" sz="1400" i="1" dirty="0" smtClean="0"/>
          </a:p>
          <a:p>
            <a:pPr lvl="0" algn="ctr"/>
            <a:r>
              <a:rPr lang="es-MX" sz="1400" i="1" dirty="0" smtClean="0"/>
              <a:t>al </a:t>
            </a:r>
            <a:r>
              <a:rPr lang="es-MX" sz="1400" i="1" dirty="0"/>
              <a:t>año la rendición de </a:t>
            </a:r>
            <a:r>
              <a:rPr lang="es-MX" sz="1400" i="1" dirty="0" smtClean="0"/>
              <a:t>cuentas.</a:t>
            </a:r>
          </a:p>
          <a:p>
            <a:pPr lvl="0" algn="ctr"/>
            <a:r>
              <a:rPr lang="es-MX" sz="1400" b="1" dirty="0" smtClean="0"/>
              <a:t>Art. </a:t>
            </a:r>
            <a:r>
              <a:rPr lang="es-MX" sz="1400" b="1" dirty="0"/>
              <a:t>90</a:t>
            </a:r>
            <a:r>
              <a:rPr lang="es-MX" sz="1400" dirty="0"/>
              <a:t>.- </a:t>
            </a:r>
            <a:r>
              <a:rPr lang="es-MX" sz="1400" b="1" i="1" dirty="0" smtClean="0"/>
              <a:t>Sujetos </a:t>
            </a:r>
            <a:r>
              <a:rPr lang="es-MX" sz="1400" b="1" i="1" dirty="0"/>
              <a:t>obligados</a:t>
            </a:r>
            <a:r>
              <a:rPr lang="es-MX" sz="1400" i="1" dirty="0"/>
              <a:t>.- Las autoridades del </a:t>
            </a:r>
            <a:endParaRPr lang="es-MX" sz="1400" i="1" dirty="0" smtClean="0"/>
          </a:p>
          <a:p>
            <a:pPr lvl="0" algn="ctr"/>
            <a:r>
              <a:rPr lang="es-MX" sz="1400" i="1" dirty="0" smtClean="0"/>
              <a:t>Estado</a:t>
            </a:r>
            <a:r>
              <a:rPr lang="es-MX" sz="1400" i="1" dirty="0"/>
              <a:t>, electas o de libre remoción, </a:t>
            </a:r>
            <a:r>
              <a:rPr lang="es-MX" sz="1400" i="1" dirty="0" smtClean="0"/>
              <a:t>representantes legales de </a:t>
            </a:r>
            <a:r>
              <a:rPr lang="es-EC" sz="1400" i="1" dirty="0" smtClean="0"/>
              <a:t>empresas </a:t>
            </a:r>
            <a:r>
              <a:rPr lang="es-EC" sz="1400" i="1" dirty="0"/>
              <a:t>públicas o personas jurídicas </a:t>
            </a:r>
            <a:endParaRPr lang="es-EC" sz="1400" i="1" dirty="0" smtClean="0"/>
          </a:p>
          <a:p>
            <a:pPr lvl="0" algn="ctr"/>
            <a:r>
              <a:rPr lang="es-EC" sz="1400" i="1" dirty="0" smtClean="0"/>
              <a:t>del </a:t>
            </a:r>
            <a:r>
              <a:rPr lang="es-EC" sz="1400" i="1" dirty="0"/>
              <a:t>sector privado que manejen fondos </a:t>
            </a:r>
            <a:r>
              <a:rPr lang="es-EC" sz="1400" i="1" dirty="0" smtClean="0"/>
              <a:t>públicos</a:t>
            </a:r>
            <a:r>
              <a:rPr lang="es-MX" sz="1400" i="1" dirty="0" smtClean="0"/>
              <a:t>(…) </a:t>
            </a:r>
            <a:r>
              <a:rPr lang="es-MX" sz="1400" b="1" i="1" dirty="0" smtClean="0"/>
              <a:t>están </a:t>
            </a:r>
            <a:r>
              <a:rPr lang="es-MX" sz="1400" b="1" i="1" dirty="0"/>
              <a:t>obligados a rendir </a:t>
            </a:r>
            <a:r>
              <a:rPr lang="es-MX" sz="1400" b="1" i="1" dirty="0" smtClean="0"/>
              <a:t>cuentas.</a:t>
            </a:r>
          </a:p>
          <a:p>
            <a:pPr algn="ctr"/>
            <a:r>
              <a:rPr lang="es-MX" sz="1400" b="1" dirty="0" smtClean="0"/>
              <a:t>Art. 91.- </a:t>
            </a:r>
            <a:r>
              <a:rPr lang="es-MX" sz="1400" b="1" i="1" dirty="0" smtClean="0"/>
              <a:t>Objetivos</a:t>
            </a:r>
            <a:r>
              <a:rPr lang="es-MX" sz="1400" i="1" dirty="0"/>
              <a:t>.- </a:t>
            </a:r>
            <a:r>
              <a:rPr lang="es-MX" sz="1400" i="1" dirty="0" smtClean="0"/>
              <a:t>Objetivos de la </a:t>
            </a:r>
            <a:r>
              <a:rPr lang="es-MX" sz="1400" i="1" dirty="0"/>
              <a:t>rendición de </a:t>
            </a:r>
            <a:r>
              <a:rPr lang="es-MX" sz="1400" i="1" dirty="0" smtClean="0"/>
              <a:t>cuentas: 1</a:t>
            </a:r>
            <a:r>
              <a:rPr lang="es-MX" sz="1400" i="1" dirty="0"/>
              <a:t>. Garantizar </a:t>
            </a:r>
            <a:r>
              <a:rPr lang="es-MX" sz="1400" i="1" dirty="0" smtClean="0"/>
              <a:t>acceso </a:t>
            </a:r>
            <a:r>
              <a:rPr lang="es-MX" sz="1400" i="1" dirty="0"/>
              <a:t>a </a:t>
            </a:r>
            <a:r>
              <a:rPr lang="es-MX" sz="1400" i="1" dirty="0" smtClean="0"/>
              <a:t>información</a:t>
            </a:r>
            <a:r>
              <a:rPr lang="es-EC" sz="1400" i="1" dirty="0" smtClean="0"/>
              <a:t>; </a:t>
            </a:r>
            <a:r>
              <a:rPr lang="es-MX" sz="1400" i="1" dirty="0" smtClean="0"/>
              <a:t>2</a:t>
            </a:r>
            <a:r>
              <a:rPr lang="es-MX" sz="1400" i="1" dirty="0"/>
              <a:t>. </a:t>
            </a:r>
            <a:r>
              <a:rPr lang="es-MX" sz="1400" b="1" i="1" dirty="0"/>
              <a:t>Facilitar el ejercicio del derecho a ejecutar el control </a:t>
            </a:r>
            <a:r>
              <a:rPr lang="es-MX" sz="1400" b="1" i="1" dirty="0" smtClean="0"/>
              <a:t>social</a:t>
            </a:r>
            <a:r>
              <a:rPr lang="es-MX" sz="1400" i="1" dirty="0" smtClean="0"/>
              <a:t>; 3</a:t>
            </a:r>
            <a:r>
              <a:rPr lang="es-MX" sz="1400" i="1" dirty="0"/>
              <a:t>. Vigilar el cumplimiento de las políticas públicas; y</a:t>
            </a:r>
            <a:r>
              <a:rPr lang="es-MX" sz="1400" i="1" dirty="0" smtClean="0"/>
              <a:t>, </a:t>
            </a:r>
          </a:p>
          <a:p>
            <a:pPr algn="ctr"/>
            <a:r>
              <a:rPr lang="es-MX" sz="1400" i="1" dirty="0" smtClean="0"/>
              <a:t>4</a:t>
            </a:r>
            <a:r>
              <a:rPr lang="es-MX" sz="1400" i="1" dirty="0"/>
              <a:t>. Prevenir y evitar la corrupción y el mal gobierno</a:t>
            </a:r>
            <a:r>
              <a:rPr lang="es-MX" sz="1400" i="1" dirty="0" smtClean="0"/>
              <a:t>.</a:t>
            </a:r>
            <a:endParaRPr lang="es-MX" sz="1400" i="1" dirty="0"/>
          </a:p>
          <a:p>
            <a:pPr lvl="0" algn="ctr"/>
            <a:endParaRPr sz="1400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" name="Google Shape;927;p29"/>
          <p:cNvSpPr txBox="1"/>
          <p:nvPr/>
        </p:nvSpPr>
        <p:spPr>
          <a:xfrm>
            <a:off x="3475907" y="3098447"/>
            <a:ext cx="2433571" cy="58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LEY ORGÁNICA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DE PARTICIPACIÓN CIUDADANA</a:t>
            </a:r>
            <a:endParaRPr b="1" dirty="0">
              <a:solidFill>
                <a:srgbClr val="FF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" name="Google Shape;928;p29"/>
          <p:cNvSpPr txBox="1"/>
          <p:nvPr/>
        </p:nvSpPr>
        <p:spPr>
          <a:xfrm>
            <a:off x="6018139" y="1745761"/>
            <a:ext cx="3267110" cy="24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1400" b="1" dirty="0" smtClean="0"/>
              <a:t>Art. </a:t>
            </a:r>
            <a:r>
              <a:rPr lang="es-MX" sz="1400" b="1" dirty="0"/>
              <a:t>5</a:t>
            </a:r>
            <a:r>
              <a:rPr lang="es-MX" sz="1400" dirty="0"/>
              <a:t>.- </a:t>
            </a:r>
            <a:r>
              <a:rPr lang="es-MX" sz="1400" b="1" i="1" dirty="0" smtClean="0"/>
              <a:t>Atribuciones </a:t>
            </a:r>
            <a:r>
              <a:rPr lang="es-MX" sz="1400" b="1" i="1" dirty="0"/>
              <a:t>generales</a:t>
            </a:r>
            <a:r>
              <a:rPr lang="es-MX" sz="1400" i="1" dirty="0"/>
              <a:t>.- Al </a:t>
            </a:r>
            <a:r>
              <a:rPr lang="es-MX" sz="1400" i="1" dirty="0" smtClean="0"/>
              <a:t>CPCCS le </a:t>
            </a:r>
            <a:r>
              <a:rPr lang="es-MX" sz="1400" i="1" dirty="0"/>
              <a:t>compete</a:t>
            </a:r>
            <a:r>
              <a:rPr lang="es-MX" sz="1400" i="1" dirty="0" smtClean="0"/>
              <a:t>: (…) </a:t>
            </a:r>
            <a:r>
              <a:rPr lang="es-MX" sz="1400" i="1" dirty="0"/>
              <a:t>2. </a:t>
            </a:r>
            <a:r>
              <a:rPr lang="es-MX" sz="1400" b="1" i="1" dirty="0"/>
              <a:t>Establecer mecanismos de rendición de </a:t>
            </a:r>
            <a:r>
              <a:rPr lang="es-MX" sz="1400" b="1" i="1" dirty="0" smtClean="0"/>
              <a:t>cuentas.</a:t>
            </a:r>
          </a:p>
          <a:p>
            <a:pPr algn="ctr"/>
            <a:r>
              <a:rPr lang="es-MX" sz="1400" b="1" dirty="0" smtClean="0"/>
              <a:t>Art. </a:t>
            </a:r>
            <a:r>
              <a:rPr lang="es-MX" sz="1400" b="1" dirty="0"/>
              <a:t>9</a:t>
            </a:r>
            <a:r>
              <a:rPr lang="es-MX" sz="1400" dirty="0"/>
              <a:t>.- </a:t>
            </a:r>
            <a:r>
              <a:rPr lang="es-MX" sz="1400" b="1" i="1" dirty="0" smtClean="0"/>
              <a:t>Rendición </a:t>
            </a:r>
            <a:r>
              <a:rPr lang="es-MX" sz="1400" b="1" i="1" dirty="0"/>
              <a:t>de cuentas</a:t>
            </a:r>
            <a:r>
              <a:rPr lang="es-MX" sz="1400" i="1" dirty="0"/>
              <a:t>.- </a:t>
            </a:r>
            <a:r>
              <a:rPr lang="es-MX" sz="1400" i="1" dirty="0" smtClean="0"/>
              <a:t>(…) </a:t>
            </a:r>
            <a:r>
              <a:rPr lang="es-MX" sz="1400" i="1" dirty="0"/>
              <a:t>La rendición de cuentas será un </a:t>
            </a:r>
            <a:r>
              <a:rPr lang="es-MX" sz="1400" b="1" i="1" dirty="0"/>
              <a:t>proceso participativo, periódico, oportuno, claro y veraz, con información precisa, suficiente y con </a:t>
            </a:r>
            <a:r>
              <a:rPr lang="es-MX" sz="1400" b="1" i="1" dirty="0" smtClean="0"/>
              <a:t>lenguaje asequible</a:t>
            </a:r>
            <a:r>
              <a:rPr lang="es-MX" sz="1400" i="1" dirty="0" smtClean="0"/>
              <a:t>.</a:t>
            </a:r>
            <a:endParaRPr sz="1400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7" name="Google Shape;929;p29"/>
          <p:cNvSpPr txBox="1"/>
          <p:nvPr/>
        </p:nvSpPr>
        <p:spPr>
          <a:xfrm>
            <a:off x="6072120" y="1409831"/>
            <a:ext cx="3381645" cy="32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LEY ORGÁNICA DEL CPCCS</a:t>
            </a:r>
            <a:endParaRPr b="1" dirty="0">
              <a:solidFill>
                <a:srgbClr val="FF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8" name="Google Shape;930;p29"/>
          <p:cNvSpPr txBox="1"/>
          <p:nvPr/>
        </p:nvSpPr>
        <p:spPr>
          <a:xfrm>
            <a:off x="8884546" y="4230436"/>
            <a:ext cx="3124124" cy="165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1400" dirty="0" smtClean="0"/>
              <a:t>Art. 304.- </a:t>
            </a:r>
            <a:r>
              <a:rPr lang="es-MX" sz="1400" b="1" i="1" dirty="0" smtClean="0"/>
              <a:t>Sistema </a:t>
            </a:r>
            <a:r>
              <a:rPr lang="es-MX" sz="1400" b="1" i="1" dirty="0"/>
              <a:t>de participación ciudadana</a:t>
            </a:r>
            <a:r>
              <a:rPr lang="es-MX" sz="1400" i="1" dirty="0"/>
              <a:t>.- Los </a:t>
            </a:r>
            <a:r>
              <a:rPr lang="es-MX" sz="1400" i="1" dirty="0" smtClean="0"/>
              <a:t>GAD </a:t>
            </a:r>
            <a:r>
              <a:rPr lang="es-MX" sz="1400" i="1" dirty="0"/>
              <a:t>conformarán un sistema de participación </a:t>
            </a:r>
            <a:r>
              <a:rPr lang="es-MX" sz="1400" i="1" dirty="0" smtClean="0"/>
              <a:t>ciudadana (…) para</a:t>
            </a:r>
            <a:r>
              <a:rPr lang="es-MX" sz="1400" i="1" dirty="0"/>
              <a:t>:</a:t>
            </a:r>
            <a:r>
              <a:rPr lang="es-EC" sz="1400" i="1" dirty="0"/>
              <a:t> </a:t>
            </a:r>
            <a:r>
              <a:rPr lang="es-EC" sz="1400" i="1" dirty="0" smtClean="0"/>
              <a:t>(…) </a:t>
            </a:r>
            <a:r>
              <a:rPr lang="es-MX" sz="1400" i="1" dirty="0" smtClean="0"/>
              <a:t>f</a:t>
            </a:r>
            <a:r>
              <a:rPr lang="es-MX" sz="1400" i="1" dirty="0"/>
              <a:t>) </a:t>
            </a:r>
            <a:r>
              <a:rPr lang="es-MX" sz="1400" b="1" i="1" dirty="0"/>
              <a:t>Fortalecer la democracia local con mecanismos permanentes de transparencia, rendición de cuentas y control social</a:t>
            </a:r>
            <a:r>
              <a:rPr lang="es-MX" sz="1400" i="1" dirty="0" smtClean="0"/>
              <a:t>.</a:t>
            </a:r>
            <a:endParaRPr lang="es-EC" sz="1400" dirty="0"/>
          </a:p>
        </p:txBody>
      </p:sp>
      <p:sp>
        <p:nvSpPr>
          <p:cNvPr id="29" name="Google Shape;931;p29"/>
          <p:cNvSpPr txBox="1"/>
          <p:nvPr/>
        </p:nvSpPr>
        <p:spPr>
          <a:xfrm>
            <a:off x="8948137" y="3910698"/>
            <a:ext cx="2884463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COOTAD</a:t>
            </a:r>
            <a:endParaRPr b="1" dirty="0">
              <a:solidFill>
                <a:srgbClr val="FF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0" name="Google Shape;932;p29"/>
          <p:cNvGrpSpPr/>
          <p:nvPr/>
        </p:nvGrpSpPr>
        <p:grpSpPr>
          <a:xfrm>
            <a:off x="6955712" y="4566947"/>
            <a:ext cx="1314773" cy="1153255"/>
            <a:chOff x="2186425" y="1976158"/>
            <a:chExt cx="396106" cy="353985"/>
          </a:xfrm>
        </p:grpSpPr>
        <p:sp>
          <p:nvSpPr>
            <p:cNvPr id="31" name="Google Shape;933;p29"/>
            <p:cNvSpPr/>
            <p:nvPr/>
          </p:nvSpPr>
          <p:spPr>
            <a:xfrm>
              <a:off x="2256277" y="2024949"/>
              <a:ext cx="255379" cy="255352"/>
            </a:xfrm>
            <a:custGeom>
              <a:avLst/>
              <a:gdLst/>
              <a:ahLst/>
              <a:cxnLst/>
              <a:rect l="l" t="t" r="r" b="b"/>
              <a:pathLst>
                <a:path w="9725" h="9724" extrusionOk="0">
                  <a:moveTo>
                    <a:pt x="4863" y="0"/>
                  </a:moveTo>
                  <a:cubicBezTo>
                    <a:pt x="2183" y="0"/>
                    <a:pt x="1" y="2182"/>
                    <a:pt x="1" y="4862"/>
                  </a:cubicBezTo>
                  <a:cubicBezTo>
                    <a:pt x="1" y="7551"/>
                    <a:pt x="2183" y="9724"/>
                    <a:pt x="4863" y="9724"/>
                  </a:cubicBezTo>
                  <a:cubicBezTo>
                    <a:pt x="7552" y="9724"/>
                    <a:pt x="9724" y="7551"/>
                    <a:pt x="9724" y="4862"/>
                  </a:cubicBezTo>
                  <a:cubicBezTo>
                    <a:pt x="9724" y="2182"/>
                    <a:pt x="7552" y="0"/>
                    <a:pt x="4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34;p29"/>
            <p:cNvSpPr/>
            <p:nvPr/>
          </p:nvSpPr>
          <p:spPr>
            <a:xfrm>
              <a:off x="2230909" y="2027706"/>
              <a:ext cx="243036" cy="252700"/>
            </a:xfrm>
            <a:custGeom>
              <a:avLst/>
              <a:gdLst/>
              <a:ahLst/>
              <a:cxnLst/>
              <a:rect l="l" t="t" r="r" b="b"/>
              <a:pathLst>
                <a:path w="9255" h="9623" extrusionOk="0">
                  <a:moveTo>
                    <a:pt x="4843" y="1"/>
                  </a:moveTo>
                  <a:lnTo>
                    <a:pt x="4843" y="1"/>
                  </a:lnTo>
                  <a:cubicBezTo>
                    <a:pt x="1656" y="661"/>
                    <a:pt x="0" y="4202"/>
                    <a:pt x="1541" y="7063"/>
                  </a:cubicBezTo>
                  <a:cubicBezTo>
                    <a:pt x="2439" y="8731"/>
                    <a:pt x="4128" y="9622"/>
                    <a:pt x="5836" y="9622"/>
                  </a:cubicBezTo>
                  <a:cubicBezTo>
                    <a:pt x="7059" y="9622"/>
                    <a:pt x="8293" y="9166"/>
                    <a:pt x="9255" y="8212"/>
                  </a:cubicBezTo>
                  <a:lnTo>
                    <a:pt x="9255" y="8212"/>
                  </a:lnTo>
                  <a:cubicBezTo>
                    <a:pt x="8929" y="8279"/>
                    <a:pt x="8594" y="8308"/>
                    <a:pt x="8260" y="8308"/>
                  </a:cubicBezTo>
                  <a:cubicBezTo>
                    <a:pt x="6288" y="8308"/>
                    <a:pt x="4518" y="7121"/>
                    <a:pt x="3771" y="5302"/>
                  </a:cubicBezTo>
                  <a:cubicBezTo>
                    <a:pt x="3015" y="3484"/>
                    <a:pt x="3436" y="1388"/>
                    <a:pt x="48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35;p29"/>
            <p:cNvSpPr/>
            <p:nvPr/>
          </p:nvSpPr>
          <p:spPr>
            <a:xfrm>
              <a:off x="2309322" y="2026210"/>
              <a:ext cx="202570" cy="252332"/>
            </a:xfrm>
            <a:custGeom>
              <a:avLst/>
              <a:gdLst/>
              <a:ahLst/>
              <a:cxnLst/>
              <a:rect l="l" t="t" r="r" b="b"/>
              <a:pathLst>
                <a:path w="7714" h="9609" extrusionOk="0">
                  <a:moveTo>
                    <a:pt x="3551" y="0"/>
                  </a:moveTo>
                  <a:lnTo>
                    <a:pt x="3886" y="402"/>
                  </a:lnTo>
                  <a:cubicBezTo>
                    <a:pt x="3924" y="450"/>
                    <a:pt x="3934" y="517"/>
                    <a:pt x="3905" y="574"/>
                  </a:cubicBezTo>
                  <a:lnTo>
                    <a:pt x="3685" y="1101"/>
                  </a:lnTo>
                  <a:cubicBezTo>
                    <a:pt x="3669" y="1133"/>
                    <a:pt x="3640" y="1150"/>
                    <a:pt x="3611" y="1150"/>
                  </a:cubicBezTo>
                  <a:cubicBezTo>
                    <a:pt x="3589" y="1150"/>
                    <a:pt x="3567" y="1141"/>
                    <a:pt x="3551" y="1120"/>
                  </a:cubicBezTo>
                  <a:lnTo>
                    <a:pt x="3340" y="823"/>
                  </a:lnTo>
                  <a:cubicBezTo>
                    <a:pt x="3315" y="781"/>
                    <a:pt x="3269" y="754"/>
                    <a:pt x="3219" y="754"/>
                  </a:cubicBezTo>
                  <a:cubicBezTo>
                    <a:pt x="3212" y="754"/>
                    <a:pt x="3204" y="755"/>
                    <a:pt x="3197" y="756"/>
                  </a:cubicBezTo>
                  <a:lnTo>
                    <a:pt x="2967" y="766"/>
                  </a:lnTo>
                  <a:cubicBezTo>
                    <a:pt x="2891" y="766"/>
                    <a:pt x="2814" y="814"/>
                    <a:pt x="2766" y="881"/>
                  </a:cubicBezTo>
                  <a:lnTo>
                    <a:pt x="2144" y="1818"/>
                  </a:lnTo>
                  <a:cubicBezTo>
                    <a:pt x="2087" y="1905"/>
                    <a:pt x="2134" y="2019"/>
                    <a:pt x="2240" y="2039"/>
                  </a:cubicBezTo>
                  <a:lnTo>
                    <a:pt x="2527" y="2096"/>
                  </a:lnTo>
                  <a:cubicBezTo>
                    <a:pt x="2539" y="2098"/>
                    <a:pt x="2552" y="2100"/>
                    <a:pt x="2564" y="2100"/>
                  </a:cubicBezTo>
                  <a:cubicBezTo>
                    <a:pt x="2647" y="2100"/>
                    <a:pt x="2723" y="2046"/>
                    <a:pt x="2757" y="1972"/>
                  </a:cubicBezTo>
                  <a:lnTo>
                    <a:pt x="2900" y="1589"/>
                  </a:lnTo>
                  <a:cubicBezTo>
                    <a:pt x="2922" y="1528"/>
                    <a:pt x="2977" y="1492"/>
                    <a:pt x="3034" y="1492"/>
                  </a:cubicBezTo>
                  <a:cubicBezTo>
                    <a:pt x="3075" y="1492"/>
                    <a:pt x="3117" y="1510"/>
                    <a:pt x="3149" y="1550"/>
                  </a:cubicBezTo>
                  <a:lnTo>
                    <a:pt x="3273" y="1713"/>
                  </a:lnTo>
                  <a:lnTo>
                    <a:pt x="3206" y="2220"/>
                  </a:lnTo>
                  <a:cubicBezTo>
                    <a:pt x="3197" y="2259"/>
                    <a:pt x="3168" y="2278"/>
                    <a:pt x="3139" y="2287"/>
                  </a:cubicBezTo>
                  <a:lnTo>
                    <a:pt x="2489" y="2383"/>
                  </a:lnTo>
                  <a:cubicBezTo>
                    <a:pt x="2460" y="2383"/>
                    <a:pt x="2431" y="2402"/>
                    <a:pt x="2412" y="2412"/>
                  </a:cubicBezTo>
                  <a:lnTo>
                    <a:pt x="1761" y="2890"/>
                  </a:lnTo>
                  <a:cubicBezTo>
                    <a:pt x="1694" y="2938"/>
                    <a:pt x="1646" y="3015"/>
                    <a:pt x="1627" y="3091"/>
                  </a:cubicBezTo>
                  <a:lnTo>
                    <a:pt x="1570" y="3350"/>
                  </a:lnTo>
                  <a:cubicBezTo>
                    <a:pt x="1552" y="3430"/>
                    <a:pt x="1485" y="3485"/>
                    <a:pt x="1407" y="3485"/>
                  </a:cubicBezTo>
                  <a:cubicBezTo>
                    <a:pt x="1401" y="3485"/>
                    <a:pt x="1394" y="3484"/>
                    <a:pt x="1388" y="3484"/>
                  </a:cubicBezTo>
                  <a:lnTo>
                    <a:pt x="1091" y="3445"/>
                  </a:lnTo>
                  <a:cubicBezTo>
                    <a:pt x="1085" y="3445"/>
                    <a:pt x="1078" y="3444"/>
                    <a:pt x="1072" y="3444"/>
                  </a:cubicBezTo>
                  <a:cubicBezTo>
                    <a:pt x="1002" y="3444"/>
                    <a:pt x="937" y="3489"/>
                    <a:pt x="919" y="3551"/>
                  </a:cubicBezTo>
                  <a:lnTo>
                    <a:pt x="756" y="3991"/>
                  </a:lnTo>
                  <a:cubicBezTo>
                    <a:pt x="718" y="4087"/>
                    <a:pt x="766" y="4182"/>
                    <a:pt x="862" y="4211"/>
                  </a:cubicBezTo>
                  <a:lnTo>
                    <a:pt x="1235" y="4316"/>
                  </a:lnTo>
                  <a:cubicBezTo>
                    <a:pt x="1252" y="4322"/>
                    <a:pt x="1270" y="4325"/>
                    <a:pt x="1287" y="4325"/>
                  </a:cubicBezTo>
                  <a:cubicBezTo>
                    <a:pt x="1360" y="4325"/>
                    <a:pt x="1434" y="4280"/>
                    <a:pt x="1465" y="4211"/>
                  </a:cubicBezTo>
                  <a:lnTo>
                    <a:pt x="1704" y="3685"/>
                  </a:lnTo>
                  <a:cubicBezTo>
                    <a:pt x="1742" y="3599"/>
                    <a:pt x="1819" y="3532"/>
                    <a:pt x="1905" y="3503"/>
                  </a:cubicBezTo>
                  <a:lnTo>
                    <a:pt x="2307" y="3378"/>
                  </a:lnTo>
                  <a:lnTo>
                    <a:pt x="2833" y="4010"/>
                  </a:lnTo>
                  <a:lnTo>
                    <a:pt x="2785" y="4154"/>
                  </a:lnTo>
                  <a:cubicBezTo>
                    <a:pt x="2747" y="4249"/>
                    <a:pt x="2795" y="4345"/>
                    <a:pt x="2891" y="4374"/>
                  </a:cubicBezTo>
                  <a:cubicBezTo>
                    <a:pt x="2910" y="4383"/>
                    <a:pt x="2929" y="4383"/>
                    <a:pt x="2948" y="4383"/>
                  </a:cubicBezTo>
                  <a:cubicBezTo>
                    <a:pt x="3015" y="4383"/>
                    <a:pt x="3082" y="4335"/>
                    <a:pt x="3111" y="4268"/>
                  </a:cubicBezTo>
                  <a:lnTo>
                    <a:pt x="3159" y="4115"/>
                  </a:lnTo>
                  <a:cubicBezTo>
                    <a:pt x="3197" y="4000"/>
                    <a:pt x="3178" y="3886"/>
                    <a:pt x="3101" y="3790"/>
                  </a:cubicBezTo>
                  <a:lnTo>
                    <a:pt x="2661" y="3244"/>
                  </a:lnTo>
                  <a:lnTo>
                    <a:pt x="2776" y="3216"/>
                  </a:lnTo>
                  <a:lnTo>
                    <a:pt x="3159" y="3455"/>
                  </a:lnTo>
                  <a:cubicBezTo>
                    <a:pt x="3235" y="3503"/>
                    <a:pt x="3292" y="3579"/>
                    <a:pt x="3312" y="3675"/>
                  </a:cubicBezTo>
                  <a:lnTo>
                    <a:pt x="3398" y="4087"/>
                  </a:lnTo>
                  <a:cubicBezTo>
                    <a:pt x="3407" y="4163"/>
                    <a:pt x="3484" y="4221"/>
                    <a:pt x="3570" y="4221"/>
                  </a:cubicBezTo>
                  <a:lnTo>
                    <a:pt x="3599" y="4221"/>
                  </a:lnTo>
                  <a:cubicBezTo>
                    <a:pt x="3694" y="4201"/>
                    <a:pt x="3752" y="4106"/>
                    <a:pt x="3733" y="4020"/>
                  </a:cubicBezTo>
                  <a:lnTo>
                    <a:pt x="3694" y="3780"/>
                  </a:lnTo>
                  <a:cubicBezTo>
                    <a:pt x="3675" y="3704"/>
                    <a:pt x="3733" y="3627"/>
                    <a:pt x="3809" y="3618"/>
                  </a:cubicBezTo>
                  <a:cubicBezTo>
                    <a:pt x="3876" y="3599"/>
                    <a:pt x="3924" y="3551"/>
                    <a:pt x="3934" y="3493"/>
                  </a:cubicBezTo>
                  <a:lnTo>
                    <a:pt x="4010" y="3082"/>
                  </a:lnTo>
                  <a:cubicBezTo>
                    <a:pt x="4037" y="3012"/>
                    <a:pt x="4095" y="2966"/>
                    <a:pt x="4163" y="2966"/>
                  </a:cubicBezTo>
                  <a:cubicBezTo>
                    <a:pt x="4170" y="2966"/>
                    <a:pt x="4176" y="2966"/>
                    <a:pt x="4183" y="2967"/>
                  </a:cubicBezTo>
                  <a:lnTo>
                    <a:pt x="4269" y="2967"/>
                  </a:lnTo>
                  <a:cubicBezTo>
                    <a:pt x="4277" y="2969"/>
                    <a:pt x="4286" y="2969"/>
                    <a:pt x="4294" y="2969"/>
                  </a:cubicBezTo>
                  <a:cubicBezTo>
                    <a:pt x="4333" y="2969"/>
                    <a:pt x="4371" y="2952"/>
                    <a:pt x="4403" y="2929"/>
                  </a:cubicBezTo>
                  <a:cubicBezTo>
                    <a:pt x="4431" y="2890"/>
                    <a:pt x="4470" y="2871"/>
                    <a:pt x="4517" y="2871"/>
                  </a:cubicBezTo>
                  <a:lnTo>
                    <a:pt x="4785" y="2900"/>
                  </a:lnTo>
                  <a:cubicBezTo>
                    <a:pt x="4833" y="2919"/>
                    <a:pt x="4881" y="2957"/>
                    <a:pt x="4891" y="3015"/>
                  </a:cubicBezTo>
                  <a:lnTo>
                    <a:pt x="4919" y="3130"/>
                  </a:lnTo>
                  <a:cubicBezTo>
                    <a:pt x="4939" y="3216"/>
                    <a:pt x="4881" y="3302"/>
                    <a:pt x="4795" y="3321"/>
                  </a:cubicBezTo>
                  <a:lnTo>
                    <a:pt x="4039" y="3551"/>
                  </a:lnTo>
                  <a:cubicBezTo>
                    <a:pt x="3953" y="3570"/>
                    <a:pt x="3924" y="3675"/>
                    <a:pt x="3982" y="3742"/>
                  </a:cubicBezTo>
                  <a:lnTo>
                    <a:pt x="4049" y="3828"/>
                  </a:lnTo>
                  <a:cubicBezTo>
                    <a:pt x="4087" y="3857"/>
                    <a:pt x="4125" y="3876"/>
                    <a:pt x="4173" y="3876"/>
                  </a:cubicBezTo>
                  <a:lnTo>
                    <a:pt x="4613" y="3838"/>
                  </a:lnTo>
                  <a:cubicBezTo>
                    <a:pt x="4619" y="3837"/>
                    <a:pt x="4626" y="3837"/>
                    <a:pt x="4632" y="3837"/>
                  </a:cubicBezTo>
                  <a:cubicBezTo>
                    <a:pt x="4710" y="3837"/>
                    <a:pt x="4777" y="3892"/>
                    <a:pt x="4795" y="3972"/>
                  </a:cubicBezTo>
                  <a:lnTo>
                    <a:pt x="4814" y="4087"/>
                  </a:lnTo>
                  <a:cubicBezTo>
                    <a:pt x="4852" y="4278"/>
                    <a:pt x="4709" y="4469"/>
                    <a:pt x="4508" y="4479"/>
                  </a:cubicBezTo>
                  <a:lnTo>
                    <a:pt x="3666" y="4546"/>
                  </a:lnTo>
                  <a:cubicBezTo>
                    <a:pt x="3570" y="4556"/>
                    <a:pt x="3503" y="4651"/>
                    <a:pt x="3532" y="4747"/>
                  </a:cubicBezTo>
                  <a:cubicBezTo>
                    <a:pt x="3565" y="4845"/>
                    <a:pt x="3485" y="4937"/>
                    <a:pt x="3389" y="4937"/>
                  </a:cubicBezTo>
                  <a:cubicBezTo>
                    <a:pt x="3373" y="4937"/>
                    <a:pt x="3357" y="4934"/>
                    <a:pt x="3340" y="4929"/>
                  </a:cubicBezTo>
                  <a:lnTo>
                    <a:pt x="2718" y="4728"/>
                  </a:lnTo>
                  <a:cubicBezTo>
                    <a:pt x="2632" y="4699"/>
                    <a:pt x="2575" y="4623"/>
                    <a:pt x="2556" y="4536"/>
                  </a:cubicBezTo>
                  <a:cubicBezTo>
                    <a:pt x="2536" y="4422"/>
                    <a:pt x="2441" y="4335"/>
                    <a:pt x="2316" y="4335"/>
                  </a:cubicBezTo>
                  <a:lnTo>
                    <a:pt x="1723" y="4345"/>
                  </a:lnTo>
                  <a:cubicBezTo>
                    <a:pt x="1503" y="4355"/>
                    <a:pt x="1292" y="4402"/>
                    <a:pt x="1101" y="4489"/>
                  </a:cubicBezTo>
                  <a:lnTo>
                    <a:pt x="890" y="4584"/>
                  </a:lnTo>
                  <a:cubicBezTo>
                    <a:pt x="775" y="4632"/>
                    <a:pt x="689" y="4747"/>
                    <a:pt x="689" y="4871"/>
                  </a:cubicBezTo>
                  <a:lnTo>
                    <a:pt x="680" y="5044"/>
                  </a:lnTo>
                  <a:lnTo>
                    <a:pt x="86" y="5733"/>
                  </a:lnTo>
                  <a:cubicBezTo>
                    <a:pt x="29" y="5790"/>
                    <a:pt x="0" y="5867"/>
                    <a:pt x="0" y="5953"/>
                  </a:cubicBezTo>
                  <a:lnTo>
                    <a:pt x="0" y="6690"/>
                  </a:lnTo>
                  <a:cubicBezTo>
                    <a:pt x="0" y="6824"/>
                    <a:pt x="58" y="6948"/>
                    <a:pt x="153" y="7044"/>
                  </a:cubicBezTo>
                  <a:lnTo>
                    <a:pt x="689" y="7561"/>
                  </a:lnTo>
                  <a:cubicBezTo>
                    <a:pt x="766" y="7637"/>
                    <a:pt x="871" y="7685"/>
                    <a:pt x="996" y="7695"/>
                  </a:cubicBezTo>
                  <a:lnTo>
                    <a:pt x="2565" y="7838"/>
                  </a:lnTo>
                  <a:cubicBezTo>
                    <a:pt x="2670" y="7838"/>
                    <a:pt x="2737" y="7934"/>
                    <a:pt x="2728" y="8030"/>
                  </a:cubicBezTo>
                  <a:lnTo>
                    <a:pt x="2718" y="8106"/>
                  </a:lnTo>
                  <a:cubicBezTo>
                    <a:pt x="2699" y="8221"/>
                    <a:pt x="2757" y="8345"/>
                    <a:pt x="2852" y="8412"/>
                  </a:cubicBezTo>
                  <a:lnTo>
                    <a:pt x="3235" y="8699"/>
                  </a:lnTo>
                  <a:lnTo>
                    <a:pt x="3178" y="8891"/>
                  </a:lnTo>
                  <a:cubicBezTo>
                    <a:pt x="3139" y="9025"/>
                    <a:pt x="3178" y="9168"/>
                    <a:pt x="3283" y="9255"/>
                  </a:cubicBezTo>
                  <a:lnTo>
                    <a:pt x="3694" y="9609"/>
                  </a:lnTo>
                  <a:cubicBezTo>
                    <a:pt x="4096" y="9542"/>
                    <a:pt x="4489" y="9417"/>
                    <a:pt x="4862" y="9255"/>
                  </a:cubicBezTo>
                  <a:lnTo>
                    <a:pt x="5503" y="8479"/>
                  </a:lnTo>
                  <a:cubicBezTo>
                    <a:pt x="5599" y="8355"/>
                    <a:pt x="5685" y="8221"/>
                    <a:pt x="5752" y="8077"/>
                  </a:cubicBezTo>
                  <a:lnTo>
                    <a:pt x="6470" y="6422"/>
                  </a:lnTo>
                  <a:cubicBezTo>
                    <a:pt x="6546" y="6249"/>
                    <a:pt x="6422" y="6049"/>
                    <a:pt x="6231" y="6039"/>
                  </a:cubicBezTo>
                  <a:cubicBezTo>
                    <a:pt x="6020" y="6039"/>
                    <a:pt x="5829" y="5953"/>
                    <a:pt x="5695" y="5790"/>
                  </a:cubicBezTo>
                  <a:lnTo>
                    <a:pt x="4977" y="4938"/>
                  </a:lnTo>
                  <a:cubicBezTo>
                    <a:pt x="4864" y="4805"/>
                    <a:pt x="4979" y="4650"/>
                    <a:pt x="5109" y="4650"/>
                  </a:cubicBezTo>
                  <a:cubicBezTo>
                    <a:pt x="5156" y="4650"/>
                    <a:pt x="5204" y="4670"/>
                    <a:pt x="5245" y="4718"/>
                  </a:cubicBezTo>
                  <a:lnTo>
                    <a:pt x="5963" y="5570"/>
                  </a:lnTo>
                  <a:cubicBezTo>
                    <a:pt x="6020" y="5637"/>
                    <a:pt x="6116" y="5685"/>
                    <a:pt x="6211" y="5685"/>
                  </a:cubicBezTo>
                  <a:cubicBezTo>
                    <a:pt x="6317" y="5685"/>
                    <a:pt x="6422" y="5618"/>
                    <a:pt x="6470" y="5522"/>
                  </a:cubicBezTo>
                  <a:lnTo>
                    <a:pt x="6881" y="4709"/>
                  </a:lnTo>
                  <a:cubicBezTo>
                    <a:pt x="6920" y="4632"/>
                    <a:pt x="6900" y="4536"/>
                    <a:pt x="6833" y="4489"/>
                  </a:cubicBezTo>
                  <a:lnTo>
                    <a:pt x="6709" y="4412"/>
                  </a:lnTo>
                  <a:cubicBezTo>
                    <a:pt x="6671" y="4374"/>
                    <a:pt x="6652" y="4316"/>
                    <a:pt x="6680" y="4268"/>
                  </a:cubicBezTo>
                  <a:lnTo>
                    <a:pt x="6747" y="4182"/>
                  </a:lnTo>
                  <a:cubicBezTo>
                    <a:pt x="6808" y="4078"/>
                    <a:pt x="6918" y="4024"/>
                    <a:pt x="7031" y="4024"/>
                  </a:cubicBezTo>
                  <a:cubicBezTo>
                    <a:pt x="7114" y="4024"/>
                    <a:pt x="7199" y="4054"/>
                    <a:pt x="7264" y="4115"/>
                  </a:cubicBezTo>
                  <a:lnTo>
                    <a:pt x="7714" y="4565"/>
                  </a:lnTo>
                  <a:cubicBezTo>
                    <a:pt x="7695" y="4364"/>
                    <a:pt x="7676" y="4163"/>
                    <a:pt x="7637" y="3972"/>
                  </a:cubicBezTo>
                  <a:cubicBezTo>
                    <a:pt x="7274" y="1905"/>
                    <a:pt x="5628" y="306"/>
                    <a:pt x="3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36;p29"/>
            <p:cNvSpPr/>
            <p:nvPr/>
          </p:nvSpPr>
          <p:spPr>
            <a:xfrm>
              <a:off x="2339468" y="2073189"/>
              <a:ext cx="16360" cy="26181"/>
            </a:xfrm>
            <a:custGeom>
              <a:avLst/>
              <a:gdLst/>
              <a:ahLst/>
              <a:cxnLst/>
              <a:rect l="l" t="t" r="r" b="b"/>
              <a:pathLst>
                <a:path w="623" h="997" extrusionOk="0">
                  <a:moveTo>
                    <a:pt x="441" y="1"/>
                  </a:moveTo>
                  <a:cubicBezTo>
                    <a:pt x="345" y="1"/>
                    <a:pt x="269" y="77"/>
                    <a:pt x="269" y="173"/>
                  </a:cubicBezTo>
                  <a:lnTo>
                    <a:pt x="269" y="546"/>
                  </a:lnTo>
                  <a:lnTo>
                    <a:pt x="116" y="699"/>
                  </a:lnTo>
                  <a:cubicBezTo>
                    <a:pt x="1" y="805"/>
                    <a:pt x="77" y="996"/>
                    <a:pt x="230" y="996"/>
                  </a:cubicBezTo>
                  <a:cubicBezTo>
                    <a:pt x="278" y="996"/>
                    <a:pt x="326" y="977"/>
                    <a:pt x="355" y="948"/>
                  </a:cubicBezTo>
                  <a:lnTo>
                    <a:pt x="565" y="747"/>
                  </a:lnTo>
                  <a:cubicBezTo>
                    <a:pt x="604" y="719"/>
                    <a:pt x="623" y="671"/>
                    <a:pt x="623" y="623"/>
                  </a:cubicBezTo>
                  <a:lnTo>
                    <a:pt x="613" y="173"/>
                  </a:lnTo>
                  <a:cubicBezTo>
                    <a:pt x="613" y="77"/>
                    <a:pt x="537" y="1"/>
                    <a:pt x="441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37;p29"/>
            <p:cNvSpPr/>
            <p:nvPr/>
          </p:nvSpPr>
          <p:spPr>
            <a:xfrm>
              <a:off x="2309322" y="2158901"/>
              <a:ext cx="146531" cy="119641"/>
            </a:xfrm>
            <a:custGeom>
              <a:avLst/>
              <a:gdLst/>
              <a:ahLst/>
              <a:cxnLst/>
              <a:rect l="l" t="t" r="r" b="b"/>
              <a:pathLst>
                <a:path w="5580" h="4556" extrusionOk="0">
                  <a:moveTo>
                    <a:pt x="670" y="0"/>
                  </a:moveTo>
                  <a:lnTo>
                    <a:pt x="77" y="670"/>
                  </a:lnTo>
                  <a:cubicBezTo>
                    <a:pt x="29" y="737"/>
                    <a:pt x="0" y="814"/>
                    <a:pt x="0" y="890"/>
                  </a:cubicBezTo>
                  <a:lnTo>
                    <a:pt x="0" y="1627"/>
                  </a:lnTo>
                  <a:cubicBezTo>
                    <a:pt x="0" y="1761"/>
                    <a:pt x="58" y="1895"/>
                    <a:pt x="153" y="1991"/>
                  </a:cubicBezTo>
                  <a:lnTo>
                    <a:pt x="680" y="2498"/>
                  </a:lnTo>
                  <a:cubicBezTo>
                    <a:pt x="766" y="2575"/>
                    <a:pt x="871" y="2622"/>
                    <a:pt x="986" y="2642"/>
                  </a:cubicBezTo>
                  <a:lnTo>
                    <a:pt x="2565" y="2785"/>
                  </a:lnTo>
                  <a:cubicBezTo>
                    <a:pt x="2670" y="2785"/>
                    <a:pt x="2737" y="2881"/>
                    <a:pt x="2728" y="2977"/>
                  </a:cubicBezTo>
                  <a:lnTo>
                    <a:pt x="2718" y="3053"/>
                  </a:lnTo>
                  <a:cubicBezTo>
                    <a:pt x="2699" y="3168"/>
                    <a:pt x="2757" y="3292"/>
                    <a:pt x="2852" y="3359"/>
                  </a:cubicBezTo>
                  <a:lnTo>
                    <a:pt x="3235" y="3646"/>
                  </a:lnTo>
                  <a:lnTo>
                    <a:pt x="3178" y="3838"/>
                  </a:lnTo>
                  <a:cubicBezTo>
                    <a:pt x="3139" y="3972"/>
                    <a:pt x="3178" y="4115"/>
                    <a:pt x="3283" y="4202"/>
                  </a:cubicBezTo>
                  <a:lnTo>
                    <a:pt x="3694" y="4556"/>
                  </a:lnTo>
                  <a:lnTo>
                    <a:pt x="3704" y="4556"/>
                  </a:lnTo>
                  <a:cubicBezTo>
                    <a:pt x="3991" y="4508"/>
                    <a:pt x="4278" y="4422"/>
                    <a:pt x="4556" y="4316"/>
                  </a:cubicBezTo>
                  <a:lnTo>
                    <a:pt x="4623" y="4297"/>
                  </a:lnTo>
                  <a:cubicBezTo>
                    <a:pt x="4690" y="4269"/>
                    <a:pt x="4747" y="4249"/>
                    <a:pt x="4805" y="4221"/>
                  </a:cubicBezTo>
                  <a:lnTo>
                    <a:pt x="4862" y="4192"/>
                  </a:lnTo>
                  <a:lnTo>
                    <a:pt x="5503" y="3426"/>
                  </a:lnTo>
                  <a:cubicBezTo>
                    <a:pt x="5532" y="3388"/>
                    <a:pt x="5561" y="3350"/>
                    <a:pt x="5580" y="3312"/>
                  </a:cubicBezTo>
                  <a:lnTo>
                    <a:pt x="5274" y="3312"/>
                  </a:lnTo>
                  <a:cubicBezTo>
                    <a:pt x="3187" y="3312"/>
                    <a:pt x="1331" y="1981"/>
                    <a:pt x="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38;p29"/>
            <p:cNvSpPr/>
            <p:nvPr/>
          </p:nvSpPr>
          <p:spPr>
            <a:xfrm>
              <a:off x="2236765" y="2073740"/>
              <a:ext cx="345765" cy="256403"/>
            </a:xfrm>
            <a:custGeom>
              <a:avLst/>
              <a:gdLst/>
              <a:ahLst/>
              <a:cxnLst/>
              <a:rect l="l" t="t" r="r" b="b"/>
              <a:pathLst>
                <a:path w="13167" h="9764" extrusionOk="0">
                  <a:moveTo>
                    <a:pt x="11542" y="0"/>
                  </a:moveTo>
                  <a:cubicBezTo>
                    <a:pt x="11407" y="0"/>
                    <a:pt x="11274" y="126"/>
                    <a:pt x="11338" y="286"/>
                  </a:cubicBezTo>
                  <a:cubicBezTo>
                    <a:pt x="12697" y="3148"/>
                    <a:pt x="11740" y="6574"/>
                    <a:pt x="9089" y="8306"/>
                  </a:cubicBezTo>
                  <a:cubicBezTo>
                    <a:pt x="8022" y="9007"/>
                    <a:pt x="6813" y="9347"/>
                    <a:pt x="5613" y="9347"/>
                  </a:cubicBezTo>
                  <a:cubicBezTo>
                    <a:pt x="3834" y="9347"/>
                    <a:pt x="2076" y="8600"/>
                    <a:pt x="830" y="7177"/>
                  </a:cubicBezTo>
                  <a:lnTo>
                    <a:pt x="830" y="7177"/>
                  </a:lnTo>
                  <a:lnTo>
                    <a:pt x="1567" y="7416"/>
                  </a:lnTo>
                  <a:cubicBezTo>
                    <a:pt x="1599" y="7429"/>
                    <a:pt x="1629" y="7435"/>
                    <a:pt x="1656" y="7435"/>
                  </a:cubicBezTo>
                  <a:cubicBezTo>
                    <a:pt x="1872" y="7435"/>
                    <a:pt x="1955" y="7082"/>
                    <a:pt x="1701" y="7014"/>
                  </a:cubicBezTo>
                  <a:lnTo>
                    <a:pt x="294" y="6545"/>
                  </a:lnTo>
                  <a:cubicBezTo>
                    <a:pt x="272" y="6538"/>
                    <a:pt x="249" y="6535"/>
                    <a:pt x="228" y="6535"/>
                  </a:cubicBezTo>
                  <a:cubicBezTo>
                    <a:pt x="102" y="6535"/>
                    <a:pt x="0" y="6645"/>
                    <a:pt x="17" y="6784"/>
                  </a:cubicBezTo>
                  <a:lnTo>
                    <a:pt x="256" y="8421"/>
                  </a:lnTo>
                  <a:cubicBezTo>
                    <a:pt x="275" y="8526"/>
                    <a:pt x="361" y="8603"/>
                    <a:pt x="466" y="8603"/>
                  </a:cubicBezTo>
                  <a:lnTo>
                    <a:pt x="495" y="8603"/>
                  </a:lnTo>
                  <a:cubicBezTo>
                    <a:pt x="610" y="8583"/>
                    <a:pt x="696" y="8478"/>
                    <a:pt x="677" y="8363"/>
                  </a:cubicBezTo>
                  <a:lnTo>
                    <a:pt x="553" y="7492"/>
                  </a:lnTo>
                  <a:lnTo>
                    <a:pt x="553" y="7492"/>
                  </a:lnTo>
                  <a:cubicBezTo>
                    <a:pt x="1880" y="8985"/>
                    <a:pt x="3736" y="9764"/>
                    <a:pt x="5614" y="9764"/>
                  </a:cubicBezTo>
                  <a:cubicBezTo>
                    <a:pt x="6903" y="9764"/>
                    <a:pt x="8202" y="9397"/>
                    <a:pt x="9348" y="8641"/>
                  </a:cubicBezTo>
                  <a:cubicBezTo>
                    <a:pt x="12152" y="6794"/>
                    <a:pt x="13166" y="3157"/>
                    <a:pt x="11731" y="114"/>
                  </a:cubicBezTo>
                  <a:lnTo>
                    <a:pt x="11721" y="104"/>
                  </a:lnTo>
                  <a:cubicBezTo>
                    <a:pt x="11677" y="31"/>
                    <a:pt x="11609" y="0"/>
                    <a:pt x="11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39;p29"/>
            <p:cNvSpPr/>
            <p:nvPr/>
          </p:nvSpPr>
          <p:spPr>
            <a:xfrm>
              <a:off x="2186425" y="1976158"/>
              <a:ext cx="344820" cy="255510"/>
            </a:xfrm>
            <a:custGeom>
              <a:avLst/>
              <a:gdLst/>
              <a:ahLst/>
              <a:cxnLst/>
              <a:rect l="l" t="t" r="r" b="b"/>
              <a:pathLst>
                <a:path w="13131" h="9730" extrusionOk="0">
                  <a:moveTo>
                    <a:pt x="7544" y="0"/>
                  </a:moveTo>
                  <a:cubicBezTo>
                    <a:pt x="6257" y="0"/>
                    <a:pt x="4960" y="367"/>
                    <a:pt x="3819" y="1121"/>
                  </a:cubicBezTo>
                  <a:cubicBezTo>
                    <a:pt x="1024" y="2968"/>
                    <a:pt x="0" y="6586"/>
                    <a:pt x="1417" y="9620"/>
                  </a:cubicBezTo>
                  <a:cubicBezTo>
                    <a:pt x="1459" y="9697"/>
                    <a:pt x="1526" y="9730"/>
                    <a:pt x="1593" y="9730"/>
                  </a:cubicBezTo>
                  <a:cubicBezTo>
                    <a:pt x="1725" y="9730"/>
                    <a:pt x="1857" y="9603"/>
                    <a:pt x="1800" y="9438"/>
                  </a:cubicBezTo>
                  <a:cubicBezTo>
                    <a:pt x="1388" y="8586"/>
                    <a:pt x="1178" y="7658"/>
                    <a:pt x="1187" y="6720"/>
                  </a:cubicBezTo>
                  <a:cubicBezTo>
                    <a:pt x="1187" y="4079"/>
                    <a:pt x="2824" y="1715"/>
                    <a:pt x="5302" y="786"/>
                  </a:cubicBezTo>
                  <a:cubicBezTo>
                    <a:pt x="6026" y="514"/>
                    <a:pt x="6777" y="383"/>
                    <a:pt x="7521" y="383"/>
                  </a:cubicBezTo>
                  <a:cubicBezTo>
                    <a:pt x="9317" y="383"/>
                    <a:pt x="11073" y="1149"/>
                    <a:pt x="12298" y="2557"/>
                  </a:cubicBezTo>
                  <a:lnTo>
                    <a:pt x="11571" y="2318"/>
                  </a:lnTo>
                  <a:cubicBezTo>
                    <a:pt x="11549" y="2312"/>
                    <a:pt x="11529" y="2309"/>
                    <a:pt x="11509" y="2309"/>
                  </a:cubicBezTo>
                  <a:cubicBezTo>
                    <a:pt x="11294" y="2309"/>
                    <a:pt x="11209" y="2623"/>
                    <a:pt x="11437" y="2720"/>
                  </a:cubicBezTo>
                  <a:lnTo>
                    <a:pt x="12844" y="3179"/>
                  </a:lnTo>
                  <a:cubicBezTo>
                    <a:pt x="12863" y="3189"/>
                    <a:pt x="12882" y="3198"/>
                    <a:pt x="12911" y="3198"/>
                  </a:cubicBezTo>
                  <a:cubicBezTo>
                    <a:pt x="13035" y="3189"/>
                    <a:pt x="13131" y="3083"/>
                    <a:pt x="13121" y="2959"/>
                  </a:cubicBezTo>
                  <a:lnTo>
                    <a:pt x="12882" y="1313"/>
                  </a:lnTo>
                  <a:cubicBezTo>
                    <a:pt x="12869" y="1181"/>
                    <a:pt x="12773" y="1121"/>
                    <a:pt x="12676" y="1121"/>
                  </a:cubicBezTo>
                  <a:cubicBezTo>
                    <a:pt x="12554" y="1121"/>
                    <a:pt x="12429" y="1215"/>
                    <a:pt x="12461" y="1380"/>
                  </a:cubicBezTo>
                  <a:lnTo>
                    <a:pt x="12576" y="2241"/>
                  </a:lnTo>
                  <a:cubicBezTo>
                    <a:pt x="11251" y="769"/>
                    <a:pt x="9407" y="0"/>
                    <a:pt x="7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940;p29"/>
          <p:cNvGrpSpPr/>
          <p:nvPr/>
        </p:nvGrpSpPr>
        <p:grpSpPr>
          <a:xfrm>
            <a:off x="1421374" y="4540470"/>
            <a:ext cx="686674" cy="1135289"/>
            <a:chOff x="4066510" y="2422342"/>
            <a:chExt cx="206876" cy="348470"/>
          </a:xfrm>
        </p:grpSpPr>
        <p:sp>
          <p:nvSpPr>
            <p:cNvPr id="39" name="Google Shape;941;p29"/>
            <p:cNvSpPr/>
            <p:nvPr/>
          </p:nvSpPr>
          <p:spPr>
            <a:xfrm>
              <a:off x="4093662" y="2737934"/>
              <a:ext cx="152334" cy="11082"/>
            </a:xfrm>
            <a:custGeom>
              <a:avLst/>
              <a:gdLst/>
              <a:ahLst/>
              <a:cxnLst/>
              <a:rect l="l" t="t" r="r" b="b"/>
              <a:pathLst>
                <a:path w="5801" h="422" extrusionOk="0">
                  <a:moveTo>
                    <a:pt x="0" y="0"/>
                  </a:moveTo>
                  <a:lnTo>
                    <a:pt x="0" y="421"/>
                  </a:lnTo>
                  <a:lnTo>
                    <a:pt x="5800" y="421"/>
                  </a:lnTo>
                  <a:lnTo>
                    <a:pt x="5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42;p29"/>
            <p:cNvSpPr/>
            <p:nvPr/>
          </p:nvSpPr>
          <p:spPr>
            <a:xfrm>
              <a:off x="4164538" y="2422342"/>
              <a:ext cx="10819" cy="348286"/>
            </a:xfrm>
            <a:custGeom>
              <a:avLst/>
              <a:gdLst/>
              <a:ahLst/>
              <a:cxnLst/>
              <a:rect l="l" t="t" r="r" b="b"/>
              <a:pathLst>
                <a:path w="412" h="13263" extrusionOk="0">
                  <a:moveTo>
                    <a:pt x="206" y="0"/>
                  </a:moveTo>
                  <a:cubicBezTo>
                    <a:pt x="103" y="0"/>
                    <a:pt x="0" y="70"/>
                    <a:pt x="0" y="208"/>
                  </a:cubicBezTo>
                  <a:lnTo>
                    <a:pt x="0" y="13061"/>
                  </a:lnTo>
                  <a:cubicBezTo>
                    <a:pt x="0" y="13176"/>
                    <a:pt x="86" y="13262"/>
                    <a:pt x="201" y="13262"/>
                  </a:cubicBezTo>
                  <a:cubicBezTo>
                    <a:pt x="316" y="13262"/>
                    <a:pt x="412" y="13176"/>
                    <a:pt x="412" y="13061"/>
                  </a:cubicBezTo>
                  <a:lnTo>
                    <a:pt x="412" y="208"/>
                  </a:lnTo>
                  <a:cubicBezTo>
                    <a:pt x="412" y="70"/>
                    <a:pt x="30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43;p29"/>
            <p:cNvSpPr/>
            <p:nvPr/>
          </p:nvSpPr>
          <p:spPr>
            <a:xfrm>
              <a:off x="4082344" y="2645657"/>
              <a:ext cx="33823" cy="125155"/>
            </a:xfrm>
            <a:custGeom>
              <a:avLst/>
              <a:gdLst/>
              <a:ahLst/>
              <a:cxnLst/>
              <a:rect l="l" t="t" r="r" b="b"/>
              <a:pathLst>
                <a:path w="1288" h="4766" extrusionOk="0">
                  <a:moveTo>
                    <a:pt x="1051" y="0"/>
                  </a:moveTo>
                  <a:cubicBezTo>
                    <a:pt x="962" y="0"/>
                    <a:pt x="873" y="54"/>
                    <a:pt x="853" y="174"/>
                  </a:cubicBezTo>
                  <a:lnTo>
                    <a:pt x="20" y="4519"/>
                  </a:lnTo>
                  <a:cubicBezTo>
                    <a:pt x="1" y="4634"/>
                    <a:pt x="77" y="4739"/>
                    <a:pt x="183" y="4758"/>
                  </a:cubicBezTo>
                  <a:cubicBezTo>
                    <a:pt x="192" y="4763"/>
                    <a:pt x="199" y="4765"/>
                    <a:pt x="207" y="4765"/>
                  </a:cubicBezTo>
                  <a:cubicBezTo>
                    <a:pt x="214" y="4765"/>
                    <a:pt x="221" y="4763"/>
                    <a:pt x="230" y="4758"/>
                  </a:cubicBezTo>
                  <a:cubicBezTo>
                    <a:pt x="326" y="4758"/>
                    <a:pt x="403" y="4691"/>
                    <a:pt x="431" y="4605"/>
                  </a:cubicBezTo>
                  <a:lnTo>
                    <a:pt x="1254" y="251"/>
                  </a:lnTo>
                  <a:cubicBezTo>
                    <a:pt x="1287" y="93"/>
                    <a:pt x="1169" y="0"/>
                    <a:pt x="1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44;p29"/>
            <p:cNvSpPr/>
            <p:nvPr/>
          </p:nvSpPr>
          <p:spPr>
            <a:xfrm>
              <a:off x="4223623" y="2645578"/>
              <a:ext cx="33665" cy="125050"/>
            </a:xfrm>
            <a:custGeom>
              <a:avLst/>
              <a:gdLst/>
              <a:ahLst/>
              <a:cxnLst/>
              <a:rect l="l" t="t" r="r" b="b"/>
              <a:pathLst>
                <a:path w="1282" h="4762" extrusionOk="0">
                  <a:moveTo>
                    <a:pt x="237" y="1"/>
                  </a:moveTo>
                  <a:cubicBezTo>
                    <a:pt x="120" y="1"/>
                    <a:pt x="1" y="91"/>
                    <a:pt x="28" y="244"/>
                  </a:cubicBezTo>
                  <a:lnTo>
                    <a:pt x="861" y="4599"/>
                  </a:lnTo>
                  <a:cubicBezTo>
                    <a:pt x="880" y="4694"/>
                    <a:pt x="966" y="4761"/>
                    <a:pt x="1062" y="4761"/>
                  </a:cubicBezTo>
                  <a:lnTo>
                    <a:pt x="1100" y="4761"/>
                  </a:lnTo>
                  <a:cubicBezTo>
                    <a:pt x="1215" y="4732"/>
                    <a:pt x="1282" y="4627"/>
                    <a:pt x="1263" y="4522"/>
                  </a:cubicBezTo>
                  <a:lnTo>
                    <a:pt x="440" y="167"/>
                  </a:lnTo>
                  <a:cubicBezTo>
                    <a:pt x="415" y="52"/>
                    <a:pt x="326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45;p29"/>
            <p:cNvSpPr/>
            <p:nvPr/>
          </p:nvSpPr>
          <p:spPr>
            <a:xfrm>
              <a:off x="4164538" y="2645447"/>
              <a:ext cx="10819" cy="21875"/>
            </a:xfrm>
            <a:custGeom>
              <a:avLst/>
              <a:gdLst/>
              <a:ahLst/>
              <a:cxnLst/>
              <a:rect l="l" t="t" r="r" b="b"/>
              <a:pathLst>
                <a:path w="412" h="833" extrusionOk="0">
                  <a:moveTo>
                    <a:pt x="0" y="0"/>
                  </a:moveTo>
                  <a:lnTo>
                    <a:pt x="0" y="833"/>
                  </a:lnTo>
                  <a:lnTo>
                    <a:pt x="412" y="833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46;p29"/>
            <p:cNvSpPr/>
            <p:nvPr/>
          </p:nvSpPr>
          <p:spPr>
            <a:xfrm>
              <a:off x="4101462" y="2645604"/>
              <a:ext cx="14601" cy="21717"/>
            </a:xfrm>
            <a:custGeom>
              <a:avLst/>
              <a:gdLst/>
              <a:ahLst/>
              <a:cxnLst/>
              <a:rect l="l" t="t" r="r" b="b"/>
              <a:pathLst>
                <a:path w="556" h="827" extrusionOk="0">
                  <a:moveTo>
                    <a:pt x="325" y="1"/>
                  </a:moveTo>
                  <a:cubicBezTo>
                    <a:pt x="226" y="1"/>
                    <a:pt x="141" y="65"/>
                    <a:pt x="125" y="166"/>
                  </a:cubicBezTo>
                  <a:lnTo>
                    <a:pt x="0" y="827"/>
                  </a:lnTo>
                  <a:lnTo>
                    <a:pt x="421" y="827"/>
                  </a:lnTo>
                  <a:lnTo>
                    <a:pt x="536" y="243"/>
                  </a:lnTo>
                  <a:cubicBezTo>
                    <a:pt x="555" y="128"/>
                    <a:pt x="479" y="23"/>
                    <a:pt x="364" y="4"/>
                  </a:cubicBezTo>
                  <a:cubicBezTo>
                    <a:pt x="351" y="2"/>
                    <a:pt x="338" y="1"/>
                    <a:pt x="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47;p29"/>
            <p:cNvSpPr/>
            <p:nvPr/>
          </p:nvSpPr>
          <p:spPr>
            <a:xfrm>
              <a:off x="4223623" y="2645578"/>
              <a:ext cx="14811" cy="21743"/>
            </a:xfrm>
            <a:custGeom>
              <a:avLst/>
              <a:gdLst/>
              <a:ahLst/>
              <a:cxnLst/>
              <a:rect l="l" t="t" r="r" b="b"/>
              <a:pathLst>
                <a:path w="564" h="828" extrusionOk="0">
                  <a:moveTo>
                    <a:pt x="237" y="1"/>
                  </a:moveTo>
                  <a:cubicBezTo>
                    <a:pt x="120" y="1"/>
                    <a:pt x="1" y="91"/>
                    <a:pt x="28" y="244"/>
                  </a:cubicBezTo>
                  <a:lnTo>
                    <a:pt x="143" y="828"/>
                  </a:lnTo>
                  <a:lnTo>
                    <a:pt x="564" y="828"/>
                  </a:lnTo>
                  <a:lnTo>
                    <a:pt x="440" y="167"/>
                  </a:lnTo>
                  <a:cubicBezTo>
                    <a:pt x="415" y="52"/>
                    <a:pt x="326" y="1"/>
                    <a:pt x="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48;p29"/>
            <p:cNvSpPr/>
            <p:nvPr/>
          </p:nvSpPr>
          <p:spPr>
            <a:xfrm>
              <a:off x="4077329" y="2460471"/>
              <a:ext cx="185002" cy="196057"/>
            </a:xfrm>
            <a:custGeom>
              <a:avLst/>
              <a:gdLst/>
              <a:ahLst/>
              <a:cxnLst/>
              <a:rect l="l" t="t" r="r" b="b"/>
              <a:pathLst>
                <a:path w="7045" h="7466" extrusionOk="0">
                  <a:moveTo>
                    <a:pt x="0" y="1"/>
                  </a:moveTo>
                  <a:lnTo>
                    <a:pt x="0" y="7255"/>
                  </a:lnTo>
                  <a:cubicBezTo>
                    <a:pt x="0" y="7370"/>
                    <a:pt x="96" y="7465"/>
                    <a:pt x="211" y="7465"/>
                  </a:cubicBezTo>
                  <a:lnTo>
                    <a:pt x="6843" y="7465"/>
                  </a:lnTo>
                  <a:cubicBezTo>
                    <a:pt x="6958" y="7465"/>
                    <a:pt x="7044" y="7370"/>
                    <a:pt x="7044" y="7255"/>
                  </a:cubicBezTo>
                  <a:lnTo>
                    <a:pt x="70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49;p29"/>
            <p:cNvSpPr/>
            <p:nvPr/>
          </p:nvSpPr>
          <p:spPr>
            <a:xfrm>
              <a:off x="4077329" y="2460471"/>
              <a:ext cx="185002" cy="16360"/>
            </a:xfrm>
            <a:custGeom>
              <a:avLst/>
              <a:gdLst/>
              <a:ahLst/>
              <a:cxnLst/>
              <a:rect l="l" t="t" r="r" b="b"/>
              <a:pathLst>
                <a:path w="7045" h="623" extrusionOk="0">
                  <a:moveTo>
                    <a:pt x="0" y="1"/>
                  </a:moveTo>
                  <a:lnTo>
                    <a:pt x="0" y="623"/>
                  </a:lnTo>
                  <a:lnTo>
                    <a:pt x="7044" y="623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50;p29"/>
            <p:cNvSpPr/>
            <p:nvPr/>
          </p:nvSpPr>
          <p:spPr>
            <a:xfrm>
              <a:off x="4066510" y="2444137"/>
              <a:ext cx="206876" cy="21901"/>
            </a:xfrm>
            <a:custGeom>
              <a:avLst/>
              <a:gdLst/>
              <a:ahLst/>
              <a:cxnLst/>
              <a:rect l="l" t="t" r="r" b="b"/>
              <a:pathLst>
                <a:path w="7878" h="834" extrusionOk="0">
                  <a:moveTo>
                    <a:pt x="211" y="0"/>
                  </a:moveTo>
                  <a:cubicBezTo>
                    <a:pt x="97" y="0"/>
                    <a:pt x="1" y="96"/>
                    <a:pt x="1" y="211"/>
                  </a:cubicBezTo>
                  <a:lnTo>
                    <a:pt x="1" y="623"/>
                  </a:lnTo>
                  <a:cubicBezTo>
                    <a:pt x="1" y="737"/>
                    <a:pt x="97" y="833"/>
                    <a:pt x="211" y="833"/>
                  </a:cubicBezTo>
                  <a:lnTo>
                    <a:pt x="7667" y="833"/>
                  </a:lnTo>
                  <a:cubicBezTo>
                    <a:pt x="7781" y="833"/>
                    <a:pt x="7877" y="737"/>
                    <a:pt x="7877" y="623"/>
                  </a:cubicBezTo>
                  <a:lnTo>
                    <a:pt x="7877" y="211"/>
                  </a:lnTo>
                  <a:cubicBezTo>
                    <a:pt x="7877" y="96"/>
                    <a:pt x="7781" y="0"/>
                    <a:pt x="7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51;p29"/>
            <p:cNvSpPr/>
            <p:nvPr/>
          </p:nvSpPr>
          <p:spPr>
            <a:xfrm>
              <a:off x="4094161" y="2508186"/>
              <a:ext cx="148185" cy="106563"/>
            </a:xfrm>
            <a:custGeom>
              <a:avLst/>
              <a:gdLst/>
              <a:ahLst/>
              <a:cxnLst/>
              <a:rect l="l" t="t" r="r" b="b"/>
              <a:pathLst>
                <a:path w="5643" h="4058" extrusionOk="0">
                  <a:moveTo>
                    <a:pt x="4309" y="1"/>
                  </a:moveTo>
                  <a:cubicBezTo>
                    <a:pt x="3969" y="1"/>
                    <a:pt x="3972" y="519"/>
                    <a:pt x="4318" y="519"/>
                  </a:cubicBezTo>
                  <a:cubicBezTo>
                    <a:pt x="4324" y="519"/>
                    <a:pt x="4330" y="519"/>
                    <a:pt x="4336" y="519"/>
                  </a:cubicBezTo>
                  <a:lnTo>
                    <a:pt x="4738" y="519"/>
                  </a:lnTo>
                  <a:lnTo>
                    <a:pt x="2987" y="2280"/>
                  </a:lnTo>
                  <a:lnTo>
                    <a:pt x="2594" y="1887"/>
                  </a:lnTo>
                  <a:cubicBezTo>
                    <a:pt x="2503" y="1796"/>
                    <a:pt x="2384" y="1751"/>
                    <a:pt x="2264" y="1751"/>
                  </a:cubicBezTo>
                  <a:cubicBezTo>
                    <a:pt x="2144" y="1751"/>
                    <a:pt x="2025" y="1796"/>
                    <a:pt x="1934" y="1887"/>
                  </a:cubicBezTo>
                  <a:lnTo>
                    <a:pt x="211" y="3600"/>
                  </a:lnTo>
                  <a:cubicBezTo>
                    <a:pt x="0" y="3782"/>
                    <a:pt x="182" y="4058"/>
                    <a:pt x="390" y="4058"/>
                  </a:cubicBezTo>
                  <a:cubicBezTo>
                    <a:pt x="456" y="4058"/>
                    <a:pt x="525" y="4031"/>
                    <a:pt x="584" y="3964"/>
                  </a:cubicBezTo>
                  <a:lnTo>
                    <a:pt x="2259" y="2280"/>
                  </a:lnTo>
                  <a:lnTo>
                    <a:pt x="2661" y="2672"/>
                  </a:lnTo>
                  <a:cubicBezTo>
                    <a:pt x="2752" y="2763"/>
                    <a:pt x="2872" y="2808"/>
                    <a:pt x="2991" y="2808"/>
                  </a:cubicBezTo>
                  <a:cubicBezTo>
                    <a:pt x="3111" y="2808"/>
                    <a:pt x="3231" y="2763"/>
                    <a:pt x="3321" y="2672"/>
                  </a:cubicBezTo>
                  <a:lnTo>
                    <a:pt x="5111" y="882"/>
                  </a:lnTo>
                  <a:lnTo>
                    <a:pt x="5111" y="1294"/>
                  </a:lnTo>
                  <a:cubicBezTo>
                    <a:pt x="5097" y="1476"/>
                    <a:pt x="5233" y="1567"/>
                    <a:pt x="5370" y="1567"/>
                  </a:cubicBezTo>
                  <a:cubicBezTo>
                    <a:pt x="5506" y="1567"/>
                    <a:pt x="5642" y="1476"/>
                    <a:pt x="5628" y="1294"/>
                  </a:cubicBezTo>
                  <a:lnTo>
                    <a:pt x="5628" y="260"/>
                  </a:lnTo>
                  <a:cubicBezTo>
                    <a:pt x="5628" y="117"/>
                    <a:pt x="5513" y="2"/>
                    <a:pt x="5370" y="2"/>
                  </a:cubicBezTo>
                  <a:lnTo>
                    <a:pt x="4336" y="2"/>
                  </a:lnTo>
                  <a:cubicBezTo>
                    <a:pt x="4327" y="1"/>
                    <a:pt x="4318" y="1"/>
                    <a:pt x="4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52;p29"/>
            <p:cNvSpPr/>
            <p:nvPr/>
          </p:nvSpPr>
          <p:spPr>
            <a:xfrm>
              <a:off x="4066510" y="2454930"/>
              <a:ext cx="206876" cy="11108"/>
            </a:xfrm>
            <a:custGeom>
              <a:avLst/>
              <a:gdLst/>
              <a:ahLst/>
              <a:cxnLst/>
              <a:rect l="l" t="t" r="r" b="b"/>
              <a:pathLst>
                <a:path w="7878" h="423" extrusionOk="0">
                  <a:moveTo>
                    <a:pt x="211" y="1"/>
                  </a:moveTo>
                  <a:cubicBezTo>
                    <a:pt x="97" y="1"/>
                    <a:pt x="1" y="97"/>
                    <a:pt x="1" y="212"/>
                  </a:cubicBezTo>
                  <a:cubicBezTo>
                    <a:pt x="1" y="326"/>
                    <a:pt x="97" y="422"/>
                    <a:pt x="211" y="422"/>
                  </a:cubicBezTo>
                  <a:lnTo>
                    <a:pt x="7667" y="422"/>
                  </a:lnTo>
                  <a:cubicBezTo>
                    <a:pt x="7781" y="422"/>
                    <a:pt x="7877" y="326"/>
                    <a:pt x="7877" y="212"/>
                  </a:cubicBezTo>
                  <a:cubicBezTo>
                    <a:pt x="7877" y="97"/>
                    <a:pt x="7781" y="1"/>
                    <a:pt x="7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953;p29"/>
          <p:cNvGrpSpPr/>
          <p:nvPr/>
        </p:nvGrpSpPr>
        <p:grpSpPr>
          <a:xfrm>
            <a:off x="4181627" y="1368977"/>
            <a:ext cx="1250533" cy="1219988"/>
            <a:chOff x="2180884" y="2888719"/>
            <a:chExt cx="376752" cy="374468"/>
          </a:xfrm>
        </p:grpSpPr>
        <p:sp>
          <p:nvSpPr>
            <p:cNvPr id="52" name="Google Shape;954;p29"/>
            <p:cNvSpPr/>
            <p:nvPr/>
          </p:nvSpPr>
          <p:spPr>
            <a:xfrm>
              <a:off x="2180884" y="2954054"/>
              <a:ext cx="309395" cy="309133"/>
            </a:xfrm>
            <a:custGeom>
              <a:avLst/>
              <a:gdLst/>
              <a:ahLst/>
              <a:cxnLst/>
              <a:rect l="l" t="t" r="r" b="b"/>
              <a:pathLst>
                <a:path w="11782" h="11772" extrusionOk="0">
                  <a:moveTo>
                    <a:pt x="5896" y="0"/>
                  </a:moveTo>
                  <a:cubicBezTo>
                    <a:pt x="2642" y="0"/>
                    <a:pt x="1" y="2632"/>
                    <a:pt x="1" y="5886"/>
                  </a:cubicBezTo>
                  <a:cubicBezTo>
                    <a:pt x="1" y="9140"/>
                    <a:pt x="2642" y="11772"/>
                    <a:pt x="5896" y="11772"/>
                  </a:cubicBezTo>
                  <a:cubicBezTo>
                    <a:pt x="9150" y="11772"/>
                    <a:pt x="11782" y="9140"/>
                    <a:pt x="11782" y="5886"/>
                  </a:cubicBezTo>
                  <a:cubicBezTo>
                    <a:pt x="11782" y="2632"/>
                    <a:pt x="9150" y="0"/>
                    <a:pt x="58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55;p29"/>
            <p:cNvSpPr/>
            <p:nvPr/>
          </p:nvSpPr>
          <p:spPr>
            <a:xfrm>
              <a:off x="2335713" y="3102082"/>
              <a:ext cx="154330" cy="12579"/>
            </a:xfrm>
            <a:custGeom>
              <a:avLst/>
              <a:gdLst/>
              <a:ahLst/>
              <a:cxnLst/>
              <a:rect l="l" t="t" r="r" b="b"/>
              <a:pathLst>
                <a:path w="5877" h="479" extrusionOk="0">
                  <a:moveTo>
                    <a:pt x="0" y="0"/>
                  </a:moveTo>
                  <a:lnTo>
                    <a:pt x="0" y="479"/>
                  </a:lnTo>
                  <a:lnTo>
                    <a:pt x="5876" y="479"/>
                  </a:lnTo>
                  <a:lnTo>
                    <a:pt x="5876" y="240"/>
                  </a:lnTo>
                  <a:lnTo>
                    <a:pt x="58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56;p29"/>
            <p:cNvSpPr/>
            <p:nvPr/>
          </p:nvSpPr>
          <p:spPr>
            <a:xfrm>
              <a:off x="2465648" y="2888719"/>
              <a:ext cx="91989" cy="89993"/>
            </a:xfrm>
            <a:custGeom>
              <a:avLst/>
              <a:gdLst/>
              <a:ahLst/>
              <a:cxnLst/>
              <a:rect l="l" t="t" r="r" b="b"/>
              <a:pathLst>
                <a:path w="3503" h="3427" extrusionOk="0">
                  <a:moveTo>
                    <a:pt x="2115" y="1"/>
                  </a:moveTo>
                  <a:cubicBezTo>
                    <a:pt x="2059" y="1"/>
                    <a:pt x="2001" y="21"/>
                    <a:pt x="1952" y="67"/>
                  </a:cubicBezTo>
                  <a:lnTo>
                    <a:pt x="211" y="1809"/>
                  </a:lnTo>
                  <a:cubicBezTo>
                    <a:pt x="77" y="1943"/>
                    <a:pt x="0" y="2125"/>
                    <a:pt x="0" y="2307"/>
                  </a:cubicBezTo>
                  <a:lnTo>
                    <a:pt x="0" y="3426"/>
                  </a:lnTo>
                  <a:lnTo>
                    <a:pt x="1120" y="3426"/>
                  </a:lnTo>
                  <a:cubicBezTo>
                    <a:pt x="1311" y="3426"/>
                    <a:pt x="1483" y="3350"/>
                    <a:pt x="1617" y="3216"/>
                  </a:cubicBezTo>
                  <a:lnTo>
                    <a:pt x="3369" y="1474"/>
                  </a:lnTo>
                  <a:cubicBezTo>
                    <a:pt x="3503" y="1321"/>
                    <a:pt x="3407" y="1082"/>
                    <a:pt x="3197" y="1072"/>
                  </a:cubicBezTo>
                  <a:lnTo>
                    <a:pt x="2354" y="1072"/>
                  </a:lnTo>
                  <a:lnTo>
                    <a:pt x="2354" y="230"/>
                  </a:lnTo>
                  <a:cubicBezTo>
                    <a:pt x="2348" y="93"/>
                    <a:pt x="2235" y="1"/>
                    <a:pt x="2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57;p29"/>
            <p:cNvSpPr/>
            <p:nvPr/>
          </p:nvSpPr>
          <p:spPr>
            <a:xfrm>
              <a:off x="2465648" y="2888719"/>
              <a:ext cx="61842" cy="90229"/>
            </a:xfrm>
            <a:custGeom>
              <a:avLst/>
              <a:gdLst/>
              <a:ahLst/>
              <a:cxnLst/>
              <a:rect l="l" t="t" r="r" b="b"/>
              <a:pathLst>
                <a:path w="2355" h="3436" extrusionOk="0">
                  <a:moveTo>
                    <a:pt x="2115" y="1"/>
                  </a:moveTo>
                  <a:cubicBezTo>
                    <a:pt x="2059" y="1"/>
                    <a:pt x="2001" y="21"/>
                    <a:pt x="1952" y="67"/>
                  </a:cubicBezTo>
                  <a:lnTo>
                    <a:pt x="211" y="1809"/>
                  </a:lnTo>
                  <a:cubicBezTo>
                    <a:pt x="77" y="1943"/>
                    <a:pt x="0" y="2125"/>
                    <a:pt x="0" y="2307"/>
                  </a:cubicBezTo>
                  <a:lnTo>
                    <a:pt x="0" y="3436"/>
                  </a:lnTo>
                  <a:lnTo>
                    <a:pt x="2354" y="1072"/>
                  </a:lnTo>
                  <a:lnTo>
                    <a:pt x="2354" y="230"/>
                  </a:lnTo>
                  <a:cubicBezTo>
                    <a:pt x="2348" y="93"/>
                    <a:pt x="2235" y="1"/>
                    <a:pt x="2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58;p29"/>
            <p:cNvSpPr/>
            <p:nvPr/>
          </p:nvSpPr>
          <p:spPr>
            <a:xfrm>
              <a:off x="2218094" y="2991002"/>
              <a:ext cx="235263" cy="235263"/>
            </a:xfrm>
            <a:custGeom>
              <a:avLst/>
              <a:gdLst/>
              <a:ahLst/>
              <a:cxnLst/>
              <a:rect l="l" t="t" r="r" b="b"/>
              <a:pathLst>
                <a:path w="8959" h="8959" extrusionOk="0">
                  <a:moveTo>
                    <a:pt x="4479" y="0"/>
                  </a:moveTo>
                  <a:cubicBezTo>
                    <a:pt x="2010" y="0"/>
                    <a:pt x="0" y="2010"/>
                    <a:pt x="0" y="4479"/>
                  </a:cubicBezTo>
                  <a:cubicBezTo>
                    <a:pt x="0" y="6948"/>
                    <a:pt x="2010" y="8958"/>
                    <a:pt x="4479" y="8958"/>
                  </a:cubicBezTo>
                  <a:cubicBezTo>
                    <a:pt x="6948" y="8958"/>
                    <a:pt x="8958" y="6948"/>
                    <a:pt x="8958" y="4479"/>
                  </a:cubicBezTo>
                  <a:cubicBezTo>
                    <a:pt x="8958" y="2010"/>
                    <a:pt x="6948" y="0"/>
                    <a:pt x="4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59;p29"/>
            <p:cNvSpPr/>
            <p:nvPr/>
          </p:nvSpPr>
          <p:spPr>
            <a:xfrm>
              <a:off x="2335713" y="3102082"/>
              <a:ext cx="117382" cy="12579"/>
            </a:xfrm>
            <a:custGeom>
              <a:avLst/>
              <a:gdLst/>
              <a:ahLst/>
              <a:cxnLst/>
              <a:rect l="l" t="t" r="r" b="b"/>
              <a:pathLst>
                <a:path w="4470" h="479" extrusionOk="0">
                  <a:moveTo>
                    <a:pt x="0" y="0"/>
                  </a:moveTo>
                  <a:lnTo>
                    <a:pt x="0" y="479"/>
                  </a:lnTo>
                  <a:lnTo>
                    <a:pt x="4460" y="479"/>
                  </a:lnTo>
                  <a:cubicBezTo>
                    <a:pt x="4460" y="402"/>
                    <a:pt x="4470" y="326"/>
                    <a:pt x="4470" y="240"/>
                  </a:cubicBezTo>
                  <a:cubicBezTo>
                    <a:pt x="4470" y="153"/>
                    <a:pt x="4460" y="87"/>
                    <a:pt x="446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60;p29"/>
            <p:cNvSpPr/>
            <p:nvPr/>
          </p:nvSpPr>
          <p:spPr>
            <a:xfrm>
              <a:off x="2249003" y="3021910"/>
              <a:ext cx="173185" cy="173421"/>
            </a:xfrm>
            <a:custGeom>
              <a:avLst/>
              <a:gdLst/>
              <a:ahLst/>
              <a:cxnLst/>
              <a:rect l="l" t="t" r="r" b="b"/>
              <a:pathLst>
                <a:path w="6595" h="6604" extrusionOk="0">
                  <a:moveTo>
                    <a:pt x="3302" y="0"/>
                  </a:moveTo>
                  <a:cubicBezTo>
                    <a:pt x="1484" y="0"/>
                    <a:pt x="0" y="1484"/>
                    <a:pt x="0" y="3302"/>
                  </a:cubicBezTo>
                  <a:cubicBezTo>
                    <a:pt x="0" y="5121"/>
                    <a:pt x="1484" y="6604"/>
                    <a:pt x="3302" y="6604"/>
                  </a:cubicBezTo>
                  <a:cubicBezTo>
                    <a:pt x="5121" y="6604"/>
                    <a:pt x="6594" y="5121"/>
                    <a:pt x="6594" y="3302"/>
                  </a:cubicBezTo>
                  <a:cubicBezTo>
                    <a:pt x="6594" y="1484"/>
                    <a:pt x="5121" y="0"/>
                    <a:pt x="3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61;p29"/>
            <p:cNvSpPr/>
            <p:nvPr/>
          </p:nvSpPr>
          <p:spPr>
            <a:xfrm>
              <a:off x="2335713" y="3102082"/>
              <a:ext cx="86711" cy="12579"/>
            </a:xfrm>
            <a:custGeom>
              <a:avLst/>
              <a:gdLst/>
              <a:ahLst/>
              <a:cxnLst/>
              <a:rect l="l" t="t" r="r" b="b"/>
              <a:pathLst>
                <a:path w="3302" h="479" extrusionOk="0">
                  <a:moveTo>
                    <a:pt x="0" y="0"/>
                  </a:moveTo>
                  <a:lnTo>
                    <a:pt x="0" y="479"/>
                  </a:lnTo>
                  <a:lnTo>
                    <a:pt x="3283" y="479"/>
                  </a:lnTo>
                  <a:cubicBezTo>
                    <a:pt x="3283" y="402"/>
                    <a:pt x="3302" y="326"/>
                    <a:pt x="3302" y="240"/>
                  </a:cubicBezTo>
                  <a:cubicBezTo>
                    <a:pt x="3302" y="153"/>
                    <a:pt x="3292" y="87"/>
                    <a:pt x="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62;p29"/>
            <p:cNvSpPr/>
            <p:nvPr/>
          </p:nvSpPr>
          <p:spPr>
            <a:xfrm>
              <a:off x="2286187" y="3059094"/>
              <a:ext cx="99053" cy="99053"/>
            </a:xfrm>
            <a:custGeom>
              <a:avLst/>
              <a:gdLst/>
              <a:ahLst/>
              <a:cxnLst/>
              <a:rect l="l" t="t" r="r" b="b"/>
              <a:pathLst>
                <a:path w="3772" h="3772" extrusionOk="0">
                  <a:moveTo>
                    <a:pt x="1886" y="1"/>
                  </a:moveTo>
                  <a:cubicBezTo>
                    <a:pt x="843" y="1"/>
                    <a:pt x="1" y="843"/>
                    <a:pt x="1" y="1886"/>
                  </a:cubicBezTo>
                  <a:cubicBezTo>
                    <a:pt x="1" y="2929"/>
                    <a:pt x="843" y="3772"/>
                    <a:pt x="1886" y="3772"/>
                  </a:cubicBezTo>
                  <a:cubicBezTo>
                    <a:pt x="2929" y="3772"/>
                    <a:pt x="3772" y="2929"/>
                    <a:pt x="3772" y="1886"/>
                  </a:cubicBezTo>
                  <a:cubicBezTo>
                    <a:pt x="3772" y="843"/>
                    <a:pt x="2929" y="1"/>
                    <a:pt x="1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63;p29"/>
            <p:cNvSpPr/>
            <p:nvPr/>
          </p:nvSpPr>
          <p:spPr>
            <a:xfrm>
              <a:off x="2335713" y="3102318"/>
              <a:ext cx="49526" cy="12342"/>
            </a:xfrm>
            <a:custGeom>
              <a:avLst/>
              <a:gdLst/>
              <a:ahLst/>
              <a:cxnLst/>
              <a:rect l="l" t="t" r="r" b="b"/>
              <a:pathLst>
                <a:path w="1886" h="470" extrusionOk="0">
                  <a:moveTo>
                    <a:pt x="0" y="1"/>
                  </a:moveTo>
                  <a:lnTo>
                    <a:pt x="0" y="470"/>
                  </a:lnTo>
                  <a:lnTo>
                    <a:pt x="1866" y="470"/>
                  </a:lnTo>
                  <a:cubicBezTo>
                    <a:pt x="1886" y="317"/>
                    <a:pt x="1886" y="154"/>
                    <a:pt x="1866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64;p29"/>
            <p:cNvSpPr/>
            <p:nvPr/>
          </p:nvSpPr>
          <p:spPr>
            <a:xfrm>
              <a:off x="2317095" y="3090002"/>
              <a:ext cx="37237" cy="37237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09" y="1"/>
                  </a:moveTo>
                  <a:cubicBezTo>
                    <a:pt x="317" y="1"/>
                    <a:pt x="1" y="317"/>
                    <a:pt x="1" y="709"/>
                  </a:cubicBezTo>
                  <a:cubicBezTo>
                    <a:pt x="1" y="1102"/>
                    <a:pt x="317" y="1417"/>
                    <a:pt x="709" y="1417"/>
                  </a:cubicBezTo>
                  <a:cubicBezTo>
                    <a:pt x="1102" y="1417"/>
                    <a:pt x="1417" y="1102"/>
                    <a:pt x="1417" y="709"/>
                  </a:cubicBezTo>
                  <a:cubicBezTo>
                    <a:pt x="1417" y="317"/>
                    <a:pt x="1102" y="1"/>
                    <a:pt x="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65;p29"/>
            <p:cNvSpPr/>
            <p:nvPr/>
          </p:nvSpPr>
          <p:spPr>
            <a:xfrm>
              <a:off x="2335713" y="3102318"/>
              <a:ext cx="18855" cy="12342"/>
            </a:xfrm>
            <a:custGeom>
              <a:avLst/>
              <a:gdLst/>
              <a:ahLst/>
              <a:cxnLst/>
              <a:rect l="l" t="t" r="r" b="b"/>
              <a:pathLst>
                <a:path w="718" h="470" extrusionOk="0">
                  <a:moveTo>
                    <a:pt x="0" y="1"/>
                  </a:moveTo>
                  <a:lnTo>
                    <a:pt x="0" y="470"/>
                  </a:lnTo>
                  <a:lnTo>
                    <a:pt x="661" y="470"/>
                  </a:lnTo>
                  <a:cubicBezTo>
                    <a:pt x="718" y="317"/>
                    <a:pt x="718" y="154"/>
                    <a:pt x="66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66;p29"/>
            <p:cNvSpPr/>
            <p:nvPr/>
          </p:nvSpPr>
          <p:spPr>
            <a:xfrm>
              <a:off x="2326496" y="3073169"/>
              <a:ext cx="44668" cy="41570"/>
            </a:xfrm>
            <a:custGeom>
              <a:avLst/>
              <a:gdLst/>
              <a:ahLst/>
              <a:cxnLst/>
              <a:rect l="l" t="t" r="r" b="b"/>
              <a:pathLst>
                <a:path w="1701" h="1583" extrusionOk="0">
                  <a:moveTo>
                    <a:pt x="1366" y="1"/>
                  </a:moveTo>
                  <a:lnTo>
                    <a:pt x="188" y="1178"/>
                  </a:lnTo>
                  <a:cubicBezTo>
                    <a:pt x="0" y="1306"/>
                    <a:pt x="215" y="1582"/>
                    <a:pt x="390" y="1582"/>
                  </a:cubicBezTo>
                  <a:cubicBezTo>
                    <a:pt x="437" y="1582"/>
                    <a:pt x="481" y="1562"/>
                    <a:pt x="514" y="1513"/>
                  </a:cubicBezTo>
                  <a:lnTo>
                    <a:pt x="1701" y="336"/>
                  </a:lnTo>
                  <a:lnTo>
                    <a:pt x="13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67;p29"/>
            <p:cNvSpPr/>
            <p:nvPr/>
          </p:nvSpPr>
          <p:spPr>
            <a:xfrm>
              <a:off x="2355566" y="2901954"/>
              <a:ext cx="188704" cy="185080"/>
            </a:xfrm>
            <a:custGeom>
              <a:avLst/>
              <a:gdLst/>
              <a:ahLst/>
              <a:cxnLst/>
              <a:rect l="l" t="t" r="r" b="b"/>
              <a:pathLst>
                <a:path w="7186" h="7048" extrusionOk="0">
                  <a:moveTo>
                    <a:pt x="6868" y="0"/>
                  </a:moveTo>
                  <a:cubicBezTo>
                    <a:pt x="6825" y="0"/>
                    <a:pt x="6780" y="13"/>
                    <a:pt x="6738" y="42"/>
                  </a:cubicBezTo>
                  <a:lnTo>
                    <a:pt x="134" y="6645"/>
                  </a:lnTo>
                  <a:cubicBezTo>
                    <a:pt x="0" y="6789"/>
                    <a:pt x="96" y="7038"/>
                    <a:pt x="306" y="7047"/>
                  </a:cubicBezTo>
                  <a:cubicBezTo>
                    <a:pt x="364" y="7047"/>
                    <a:pt x="421" y="7018"/>
                    <a:pt x="469" y="6980"/>
                  </a:cubicBezTo>
                  <a:lnTo>
                    <a:pt x="7063" y="377"/>
                  </a:lnTo>
                  <a:cubicBezTo>
                    <a:pt x="7186" y="201"/>
                    <a:pt x="7039" y="0"/>
                    <a:pt x="6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968;p29"/>
          <p:cNvGrpSpPr/>
          <p:nvPr/>
        </p:nvGrpSpPr>
        <p:grpSpPr>
          <a:xfrm>
            <a:off x="10061032" y="1581172"/>
            <a:ext cx="1147851" cy="1124168"/>
            <a:chOff x="3105998" y="2433240"/>
            <a:chExt cx="345817" cy="345056"/>
          </a:xfrm>
          <a:solidFill>
            <a:srgbClr val="B7CDFF"/>
          </a:solidFill>
        </p:grpSpPr>
        <p:sp>
          <p:nvSpPr>
            <p:cNvPr id="67" name="Google Shape;969;p29"/>
            <p:cNvSpPr/>
            <p:nvPr/>
          </p:nvSpPr>
          <p:spPr>
            <a:xfrm>
              <a:off x="3160277" y="2465487"/>
              <a:ext cx="237259" cy="312809"/>
            </a:xfrm>
            <a:custGeom>
              <a:avLst/>
              <a:gdLst/>
              <a:ahLst/>
              <a:cxnLst/>
              <a:rect l="l" t="t" r="r" b="b"/>
              <a:pathLst>
                <a:path w="9035" h="11912" extrusionOk="0">
                  <a:moveTo>
                    <a:pt x="4518" y="1"/>
                  </a:moveTo>
                  <a:cubicBezTo>
                    <a:pt x="2020" y="1"/>
                    <a:pt x="0" y="2020"/>
                    <a:pt x="0" y="4518"/>
                  </a:cubicBezTo>
                  <a:cubicBezTo>
                    <a:pt x="0" y="5389"/>
                    <a:pt x="240" y="6327"/>
                    <a:pt x="689" y="7293"/>
                  </a:cubicBezTo>
                  <a:cubicBezTo>
                    <a:pt x="1101" y="8126"/>
                    <a:pt x="1608" y="8911"/>
                    <a:pt x="2202" y="9629"/>
                  </a:cubicBezTo>
                  <a:cubicBezTo>
                    <a:pt x="2852" y="10442"/>
                    <a:pt x="3589" y="11189"/>
                    <a:pt x="4384" y="11868"/>
                  </a:cubicBezTo>
                  <a:cubicBezTo>
                    <a:pt x="4422" y="11897"/>
                    <a:pt x="4467" y="11911"/>
                    <a:pt x="4513" y="11911"/>
                  </a:cubicBezTo>
                  <a:cubicBezTo>
                    <a:pt x="4558" y="11911"/>
                    <a:pt x="4604" y="11897"/>
                    <a:pt x="4642" y="11868"/>
                  </a:cubicBezTo>
                  <a:cubicBezTo>
                    <a:pt x="5446" y="11189"/>
                    <a:pt x="6173" y="10442"/>
                    <a:pt x="6834" y="9629"/>
                  </a:cubicBezTo>
                  <a:cubicBezTo>
                    <a:pt x="7427" y="8911"/>
                    <a:pt x="7925" y="8126"/>
                    <a:pt x="8336" y="7293"/>
                  </a:cubicBezTo>
                  <a:cubicBezTo>
                    <a:pt x="8795" y="6327"/>
                    <a:pt x="9035" y="5389"/>
                    <a:pt x="9035" y="4518"/>
                  </a:cubicBezTo>
                  <a:cubicBezTo>
                    <a:pt x="9025" y="2020"/>
                    <a:pt x="7006" y="1"/>
                    <a:pt x="45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70;p29"/>
            <p:cNvSpPr/>
            <p:nvPr/>
          </p:nvSpPr>
          <p:spPr>
            <a:xfrm>
              <a:off x="3160277" y="2469268"/>
              <a:ext cx="137996" cy="309028"/>
            </a:xfrm>
            <a:custGeom>
              <a:avLst/>
              <a:gdLst/>
              <a:ahLst/>
              <a:cxnLst/>
              <a:rect l="l" t="t" r="r" b="b"/>
              <a:pathLst>
                <a:path w="5255" h="11768" extrusionOk="0">
                  <a:moveTo>
                    <a:pt x="3369" y="0"/>
                  </a:moveTo>
                  <a:cubicBezTo>
                    <a:pt x="1388" y="527"/>
                    <a:pt x="0" y="2316"/>
                    <a:pt x="0" y="4374"/>
                  </a:cubicBezTo>
                  <a:cubicBezTo>
                    <a:pt x="0" y="5245"/>
                    <a:pt x="240" y="6183"/>
                    <a:pt x="689" y="7140"/>
                  </a:cubicBezTo>
                  <a:cubicBezTo>
                    <a:pt x="1101" y="7982"/>
                    <a:pt x="1608" y="8767"/>
                    <a:pt x="2202" y="9485"/>
                  </a:cubicBezTo>
                  <a:cubicBezTo>
                    <a:pt x="2852" y="10298"/>
                    <a:pt x="3589" y="11045"/>
                    <a:pt x="4384" y="11724"/>
                  </a:cubicBezTo>
                  <a:cubicBezTo>
                    <a:pt x="4422" y="11753"/>
                    <a:pt x="4467" y="11767"/>
                    <a:pt x="4513" y="11767"/>
                  </a:cubicBezTo>
                  <a:cubicBezTo>
                    <a:pt x="4558" y="11767"/>
                    <a:pt x="4604" y="11753"/>
                    <a:pt x="4642" y="11724"/>
                  </a:cubicBezTo>
                  <a:cubicBezTo>
                    <a:pt x="4661" y="11705"/>
                    <a:pt x="4900" y="11513"/>
                    <a:pt x="5254" y="11179"/>
                  </a:cubicBezTo>
                  <a:cubicBezTo>
                    <a:pt x="4518" y="10537"/>
                    <a:pt x="3838" y="9829"/>
                    <a:pt x="3226" y="9073"/>
                  </a:cubicBezTo>
                  <a:cubicBezTo>
                    <a:pt x="2632" y="8355"/>
                    <a:pt x="2125" y="7571"/>
                    <a:pt x="1723" y="6738"/>
                  </a:cubicBezTo>
                  <a:cubicBezTo>
                    <a:pt x="1264" y="5771"/>
                    <a:pt x="1024" y="4833"/>
                    <a:pt x="1024" y="3963"/>
                  </a:cubicBezTo>
                  <a:cubicBezTo>
                    <a:pt x="1024" y="2316"/>
                    <a:pt x="1924" y="795"/>
                    <a:pt x="33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71;p29"/>
            <p:cNvSpPr/>
            <p:nvPr/>
          </p:nvSpPr>
          <p:spPr>
            <a:xfrm>
              <a:off x="3156259" y="2492377"/>
              <a:ext cx="214387" cy="183374"/>
            </a:xfrm>
            <a:custGeom>
              <a:avLst/>
              <a:gdLst/>
              <a:ahLst/>
              <a:cxnLst/>
              <a:rect l="l" t="t" r="r" b="b"/>
              <a:pathLst>
                <a:path w="8164" h="6983" extrusionOk="0">
                  <a:moveTo>
                    <a:pt x="4671" y="1"/>
                  </a:moveTo>
                  <a:cubicBezTo>
                    <a:pt x="1560" y="1"/>
                    <a:pt x="0" y="3762"/>
                    <a:pt x="2201" y="5963"/>
                  </a:cubicBezTo>
                  <a:cubicBezTo>
                    <a:pt x="2868" y="6629"/>
                    <a:pt x="3761" y="6983"/>
                    <a:pt x="4669" y="6983"/>
                  </a:cubicBezTo>
                  <a:cubicBezTo>
                    <a:pt x="5118" y="6983"/>
                    <a:pt x="5570" y="6896"/>
                    <a:pt x="6001" y="6719"/>
                  </a:cubicBezTo>
                  <a:cubicBezTo>
                    <a:pt x="7312" y="6183"/>
                    <a:pt x="8164" y="4910"/>
                    <a:pt x="8164" y="3494"/>
                  </a:cubicBezTo>
                  <a:cubicBezTo>
                    <a:pt x="8154" y="1570"/>
                    <a:pt x="6594" y="1"/>
                    <a:pt x="46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72;p29"/>
            <p:cNvSpPr/>
            <p:nvPr/>
          </p:nvSpPr>
          <p:spPr>
            <a:xfrm>
              <a:off x="3174589" y="2511731"/>
              <a:ext cx="176704" cy="164388"/>
            </a:xfrm>
            <a:custGeom>
              <a:avLst/>
              <a:gdLst/>
              <a:ahLst/>
              <a:cxnLst/>
              <a:rect l="l" t="t" r="r" b="b"/>
              <a:pathLst>
                <a:path w="6729" h="6260" extrusionOk="0">
                  <a:moveTo>
                    <a:pt x="1838" y="1"/>
                  </a:moveTo>
                  <a:cubicBezTo>
                    <a:pt x="164" y="1283"/>
                    <a:pt x="1" y="3743"/>
                    <a:pt x="1494" y="5236"/>
                  </a:cubicBezTo>
                  <a:cubicBezTo>
                    <a:pt x="2177" y="5924"/>
                    <a:pt x="3070" y="6260"/>
                    <a:pt x="3959" y="6260"/>
                  </a:cubicBezTo>
                  <a:cubicBezTo>
                    <a:pt x="5000" y="6260"/>
                    <a:pt x="6037" y="5799"/>
                    <a:pt x="6729" y="4901"/>
                  </a:cubicBezTo>
                  <a:lnTo>
                    <a:pt x="6729" y="4901"/>
                  </a:lnTo>
                  <a:cubicBezTo>
                    <a:pt x="6116" y="5370"/>
                    <a:pt x="5360" y="5628"/>
                    <a:pt x="4585" y="5628"/>
                  </a:cubicBezTo>
                  <a:cubicBezTo>
                    <a:pt x="1685" y="5628"/>
                    <a:pt x="58" y="2288"/>
                    <a:pt x="18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73;p29"/>
            <p:cNvSpPr/>
            <p:nvPr/>
          </p:nvSpPr>
          <p:spPr>
            <a:xfrm>
              <a:off x="3251005" y="2524493"/>
              <a:ext cx="55802" cy="119536"/>
            </a:xfrm>
            <a:custGeom>
              <a:avLst/>
              <a:gdLst/>
              <a:ahLst/>
              <a:cxnLst/>
              <a:rect l="l" t="t" r="r" b="b"/>
              <a:pathLst>
                <a:path w="2125" h="4552" extrusionOk="0">
                  <a:moveTo>
                    <a:pt x="1061" y="1"/>
                  </a:moveTo>
                  <a:cubicBezTo>
                    <a:pt x="952" y="1"/>
                    <a:pt x="842" y="75"/>
                    <a:pt x="852" y="223"/>
                  </a:cubicBezTo>
                  <a:lnTo>
                    <a:pt x="852" y="644"/>
                  </a:lnTo>
                  <a:cubicBezTo>
                    <a:pt x="364" y="692"/>
                    <a:pt x="0" y="1113"/>
                    <a:pt x="29" y="1611"/>
                  </a:cubicBezTo>
                  <a:cubicBezTo>
                    <a:pt x="57" y="2093"/>
                    <a:pt x="459" y="2482"/>
                    <a:pt x="940" y="2482"/>
                  </a:cubicBezTo>
                  <a:cubicBezTo>
                    <a:pt x="946" y="2482"/>
                    <a:pt x="951" y="2482"/>
                    <a:pt x="957" y="2482"/>
                  </a:cubicBezTo>
                  <a:lnTo>
                    <a:pt x="1168" y="2482"/>
                  </a:lnTo>
                  <a:cubicBezTo>
                    <a:pt x="1847" y="2482"/>
                    <a:pt x="1847" y="3506"/>
                    <a:pt x="1168" y="3506"/>
                  </a:cubicBezTo>
                  <a:lnTo>
                    <a:pt x="862" y="3506"/>
                  </a:lnTo>
                  <a:cubicBezTo>
                    <a:pt x="632" y="3506"/>
                    <a:pt x="450" y="3324"/>
                    <a:pt x="450" y="3094"/>
                  </a:cubicBezTo>
                  <a:cubicBezTo>
                    <a:pt x="440" y="2970"/>
                    <a:pt x="342" y="2907"/>
                    <a:pt x="244" y="2907"/>
                  </a:cubicBezTo>
                  <a:cubicBezTo>
                    <a:pt x="146" y="2907"/>
                    <a:pt x="48" y="2970"/>
                    <a:pt x="38" y="3094"/>
                  </a:cubicBezTo>
                  <a:cubicBezTo>
                    <a:pt x="38" y="3553"/>
                    <a:pt x="402" y="3917"/>
                    <a:pt x="862" y="3917"/>
                  </a:cubicBezTo>
                  <a:lnTo>
                    <a:pt x="862" y="4329"/>
                  </a:lnTo>
                  <a:cubicBezTo>
                    <a:pt x="847" y="4477"/>
                    <a:pt x="955" y="4551"/>
                    <a:pt x="1064" y="4551"/>
                  </a:cubicBezTo>
                  <a:cubicBezTo>
                    <a:pt x="1173" y="4551"/>
                    <a:pt x="1283" y="4477"/>
                    <a:pt x="1273" y="4329"/>
                  </a:cubicBezTo>
                  <a:lnTo>
                    <a:pt x="1273" y="3908"/>
                  </a:lnTo>
                  <a:cubicBezTo>
                    <a:pt x="1761" y="3860"/>
                    <a:pt x="2125" y="3429"/>
                    <a:pt x="2096" y="2941"/>
                  </a:cubicBezTo>
                  <a:cubicBezTo>
                    <a:pt x="2068" y="2449"/>
                    <a:pt x="1666" y="2070"/>
                    <a:pt x="1186" y="2070"/>
                  </a:cubicBezTo>
                  <a:cubicBezTo>
                    <a:pt x="1180" y="2070"/>
                    <a:pt x="1174" y="2070"/>
                    <a:pt x="1168" y="2070"/>
                  </a:cubicBezTo>
                  <a:lnTo>
                    <a:pt x="957" y="2070"/>
                  </a:lnTo>
                  <a:cubicBezTo>
                    <a:pt x="278" y="2070"/>
                    <a:pt x="278" y="1037"/>
                    <a:pt x="957" y="1037"/>
                  </a:cubicBezTo>
                  <a:lnTo>
                    <a:pt x="1273" y="1037"/>
                  </a:lnTo>
                  <a:cubicBezTo>
                    <a:pt x="1493" y="1037"/>
                    <a:pt x="1675" y="1218"/>
                    <a:pt x="1675" y="1448"/>
                  </a:cubicBezTo>
                  <a:lnTo>
                    <a:pt x="1675" y="1659"/>
                  </a:lnTo>
                  <a:cubicBezTo>
                    <a:pt x="1685" y="1773"/>
                    <a:pt x="1771" y="1860"/>
                    <a:pt x="1886" y="1860"/>
                  </a:cubicBezTo>
                  <a:cubicBezTo>
                    <a:pt x="1991" y="1860"/>
                    <a:pt x="2087" y="1764"/>
                    <a:pt x="2087" y="1659"/>
                  </a:cubicBezTo>
                  <a:lnTo>
                    <a:pt x="2087" y="1448"/>
                  </a:lnTo>
                  <a:cubicBezTo>
                    <a:pt x="2087" y="998"/>
                    <a:pt x="1723" y="625"/>
                    <a:pt x="1263" y="625"/>
                  </a:cubicBezTo>
                  <a:lnTo>
                    <a:pt x="1263" y="223"/>
                  </a:lnTo>
                  <a:cubicBezTo>
                    <a:pt x="1278" y="75"/>
                    <a:pt x="1170" y="1"/>
                    <a:pt x="1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74;p29"/>
            <p:cNvSpPr/>
            <p:nvPr/>
          </p:nvSpPr>
          <p:spPr>
            <a:xfrm>
              <a:off x="3398875" y="2433318"/>
              <a:ext cx="52940" cy="86500"/>
            </a:xfrm>
            <a:custGeom>
              <a:avLst/>
              <a:gdLst/>
              <a:ahLst/>
              <a:cxnLst/>
              <a:rect l="l" t="t" r="r" b="b"/>
              <a:pathLst>
                <a:path w="2016" h="3294" extrusionOk="0">
                  <a:moveTo>
                    <a:pt x="294" y="1"/>
                  </a:moveTo>
                  <a:cubicBezTo>
                    <a:pt x="121" y="1"/>
                    <a:pt x="0" y="236"/>
                    <a:pt x="169" y="365"/>
                  </a:cubicBezTo>
                  <a:cubicBezTo>
                    <a:pt x="1059" y="977"/>
                    <a:pt x="1604" y="1992"/>
                    <a:pt x="1604" y="3083"/>
                  </a:cubicBezTo>
                  <a:cubicBezTo>
                    <a:pt x="1604" y="3197"/>
                    <a:pt x="1690" y="3293"/>
                    <a:pt x="1805" y="3293"/>
                  </a:cubicBezTo>
                  <a:cubicBezTo>
                    <a:pt x="1920" y="3284"/>
                    <a:pt x="2006" y="3197"/>
                    <a:pt x="2016" y="3083"/>
                  </a:cubicBezTo>
                  <a:cubicBezTo>
                    <a:pt x="2006" y="1858"/>
                    <a:pt x="1403" y="719"/>
                    <a:pt x="399" y="30"/>
                  </a:cubicBezTo>
                  <a:cubicBezTo>
                    <a:pt x="363" y="9"/>
                    <a:pt x="327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75;p29"/>
            <p:cNvSpPr/>
            <p:nvPr/>
          </p:nvSpPr>
          <p:spPr>
            <a:xfrm>
              <a:off x="3368466" y="2477803"/>
              <a:ext cx="29332" cy="42016"/>
            </a:xfrm>
            <a:custGeom>
              <a:avLst/>
              <a:gdLst/>
              <a:ahLst/>
              <a:cxnLst/>
              <a:rect l="l" t="t" r="r" b="b"/>
              <a:pathLst>
                <a:path w="1117" h="1600" extrusionOk="0">
                  <a:moveTo>
                    <a:pt x="294" y="1"/>
                  </a:moveTo>
                  <a:cubicBezTo>
                    <a:pt x="121" y="1"/>
                    <a:pt x="0" y="238"/>
                    <a:pt x="169" y="374"/>
                  </a:cubicBezTo>
                  <a:cubicBezTo>
                    <a:pt x="504" y="604"/>
                    <a:pt x="705" y="977"/>
                    <a:pt x="705" y="1389"/>
                  </a:cubicBezTo>
                  <a:cubicBezTo>
                    <a:pt x="705" y="1503"/>
                    <a:pt x="800" y="1599"/>
                    <a:pt x="915" y="1599"/>
                  </a:cubicBezTo>
                  <a:cubicBezTo>
                    <a:pt x="1021" y="1599"/>
                    <a:pt x="1116" y="1503"/>
                    <a:pt x="1116" y="1389"/>
                  </a:cubicBezTo>
                  <a:cubicBezTo>
                    <a:pt x="1116" y="843"/>
                    <a:pt x="848" y="336"/>
                    <a:pt x="398" y="30"/>
                  </a:cubicBezTo>
                  <a:cubicBezTo>
                    <a:pt x="363" y="9"/>
                    <a:pt x="327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76;p29"/>
            <p:cNvSpPr/>
            <p:nvPr/>
          </p:nvSpPr>
          <p:spPr>
            <a:xfrm>
              <a:off x="3383802" y="2455587"/>
              <a:ext cx="40887" cy="64232"/>
            </a:xfrm>
            <a:custGeom>
              <a:avLst/>
              <a:gdLst/>
              <a:ahLst/>
              <a:cxnLst/>
              <a:rect l="l" t="t" r="r" b="b"/>
              <a:pathLst>
                <a:path w="1557" h="2446" extrusionOk="0">
                  <a:moveTo>
                    <a:pt x="288" y="0"/>
                  </a:moveTo>
                  <a:cubicBezTo>
                    <a:pt x="118" y="0"/>
                    <a:pt x="0" y="234"/>
                    <a:pt x="159" y="368"/>
                  </a:cubicBezTo>
                  <a:cubicBezTo>
                    <a:pt x="781" y="789"/>
                    <a:pt x="1145" y="1488"/>
                    <a:pt x="1154" y="2235"/>
                  </a:cubicBezTo>
                  <a:cubicBezTo>
                    <a:pt x="1154" y="2349"/>
                    <a:pt x="1240" y="2445"/>
                    <a:pt x="1355" y="2445"/>
                  </a:cubicBezTo>
                  <a:cubicBezTo>
                    <a:pt x="1470" y="2436"/>
                    <a:pt x="1556" y="2349"/>
                    <a:pt x="1556" y="2235"/>
                  </a:cubicBezTo>
                  <a:cubicBezTo>
                    <a:pt x="1556" y="1354"/>
                    <a:pt x="1126" y="531"/>
                    <a:pt x="398" y="33"/>
                  </a:cubicBezTo>
                  <a:cubicBezTo>
                    <a:pt x="360" y="10"/>
                    <a:pt x="323" y="0"/>
                    <a:pt x="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77;p29"/>
            <p:cNvSpPr/>
            <p:nvPr/>
          </p:nvSpPr>
          <p:spPr>
            <a:xfrm>
              <a:off x="3105998" y="2433240"/>
              <a:ext cx="52914" cy="86579"/>
            </a:xfrm>
            <a:custGeom>
              <a:avLst/>
              <a:gdLst/>
              <a:ahLst/>
              <a:cxnLst/>
              <a:rect l="l" t="t" r="r" b="b"/>
              <a:pathLst>
                <a:path w="2015" h="3297" extrusionOk="0">
                  <a:moveTo>
                    <a:pt x="1726" y="0"/>
                  </a:moveTo>
                  <a:cubicBezTo>
                    <a:pt x="1691" y="0"/>
                    <a:pt x="1655" y="10"/>
                    <a:pt x="1618" y="33"/>
                  </a:cubicBezTo>
                  <a:cubicBezTo>
                    <a:pt x="613" y="722"/>
                    <a:pt x="0" y="1861"/>
                    <a:pt x="10" y="3086"/>
                  </a:cubicBezTo>
                  <a:cubicBezTo>
                    <a:pt x="10" y="3200"/>
                    <a:pt x="96" y="3296"/>
                    <a:pt x="211" y="3296"/>
                  </a:cubicBezTo>
                  <a:cubicBezTo>
                    <a:pt x="326" y="3287"/>
                    <a:pt x="412" y="3200"/>
                    <a:pt x="412" y="3086"/>
                  </a:cubicBezTo>
                  <a:cubicBezTo>
                    <a:pt x="412" y="1995"/>
                    <a:pt x="957" y="980"/>
                    <a:pt x="1847" y="368"/>
                  </a:cubicBezTo>
                  <a:cubicBezTo>
                    <a:pt x="2014" y="240"/>
                    <a:pt x="1897" y="0"/>
                    <a:pt x="17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78;p29"/>
            <p:cNvSpPr/>
            <p:nvPr/>
          </p:nvSpPr>
          <p:spPr>
            <a:xfrm>
              <a:off x="3159778" y="2477803"/>
              <a:ext cx="29569" cy="42016"/>
            </a:xfrm>
            <a:custGeom>
              <a:avLst/>
              <a:gdLst/>
              <a:ahLst/>
              <a:cxnLst/>
              <a:rect l="l" t="t" r="r" b="b"/>
              <a:pathLst>
                <a:path w="1126" h="1600" extrusionOk="0">
                  <a:moveTo>
                    <a:pt x="832" y="1"/>
                  </a:moveTo>
                  <a:cubicBezTo>
                    <a:pt x="799" y="1"/>
                    <a:pt x="763" y="9"/>
                    <a:pt x="728" y="30"/>
                  </a:cubicBezTo>
                  <a:cubicBezTo>
                    <a:pt x="278" y="336"/>
                    <a:pt x="0" y="843"/>
                    <a:pt x="10" y="1389"/>
                  </a:cubicBezTo>
                  <a:cubicBezTo>
                    <a:pt x="10" y="1503"/>
                    <a:pt x="96" y="1599"/>
                    <a:pt x="211" y="1599"/>
                  </a:cubicBezTo>
                  <a:cubicBezTo>
                    <a:pt x="326" y="1599"/>
                    <a:pt x="421" y="1503"/>
                    <a:pt x="421" y="1389"/>
                  </a:cubicBezTo>
                  <a:cubicBezTo>
                    <a:pt x="421" y="977"/>
                    <a:pt x="622" y="594"/>
                    <a:pt x="957" y="365"/>
                  </a:cubicBezTo>
                  <a:cubicBezTo>
                    <a:pt x="1126" y="236"/>
                    <a:pt x="1005" y="1"/>
                    <a:pt x="8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79;p29"/>
            <p:cNvSpPr/>
            <p:nvPr/>
          </p:nvSpPr>
          <p:spPr>
            <a:xfrm>
              <a:off x="3132888" y="2455587"/>
              <a:ext cx="41071" cy="64232"/>
            </a:xfrm>
            <a:custGeom>
              <a:avLst/>
              <a:gdLst/>
              <a:ahLst/>
              <a:cxnLst/>
              <a:rect l="l" t="t" r="r" b="b"/>
              <a:pathLst>
                <a:path w="1564" h="2446" extrusionOk="0">
                  <a:moveTo>
                    <a:pt x="1278" y="0"/>
                  </a:moveTo>
                  <a:cubicBezTo>
                    <a:pt x="1243" y="0"/>
                    <a:pt x="1206" y="10"/>
                    <a:pt x="1168" y="33"/>
                  </a:cubicBezTo>
                  <a:cubicBezTo>
                    <a:pt x="440" y="521"/>
                    <a:pt x="0" y="1354"/>
                    <a:pt x="0" y="2235"/>
                  </a:cubicBezTo>
                  <a:cubicBezTo>
                    <a:pt x="0" y="2349"/>
                    <a:pt x="96" y="2445"/>
                    <a:pt x="211" y="2445"/>
                  </a:cubicBezTo>
                  <a:cubicBezTo>
                    <a:pt x="316" y="2436"/>
                    <a:pt x="412" y="2349"/>
                    <a:pt x="412" y="2235"/>
                  </a:cubicBezTo>
                  <a:cubicBezTo>
                    <a:pt x="412" y="1488"/>
                    <a:pt x="785" y="789"/>
                    <a:pt x="1397" y="368"/>
                  </a:cubicBezTo>
                  <a:cubicBezTo>
                    <a:pt x="1564" y="234"/>
                    <a:pt x="1448" y="0"/>
                    <a:pt x="1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043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980" y="1559176"/>
            <a:ext cx="9496659" cy="4470056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643989" y="484839"/>
            <a:ext cx="10906558" cy="6073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EQUIPO ENCARGADO DE LA RENDICIÓN DE CUENTAS 2024 </a:t>
            </a:r>
            <a:endParaRPr lang="es-EC" sz="3600" b="1" dirty="0">
              <a:solidFill>
                <a:srgbClr val="00196D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89" y="5874475"/>
            <a:ext cx="3948811" cy="9835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68991" y="982636"/>
            <a:ext cx="10631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rgbClr val="00B0F0"/>
                </a:solidFill>
              </a:rPr>
              <a:t>Alcalde </a:t>
            </a:r>
            <a:r>
              <a:rPr lang="es-EC" sz="2000" b="1" dirty="0">
                <a:solidFill>
                  <a:srgbClr val="00B0F0"/>
                </a:solidFill>
              </a:rPr>
              <a:t>Pabel Muñoz, Memorando Nro. </a:t>
            </a:r>
            <a:r>
              <a:rPr lang="es-EC" sz="2000" b="1" dirty="0" smtClean="0">
                <a:solidFill>
                  <a:srgbClr val="00B0F0"/>
                </a:solidFill>
              </a:rPr>
              <a:t>GADDMQ-AM-2023-0034-ME del 13 de diciembre de 2022</a:t>
            </a:r>
            <a:endParaRPr lang="es-EC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9F8C85CE-17F3-47B4-9692-62968BD9098D}"/>
              </a:ext>
            </a:extLst>
          </p:cNvPr>
          <p:cNvGrpSpPr/>
          <p:nvPr/>
        </p:nvGrpSpPr>
        <p:grpSpPr>
          <a:xfrm>
            <a:off x="6260807" y="2200249"/>
            <a:ext cx="2454580" cy="3739952"/>
            <a:chOff x="6206360" y="2246363"/>
            <a:chExt cx="2512881" cy="3828785"/>
          </a:xfrm>
        </p:grpSpPr>
        <p:sp>
          <p:nvSpPr>
            <p:cNvPr id="7" name="Rectangle: Rounded Corners 3">
              <a:extLst>
                <a:ext uri="{FF2B5EF4-FFF2-40B4-BE49-F238E27FC236}">
                  <a16:creationId xmlns:a16="http://schemas.microsoft.com/office/drawing/2014/main" id="{BF3B68C7-CFEB-4BEA-B15E-052061C6D565}"/>
                </a:ext>
              </a:extLst>
            </p:cNvPr>
            <p:cNvSpPr/>
            <p:nvPr/>
          </p:nvSpPr>
          <p:spPr>
            <a:xfrm>
              <a:off x="6206360" y="2246363"/>
              <a:ext cx="2430458" cy="3755481"/>
            </a:xfrm>
            <a:prstGeom prst="roundRect">
              <a:avLst>
                <a:gd name="adj" fmla="val 4346"/>
              </a:avLst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id="{75BA9ED8-3FC9-4A38-B8D3-06C1D3407B4D}"/>
                </a:ext>
              </a:extLst>
            </p:cNvPr>
            <p:cNvSpPr/>
            <p:nvPr/>
          </p:nvSpPr>
          <p:spPr>
            <a:xfrm>
              <a:off x="6206360" y="2246364"/>
              <a:ext cx="2430458" cy="1481788"/>
            </a:xfrm>
            <a:custGeom>
              <a:avLst/>
              <a:gdLst>
                <a:gd name="connsiteX0" fmla="*/ 110899 w 2430458"/>
                <a:gd name="connsiteY0" fmla="*/ 0 h 1481788"/>
                <a:gd name="connsiteX1" fmla="*/ 2319559 w 2430458"/>
                <a:gd name="connsiteY1" fmla="*/ 0 h 1481788"/>
                <a:gd name="connsiteX2" fmla="*/ 2430458 w 2430458"/>
                <a:gd name="connsiteY2" fmla="*/ 110899 h 1481788"/>
                <a:gd name="connsiteX3" fmla="*/ 2430458 w 2430458"/>
                <a:gd name="connsiteY3" fmla="*/ 947615 h 1481788"/>
                <a:gd name="connsiteX4" fmla="*/ 1848525 w 2430458"/>
                <a:gd name="connsiteY4" fmla="*/ 947615 h 1481788"/>
                <a:gd name="connsiteX5" fmla="*/ 1846545 w 2430458"/>
                <a:gd name="connsiteY5" fmla="*/ 967252 h 1481788"/>
                <a:gd name="connsiteX6" fmla="*/ 1215230 w 2430458"/>
                <a:gd name="connsiteY6" fmla="*/ 1481788 h 1481788"/>
                <a:gd name="connsiteX7" fmla="*/ 583915 w 2430458"/>
                <a:gd name="connsiteY7" fmla="*/ 967252 h 1481788"/>
                <a:gd name="connsiteX8" fmla="*/ 581936 w 2430458"/>
                <a:gd name="connsiteY8" fmla="*/ 947615 h 1481788"/>
                <a:gd name="connsiteX9" fmla="*/ 0 w 2430458"/>
                <a:gd name="connsiteY9" fmla="*/ 947615 h 1481788"/>
                <a:gd name="connsiteX10" fmla="*/ 0 w 2430458"/>
                <a:gd name="connsiteY10" fmla="*/ 110899 h 1481788"/>
                <a:gd name="connsiteX11" fmla="*/ 110899 w 2430458"/>
                <a:gd name="connsiteY11" fmla="*/ 0 h 148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0458" h="1481788">
                  <a:moveTo>
                    <a:pt x="110899" y="0"/>
                  </a:moveTo>
                  <a:lnTo>
                    <a:pt x="2319559" y="0"/>
                  </a:lnTo>
                  <a:cubicBezTo>
                    <a:pt x="2380807" y="0"/>
                    <a:pt x="2430458" y="49651"/>
                    <a:pt x="2430458" y="110899"/>
                  </a:cubicBezTo>
                  <a:lnTo>
                    <a:pt x="2430458" y="947615"/>
                  </a:lnTo>
                  <a:lnTo>
                    <a:pt x="1848525" y="947615"/>
                  </a:lnTo>
                  <a:lnTo>
                    <a:pt x="1846545" y="967252"/>
                  </a:lnTo>
                  <a:cubicBezTo>
                    <a:pt x="1786457" y="1260897"/>
                    <a:pt x="1526639" y="1481788"/>
                    <a:pt x="1215230" y="1481788"/>
                  </a:cubicBezTo>
                  <a:cubicBezTo>
                    <a:pt x="903821" y="1481788"/>
                    <a:pt x="644004" y="1260897"/>
                    <a:pt x="583915" y="967252"/>
                  </a:cubicBezTo>
                  <a:lnTo>
                    <a:pt x="581936" y="947615"/>
                  </a:lnTo>
                  <a:lnTo>
                    <a:pt x="0" y="947615"/>
                  </a:lnTo>
                  <a:lnTo>
                    <a:pt x="0" y="110899"/>
                  </a:lnTo>
                  <a:cubicBezTo>
                    <a:pt x="0" y="49651"/>
                    <a:pt x="49651" y="0"/>
                    <a:pt x="1108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D485DD84-F0D1-4C58-92F4-07BA3F78792D}"/>
                </a:ext>
              </a:extLst>
            </p:cNvPr>
            <p:cNvSpPr/>
            <p:nvPr/>
          </p:nvSpPr>
          <p:spPr>
            <a:xfrm>
              <a:off x="6219734" y="3878991"/>
              <a:ext cx="2499507" cy="2196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>
                  <a:solidFill>
                    <a:srgbClr val="FF0000"/>
                  </a:solidFill>
                </a:rPr>
                <a:t>FASE 3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b="1" dirty="0"/>
                <a:t>Deliberación pública y evaluación ciudadana del Informe Institucional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rgbClr val="FF0000"/>
                  </a:solidFill>
                </a:rPr>
                <a:t>ABRIL</a:t>
              </a:r>
              <a:endParaRPr lang="es-EC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47C92D55-63A8-4B0B-BE50-C55186EE6DA4}"/>
                </a:ext>
              </a:extLst>
            </p:cNvPr>
            <p:cNvGrpSpPr/>
            <p:nvPr/>
          </p:nvGrpSpPr>
          <p:grpSpPr>
            <a:xfrm>
              <a:off x="6947781" y="2609938"/>
              <a:ext cx="947615" cy="947615"/>
              <a:chOff x="6947781" y="2609938"/>
              <a:chExt cx="947615" cy="947615"/>
            </a:xfrm>
          </p:grpSpPr>
          <p:sp>
            <p:nvSpPr>
              <p:cNvPr id="15" name="Oval 7">
                <a:extLst>
                  <a:ext uri="{FF2B5EF4-FFF2-40B4-BE49-F238E27FC236}">
                    <a16:creationId xmlns:a16="http://schemas.microsoft.com/office/drawing/2014/main" id="{AD6236B9-90D5-4236-83CB-42828ED7F711}"/>
                  </a:ext>
                </a:extLst>
              </p:cNvPr>
              <p:cNvSpPr/>
              <p:nvPr/>
            </p:nvSpPr>
            <p:spPr>
              <a:xfrm>
                <a:off x="6947781" y="2609938"/>
                <a:ext cx="947615" cy="9476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Shape 2390">
                <a:extLst>
                  <a:ext uri="{FF2B5EF4-FFF2-40B4-BE49-F238E27FC236}">
                    <a16:creationId xmlns:a16="http://schemas.microsoft.com/office/drawing/2014/main" id="{5CEBFC48-B52C-4E6E-9575-89A2ACBCABB1}"/>
                  </a:ext>
                </a:extLst>
              </p:cNvPr>
              <p:cNvSpPr/>
              <p:nvPr/>
            </p:nvSpPr>
            <p:spPr>
              <a:xfrm>
                <a:off x="7211098" y="2873271"/>
                <a:ext cx="420981" cy="420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73" y="17379"/>
                    </a:moveTo>
                    <a:lnTo>
                      <a:pt x="15643" y="14949"/>
                    </a:lnTo>
                    <a:cubicBezTo>
                      <a:pt x="16600" y="13832"/>
                      <a:pt x="17182" y="12386"/>
                      <a:pt x="17182" y="10800"/>
                    </a:cubicBezTo>
                    <a:cubicBezTo>
                      <a:pt x="17182" y="9214"/>
                      <a:pt x="16600" y="7767"/>
                      <a:pt x="15643" y="6651"/>
                    </a:cubicBezTo>
                    <a:lnTo>
                      <a:pt x="18073" y="4221"/>
                    </a:lnTo>
                    <a:cubicBezTo>
                      <a:pt x="19649" y="5963"/>
                      <a:pt x="20618" y="8266"/>
                      <a:pt x="20618" y="10800"/>
                    </a:cubicBezTo>
                    <a:cubicBezTo>
                      <a:pt x="20618" y="13335"/>
                      <a:pt x="19649" y="15637"/>
                      <a:pt x="18073" y="17379"/>
                    </a:cubicBezTo>
                    <a:moveTo>
                      <a:pt x="10800" y="20619"/>
                    </a:moveTo>
                    <a:cubicBezTo>
                      <a:pt x="8265" y="20619"/>
                      <a:pt x="5963" y="19650"/>
                      <a:pt x="4221" y="18073"/>
                    </a:cubicBezTo>
                    <a:lnTo>
                      <a:pt x="6651" y="15643"/>
                    </a:lnTo>
                    <a:cubicBezTo>
                      <a:pt x="7767" y="16600"/>
                      <a:pt x="9214" y="17182"/>
                      <a:pt x="10800" y="17182"/>
                    </a:cubicBezTo>
                    <a:cubicBezTo>
                      <a:pt x="12386" y="17182"/>
                      <a:pt x="13833" y="16600"/>
                      <a:pt x="14949" y="15643"/>
                    </a:cubicBezTo>
                    <a:lnTo>
                      <a:pt x="17379" y="18073"/>
                    </a:lnTo>
                    <a:cubicBezTo>
                      <a:pt x="15637" y="19650"/>
                      <a:pt x="13334" y="20619"/>
                      <a:pt x="10800" y="20619"/>
                    </a:cubicBezTo>
                    <a:moveTo>
                      <a:pt x="982" y="10800"/>
                    </a:moveTo>
                    <a:cubicBezTo>
                      <a:pt x="982" y="8266"/>
                      <a:pt x="1950" y="5963"/>
                      <a:pt x="3527" y="4221"/>
                    </a:cubicBezTo>
                    <a:lnTo>
                      <a:pt x="5957" y="6651"/>
                    </a:lnTo>
                    <a:cubicBezTo>
                      <a:pt x="4999" y="7767"/>
                      <a:pt x="4418" y="9214"/>
                      <a:pt x="4418" y="10800"/>
                    </a:cubicBezTo>
                    <a:cubicBezTo>
                      <a:pt x="4418" y="12386"/>
                      <a:pt x="4999" y="13832"/>
                      <a:pt x="5957" y="14949"/>
                    </a:cubicBezTo>
                    <a:lnTo>
                      <a:pt x="3527" y="17379"/>
                    </a:lnTo>
                    <a:cubicBezTo>
                      <a:pt x="1950" y="15637"/>
                      <a:pt x="982" y="13335"/>
                      <a:pt x="982" y="10800"/>
                    </a:cubicBezTo>
                    <a:moveTo>
                      <a:pt x="16200" y="10800"/>
                    </a:moveTo>
                    <a:cubicBezTo>
                      <a:pt x="16200" y="13782"/>
                      <a:pt x="13782" y="16200"/>
                      <a:pt x="10800" y="16200"/>
                    </a:cubicBezTo>
                    <a:cubicBezTo>
                      <a:pt x="7817" y="16200"/>
                      <a:pt x="5400" y="13782"/>
                      <a:pt x="5400" y="10800"/>
                    </a:cubicBez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800"/>
                    </a:cubicBezTo>
                    <a:moveTo>
                      <a:pt x="10800" y="982"/>
                    </a:moveTo>
                    <a:cubicBezTo>
                      <a:pt x="13334" y="982"/>
                      <a:pt x="15637" y="1950"/>
                      <a:pt x="17379" y="3527"/>
                    </a:cubicBezTo>
                    <a:lnTo>
                      <a:pt x="14949" y="5957"/>
                    </a:lnTo>
                    <a:cubicBezTo>
                      <a:pt x="13832" y="4999"/>
                      <a:pt x="12386" y="4418"/>
                      <a:pt x="10800" y="4418"/>
                    </a:cubicBezTo>
                    <a:cubicBezTo>
                      <a:pt x="9214" y="4418"/>
                      <a:pt x="7767" y="4999"/>
                      <a:pt x="6651" y="5957"/>
                    </a:cubicBezTo>
                    <a:lnTo>
                      <a:pt x="4221" y="3527"/>
                    </a:lnTo>
                    <a:cubicBezTo>
                      <a:pt x="5963" y="1950"/>
                      <a:pt x="8265" y="982"/>
                      <a:pt x="10800" y="982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19049" tIns="19049" rIns="19049" bIns="19049" anchor="ctr"/>
              <a:lstStyle/>
              <a:p>
                <a:pPr marL="0" marR="0" lvl="0" indent="0" algn="ctr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6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81749A34-9EB3-4942-B038-900631E25D6D}"/>
              </a:ext>
            </a:extLst>
          </p:cNvPr>
          <p:cNvGrpSpPr/>
          <p:nvPr/>
        </p:nvGrpSpPr>
        <p:grpSpPr>
          <a:xfrm>
            <a:off x="3657601" y="2200250"/>
            <a:ext cx="2427965" cy="3749980"/>
            <a:chOff x="3541323" y="2246364"/>
            <a:chExt cx="2485634" cy="3839052"/>
          </a:xfrm>
        </p:grpSpPr>
        <p:sp>
          <p:nvSpPr>
            <p:cNvPr id="18" name="Rectangle: Rounded Corners 12">
              <a:extLst>
                <a:ext uri="{FF2B5EF4-FFF2-40B4-BE49-F238E27FC236}">
                  <a16:creationId xmlns:a16="http://schemas.microsoft.com/office/drawing/2014/main" id="{10343B42-B688-417D-9B24-27B7E957A9A6}"/>
                </a:ext>
              </a:extLst>
            </p:cNvPr>
            <p:cNvSpPr/>
            <p:nvPr/>
          </p:nvSpPr>
          <p:spPr>
            <a:xfrm>
              <a:off x="3555181" y="2246364"/>
              <a:ext cx="2430458" cy="3755481"/>
            </a:xfrm>
            <a:prstGeom prst="roundRect">
              <a:avLst>
                <a:gd name="adj" fmla="val 4346"/>
              </a:avLst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112639F6-7A85-49B2-9AB8-5F9DCDBA36C1}"/>
                </a:ext>
              </a:extLst>
            </p:cNvPr>
            <p:cNvSpPr/>
            <p:nvPr/>
          </p:nvSpPr>
          <p:spPr>
            <a:xfrm>
              <a:off x="3555181" y="2246364"/>
              <a:ext cx="2430458" cy="1481788"/>
            </a:xfrm>
            <a:custGeom>
              <a:avLst/>
              <a:gdLst>
                <a:gd name="connsiteX0" fmla="*/ 110899 w 2430458"/>
                <a:gd name="connsiteY0" fmla="*/ 0 h 1481788"/>
                <a:gd name="connsiteX1" fmla="*/ 2319559 w 2430458"/>
                <a:gd name="connsiteY1" fmla="*/ 0 h 1481788"/>
                <a:gd name="connsiteX2" fmla="*/ 2430458 w 2430458"/>
                <a:gd name="connsiteY2" fmla="*/ 110899 h 1481788"/>
                <a:gd name="connsiteX3" fmla="*/ 2430458 w 2430458"/>
                <a:gd name="connsiteY3" fmla="*/ 947615 h 1481788"/>
                <a:gd name="connsiteX4" fmla="*/ 1848525 w 2430458"/>
                <a:gd name="connsiteY4" fmla="*/ 947615 h 1481788"/>
                <a:gd name="connsiteX5" fmla="*/ 1846545 w 2430458"/>
                <a:gd name="connsiteY5" fmla="*/ 967252 h 1481788"/>
                <a:gd name="connsiteX6" fmla="*/ 1215230 w 2430458"/>
                <a:gd name="connsiteY6" fmla="*/ 1481788 h 1481788"/>
                <a:gd name="connsiteX7" fmla="*/ 583915 w 2430458"/>
                <a:gd name="connsiteY7" fmla="*/ 967252 h 1481788"/>
                <a:gd name="connsiteX8" fmla="*/ 581936 w 2430458"/>
                <a:gd name="connsiteY8" fmla="*/ 947615 h 1481788"/>
                <a:gd name="connsiteX9" fmla="*/ 0 w 2430458"/>
                <a:gd name="connsiteY9" fmla="*/ 947615 h 1481788"/>
                <a:gd name="connsiteX10" fmla="*/ 0 w 2430458"/>
                <a:gd name="connsiteY10" fmla="*/ 110899 h 1481788"/>
                <a:gd name="connsiteX11" fmla="*/ 110899 w 2430458"/>
                <a:gd name="connsiteY11" fmla="*/ 0 h 148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0458" h="1481788">
                  <a:moveTo>
                    <a:pt x="110899" y="0"/>
                  </a:moveTo>
                  <a:lnTo>
                    <a:pt x="2319559" y="0"/>
                  </a:lnTo>
                  <a:cubicBezTo>
                    <a:pt x="2380807" y="0"/>
                    <a:pt x="2430458" y="49651"/>
                    <a:pt x="2430458" y="110899"/>
                  </a:cubicBezTo>
                  <a:lnTo>
                    <a:pt x="2430458" y="947615"/>
                  </a:lnTo>
                  <a:lnTo>
                    <a:pt x="1848525" y="947615"/>
                  </a:lnTo>
                  <a:lnTo>
                    <a:pt x="1846545" y="967252"/>
                  </a:lnTo>
                  <a:cubicBezTo>
                    <a:pt x="1786457" y="1260897"/>
                    <a:pt x="1526639" y="1481788"/>
                    <a:pt x="1215230" y="1481788"/>
                  </a:cubicBezTo>
                  <a:cubicBezTo>
                    <a:pt x="903821" y="1481788"/>
                    <a:pt x="644004" y="1260897"/>
                    <a:pt x="583915" y="967252"/>
                  </a:cubicBezTo>
                  <a:lnTo>
                    <a:pt x="581936" y="947615"/>
                  </a:lnTo>
                  <a:lnTo>
                    <a:pt x="0" y="947615"/>
                  </a:lnTo>
                  <a:lnTo>
                    <a:pt x="0" y="110899"/>
                  </a:lnTo>
                  <a:cubicBezTo>
                    <a:pt x="0" y="49651"/>
                    <a:pt x="49651" y="0"/>
                    <a:pt x="110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BDF6ECBA-4DEE-4D9B-A343-B3689C17346B}"/>
                </a:ext>
              </a:extLst>
            </p:cNvPr>
            <p:cNvSpPr/>
            <p:nvPr/>
          </p:nvSpPr>
          <p:spPr>
            <a:xfrm>
              <a:off x="3541323" y="3889259"/>
              <a:ext cx="2485634" cy="2196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dirty="0">
                  <a:solidFill>
                    <a:srgbClr val="FF0000"/>
                  </a:solidFill>
                </a:rPr>
                <a:t>FASE 2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b="1" dirty="0"/>
                <a:t>Evaluación de la gestión y elaboración del Informe Institucional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rgbClr val="FF0000"/>
                  </a:solidFill>
                </a:rPr>
                <a:t>MARZO</a:t>
              </a:r>
              <a:endParaRPr lang="es-EC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1" name="Group 15">
              <a:extLst>
                <a:ext uri="{FF2B5EF4-FFF2-40B4-BE49-F238E27FC236}">
                  <a16:creationId xmlns:a16="http://schemas.microsoft.com/office/drawing/2014/main" id="{3B08D0F8-6BF2-4D6F-B224-FFAAA500A549}"/>
                </a:ext>
              </a:extLst>
            </p:cNvPr>
            <p:cNvGrpSpPr/>
            <p:nvPr/>
          </p:nvGrpSpPr>
          <p:grpSpPr>
            <a:xfrm>
              <a:off x="4296602" y="2609938"/>
              <a:ext cx="947615" cy="947615"/>
              <a:chOff x="4296602" y="2609938"/>
              <a:chExt cx="947615" cy="947615"/>
            </a:xfrm>
          </p:grpSpPr>
          <p:sp>
            <p:nvSpPr>
              <p:cNvPr id="22" name="Oval 16">
                <a:extLst>
                  <a:ext uri="{FF2B5EF4-FFF2-40B4-BE49-F238E27FC236}">
                    <a16:creationId xmlns:a16="http://schemas.microsoft.com/office/drawing/2014/main" id="{9F262FCF-9455-4B96-92F4-2197FD83100F}"/>
                  </a:ext>
                </a:extLst>
              </p:cNvPr>
              <p:cNvSpPr/>
              <p:nvPr/>
            </p:nvSpPr>
            <p:spPr>
              <a:xfrm>
                <a:off x="4296602" y="2609938"/>
                <a:ext cx="947615" cy="9476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Shape 2627">
                <a:extLst>
                  <a:ext uri="{FF2B5EF4-FFF2-40B4-BE49-F238E27FC236}">
                    <a16:creationId xmlns:a16="http://schemas.microsoft.com/office/drawing/2014/main" id="{62CF3FE1-6CFB-41B5-B536-9242FD640D57}"/>
                  </a:ext>
                </a:extLst>
              </p:cNvPr>
              <p:cNvSpPr/>
              <p:nvPr/>
            </p:nvSpPr>
            <p:spPr>
              <a:xfrm>
                <a:off x="4559919" y="2873271"/>
                <a:ext cx="420981" cy="420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53" y="11229"/>
                    </a:moveTo>
                    <a:lnTo>
                      <a:pt x="20356" y="11234"/>
                    </a:lnTo>
                    <a:lnTo>
                      <a:pt x="11029" y="16143"/>
                    </a:lnTo>
                    <a:lnTo>
                      <a:pt x="11026" y="16138"/>
                    </a:lnTo>
                    <a:cubicBezTo>
                      <a:pt x="10957" y="16174"/>
                      <a:pt x="10883" y="16200"/>
                      <a:pt x="10800" y="16200"/>
                    </a:cubicBezTo>
                    <a:cubicBezTo>
                      <a:pt x="10717" y="16200"/>
                      <a:pt x="10643" y="16174"/>
                      <a:pt x="10574" y="16138"/>
                    </a:cubicBezTo>
                    <a:lnTo>
                      <a:pt x="10571" y="16143"/>
                    </a:lnTo>
                    <a:lnTo>
                      <a:pt x="1244" y="11234"/>
                    </a:lnTo>
                    <a:lnTo>
                      <a:pt x="1247" y="11229"/>
                    </a:lnTo>
                    <a:cubicBezTo>
                      <a:pt x="1091" y="11147"/>
                      <a:pt x="982" y="10988"/>
                      <a:pt x="982" y="10800"/>
                    </a:cubicBezTo>
                    <a:cubicBezTo>
                      <a:pt x="982" y="10612"/>
                      <a:pt x="1091" y="10453"/>
                      <a:pt x="1247" y="10371"/>
                    </a:cubicBezTo>
                    <a:lnTo>
                      <a:pt x="1244" y="10366"/>
                    </a:lnTo>
                    <a:lnTo>
                      <a:pt x="3562" y="9146"/>
                    </a:lnTo>
                    <a:lnTo>
                      <a:pt x="10113" y="12594"/>
                    </a:lnTo>
                    <a:lnTo>
                      <a:pt x="10117" y="12588"/>
                    </a:lnTo>
                    <a:cubicBezTo>
                      <a:pt x="10322" y="12697"/>
                      <a:pt x="10552" y="12764"/>
                      <a:pt x="10800" y="12764"/>
                    </a:cubicBezTo>
                    <a:cubicBezTo>
                      <a:pt x="11048" y="12764"/>
                      <a:pt x="11278" y="12697"/>
                      <a:pt x="11483" y="12588"/>
                    </a:cubicBezTo>
                    <a:lnTo>
                      <a:pt x="11486" y="12594"/>
                    </a:lnTo>
                    <a:lnTo>
                      <a:pt x="18038" y="9146"/>
                    </a:lnTo>
                    <a:lnTo>
                      <a:pt x="20356" y="10366"/>
                    </a:lnTo>
                    <a:lnTo>
                      <a:pt x="20353" y="10371"/>
                    </a:lnTo>
                    <a:cubicBezTo>
                      <a:pt x="20509" y="10453"/>
                      <a:pt x="20618" y="10612"/>
                      <a:pt x="20618" y="10800"/>
                    </a:cubicBezTo>
                    <a:cubicBezTo>
                      <a:pt x="20618" y="10988"/>
                      <a:pt x="20509" y="11147"/>
                      <a:pt x="20353" y="11229"/>
                    </a:cubicBezTo>
                    <a:moveTo>
                      <a:pt x="20356" y="14784"/>
                    </a:moveTo>
                    <a:lnTo>
                      <a:pt x="20353" y="14790"/>
                    </a:lnTo>
                    <a:cubicBezTo>
                      <a:pt x="20509" y="14872"/>
                      <a:pt x="20618" y="15030"/>
                      <a:pt x="20618" y="15218"/>
                    </a:cubicBezTo>
                    <a:cubicBezTo>
                      <a:pt x="20618" y="15407"/>
                      <a:pt x="20509" y="15565"/>
                      <a:pt x="20353" y="15647"/>
                    </a:cubicBezTo>
                    <a:lnTo>
                      <a:pt x="20356" y="15653"/>
                    </a:lnTo>
                    <a:lnTo>
                      <a:pt x="11029" y="20562"/>
                    </a:lnTo>
                    <a:lnTo>
                      <a:pt x="11026" y="20556"/>
                    </a:lnTo>
                    <a:cubicBezTo>
                      <a:pt x="10957" y="20592"/>
                      <a:pt x="10883" y="20618"/>
                      <a:pt x="10800" y="20618"/>
                    </a:cubicBezTo>
                    <a:cubicBezTo>
                      <a:pt x="10717" y="20618"/>
                      <a:pt x="10643" y="20592"/>
                      <a:pt x="10574" y="20556"/>
                    </a:cubicBezTo>
                    <a:lnTo>
                      <a:pt x="10571" y="20562"/>
                    </a:lnTo>
                    <a:lnTo>
                      <a:pt x="1244" y="15653"/>
                    </a:lnTo>
                    <a:lnTo>
                      <a:pt x="1247" y="15647"/>
                    </a:lnTo>
                    <a:cubicBezTo>
                      <a:pt x="1091" y="15565"/>
                      <a:pt x="982" y="15407"/>
                      <a:pt x="982" y="15218"/>
                    </a:cubicBezTo>
                    <a:cubicBezTo>
                      <a:pt x="982" y="15030"/>
                      <a:pt x="1091" y="14872"/>
                      <a:pt x="1247" y="14790"/>
                    </a:cubicBezTo>
                    <a:lnTo>
                      <a:pt x="1244" y="14784"/>
                    </a:lnTo>
                    <a:lnTo>
                      <a:pt x="3562" y="13564"/>
                    </a:lnTo>
                    <a:lnTo>
                      <a:pt x="10113" y="17012"/>
                    </a:lnTo>
                    <a:lnTo>
                      <a:pt x="10117" y="17006"/>
                    </a:lnTo>
                    <a:cubicBezTo>
                      <a:pt x="10322" y="17115"/>
                      <a:pt x="10552" y="17182"/>
                      <a:pt x="10800" y="17182"/>
                    </a:cubicBezTo>
                    <a:cubicBezTo>
                      <a:pt x="11048" y="17182"/>
                      <a:pt x="11278" y="17115"/>
                      <a:pt x="11483" y="17006"/>
                    </a:cubicBezTo>
                    <a:lnTo>
                      <a:pt x="11486" y="17012"/>
                    </a:lnTo>
                    <a:lnTo>
                      <a:pt x="18038" y="13564"/>
                    </a:lnTo>
                    <a:cubicBezTo>
                      <a:pt x="18038" y="13564"/>
                      <a:pt x="20356" y="14784"/>
                      <a:pt x="20356" y="14784"/>
                    </a:cubicBezTo>
                    <a:close/>
                    <a:moveTo>
                      <a:pt x="1244" y="6816"/>
                    </a:moveTo>
                    <a:lnTo>
                      <a:pt x="1247" y="6811"/>
                    </a:lnTo>
                    <a:cubicBezTo>
                      <a:pt x="1091" y="6728"/>
                      <a:pt x="982" y="6570"/>
                      <a:pt x="982" y="6382"/>
                    </a:cubicBezTo>
                    <a:cubicBezTo>
                      <a:pt x="982" y="6194"/>
                      <a:pt x="1091" y="6035"/>
                      <a:pt x="1247" y="5953"/>
                    </a:cubicBezTo>
                    <a:lnTo>
                      <a:pt x="1244" y="5947"/>
                    </a:lnTo>
                    <a:lnTo>
                      <a:pt x="10571" y="1038"/>
                    </a:lnTo>
                    <a:lnTo>
                      <a:pt x="10574" y="1044"/>
                    </a:lnTo>
                    <a:cubicBezTo>
                      <a:pt x="10643" y="1008"/>
                      <a:pt x="10717" y="982"/>
                      <a:pt x="10800" y="982"/>
                    </a:cubicBezTo>
                    <a:cubicBezTo>
                      <a:pt x="10883" y="982"/>
                      <a:pt x="10957" y="1008"/>
                      <a:pt x="11026" y="1044"/>
                    </a:cubicBezTo>
                    <a:lnTo>
                      <a:pt x="11029" y="1038"/>
                    </a:lnTo>
                    <a:lnTo>
                      <a:pt x="20356" y="5947"/>
                    </a:lnTo>
                    <a:lnTo>
                      <a:pt x="20353" y="5953"/>
                    </a:lnTo>
                    <a:cubicBezTo>
                      <a:pt x="20509" y="6035"/>
                      <a:pt x="20618" y="6194"/>
                      <a:pt x="20618" y="6382"/>
                    </a:cubicBezTo>
                    <a:cubicBezTo>
                      <a:pt x="20618" y="6570"/>
                      <a:pt x="20509" y="6728"/>
                      <a:pt x="20353" y="6811"/>
                    </a:cubicBezTo>
                    <a:lnTo>
                      <a:pt x="20356" y="6816"/>
                    </a:lnTo>
                    <a:lnTo>
                      <a:pt x="11029" y="11725"/>
                    </a:lnTo>
                    <a:lnTo>
                      <a:pt x="11026" y="11720"/>
                    </a:lnTo>
                    <a:cubicBezTo>
                      <a:pt x="10957" y="11756"/>
                      <a:pt x="10883" y="11782"/>
                      <a:pt x="10800" y="11782"/>
                    </a:cubicBezTo>
                    <a:cubicBezTo>
                      <a:pt x="10717" y="11782"/>
                      <a:pt x="10643" y="11756"/>
                      <a:pt x="10574" y="11720"/>
                    </a:cubicBezTo>
                    <a:lnTo>
                      <a:pt x="10571" y="11725"/>
                    </a:lnTo>
                    <a:cubicBezTo>
                      <a:pt x="10571" y="11725"/>
                      <a:pt x="1244" y="6816"/>
                      <a:pt x="1244" y="6816"/>
                    </a:cubicBezTo>
                    <a:close/>
                    <a:moveTo>
                      <a:pt x="21600" y="10800"/>
                    </a:moveTo>
                    <a:cubicBezTo>
                      <a:pt x="21600" y="10234"/>
                      <a:pt x="21278" y="9749"/>
                      <a:pt x="20810" y="9503"/>
                    </a:cubicBezTo>
                    <a:lnTo>
                      <a:pt x="20813" y="9497"/>
                    </a:lnTo>
                    <a:lnTo>
                      <a:pt x="19092" y="8591"/>
                    </a:lnTo>
                    <a:lnTo>
                      <a:pt x="20813" y="7685"/>
                    </a:lnTo>
                    <a:lnTo>
                      <a:pt x="20810" y="7679"/>
                    </a:lnTo>
                    <a:cubicBezTo>
                      <a:pt x="21278" y="7433"/>
                      <a:pt x="21600" y="6948"/>
                      <a:pt x="21600" y="6382"/>
                    </a:cubicBezTo>
                    <a:cubicBezTo>
                      <a:pt x="21600" y="5816"/>
                      <a:pt x="21278" y="5331"/>
                      <a:pt x="20810" y="5085"/>
                    </a:cubicBezTo>
                    <a:lnTo>
                      <a:pt x="20813" y="5079"/>
                    </a:lnTo>
                    <a:lnTo>
                      <a:pt x="11486" y="170"/>
                    </a:lnTo>
                    <a:lnTo>
                      <a:pt x="11483" y="175"/>
                    </a:lnTo>
                    <a:cubicBezTo>
                      <a:pt x="11278" y="67"/>
                      <a:pt x="11048" y="0"/>
                      <a:pt x="10800" y="0"/>
                    </a:cubicBezTo>
                    <a:cubicBezTo>
                      <a:pt x="10552" y="0"/>
                      <a:pt x="10322" y="67"/>
                      <a:pt x="10117" y="175"/>
                    </a:cubicBezTo>
                    <a:lnTo>
                      <a:pt x="10113" y="170"/>
                    </a:lnTo>
                    <a:lnTo>
                      <a:pt x="786" y="5079"/>
                    </a:lnTo>
                    <a:lnTo>
                      <a:pt x="790" y="5085"/>
                    </a:lnTo>
                    <a:cubicBezTo>
                      <a:pt x="322" y="5331"/>
                      <a:pt x="0" y="5816"/>
                      <a:pt x="0" y="6382"/>
                    </a:cubicBezTo>
                    <a:cubicBezTo>
                      <a:pt x="0" y="6948"/>
                      <a:pt x="322" y="7433"/>
                      <a:pt x="790" y="7679"/>
                    </a:cubicBezTo>
                    <a:lnTo>
                      <a:pt x="786" y="7685"/>
                    </a:lnTo>
                    <a:lnTo>
                      <a:pt x="2508" y="8591"/>
                    </a:lnTo>
                    <a:lnTo>
                      <a:pt x="786" y="9497"/>
                    </a:lnTo>
                    <a:lnTo>
                      <a:pt x="790" y="9503"/>
                    </a:lnTo>
                    <a:cubicBezTo>
                      <a:pt x="322" y="9749"/>
                      <a:pt x="0" y="10234"/>
                      <a:pt x="0" y="10800"/>
                    </a:cubicBezTo>
                    <a:cubicBezTo>
                      <a:pt x="0" y="11366"/>
                      <a:pt x="322" y="11851"/>
                      <a:pt x="790" y="12097"/>
                    </a:cubicBezTo>
                    <a:lnTo>
                      <a:pt x="786" y="12103"/>
                    </a:lnTo>
                    <a:lnTo>
                      <a:pt x="2508" y="13009"/>
                    </a:lnTo>
                    <a:lnTo>
                      <a:pt x="786" y="13915"/>
                    </a:lnTo>
                    <a:lnTo>
                      <a:pt x="790" y="13921"/>
                    </a:lnTo>
                    <a:cubicBezTo>
                      <a:pt x="322" y="14167"/>
                      <a:pt x="0" y="14652"/>
                      <a:pt x="0" y="15218"/>
                    </a:cubicBezTo>
                    <a:cubicBezTo>
                      <a:pt x="0" y="15784"/>
                      <a:pt x="322" y="16269"/>
                      <a:pt x="790" y="16515"/>
                    </a:cubicBezTo>
                    <a:lnTo>
                      <a:pt x="786" y="16521"/>
                    </a:lnTo>
                    <a:lnTo>
                      <a:pt x="10113" y="21430"/>
                    </a:lnTo>
                    <a:lnTo>
                      <a:pt x="10117" y="21425"/>
                    </a:lnTo>
                    <a:cubicBezTo>
                      <a:pt x="10322" y="21533"/>
                      <a:pt x="10552" y="21600"/>
                      <a:pt x="10800" y="21600"/>
                    </a:cubicBezTo>
                    <a:cubicBezTo>
                      <a:pt x="11048" y="21600"/>
                      <a:pt x="11278" y="21533"/>
                      <a:pt x="11483" y="21425"/>
                    </a:cubicBezTo>
                    <a:lnTo>
                      <a:pt x="11486" y="21430"/>
                    </a:lnTo>
                    <a:lnTo>
                      <a:pt x="20813" y="16521"/>
                    </a:lnTo>
                    <a:lnTo>
                      <a:pt x="20810" y="16515"/>
                    </a:lnTo>
                    <a:cubicBezTo>
                      <a:pt x="21278" y="16269"/>
                      <a:pt x="21600" y="15784"/>
                      <a:pt x="21600" y="15218"/>
                    </a:cubicBezTo>
                    <a:cubicBezTo>
                      <a:pt x="21600" y="14652"/>
                      <a:pt x="21278" y="14167"/>
                      <a:pt x="20810" y="13921"/>
                    </a:cubicBezTo>
                    <a:lnTo>
                      <a:pt x="20813" y="13915"/>
                    </a:lnTo>
                    <a:lnTo>
                      <a:pt x="19092" y="13009"/>
                    </a:lnTo>
                    <a:lnTo>
                      <a:pt x="20813" y="12103"/>
                    </a:lnTo>
                    <a:lnTo>
                      <a:pt x="20810" y="12097"/>
                    </a:lnTo>
                    <a:cubicBezTo>
                      <a:pt x="21278" y="11851"/>
                      <a:pt x="21600" y="11366"/>
                      <a:pt x="21600" y="10800"/>
                    </a:cubicBezTo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19049" tIns="19049" rIns="19049" bIns="19049" anchor="ctr"/>
              <a:lstStyle/>
              <a:p>
                <a:pPr marL="0" marR="0" lvl="0" indent="0" algn="ctr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6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</p:grpSp>
      <p:grpSp>
        <p:nvGrpSpPr>
          <p:cNvPr id="24" name="Group 20">
            <a:extLst>
              <a:ext uri="{FF2B5EF4-FFF2-40B4-BE49-F238E27FC236}">
                <a16:creationId xmlns:a16="http://schemas.microsoft.com/office/drawing/2014/main" id="{A4FC7A92-ABCB-4CE6-B303-319489014533}"/>
              </a:ext>
            </a:extLst>
          </p:cNvPr>
          <p:cNvGrpSpPr/>
          <p:nvPr/>
        </p:nvGrpSpPr>
        <p:grpSpPr>
          <a:xfrm>
            <a:off x="1059278" y="2193614"/>
            <a:ext cx="2419724" cy="3724936"/>
            <a:chOff x="857263" y="2214821"/>
            <a:chExt cx="2477197" cy="3974044"/>
          </a:xfrm>
        </p:grpSpPr>
        <p:sp>
          <p:nvSpPr>
            <p:cNvPr id="25" name="Rectangle: Rounded Corners 21">
              <a:extLst>
                <a:ext uri="{FF2B5EF4-FFF2-40B4-BE49-F238E27FC236}">
                  <a16:creationId xmlns:a16="http://schemas.microsoft.com/office/drawing/2014/main" id="{7303F2C5-AD86-4064-BE60-76E8CE394D0E}"/>
                </a:ext>
              </a:extLst>
            </p:cNvPr>
            <p:cNvSpPr/>
            <p:nvPr/>
          </p:nvSpPr>
          <p:spPr>
            <a:xfrm>
              <a:off x="904002" y="2246364"/>
              <a:ext cx="2430458" cy="3889208"/>
            </a:xfrm>
            <a:prstGeom prst="roundRect">
              <a:avLst>
                <a:gd name="adj" fmla="val 4346"/>
              </a:avLst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2">
              <a:extLst>
                <a:ext uri="{FF2B5EF4-FFF2-40B4-BE49-F238E27FC236}">
                  <a16:creationId xmlns:a16="http://schemas.microsoft.com/office/drawing/2014/main" id="{8545E09C-FEB1-4F23-BC5F-42E45A40BB00}"/>
                </a:ext>
              </a:extLst>
            </p:cNvPr>
            <p:cNvSpPr/>
            <p:nvPr/>
          </p:nvSpPr>
          <p:spPr>
            <a:xfrm>
              <a:off x="857263" y="2214821"/>
              <a:ext cx="2430458" cy="1481788"/>
            </a:xfrm>
            <a:custGeom>
              <a:avLst/>
              <a:gdLst>
                <a:gd name="connsiteX0" fmla="*/ 110899 w 2430458"/>
                <a:gd name="connsiteY0" fmla="*/ 0 h 1481788"/>
                <a:gd name="connsiteX1" fmla="*/ 2319559 w 2430458"/>
                <a:gd name="connsiteY1" fmla="*/ 0 h 1481788"/>
                <a:gd name="connsiteX2" fmla="*/ 2430458 w 2430458"/>
                <a:gd name="connsiteY2" fmla="*/ 110899 h 1481788"/>
                <a:gd name="connsiteX3" fmla="*/ 2430458 w 2430458"/>
                <a:gd name="connsiteY3" fmla="*/ 947615 h 1481788"/>
                <a:gd name="connsiteX4" fmla="*/ 1848525 w 2430458"/>
                <a:gd name="connsiteY4" fmla="*/ 947615 h 1481788"/>
                <a:gd name="connsiteX5" fmla="*/ 1846545 w 2430458"/>
                <a:gd name="connsiteY5" fmla="*/ 967252 h 1481788"/>
                <a:gd name="connsiteX6" fmla="*/ 1215230 w 2430458"/>
                <a:gd name="connsiteY6" fmla="*/ 1481788 h 1481788"/>
                <a:gd name="connsiteX7" fmla="*/ 583915 w 2430458"/>
                <a:gd name="connsiteY7" fmla="*/ 967252 h 1481788"/>
                <a:gd name="connsiteX8" fmla="*/ 581936 w 2430458"/>
                <a:gd name="connsiteY8" fmla="*/ 947615 h 1481788"/>
                <a:gd name="connsiteX9" fmla="*/ 0 w 2430458"/>
                <a:gd name="connsiteY9" fmla="*/ 947615 h 1481788"/>
                <a:gd name="connsiteX10" fmla="*/ 0 w 2430458"/>
                <a:gd name="connsiteY10" fmla="*/ 110899 h 1481788"/>
                <a:gd name="connsiteX11" fmla="*/ 110899 w 2430458"/>
                <a:gd name="connsiteY11" fmla="*/ 0 h 148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0458" h="1481788">
                  <a:moveTo>
                    <a:pt x="110899" y="0"/>
                  </a:moveTo>
                  <a:lnTo>
                    <a:pt x="2319559" y="0"/>
                  </a:lnTo>
                  <a:cubicBezTo>
                    <a:pt x="2380807" y="0"/>
                    <a:pt x="2430458" y="49651"/>
                    <a:pt x="2430458" y="110899"/>
                  </a:cubicBezTo>
                  <a:lnTo>
                    <a:pt x="2430458" y="947615"/>
                  </a:lnTo>
                  <a:lnTo>
                    <a:pt x="1848525" y="947615"/>
                  </a:lnTo>
                  <a:lnTo>
                    <a:pt x="1846545" y="967252"/>
                  </a:lnTo>
                  <a:cubicBezTo>
                    <a:pt x="1786457" y="1260897"/>
                    <a:pt x="1526639" y="1481788"/>
                    <a:pt x="1215230" y="1481788"/>
                  </a:cubicBezTo>
                  <a:cubicBezTo>
                    <a:pt x="903821" y="1481788"/>
                    <a:pt x="644004" y="1260897"/>
                    <a:pt x="583915" y="967252"/>
                  </a:cubicBezTo>
                  <a:lnTo>
                    <a:pt x="581936" y="947615"/>
                  </a:lnTo>
                  <a:lnTo>
                    <a:pt x="0" y="947615"/>
                  </a:lnTo>
                  <a:lnTo>
                    <a:pt x="0" y="110899"/>
                  </a:lnTo>
                  <a:cubicBezTo>
                    <a:pt x="0" y="49651"/>
                    <a:pt x="49651" y="0"/>
                    <a:pt x="110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D78D903F-E3EE-48A7-B7E0-307829AFB4A9}"/>
                </a:ext>
              </a:extLst>
            </p:cNvPr>
            <p:cNvSpPr/>
            <p:nvPr/>
          </p:nvSpPr>
          <p:spPr>
            <a:xfrm>
              <a:off x="1016498" y="3859155"/>
              <a:ext cx="2173364" cy="2329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dirty="0" smtClean="0">
                  <a:solidFill>
                    <a:srgbClr val="FF0000"/>
                  </a:solidFill>
                </a:rPr>
                <a:t>FASE 1</a:t>
              </a:r>
              <a:endParaRPr lang="es-MX" sz="1600" b="1" dirty="0">
                <a:solidFill>
                  <a:srgbClr val="FF0000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b="1" dirty="0"/>
                <a:t>Planificación y facilitación del proceso desde la Asamblea </a:t>
              </a:r>
              <a:r>
                <a:rPr lang="es-ES_tradnl" sz="2000" b="1" dirty="0" smtClean="0"/>
                <a:t>Local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b="1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rgbClr val="FF0000"/>
                  </a:solidFill>
                </a:rPr>
                <a:t>ENERO - FEBRERO</a:t>
              </a:r>
              <a:endParaRPr lang="es-EC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28" name="Group 25">
              <a:extLst>
                <a:ext uri="{FF2B5EF4-FFF2-40B4-BE49-F238E27FC236}">
                  <a16:creationId xmlns:a16="http://schemas.microsoft.com/office/drawing/2014/main" id="{9C90DF8F-A41E-4F7F-8972-E23709CA44CE}"/>
                </a:ext>
              </a:extLst>
            </p:cNvPr>
            <p:cNvGrpSpPr/>
            <p:nvPr/>
          </p:nvGrpSpPr>
          <p:grpSpPr>
            <a:xfrm>
              <a:off x="1645423" y="2609938"/>
              <a:ext cx="947615" cy="947615"/>
              <a:chOff x="1645423" y="2609938"/>
              <a:chExt cx="947615" cy="947615"/>
            </a:xfrm>
          </p:grpSpPr>
          <p:sp>
            <p:nvSpPr>
              <p:cNvPr id="29" name="Oval 26">
                <a:extLst>
                  <a:ext uri="{FF2B5EF4-FFF2-40B4-BE49-F238E27FC236}">
                    <a16:creationId xmlns:a16="http://schemas.microsoft.com/office/drawing/2014/main" id="{191B2383-627B-4B5F-9EC4-63A622A30E49}"/>
                  </a:ext>
                </a:extLst>
              </p:cNvPr>
              <p:cNvSpPr/>
              <p:nvPr/>
            </p:nvSpPr>
            <p:spPr>
              <a:xfrm>
                <a:off x="1645423" y="2609938"/>
                <a:ext cx="947615" cy="9476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Shape 2628">
                <a:extLst>
                  <a:ext uri="{FF2B5EF4-FFF2-40B4-BE49-F238E27FC236}">
                    <a16:creationId xmlns:a16="http://schemas.microsoft.com/office/drawing/2014/main" id="{133247C3-6CF4-4186-ABCD-613AEFCB2BE9}"/>
                  </a:ext>
                </a:extLst>
              </p:cNvPr>
              <p:cNvSpPr/>
              <p:nvPr/>
            </p:nvSpPr>
            <p:spPr>
              <a:xfrm>
                <a:off x="1908740" y="2911539"/>
                <a:ext cx="420981" cy="344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91" y="20400"/>
                    </a:moveTo>
                    <a:cubicBezTo>
                      <a:pt x="14522" y="20400"/>
                      <a:pt x="12764" y="18251"/>
                      <a:pt x="12764" y="15600"/>
                    </a:cubicBezTo>
                    <a:cubicBezTo>
                      <a:pt x="12764" y="12949"/>
                      <a:pt x="14522" y="10800"/>
                      <a:pt x="16691" y="10800"/>
                    </a:cubicBezTo>
                    <a:cubicBezTo>
                      <a:pt x="18860" y="10800"/>
                      <a:pt x="20618" y="12949"/>
                      <a:pt x="20618" y="15600"/>
                    </a:cubicBezTo>
                    <a:cubicBezTo>
                      <a:pt x="20618" y="18251"/>
                      <a:pt x="18860" y="20400"/>
                      <a:pt x="16691" y="20400"/>
                    </a:cubicBezTo>
                    <a:moveTo>
                      <a:pt x="12762" y="3393"/>
                    </a:moveTo>
                    <a:lnTo>
                      <a:pt x="12781" y="3388"/>
                    </a:lnTo>
                    <a:cubicBezTo>
                      <a:pt x="12870" y="2164"/>
                      <a:pt x="13702" y="1200"/>
                      <a:pt x="14727" y="1200"/>
                    </a:cubicBezTo>
                    <a:cubicBezTo>
                      <a:pt x="15521" y="1200"/>
                      <a:pt x="16202" y="1779"/>
                      <a:pt x="16511" y="2609"/>
                    </a:cubicBezTo>
                    <a:lnTo>
                      <a:pt x="16509" y="2609"/>
                    </a:lnTo>
                    <a:lnTo>
                      <a:pt x="19162" y="10421"/>
                    </a:lnTo>
                    <a:cubicBezTo>
                      <a:pt x="18436" y="9902"/>
                      <a:pt x="17593" y="9600"/>
                      <a:pt x="16691" y="9600"/>
                    </a:cubicBezTo>
                    <a:cubicBezTo>
                      <a:pt x="15082" y="9600"/>
                      <a:pt x="13658" y="10550"/>
                      <a:pt x="12763" y="12012"/>
                    </a:cubicBezTo>
                    <a:cubicBezTo>
                      <a:pt x="12763" y="12012"/>
                      <a:pt x="12762" y="3393"/>
                      <a:pt x="12762" y="3393"/>
                    </a:cubicBezTo>
                    <a:close/>
                    <a:moveTo>
                      <a:pt x="11782" y="13200"/>
                    </a:moveTo>
                    <a:lnTo>
                      <a:pt x="9818" y="13200"/>
                    </a:lnTo>
                    <a:lnTo>
                      <a:pt x="9818" y="4800"/>
                    </a:lnTo>
                    <a:lnTo>
                      <a:pt x="11782" y="4800"/>
                    </a:lnTo>
                    <a:cubicBezTo>
                      <a:pt x="11782" y="4800"/>
                      <a:pt x="11782" y="13200"/>
                      <a:pt x="11782" y="13200"/>
                    </a:cubicBezTo>
                    <a:close/>
                    <a:moveTo>
                      <a:pt x="11782" y="15600"/>
                    </a:moveTo>
                    <a:lnTo>
                      <a:pt x="9818" y="15600"/>
                    </a:lnTo>
                    <a:lnTo>
                      <a:pt x="9818" y="14400"/>
                    </a:lnTo>
                    <a:lnTo>
                      <a:pt x="11782" y="14400"/>
                    </a:lnTo>
                    <a:cubicBezTo>
                      <a:pt x="11782" y="14400"/>
                      <a:pt x="11782" y="15600"/>
                      <a:pt x="11782" y="15600"/>
                    </a:cubicBezTo>
                    <a:close/>
                    <a:moveTo>
                      <a:pt x="8837" y="12012"/>
                    </a:moveTo>
                    <a:cubicBezTo>
                      <a:pt x="7942" y="10550"/>
                      <a:pt x="6518" y="9600"/>
                      <a:pt x="4909" y="9600"/>
                    </a:cubicBezTo>
                    <a:cubicBezTo>
                      <a:pt x="4007" y="9600"/>
                      <a:pt x="3164" y="9902"/>
                      <a:pt x="2438" y="10421"/>
                    </a:cubicBezTo>
                    <a:lnTo>
                      <a:pt x="5091" y="2609"/>
                    </a:lnTo>
                    <a:lnTo>
                      <a:pt x="5089" y="2609"/>
                    </a:lnTo>
                    <a:cubicBezTo>
                      <a:pt x="5398" y="1779"/>
                      <a:pt x="6079" y="1200"/>
                      <a:pt x="6873" y="1200"/>
                    </a:cubicBezTo>
                    <a:cubicBezTo>
                      <a:pt x="7898" y="1200"/>
                      <a:pt x="8730" y="2164"/>
                      <a:pt x="8819" y="3388"/>
                    </a:cubicBezTo>
                    <a:lnTo>
                      <a:pt x="8838" y="3393"/>
                    </a:lnTo>
                    <a:cubicBezTo>
                      <a:pt x="8838" y="3393"/>
                      <a:pt x="8837" y="12012"/>
                      <a:pt x="8837" y="12012"/>
                    </a:cubicBezTo>
                    <a:close/>
                    <a:moveTo>
                      <a:pt x="4909" y="20400"/>
                    </a:moveTo>
                    <a:cubicBezTo>
                      <a:pt x="2740" y="20400"/>
                      <a:pt x="982" y="18251"/>
                      <a:pt x="982" y="15600"/>
                    </a:cubicBezTo>
                    <a:cubicBezTo>
                      <a:pt x="982" y="12949"/>
                      <a:pt x="2740" y="10800"/>
                      <a:pt x="4909" y="10800"/>
                    </a:cubicBezTo>
                    <a:cubicBezTo>
                      <a:pt x="7078" y="10800"/>
                      <a:pt x="8836" y="12949"/>
                      <a:pt x="8836" y="15600"/>
                    </a:cubicBezTo>
                    <a:cubicBezTo>
                      <a:pt x="8836" y="18251"/>
                      <a:pt x="7078" y="20400"/>
                      <a:pt x="4909" y="20400"/>
                    </a:cubicBezTo>
                    <a:moveTo>
                      <a:pt x="21102" y="12980"/>
                    </a:moveTo>
                    <a:lnTo>
                      <a:pt x="17504" y="2400"/>
                    </a:lnTo>
                    <a:lnTo>
                      <a:pt x="17493" y="2402"/>
                    </a:lnTo>
                    <a:cubicBezTo>
                      <a:pt x="17088" y="1006"/>
                      <a:pt x="16009" y="0"/>
                      <a:pt x="14727" y="0"/>
                    </a:cubicBezTo>
                    <a:cubicBezTo>
                      <a:pt x="13101" y="0"/>
                      <a:pt x="11782" y="1612"/>
                      <a:pt x="11782" y="3600"/>
                    </a:cubicBezTo>
                    <a:lnTo>
                      <a:pt x="9818" y="3600"/>
                    </a:lnTo>
                    <a:cubicBezTo>
                      <a:pt x="9818" y="1612"/>
                      <a:pt x="8499" y="0"/>
                      <a:pt x="6873" y="0"/>
                    </a:cubicBezTo>
                    <a:cubicBezTo>
                      <a:pt x="5592" y="0"/>
                      <a:pt x="4512" y="1006"/>
                      <a:pt x="4107" y="2402"/>
                    </a:cubicBezTo>
                    <a:lnTo>
                      <a:pt x="4096" y="2400"/>
                    </a:lnTo>
                    <a:lnTo>
                      <a:pt x="498" y="12980"/>
                    </a:lnTo>
                    <a:cubicBezTo>
                      <a:pt x="182" y="13772"/>
                      <a:pt x="0" y="14659"/>
                      <a:pt x="0" y="15600"/>
                    </a:cubicBezTo>
                    <a:cubicBezTo>
                      <a:pt x="0" y="18914"/>
                      <a:pt x="2198" y="21600"/>
                      <a:pt x="4909" y="21600"/>
                    </a:cubicBezTo>
                    <a:cubicBezTo>
                      <a:pt x="7284" y="21600"/>
                      <a:pt x="9265" y="19539"/>
                      <a:pt x="9719" y="16800"/>
                    </a:cubicBezTo>
                    <a:lnTo>
                      <a:pt x="11881" y="16800"/>
                    </a:lnTo>
                    <a:cubicBezTo>
                      <a:pt x="12335" y="19539"/>
                      <a:pt x="14316" y="21600"/>
                      <a:pt x="16691" y="21600"/>
                    </a:cubicBezTo>
                    <a:cubicBezTo>
                      <a:pt x="19402" y="21600"/>
                      <a:pt x="21600" y="18914"/>
                      <a:pt x="21600" y="15600"/>
                    </a:cubicBezTo>
                    <a:cubicBezTo>
                      <a:pt x="21600" y="14659"/>
                      <a:pt x="21418" y="13772"/>
                      <a:pt x="21102" y="12980"/>
                    </a:cubicBezTo>
                    <a:moveTo>
                      <a:pt x="16691" y="12000"/>
                    </a:moveTo>
                    <a:cubicBezTo>
                      <a:pt x="15064" y="12000"/>
                      <a:pt x="13745" y="13612"/>
                      <a:pt x="13745" y="15600"/>
                    </a:cubicBezTo>
                    <a:cubicBezTo>
                      <a:pt x="13745" y="15932"/>
                      <a:pt x="13965" y="16200"/>
                      <a:pt x="14236" y="16200"/>
                    </a:cubicBezTo>
                    <a:cubicBezTo>
                      <a:pt x="14508" y="16200"/>
                      <a:pt x="14727" y="15932"/>
                      <a:pt x="14727" y="15600"/>
                    </a:cubicBezTo>
                    <a:cubicBezTo>
                      <a:pt x="14727" y="14275"/>
                      <a:pt x="15606" y="13200"/>
                      <a:pt x="16691" y="13200"/>
                    </a:cubicBezTo>
                    <a:cubicBezTo>
                      <a:pt x="16962" y="13200"/>
                      <a:pt x="17182" y="12932"/>
                      <a:pt x="17182" y="12600"/>
                    </a:cubicBezTo>
                    <a:cubicBezTo>
                      <a:pt x="17182" y="12268"/>
                      <a:pt x="16962" y="12000"/>
                      <a:pt x="16691" y="12000"/>
                    </a:cubicBezTo>
                    <a:moveTo>
                      <a:pt x="4909" y="12000"/>
                    </a:moveTo>
                    <a:cubicBezTo>
                      <a:pt x="3282" y="12000"/>
                      <a:pt x="1964" y="13612"/>
                      <a:pt x="1964" y="15600"/>
                    </a:cubicBezTo>
                    <a:cubicBezTo>
                      <a:pt x="1964" y="15932"/>
                      <a:pt x="2183" y="16200"/>
                      <a:pt x="2455" y="16200"/>
                    </a:cubicBezTo>
                    <a:cubicBezTo>
                      <a:pt x="2726" y="16200"/>
                      <a:pt x="2945" y="15932"/>
                      <a:pt x="2945" y="15600"/>
                    </a:cubicBezTo>
                    <a:cubicBezTo>
                      <a:pt x="2945" y="14275"/>
                      <a:pt x="3825" y="13200"/>
                      <a:pt x="4909" y="13200"/>
                    </a:cubicBezTo>
                    <a:cubicBezTo>
                      <a:pt x="5180" y="13200"/>
                      <a:pt x="5400" y="12932"/>
                      <a:pt x="5400" y="12600"/>
                    </a:cubicBezTo>
                    <a:cubicBezTo>
                      <a:pt x="5400" y="12268"/>
                      <a:pt x="5180" y="12000"/>
                      <a:pt x="4909" y="12000"/>
                    </a:cubicBezTo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19049" tIns="19049" rIns="19049" bIns="19049" anchor="ctr"/>
              <a:lstStyle/>
              <a:p>
                <a:pPr marL="0" marR="0" lvl="0" indent="0" algn="ctr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6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</p:grpSp>
      <p:sp>
        <p:nvSpPr>
          <p:cNvPr id="31" name="Rectángulo 30"/>
          <p:cNvSpPr/>
          <p:nvPr/>
        </p:nvSpPr>
        <p:spPr>
          <a:xfrm>
            <a:off x="787748" y="1283103"/>
            <a:ext cx="107036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La Resolución </a:t>
            </a:r>
            <a:r>
              <a:rPr lang="es-EC" dirty="0"/>
              <a:t>N° CPCCS-PLE-SG-069-2021-476 del Consejo de Participación Ciudadana y Control Social (CPCCS</a:t>
            </a:r>
            <a:r>
              <a:rPr lang="es-EC" dirty="0" smtClean="0"/>
              <a:t>) </a:t>
            </a:r>
            <a:r>
              <a:rPr lang="es-EC" dirty="0"/>
              <a:t>de 10 de marzo de 2021, </a:t>
            </a:r>
            <a:r>
              <a:rPr lang="es-EC" dirty="0" smtClean="0"/>
              <a:t>establece </a:t>
            </a:r>
            <a:r>
              <a:rPr lang="es-EC" sz="2400" b="1" dirty="0" smtClean="0"/>
              <a:t>4 fases para el proceso de Rendición de Cuentas</a:t>
            </a:r>
            <a:r>
              <a:rPr lang="es-EC" sz="2400" dirty="0" smtClean="0"/>
              <a:t>.</a:t>
            </a:r>
            <a:endParaRPr lang="es-EC" sz="2400" dirty="0"/>
          </a:p>
        </p:txBody>
      </p:sp>
      <p:sp>
        <p:nvSpPr>
          <p:cNvPr id="32" name="1 Título"/>
          <p:cNvSpPr txBox="1">
            <a:spLocks/>
          </p:cNvSpPr>
          <p:nvPr/>
        </p:nvSpPr>
        <p:spPr>
          <a:xfrm>
            <a:off x="1474688" y="425256"/>
            <a:ext cx="914707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FASES PARA EL PROCESO DE RDC 2023</a:t>
            </a:r>
            <a:endParaRPr lang="es-EC" sz="3600" b="1" dirty="0">
              <a:solidFill>
                <a:srgbClr val="00196D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8850474" y="2200250"/>
            <a:ext cx="2374069" cy="3692157"/>
            <a:chOff x="8836826" y="2527792"/>
            <a:chExt cx="2374069" cy="3692157"/>
          </a:xfrm>
        </p:grpSpPr>
        <p:grpSp>
          <p:nvGrpSpPr>
            <p:cNvPr id="34" name="Group 28">
              <a:extLst>
                <a:ext uri="{FF2B5EF4-FFF2-40B4-BE49-F238E27FC236}">
                  <a16:creationId xmlns:a16="http://schemas.microsoft.com/office/drawing/2014/main" id="{194FB545-3831-45FF-BDA4-123069D34395}"/>
                </a:ext>
              </a:extLst>
            </p:cNvPr>
            <p:cNvGrpSpPr/>
            <p:nvPr/>
          </p:nvGrpSpPr>
          <p:grpSpPr>
            <a:xfrm>
              <a:off x="8836826" y="2527792"/>
              <a:ext cx="2374069" cy="3692157"/>
              <a:chOff x="8857539" y="2246364"/>
              <a:chExt cx="2430458" cy="3779855"/>
            </a:xfrm>
          </p:grpSpPr>
          <p:sp>
            <p:nvSpPr>
              <p:cNvPr id="36" name="Rectangle: Rounded Corners 29">
                <a:extLst>
                  <a:ext uri="{FF2B5EF4-FFF2-40B4-BE49-F238E27FC236}">
                    <a16:creationId xmlns:a16="http://schemas.microsoft.com/office/drawing/2014/main" id="{82F02360-9409-4D82-B976-3241D4A0729A}"/>
                  </a:ext>
                </a:extLst>
              </p:cNvPr>
              <p:cNvSpPr/>
              <p:nvPr/>
            </p:nvSpPr>
            <p:spPr>
              <a:xfrm>
                <a:off x="8857539" y="2246364"/>
                <a:ext cx="2430458" cy="3657676"/>
              </a:xfrm>
              <a:prstGeom prst="roundRect">
                <a:avLst>
                  <a:gd name="adj" fmla="val 4346"/>
                </a:avLst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Freeform: Shape 30">
                <a:extLst>
                  <a:ext uri="{FF2B5EF4-FFF2-40B4-BE49-F238E27FC236}">
                    <a16:creationId xmlns:a16="http://schemas.microsoft.com/office/drawing/2014/main" id="{B321DCAD-50F5-4DF7-8E13-61C7E99B055D}"/>
                  </a:ext>
                </a:extLst>
              </p:cNvPr>
              <p:cNvSpPr/>
              <p:nvPr/>
            </p:nvSpPr>
            <p:spPr>
              <a:xfrm>
                <a:off x="8857539" y="2246364"/>
                <a:ext cx="2430458" cy="1481788"/>
              </a:xfrm>
              <a:custGeom>
                <a:avLst/>
                <a:gdLst>
                  <a:gd name="connsiteX0" fmla="*/ 110899 w 2430458"/>
                  <a:gd name="connsiteY0" fmla="*/ 0 h 1481788"/>
                  <a:gd name="connsiteX1" fmla="*/ 2319559 w 2430458"/>
                  <a:gd name="connsiteY1" fmla="*/ 0 h 1481788"/>
                  <a:gd name="connsiteX2" fmla="*/ 2430458 w 2430458"/>
                  <a:gd name="connsiteY2" fmla="*/ 110899 h 1481788"/>
                  <a:gd name="connsiteX3" fmla="*/ 2430458 w 2430458"/>
                  <a:gd name="connsiteY3" fmla="*/ 947615 h 1481788"/>
                  <a:gd name="connsiteX4" fmla="*/ 1848525 w 2430458"/>
                  <a:gd name="connsiteY4" fmla="*/ 947615 h 1481788"/>
                  <a:gd name="connsiteX5" fmla="*/ 1846545 w 2430458"/>
                  <a:gd name="connsiteY5" fmla="*/ 967252 h 1481788"/>
                  <a:gd name="connsiteX6" fmla="*/ 1215230 w 2430458"/>
                  <a:gd name="connsiteY6" fmla="*/ 1481788 h 1481788"/>
                  <a:gd name="connsiteX7" fmla="*/ 583915 w 2430458"/>
                  <a:gd name="connsiteY7" fmla="*/ 967252 h 1481788"/>
                  <a:gd name="connsiteX8" fmla="*/ 581936 w 2430458"/>
                  <a:gd name="connsiteY8" fmla="*/ 947615 h 1481788"/>
                  <a:gd name="connsiteX9" fmla="*/ 0 w 2430458"/>
                  <a:gd name="connsiteY9" fmla="*/ 947615 h 1481788"/>
                  <a:gd name="connsiteX10" fmla="*/ 0 w 2430458"/>
                  <a:gd name="connsiteY10" fmla="*/ 110899 h 1481788"/>
                  <a:gd name="connsiteX11" fmla="*/ 110899 w 2430458"/>
                  <a:gd name="connsiteY11" fmla="*/ 0 h 148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30458" h="1481788">
                    <a:moveTo>
                      <a:pt x="110899" y="0"/>
                    </a:moveTo>
                    <a:lnTo>
                      <a:pt x="2319559" y="0"/>
                    </a:lnTo>
                    <a:cubicBezTo>
                      <a:pt x="2380807" y="0"/>
                      <a:pt x="2430458" y="49651"/>
                      <a:pt x="2430458" y="110899"/>
                    </a:cubicBezTo>
                    <a:lnTo>
                      <a:pt x="2430458" y="947615"/>
                    </a:lnTo>
                    <a:lnTo>
                      <a:pt x="1848525" y="947615"/>
                    </a:lnTo>
                    <a:lnTo>
                      <a:pt x="1846545" y="967252"/>
                    </a:lnTo>
                    <a:cubicBezTo>
                      <a:pt x="1786457" y="1260897"/>
                      <a:pt x="1526639" y="1481788"/>
                      <a:pt x="1215230" y="1481788"/>
                    </a:cubicBezTo>
                    <a:cubicBezTo>
                      <a:pt x="903821" y="1481788"/>
                      <a:pt x="644004" y="1260897"/>
                      <a:pt x="583915" y="967252"/>
                    </a:cubicBezTo>
                    <a:lnTo>
                      <a:pt x="581936" y="947615"/>
                    </a:lnTo>
                    <a:lnTo>
                      <a:pt x="0" y="947615"/>
                    </a:lnTo>
                    <a:lnTo>
                      <a:pt x="0" y="110899"/>
                    </a:lnTo>
                    <a:cubicBezTo>
                      <a:pt x="0" y="49651"/>
                      <a:pt x="49651" y="0"/>
                      <a:pt x="110899" y="0"/>
                    </a:cubicBezTo>
                    <a:close/>
                  </a:path>
                </a:pathLst>
              </a:custGeom>
              <a:solidFill>
                <a:srgbClr val="D7DCE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1">
                <a:extLst>
                  <a:ext uri="{FF2B5EF4-FFF2-40B4-BE49-F238E27FC236}">
                    <a16:creationId xmlns:a16="http://schemas.microsoft.com/office/drawing/2014/main" id="{EC1A1EA4-7620-47B6-9B22-F56A31E43B5D}"/>
                  </a:ext>
                </a:extLst>
              </p:cNvPr>
              <p:cNvSpPr/>
              <p:nvPr/>
            </p:nvSpPr>
            <p:spPr>
              <a:xfrm>
                <a:off x="9598960" y="2609938"/>
                <a:ext cx="947615" cy="9476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4">
                <a:extLst>
                  <a:ext uri="{FF2B5EF4-FFF2-40B4-BE49-F238E27FC236}">
                    <a16:creationId xmlns:a16="http://schemas.microsoft.com/office/drawing/2014/main" id="{751939BD-A122-41D0-840F-7850336DDD9F}"/>
                  </a:ext>
                </a:extLst>
              </p:cNvPr>
              <p:cNvSpPr/>
              <p:nvPr/>
            </p:nvSpPr>
            <p:spPr>
              <a:xfrm>
                <a:off x="8976336" y="3861571"/>
                <a:ext cx="2173364" cy="2164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_tradnl" sz="1600" b="1" dirty="0" smtClean="0">
                    <a:solidFill>
                      <a:srgbClr val="FF0000"/>
                    </a:solidFill>
                  </a:rPr>
                  <a:t>FASE 4</a:t>
                </a: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_tradnl" sz="2000" b="1" dirty="0"/>
                  <a:t>Incorporación de la Opinión Ciudadana, retroalimentación y seguimiento</a:t>
                </a:r>
                <a:r>
                  <a:rPr lang="es-ES_tradnl" sz="2000" b="1" dirty="0" smtClean="0"/>
                  <a:t>.</a:t>
                </a:r>
                <a:endParaRPr lang="es-ES_tradnl" b="1" dirty="0"/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_tradnl" sz="1600" b="1" dirty="0" smtClean="0">
                    <a:solidFill>
                      <a:srgbClr val="FF0000"/>
                    </a:solidFill>
                  </a:rPr>
                  <a:t>MAYO</a:t>
                </a:r>
                <a:endParaRPr lang="es-EC" sz="16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5" name="Multidocumento 34"/>
            <p:cNvSpPr/>
            <p:nvPr/>
          </p:nvSpPr>
          <p:spPr>
            <a:xfrm>
              <a:off x="9729788" y="3174202"/>
              <a:ext cx="528637" cy="377134"/>
            </a:xfrm>
            <a:prstGeom prst="flowChartMultidocumen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40" name="Imagen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89" y="5874475"/>
            <a:ext cx="3948811" cy="98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54220137"/>
              </p:ext>
            </p:extLst>
          </p:nvPr>
        </p:nvGraphicFramePr>
        <p:xfrm>
          <a:off x="700087" y="1845845"/>
          <a:ext cx="10901362" cy="3466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1407827" y="918313"/>
            <a:ext cx="958871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FASE 1: PLANIFICACIÓN (Enero – Febrero 2024)</a:t>
            </a:r>
            <a:endParaRPr lang="es-EC" sz="3600" b="1" dirty="0">
              <a:solidFill>
                <a:srgbClr val="00196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0087" y="5285959"/>
            <a:ext cx="3306840" cy="5133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ADMQ, apoyo de la SGCTGYP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517409" y="5285958"/>
            <a:ext cx="3284079" cy="5133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ADMQ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311429" y="5283771"/>
            <a:ext cx="3290019" cy="5133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Asamblea de Quito y SGCTGYP</a:t>
            </a:r>
            <a:endParaRPr lang="es-EC" dirty="0">
              <a:solidFill>
                <a:srgbClr val="FF000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89" y="5874475"/>
            <a:ext cx="3948811" cy="98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760998" y="286367"/>
            <a:ext cx="9656994" cy="11077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CONFORMACIÓN DE COMISIONES MIXTAS PARA EL PROCESO DE RENDICIÓN DE CUENTAS</a:t>
            </a:r>
            <a:endParaRPr lang="es-EC" sz="3600" b="1" dirty="0">
              <a:solidFill>
                <a:srgbClr val="00196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41">
            <a:extLst>
              <a:ext uri="{FF2B5EF4-FFF2-40B4-BE49-F238E27FC236}">
                <a16:creationId xmlns:a16="http://schemas.microsoft.com/office/drawing/2014/main" id="{B46CE4A9-4757-4A27-ADC2-04F905B7A66B}"/>
              </a:ext>
            </a:extLst>
          </p:cNvPr>
          <p:cNvSpPr txBox="1"/>
          <p:nvPr/>
        </p:nvSpPr>
        <p:spPr>
          <a:xfrm>
            <a:off x="3923942" y="2691525"/>
            <a:ext cx="2184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5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 FUNCIONARIOS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+mj-lt"/>
              </a:rPr>
              <a:t>1 Sec. Planificación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+mj-lt"/>
              </a:rPr>
              <a:t>1 SGCTGYPC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+mj-lt"/>
              </a:rPr>
              <a:t>1 Quito Honesto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+mj-lt"/>
              </a:rPr>
              <a:t>1 SECOM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+mj-lt"/>
              </a:rPr>
              <a:t>1 </a:t>
            </a:r>
            <a:r>
              <a:rPr lang="en-US" sz="1600" dirty="0" err="1" smtClean="0">
                <a:latin typeface="+mj-lt"/>
              </a:rPr>
              <a:t>Consejo</a:t>
            </a:r>
            <a:r>
              <a:rPr lang="en-US" sz="1600" dirty="0" smtClean="0">
                <a:latin typeface="+mj-lt"/>
              </a:rPr>
              <a:t> de Planificación 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2" name="TextBox 41">
            <a:extLst>
              <a:ext uri="{FF2B5EF4-FFF2-40B4-BE49-F238E27FC236}">
                <a16:creationId xmlns:a16="http://schemas.microsoft.com/office/drawing/2014/main" id="{B46CE4A9-4757-4A27-ADC2-04F905B7A66B}"/>
              </a:ext>
            </a:extLst>
          </p:cNvPr>
          <p:cNvSpPr txBox="1"/>
          <p:nvPr/>
        </p:nvSpPr>
        <p:spPr>
          <a:xfrm>
            <a:off x="3923940" y="4567457"/>
            <a:ext cx="22221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5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 DELEGADOS DE LA ASAMBLEA DE QUITO</a:t>
            </a:r>
          </a:p>
          <a:p>
            <a:r>
              <a:rPr lang="en-US" sz="1600" dirty="0" smtClean="0">
                <a:latin typeface="+mj-lt"/>
              </a:rPr>
              <a:t>(4 de </a:t>
            </a:r>
            <a:r>
              <a:rPr lang="en-US" sz="1600" dirty="0" err="1" smtClean="0">
                <a:latin typeface="+mj-lt"/>
              </a:rPr>
              <a:t>Zonales</a:t>
            </a:r>
            <a:r>
              <a:rPr lang="en-US" sz="1600" dirty="0" smtClean="0">
                <a:latin typeface="+mj-lt"/>
              </a:rPr>
              <a:t> y 1 de </a:t>
            </a:r>
            <a:r>
              <a:rPr lang="en-US" sz="1600" dirty="0" err="1" smtClean="0">
                <a:latin typeface="+mj-lt"/>
              </a:rPr>
              <a:t>Comunas</a:t>
            </a:r>
            <a:r>
              <a:rPr lang="en-US" sz="1600" dirty="0" smtClean="0">
                <a:latin typeface="+mj-lt"/>
              </a:rPr>
              <a:t>).</a:t>
            </a:r>
            <a:endParaRPr lang="en-US" sz="1600" dirty="0">
              <a:latin typeface="+mj-lt"/>
            </a:endParaRPr>
          </a:p>
        </p:txBody>
      </p:sp>
      <p:cxnSp>
        <p:nvCxnSpPr>
          <p:cNvPr id="91" name="Straight Connector 23">
            <a:extLst>
              <a:ext uri="{FF2B5EF4-FFF2-40B4-BE49-F238E27FC236}">
                <a16:creationId xmlns:a16="http://schemas.microsoft.com/office/drawing/2014/main" id="{84696401-054C-4403-BBE3-7440D282F941}"/>
              </a:ext>
            </a:extLst>
          </p:cNvPr>
          <p:cNvCxnSpPr/>
          <p:nvPr/>
        </p:nvCxnSpPr>
        <p:spPr>
          <a:xfrm flipH="1">
            <a:off x="6194738" y="1531989"/>
            <a:ext cx="21504" cy="4348588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ángulo 91"/>
          <p:cNvSpPr/>
          <p:nvPr/>
        </p:nvSpPr>
        <p:spPr>
          <a:xfrm>
            <a:off x="566217" y="1531989"/>
            <a:ext cx="5241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4589B"/>
                </a:solidFill>
              </a:rPr>
              <a:t>COMISIÓN 1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s-MX" sz="2400" dirty="0" smtClean="0">
                <a:solidFill>
                  <a:schemeClr val="tx2"/>
                </a:solidFill>
              </a:rPr>
              <a:t>(Liderada </a:t>
            </a:r>
            <a:r>
              <a:rPr lang="es-MX" sz="2400" dirty="0">
                <a:solidFill>
                  <a:schemeClr val="tx2"/>
                </a:solidFill>
              </a:rPr>
              <a:t>por el GAD y tendrá como integrantes </a:t>
            </a:r>
            <a:r>
              <a:rPr lang="es-MX" sz="2400" dirty="0" smtClean="0">
                <a:solidFill>
                  <a:schemeClr val="tx2"/>
                </a:solidFill>
              </a:rPr>
              <a:t>a ciudadanos </a:t>
            </a:r>
            <a:r>
              <a:rPr lang="es-MX" sz="2400" dirty="0">
                <a:solidFill>
                  <a:schemeClr val="tx2"/>
                </a:solidFill>
              </a:rPr>
              <a:t>y técnicos del </a:t>
            </a:r>
            <a:r>
              <a:rPr lang="es-MX" sz="2400" dirty="0" smtClean="0">
                <a:solidFill>
                  <a:schemeClr val="tx2"/>
                </a:solidFill>
              </a:rPr>
              <a:t>GAD)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93" name="Rectángulo 92"/>
          <p:cNvSpPr/>
          <p:nvPr/>
        </p:nvSpPr>
        <p:spPr>
          <a:xfrm>
            <a:off x="6354377" y="1474243"/>
            <a:ext cx="5244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4589B"/>
                </a:solidFill>
              </a:rPr>
              <a:t>COMISIÓN 2 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s-MX" sz="2400" dirty="0">
                <a:solidFill>
                  <a:schemeClr val="tx2"/>
                </a:solidFill>
              </a:rPr>
              <a:t>Liderada por la ciudadanía y conformada por ciudadanos y técnicos del </a:t>
            </a:r>
            <a:r>
              <a:rPr lang="es-MX" sz="2400" dirty="0" smtClean="0">
                <a:solidFill>
                  <a:schemeClr val="tx2"/>
                </a:solidFill>
              </a:rPr>
              <a:t>GAD) 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94" name="TextBox 41">
            <a:extLst>
              <a:ext uri="{FF2B5EF4-FFF2-40B4-BE49-F238E27FC236}">
                <a16:creationId xmlns:a16="http://schemas.microsoft.com/office/drawing/2014/main" id="{B46CE4A9-4757-4A27-ADC2-04F905B7A66B}"/>
              </a:ext>
            </a:extLst>
          </p:cNvPr>
          <p:cNvSpPr txBox="1"/>
          <p:nvPr/>
        </p:nvSpPr>
        <p:spPr>
          <a:xfrm>
            <a:off x="9973420" y="2587515"/>
            <a:ext cx="2184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5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 FUNCIONARIOS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+mj-lt"/>
              </a:rPr>
              <a:t>1 Sec. Planificación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+mj-lt"/>
              </a:rPr>
              <a:t>1</a:t>
            </a:r>
            <a:r>
              <a:rPr lang="en-US" sz="1600" dirty="0" smtClean="0">
                <a:latin typeface="+mj-lt"/>
              </a:rPr>
              <a:t> SGCTYPC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+mj-lt"/>
              </a:rPr>
              <a:t>1 Quito Honesto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+mj-lt"/>
              </a:rPr>
              <a:t>1 SECOM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+mj-lt"/>
              </a:rPr>
              <a:t>1 </a:t>
            </a:r>
            <a:r>
              <a:rPr lang="en-US" sz="1600" dirty="0" err="1" smtClean="0">
                <a:latin typeface="+mj-lt"/>
              </a:rPr>
              <a:t>Consejo</a:t>
            </a:r>
            <a:r>
              <a:rPr lang="en-US" sz="1600" dirty="0" smtClean="0">
                <a:latin typeface="+mj-lt"/>
              </a:rPr>
              <a:t> de Planificación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5" name="TextBox 41">
            <a:extLst>
              <a:ext uri="{FF2B5EF4-FFF2-40B4-BE49-F238E27FC236}">
                <a16:creationId xmlns:a16="http://schemas.microsoft.com/office/drawing/2014/main" id="{B46CE4A9-4757-4A27-ADC2-04F905B7A66B}"/>
              </a:ext>
            </a:extLst>
          </p:cNvPr>
          <p:cNvSpPr txBox="1"/>
          <p:nvPr/>
        </p:nvSpPr>
        <p:spPr>
          <a:xfrm>
            <a:off x="10004977" y="4495582"/>
            <a:ext cx="22221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5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 DELEGADOS DE LA ASAMBLEA DE QUITO</a:t>
            </a:r>
          </a:p>
          <a:p>
            <a:r>
              <a:rPr lang="en-US" sz="1600" dirty="0" smtClean="0">
                <a:latin typeface="+mj-lt"/>
              </a:rPr>
              <a:t>(4 de </a:t>
            </a:r>
            <a:r>
              <a:rPr lang="en-US" sz="1600" dirty="0" err="1" smtClean="0">
                <a:latin typeface="+mj-lt"/>
              </a:rPr>
              <a:t>Zonales</a:t>
            </a:r>
            <a:r>
              <a:rPr lang="en-US" sz="1600" dirty="0" smtClean="0">
                <a:latin typeface="+mj-lt"/>
              </a:rPr>
              <a:t> y 1 </a:t>
            </a:r>
            <a:r>
              <a:rPr lang="en-US" sz="1600" dirty="0" err="1" smtClean="0">
                <a:latin typeface="+mj-lt"/>
              </a:rPr>
              <a:t>representante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del PUEBLO </a:t>
            </a:r>
            <a:r>
              <a:rPr lang="en-US" sz="1600" dirty="0">
                <a:latin typeface="+mj-lt"/>
              </a:rPr>
              <a:t>KITU KARA</a:t>
            </a:r>
            <a:r>
              <a:rPr lang="en-US" sz="1600" dirty="0" smtClean="0">
                <a:latin typeface="+mj-lt"/>
              </a:rPr>
              <a:t>).</a:t>
            </a:r>
            <a:endParaRPr lang="en-US" sz="1600" dirty="0">
              <a:latin typeface="+mj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97513" y="2691525"/>
            <a:ext cx="316595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/>
              <a:t>Será la encargada de </a:t>
            </a:r>
            <a:r>
              <a:rPr lang="es-MX" sz="1600" b="1" dirty="0"/>
              <a:t>analizar los temas presentados por la ciudadanía y agruparlos</a:t>
            </a:r>
            <a:r>
              <a:rPr lang="es-MX" sz="1600" dirty="0"/>
              <a:t> según los ejes del </a:t>
            </a:r>
            <a:r>
              <a:rPr lang="es-MX" sz="1600" dirty="0" smtClean="0"/>
              <a:t>PMDOT. 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dirty="0" smtClean="0"/>
              <a:t>Su </a:t>
            </a:r>
            <a:r>
              <a:rPr lang="es-MX" sz="1600" dirty="0"/>
              <a:t>responsabilidad es </a:t>
            </a:r>
            <a:r>
              <a:rPr lang="es-MX" sz="1600" b="1" dirty="0"/>
              <a:t>evaluar la gestión institucional</a:t>
            </a:r>
            <a:r>
              <a:rPr lang="es-MX" sz="1600" dirty="0"/>
              <a:t>, </a:t>
            </a:r>
            <a:r>
              <a:rPr lang="es-MX" sz="1600" b="1" dirty="0"/>
              <a:t>elaborar el informe de </a:t>
            </a:r>
            <a:r>
              <a:rPr lang="es-MX" sz="1600" b="1" dirty="0" smtClean="0"/>
              <a:t>RDC </a:t>
            </a:r>
            <a:r>
              <a:rPr lang="es-MX" sz="1600" dirty="0"/>
              <a:t>para el CPCCS, presentado a través de su plataforma virtual, </a:t>
            </a:r>
            <a:r>
              <a:rPr lang="es-MX" sz="1600" b="1" dirty="0"/>
              <a:t>redactar el informe de </a:t>
            </a:r>
            <a:r>
              <a:rPr lang="es-MX" sz="1600" b="1" dirty="0" smtClean="0"/>
              <a:t>RDC para </a:t>
            </a:r>
            <a:r>
              <a:rPr lang="es-MX" sz="1600" b="1" dirty="0"/>
              <a:t>la ciudadanía</a:t>
            </a:r>
            <a:r>
              <a:rPr lang="es-MX" sz="1600" dirty="0"/>
              <a:t>, en forma conjunta con la </a:t>
            </a:r>
            <a:r>
              <a:rPr lang="es-MX" sz="1600" dirty="0" smtClean="0"/>
              <a:t>ADMQ (Fases </a:t>
            </a:r>
            <a:r>
              <a:rPr lang="es-MX" sz="1600" dirty="0"/>
              <a:t>2, 3 y 4</a:t>
            </a:r>
            <a:r>
              <a:rPr lang="es-MX" sz="1600" dirty="0" smtClean="0"/>
              <a:t>).</a:t>
            </a:r>
            <a:endParaRPr lang="es-EC" sz="1600" dirty="0"/>
          </a:p>
        </p:txBody>
      </p:sp>
      <p:sp>
        <p:nvSpPr>
          <p:cNvPr id="3" name="Rectángulo 2"/>
          <p:cNvSpPr/>
          <p:nvPr/>
        </p:nvSpPr>
        <p:spPr>
          <a:xfrm>
            <a:off x="6329462" y="2797015"/>
            <a:ext cx="34080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/>
              <a:t>Su responsabilidad es </a:t>
            </a:r>
            <a:r>
              <a:rPr lang="es-MX" sz="1600" b="1" dirty="0"/>
              <a:t>organizar la deliberación pública</a:t>
            </a:r>
            <a:r>
              <a:rPr lang="es-MX" sz="1600" dirty="0"/>
              <a:t> y evaluación del Informe institucional, </a:t>
            </a:r>
            <a:r>
              <a:rPr lang="es-MX" sz="1600" b="1" dirty="0"/>
              <a:t>verificar la convocatoria</a:t>
            </a:r>
            <a:r>
              <a:rPr lang="es-MX" sz="1600" dirty="0"/>
              <a:t> a la deliberación pública, </a:t>
            </a:r>
            <a:r>
              <a:rPr lang="es-MX" sz="1600" b="1" dirty="0"/>
              <a:t>participar en la construcción de la metodología </a:t>
            </a:r>
            <a:r>
              <a:rPr lang="es-MX" sz="1600" dirty="0"/>
              <a:t>de las mesas de trabajo y </a:t>
            </a:r>
            <a:r>
              <a:rPr lang="es-MX" sz="1600" b="1" dirty="0"/>
              <a:t>sistematizar los aportes ciudadanos</a:t>
            </a:r>
            <a:r>
              <a:rPr lang="es-MX" sz="1600" dirty="0"/>
              <a:t>. (Fase 3).</a:t>
            </a:r>
            <a:endParaRPr lang="es-EC" sz="1600" dirty="0"/>
          </a:p>
        </p:txBody>
      </p:sp>
      <p:pic>
        <p:nvPicPr>
          <p:cNvPr id="97" name="Imagen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89" y="5874475"/>
            <a:ext cx="3948811" cy="98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12680372"/>
              </p:ext>
            </p:extLst>
          </p:nvPr>
        </p:nvGraphicFramePr>
        <p:xfrm>
          <a:off x="860509" y="1724393"/>
          <a:ext cx="10758487" cy="3485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1281217" y="950361"/>
            <a:ext cx="944583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b="1" dirty="0" smtClean="0">
                <a:solidFill>
                  <a:srgbClr val="00196D"/>
                </a:solidFill>
                <a:latin typeface="+mn-lt"/>
                <a:ea typeface="+mn-ea"/>
                <a:cs typeface="+mn-cs"/>
              </a:rPr>
              <a:t>FASE 2: EVALUACIÓN E INFORME (Marzo 2024)</a:t>
            </a:r>
            <a:endParaRPr lang="es-EC" sz="3600" b="1" dirty="0">
              <a:solidFill>
                <a:srgbClr val="00196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60509" y="5344041"/>
            <a:ext cx="3261115" cy="5133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SGP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12942" y="5343855"/>
            <a:ext cx="3275463" cy="5133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Alcaldía del DMQ.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379724" y="5347590"/>
            <a:ext cx="3239272" cy="5133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SGCTGP</a:t>
            </a:r>
            <a:endParaRPr lang="es-EC" dirty="0">
              <a:solidFill>
                <a:srgbClr val="FF000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89" y="5874475"/>
            <a:ext cx="3948811" cy="98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DMQ 2 PERSONALIZADO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4663A8"/>
      </a:accent2>
      <a:accent3>
        <a:srgbClr val="C3CBE3"/>
      </a:accent3>
      <a:accent4>
        <a:srgbClr val="E9EBF6"/>
      </a:accent4>
      <a:accent5>
        <a:srgbClr val="5B92E5"/>
      </a:accent5>
      <a:accent6>
        <a:srgbClr val="6F9FD5"/>
      </a:accent6>
      <a:hlink>
        <a:srgbClr val="0033A0"/>
      </a:hlink>
      <a:folHlink>
        <a:srgbClr val="C3CBE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19226</TotalTime>
  <Words>1370</Words>
  <Application>Microsoft Office PowerPoint</Application>
  <PresentationFormat>Panorámica</PresentationFormat>
  <Paragraphs>133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Bradley Hand ITC</vt:lpstr>
      <vt:lpstr>Calibri</vt:lpstr>
      <vt:lpstr>Calibri Light</vt:lpstr>
      <vt:lpstr>Fira Sans Extra Condensed</vt:lpstr>
      <vt:lpstr>Fira Sans Extra Condensed Medium</vt:lpstr>
      <vt:lpstr>Gill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Clara Cueva Gallardo</dc:creator>
  <cp:lastModifiedBy>Angelo Rodriguez Condor</cp:lastModifiedBy>
  <cp:revision>148</cp:revision>
  <dcterms:created xsi:type="dcterms:W3CDTF">2023-08-19T04:30:18Z</dcterms:created>
  <dcterms:modified xsi:type="dcterms:W3CDTF">2024-02-08T15:18:02Z</dcterms:modified>
</cp:coreProperties>
</file>