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80" r:id="rId2"/>
    <p:sldId id="302" r:id="rId3"/>
    <p:sldId id="260" r:id="rId4"/>
    <p:sldId id="311" r:id="rId5"/>
    <p:sldId id="281" r:id="rId6"/>
    <p:sldId id="282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04" r:id="rId18"/>
    <p:sldId id="312" r:id="rId1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AA3"/>
    <a:srgbClr val="66FFFF"/>
    <a:srgbClr val="1F2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3"/>
  </p:normalViewPr>
  <p:slideViewPr>
    <p:cSldViewPr snapToGrid="0">
      <p:cViewPr varScale="1">
        <p:scale>
          <a:sx n="95" d="100"/>
          <a:sy n="95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35694811952786E-2"/>
          <c:y val="3.8597131047896915E-2"/>
          <c:w val="0.93628841963356491"/>
          <c:h val="0.92280573790420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CC3-4F31-B8D0-072D8AF6A9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SGCTGYP</c:v>
                </c:pt>
              </c:strCache>
            </c:strRef>
          </c:cat>
          <c:val>
            <c:numRef>
              <c:f>Hoja1!$B$2</c:f>
              <c:numCache>
                <c:formatCode>#,##0.00</c:formatCode>
                <c:ptCount val="1"/>
                <c:pt idx="0">
                  <c:v>27376059.219999999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3-4F31-B8D0-072D8AF6A95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FCC3-4F31-B8D0-072D8AF6A9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CC3-4F31-B8D0-072D8AF6A9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SGCTGYP</c:v>
                </c:pt>
              </c:strCache>
            </c:strRef>
          </c:cat>
          <c:val>
            <c:numRef>
              <c:f>Hoja1!$C$2</c:f>
              <c:numCache>
                <c:formatCode>#,##0.00</c:formatCode>
                <c:ptCount val="1"/>
                <c:pt idx="0">
                  <c:v>21684485.600000001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C3-4F31-B8D0-072D8AF6A9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6"/>
        <c:overlap val="-20"/>
        <c:axId val="859412431"/>
        <c:axId val="859404943"/>
      </c:barChart>
      <c:catAx>
        <c:axId val="859412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9404943"/>
        <c:crosses val="autoZero"/>
        <c:auto val="1"/>
        <c:lblAlgn val="ctr"/>
        <c:lblOffset val="100"/>
        <c:noMultiLvlLbl val="0"/>
      </c:catAx>
      <c:valAx>
        <c:axId val="859404943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859412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Asignación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23-4A00-94C4-57B23515D2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23-4A00-94C4-57B23515D2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23-4A00-94C4-57B23515D2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INFRAESTRUCTURA COMUNITARIA Y PRESUPUESTOS PARTICIPATIVOS</c:v>
                </c:pt>
                <c:pt idx="1">
                  <c:v>DESARROLLO SOCIAL </c:v>
                </c:pt>
                <c:pt idx="2">
                  <c:v>OTROS SECTORES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0.93</c:v>
                </c:pt>
                <c:pt idx="1">
                  <c:v>3.2238556381527873E-2</c:v>
                </c:pt>
                <c:pt idx="2">
                  <c:v>4.0075670536082464E-2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6-4B20-9857-CB5C33A549D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6557109602759243E-3"/>
          <c:y val="6.9132498552125707E-2"/>
          <c:w val="0.29508677743969125"/>
          <c:h val="0.5378095368619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25FD-D8D0-48FF-A32E-D7F7BED77CBF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D0198-C923-452F-AFB7-9DDE20CAE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303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COMPROMISO</a:t>
            </a:r>
            <a:r>
              <a:rPr lang="es-MX" baseline="0" dirty="0" smtClean="0"/>
              <a:t> VS DEVENGADO CON UN PORCENTAJE DE EJECUCIÓN DEL COMPROMISO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0198-C923-452F-AFB7-9DDE20CAE05B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725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0198-C923-452F-AFB7-9DDE20CAE05B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516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01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591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32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193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758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233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818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479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069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610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581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9858-0127-DE42-8937-60E20A4E8BB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A6C1-F2E1-3547-A3CF-C6A40B54DD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218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jp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9977" y="960223"/>
            <a:ext cx="9221689" cy="3144614"/>
          </a:xfrm>
        </p:spPr>
        <p:txBody>
          <a:bodyPr>
            <a:noAutofit/>
          </a:bodyPr>
          <a:lstStyle/>
          <a:p>
            <a:r>
              <a:rPr lang="es-MX" sz="4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PRESUPUESTOS  PARTICIPATIVOS </a:t>
            </a:r>
            <a:r>
              <a:rPr lang="es-MX" sz="45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s-MX" sz="4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s-MX" sz="4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sz="4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INFRAESTRUCTURA COMUNITARIA  </a:t>
            </a:r>
            <a:r>
              <a:rPr lang="es-MX" sz="45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2023</a:t>
            </a:r>
            <a:br>
              <a:rPr lang="es-MX" sz="45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EC" sz="2800" dirty="0">
                <a:solidFill>
                  <a:srgbClr val="265AA3"/>
                </a:solidFill>
              </a:rPr>
              <a:t>Rendición de cuentas del ejecutivo del </a:t>
            </a:r>
            <a:r>
              <a:rPr lang="es-EC" sz="2800" dirty="0" smtClean="0">
                <a:solidFill>
                  <a:srgbClr val="265AA3"/>
                </a:solidFill>
              </a:rPr>
              <a:t>GADMQ, </a:t>
            </a:r>
            <a:r>
              <a:rPr lang="es-EC" sz="2800" dirty="0">
                <a:solidFill>
                  <a:srgbClr val="265AA3"/>
                </a:solidFill>
              </a:rPr>
              <a:t>para informar sobre la ejecución presupuestaria anual y el cumplimiento de las metas 2023, y las prioridades de ejecución del año 2024.</a:t>
            </a:r>
            <a:endParaRPr lang="es-EC" sz="2800" b="1" dirty="0">
              <a:ln w="0"/>
              <a:solidFill>
                <a:srgbClr val="265AA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Secretaría General de Coordinación Territorial, Gobernabilidad y Participación (SGCTGP)</a:t>
            </a:r>
            <a:endParaRPr lang="es-EC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5954673"/>
            <a:ext cx="69913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C" sz="41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100" b="1" spc="-3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1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100" b="1" spc="-3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1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VALLE DE LOS CHILLOS</a:t>
            </a:r>
            <a:r>
              <a:rPr lang="es-EC" sz="22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s-MX" sz="22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ADOQUINADO Y BORDILLOS DEL PASAJE MANUEL AGUIRRE, QUE SE EXTIENDE DESDE LA CALLE C4 HACIA LA CONTINUACIÓN DE LA MISMA - PARROQUIA CONOCOTO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35062" y="2487610"/>
            <a:ext cx="4543425" cy="2691485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345906" y="2487610"/>
            <a:ext cx="4543425" cy="26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C" sz="41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100" b="1" spc="-3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1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100" b="1" spc="-3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1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VALLE DE LOS CHILLOS</a:t>
            </a:r>
            <a:br>
              <a:rPr lang="es-EC" sz="41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sz="2400" dirty="0" smtClean="0"/>
              <a:t>CAPA ASFÁLTICA </a:t>
            </a:r>
            <a:r>
              <a:rPr lang="es-MX" sz="2400" dirty="0"/>
              <a:t>DE LA AVENIDO LUIS CORDERO QUE SE EXTIENDE DESDE LA IGNACIO CARRASCO HACIA LA QUEBRADA LA CANTERA – PARROQUIA CONOCOTO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35062" y="2651240"/>
            <a:ext cx="4543425" cy="2691485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13326" y="2651240"/>
            <a:ext cx="4543425" cy="26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MANUELA SÁENZ</a:t>
            </a:r>
            <a:r>
              <a:rPr lang="es-EC" sz="22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s-MX" sz="22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REHABILITACIÓN CALLE ANA DE AYALA (I ETAPA),DESDE LA TOLITA HASTA LA QUEBRADA, BARRIO GUAPULO, PARROQUIA ITCHIMBIA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35062" y="2413982"/>
            <a:ext cx="4543425" cy="2588485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13326" y="2413982"/>
            <a:ext cx="4543425" cy="25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MANUELA SÁENZ</a:t>
            </a:r>
            <a:r>
              <a:rPr lang="es-EC" sz="22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s-MX" sz="22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ADOQUINANDO DE LA CALLE DOMINGO ARIAS BARRIO DONOSO SECTOR MONJAS PUENGASI, CALLE JAVIER LOYOLA, CALLE CAMBI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35062" y="2563688"/>
            <a:ext cx="4543425" cy="2588485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13326" y="2559749"/>
            <a:ext cx="4543425" cy="25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TUMBACO</a:t>
            </a:r>
            <a:r>
              <a:rPr lang="es-EC" sz="22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s-EC" sz="22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sz="22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ADOQUINADO CALLE LUIS VARGAS, DESDE CALLE JOSE ALVAREZ HASTA CALLE FINAL , BARRIO SANTA ROSA, PARROQUIA TUMBACO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20645" y="1863672"/>
            <a:ext cx="4543425" cy="4543425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27743" y="1863671"/>
            <a:ext cx="45434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TUMBACO</a:t>
            </a:r>
            <a:r>
              <a:rPr lang="es-EC" sz="22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s-EC" sz="22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sz="22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ADOQUINADO CALLE JOSE DELGADO DESDE CALLE IGNACIO JARRIN HASTA CALLE JOSE BUSTAMANTE BARRIO EL CENTRO PARROQUIA PIFO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35062" y="1863672"/>
            <a:ext cx="4543425" cy="4543425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80745" y="1863671"/>
            <a:ext cx="45434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5957505"/>
            <a:ext cx="6991350" cy="136207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29493" y="3301465"/>
            <a:ext cx="9221689" cy="1371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ASIGNACIÓN PRESUPUESTARIA 2024</a:t>
            </a:r>
            <a:endParaRPr lang="pt-BR" sz="45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729494" y="4672932"/>
            <a:ext cx="9221689" cy="83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Secretaría General de Coordinación Territorial, Gobernabilidad y Participación</a:t>
            </a:r>
            <a:endParaRPr lang="es-EC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642137" y="1724971"/>
            <a:ext cx="2802784" cy="287682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11138">
              <a:spcBef>
                <a:spcPts val="83"/>
              </a:spcBef>
            </a:pPr>
            <a:r>
              <a:rPr b="1" spc="-4" dirty="0">
                <a:solidFill>
                  <a:srgbClr val="1F386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Distribución</a:t>
            </a:r>
            <a:r>
              <a:rPr b="1" spc="-44" dirty="0">
                <a:solidFill>
                  <a:srgbClr val="1F386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spc="-9" dirty="0">
                <a:solidFill>
                  <a:srgbClr val="1F386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porcentual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804507" y="380143"/>
            <a:ext cx="7061265" cy="564154"/>
          </a:xfrm>
          <a:prstGeom prst="rect">
            <a:avLst/>
          </a:prstGeom>
        </p:spPr>
        <p:txBody>
          <a:bodyPr vert="horz" wrap="square" lIns="0" tIns="78511" rIns="0" bIns="0" rtlCol="0" anchor="ctr">
            <a:spAutoFit/>
          </a:bodyPr>
          <a:lstStyle/>
          <a:p>
            <a:pPr marL="11138"/>
            <a:r>
              <a:rPr sz="3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Asignación inicial presupuesto SGCT</a:t>
            </a:r>
            <a:r>
              <a:rPr lang="es-MX" sz="3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sz="3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YP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3989AA1B-7C95-4932-AE41-87343CDE0F8E}"/>
              </a:ext>
            </a:extLst>
          </p:cNvPr>
          <p:cNvSpPr txBox="1">
            <a:spLocks/>
          </p:cNvSpPr>
          <p:nvPr/>
        </p:nvSpPr>
        <p:spPr>
          <a:xfrm>
            <a:off x="804507" y="1158694"/>
            <a:ext cx="7280828" cy="351880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56" dirty="0">
                <a:solidFill>
                  <a:srgbClr val="1B58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 Administraciones Zonales para Inversión 2024</a:t>
            </a:r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148048312"/>
              </p:ext>
            </p:extLst>
          </p:nvPr>
        </p:nvGraphicFramePr>
        <p:xfrm>
          <a:off x="-37599" y="1886019"/>
          <a:ext cx="5383835" cy="407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5957505"/>
            <a:ext cx="6991350" cy="13620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293895" y="4024919"/>
            <a:ext cx="3612672" cy="38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/>
            <a:r>
              <a:rPr lang="es-ES" sz="965" i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Elaborado Por: SGCTGYP</a:t>
            </a:r>
          </a:p>
          <a:p>
            <a:pPr defTabSz="801929"/>
            <a:r>
              <a:rPr lang="es-ES" sz="965" i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Fuente</a:t>
            </a:r>
            <a:r>
              <a:rPr lang="es-ES" sz="965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SIPARI al </a:t>
            </a:r>
            <a:r>
              <a:rPr lang="es-ES" sz="965" i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 </a:t>
            </a:r>
            <a:r>
              <a:rPr lang="es-ES" sz="965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es-ES" sz="965" i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enero </a:t>
            </a:r>
            <a:r>
              <a:rPr lang="es-ES" sz="965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 </a:t>
            </a:r>
            <a:r>
              <a:rPr lang="es-ES" sz="965" i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2024.</a:t>
            </a:r>
            <a:endParaRPr lang="es-ES" sz="965" i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187113" y="5199589"/>
            <a:ext cx="9284146" cy="565845"/>
          </a:xfrm>
          <a:prstGeom prst="rect">
            <a:avLst/>
          </a:prstGeom>
        </p:spPr>
        <p:txBody>
          <a:bodyPr vert="horz" wrap="square" lIns="0" tIns="166673" rIns="0" bIns="0" rtlCol="0">
            <a:spAutoFit/>
          </a:bodyPr>
          <a:lstStyle/>
          <a:p>
            <a:pPr marL="23811">
              <a:lnSpc>
                <a:spcPts val="3127"/>
              </a:lnSpc>
            </a:pPr>
            <a:r>
              <a:rPr lang="es-MX" sz="2800" b="1" spc="-22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Población</a:t>
            </a:r>
            <a:r>
              <a:rPr lang="es-MX" sz="2800" b="1" spc="-1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MX" sz="2800" b="1" spc="-22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directa beneficiaria: </a:t>
            </a:r>
            <a:r>
              <a:rPr lang="es-MX" sz="2800" b="1" spc="-1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372.500 personas aprox. </a:t>
            </a:r>
            <a:endParaRPr lang="es-EC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2997136"/>
            <a:ext cx="5091413" cy="10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3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5947880"/>
            <a:ext cx="6991350" cy="1362075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215230" y="318678"/>
            <a:ext cx="4578151" cy="6049398"/>
          </a:xfrm>
          <a:prstGeom prst="rect">
            <a:avLst/>
          </a:prstGeom>
        </p:spPr>
        <p:txBody>
          <a:bodyPr vert="horz" wrap="square" lIns="0" tIns="166673" rIns="0" bIns="0" rtlCol="0">
            <a:spAutoFit/>
          </a:bodyPr>
          <a:lstStyle/>
          <a:p>
            <a:pPr marL="23811">
              <a:lnSpc>
                <a:spcPts val="3412"/>
              </a:lnSpc>
            </a:pPr>
            <a:r>
              <a:rPr lang="es-EC" sz="2800" b="1" spc="-22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Obras</a:t>
            </a:r>
            <a:r>
              <a:rPr lang="es-EC" sz="2800" b="1" spc="-30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lang="es-EC" sz="2800" b="1" spc="-30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spc="-7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espacio </a:t>
            </a:r>
            <a:r>
              <a:rPr lang="es-EC" sz="2800" b="1" spc="-7" dirty="0" smtClean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público, infraestructura comunitaria y presupuestos</a:t>
            </a:r>
            <a:r>
              <a:rPr lang="es-EC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spc="-7" dirty="0" smtClean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participativos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49">
              <a:lnSpc>
                <a:spcPts val="10612"/>
              </a:lnSpc>
            </a:pPr>
            <a:r>
              <a:rPr lang="es-MX" sz="9600" b="1" spc="-7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581</a:t>
            </a:r>
            <a:endParaRPr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811">
              <a:lnSpc>
                <a:spcPts val="3127"/>
              </a:lnSpc>
            </a:pPr>
            <a:r>
              <a:rPr lang="es-EC" sz="2800" b="1" spc="-1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Proyectos</a:t>
            </a:r>
            <a:r>
              <a:rPr lang="es-EC" sz="2800" b="1" spc="-82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spc="-7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sociales</a:t>
            </a:r>
            <a:r>
              <a:rPr lang="es-EC" sz="2800" b="1" spc="-52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endParaRPr lang="es-EC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811"/>
            <a:r>
              <a:rPr lang="es-EC" sz="2800" b="1" spc="-1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presupuestos</a:t>
            </a:r>
            <a:r>
              <a:rPr lang="es-EC" sz="2800" b="1" spc="-7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spc="-7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participativos</a:t>
            </a:r>
            <a:endParaRPr lang="es-EC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49">
              <a:lnSpc>
                <a:spcPts val="5392"/>
              </a:lnSpc>
              <a:spcBef>
                <a:spcPts val="757"/>
              </a:spcBef>
            </a:pPr>
            <a:r>
              <a:rPr sz="5400" b="1" spc="-7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s-MX" sz="5400" b="1" spc="-7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s-EC" sz="5400" b="1" spc="-7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811">
              <a:lnSpc>
                <a:spcPts val="3127"/>
              </a:lnSpc>
            </a:pPr>
            <a:r>
              <a:rPr lang="es-EC" sz="2800" b="1" spc="-15" dirty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Kilómetros en vías de acceso a barrios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49">
              <a:lnSpc>
                <a:spcPts val="5392"/>
              </a:lnSpc>
              <a:spcBef>
                <a:spcPts val="757"/>
              </a:spcBef>
            </a:pPr>
            <a:r>
              <a:rPr lang="es-MX" sz="5400" b="1" spc="-7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5,27</a:t>
            </a:r>
            <a:endPara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01227" y="4725679"/>
            <a:ext cx="4376050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/>
            <a:r>
              <a:rPr lang="es-ES" sz="965" i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Elaborado: SGCTGYP</a:t>
            </a:r>
            <a:endParaRPr lang="es-ES" sz="965" i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20164"/>
              </p:ext>
            </p:extLst>
          </p:nvPr>
        </p:nvGraphicFramePr>
        <p:xfrm>
          <a:off x="4697479" y="1540879"/>
          <a:ext cx="5621153" cy="3184800"/>
        </p:xfrm>
        <a:graphic>
          <a:graphicData uri="http://schemas.openxmlformats.org/drawingml/2006/table">
            <a:tbl>
              <a:tblPr/>
              <a:tblGrid>
                <a:gridCol w="1122383">
                  <a:extLst>
                    <a:ext uri="{9D8B030D-6E8A-4147-A177-3AD203B41FA5}">
                      <a16:colId xmlns:a16="http://schemas.microsoft.com/office/drawing/2014/main" val="442930327"/>
                    </a:ext>
                  </a:extLst>
                </a:gridCol>
                <a:gridCol w="1122383">
                  <a:extLst>
                    <a:ext uri="{9D8B030D-6E8A-4147-A177-3AD203B41FA5}">
                      <a16:colId xmlns:a16="http://schemas.microsoft.com/office/drawing/2014/main" val="3141557152"/>
                    </a:ext>
                  </a:extLst>
                </a:gridCol>
                <a:gridCol w="1127002">
                  <a:extLst>
                    <a:ext uri="{9D8B030D-6E8A-4147-A177-3AD203B41FA5}">
                      <a16:colId xmlns:a16="http://schemas.microsoft.com/office/drawing/2014/main" val="3344281471"/>
                    </a:ext>
                  </a:extLst>
                </a:gridCol>
                <a:gridCol w="1127002">
                  <a:extLst>
                    <a:ext uri="{9D8B030D-6E8A-4147-A177-3AD203B41FA5}">
                      <a16:colId xmlns:a16="http://schemas.microsoft.com/office/drawing/2014/main" val="3971458114"/>
                    </a:ext>
                  </a:extLst>
                </a:gridCol>
                <a:gridCol w="1122383">
                  <a:extLst>
                    <a:ext uri="{9D8B030D-6E8A-4147-A177-3AD203B41FA5}">
                      <a16:colId xmlns:a16="http://schemas.microsoft.com/office/drawing/2014/main" val="2233493674"/>
                    </a:ext>
                  </a:extLst>
                </a:gridCol>
              </a:tblGrid>
              <a:tr h="366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Administración Zonal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Número de obras priorizadas  en Asamblea  de PP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Número de Proyectos Sociales priorizados en Asamblea de PP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Número de obras de espacio público e infraestructuras comunitaria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Kilómetros en vías de acceso a barrios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520242"/>
                  </a:ext>
                </a:extLst>
              </a:tr>
              <a:tr h="925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Calderón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66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513488"/>
                  </a:ext>
                </a:extLst>
              </a:tr>
              <a:tr h="925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Eloy Alfaro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0,46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28754"/>
                  </a:ext>
                </a:extLst>
              </a:tr>
              <a:tr h="1595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Eugenio Espejo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960698"/>
                  </a:ext>
                </a:extLst>
              </a:tr>
              <a:tr h="925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La Delicia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49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321347"/>
                  </a:ext>
                </a:extLst>
              </a:tr>
              <a:tr h="1595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Manuela Sáenz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73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017388"/>
                  </a:ext>
                </a:extLst>
              </a:tr>
              <a:tr h="925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Quitumbe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0,61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01989"/>
                  </a:ext>
                </a:extLst>
              </a:tr>
              <a:tr h="925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Tumbaco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99915"/>
                  </a:ext>
                </a:extLst>
              </a:tr>
              <a:tr h="1596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Valle de los Chillos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2,7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36938"/>
                  </a:ext>
                </a:extLst>
              </a:tr>
              <a:tr h="1649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556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5,27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3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22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93505" y="421784"/>
            <a:ext cx="6694950" cy="981560"/>
          </a:xfrm>
          <a:prstGeom prst="rect">
            <a:avLst/>
          </a:prstGeom>
        </p:spPr>
        <p:txBody>
          <a:bodyPr vert="horz" wrap="square" lIns="0" tIns="11693" rIns="0" bIns="0" rtlCol="0" anchor="ctr">
            <a:spAutoFit/>
          </a:bodyPr>
          <a:lstStyle/>
          <a:p>
            <a:pPr marL="11138"/>
            <a:r>
              <a:rPr lang="es-MX" sz="3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Infraestructura Comunitaria </a:t>
            </a:r>
            <a:r>
              <a:rPr lang="es-MX" sz="350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y Presupuestos Participativos 2023</a:t>
            </a:r>
            <a:endParaRPr sz="35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1337483307"/>
              </p:ext>
            </p:extLst>
          </p:nvPr>
        </p:nvGraphicFramePr>
        <p:xfrm>
          <a:off x="-5263" y="1910440"/>
          <a:ext cx="4280120" cy="328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CuadroTexto 1"/>
          <p:cNvSpPr txBox="1"/>
          <p:nvPr/>
        </p:nvSpPr>
        <p:spPr>
          <a:xfrm>
            <a:off x="3205179" y="3703450"/>
            <a:ext cx="1271843" cy="5838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929"/>
            <a:r>
              <a:rPr lang="es-ES" sz="1052" b="1" dirty="0">
                <a:solidFill>
                  <a:srgbClr val="ED7D31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Ejecución </a:t>
            </a:r>
            <a:r>
              <a:rPr lang="es-ES" sz="1052" b="1" dirty="0" smtClean="0">
                <a:solidFill>
                  <a:srgbClr val="ED7D31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 Compromiso</a:t>
            </a:r>
            <a:endParaRPr lang="es-ES" sz="1052" b="1" dirty="0">
              <a:solidFill>
                <a:srgbClr val="ED7D31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3381838" y="4132804"/>
            <a:ext cx="918524" cy="894502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1929"/>
            <a:r>
              <a:rPr lang="es-MX" sz="1228" b="1" dirty="0" smtClean="0">
                <a:solidFill>
                  <a:srgbClr val="ED7D31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79,21%</a:t>
            </a:r>
            <a:endParaRPr lang="es-EC" sz="1228" b="1" dirty="0">
              <a:solidFill>
                <a:srgbClr val="ED7D31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CuadroTexto 1"/>
          <p:cNvSpPr txBox="1"/>
          <p:nvPr/>
        </p:nvSpPr>
        <p:spPr>
          <a:xfrm>
            <a:off x="1135781" y="2388244"/>
            <a:ext cx="999016" cy="2372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929"/>
            <a:r>
              <a:rPr lang="es-ES" sz="1200" b="1" dirty="0" smtClean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Compromiso</a:t>
            </a:r>
            <a:endParaRPr lang="es-ES" sz="1200" b="1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CuadroTexto 1"/>
          <p:cNvSpPr txBox="1"/>
          <p:nvPr/>
        </p:nvSpPr>
        <p:spPr>
          <a:xfrm>
            <a:off x="2243442" y="3229548"/>
            <a:ext cx="1000958" cy="2372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929"/>
            <a:r>
              <a:rPr lang="es-ES" sz="1200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Devengado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3989AA1B-7C95-4932-AE41-87343CDE0F8E}"/>
              </a:ext>
            </a:extLst>
          </p:cNvPr>
          <p:cNvSpPr txBox="1">
            <a:spLocks/>
          </p:cNvSpPr>
          <p:nvPr/>
        </p:nvSpPr>
        <p:spPr>
          <a:xfrm>
            <a:off x="697253" y="1478310"/>
            <a:ext cx="7280828" cy="351880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1929"/>
            <a:r>
              <a:rPr lang="es-ES" sz="2456" dirty="0">
                <a:solidFill>
                  <a:srgbClr val="1B58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Coordinación Territorial Gobernabilidad y Participación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5954673"/>
            <a:ext cx="6991350" cy="136207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17607" y="4586726"/>
            <a:ext cx="3612672" cy="53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/>
            <a:r>
              <a:rPr lang="es-ES" sz="965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Devengado/Comprometido</a:t>
            </a:r>
          </a:p>
          <a:p>
            <a:pPr defTabSz="801929"/>
            <a:r>
              <a:rPr lang="es-ES" sz="965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Elaborado Por: SGCTGYP</a:t>
            </a:r>
          </a:p>
          <a:p>
            <a:pPr defTabSz="801929"/>
            <a:r>
              <a:rPr lang="es-ES" sz="965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</a:t>
            </a:r>
            <a:r>
              <a:rPr lang="es-ES" sz="965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SIPARI al 31 de diciembre del 2023.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3505" y="5499247"/>
            <a:ext cx="9284146" cy="565845"/>
          </a:xfrm>
          <a:prstGeom prst="rect">
            <a:avLst/>
          </a:prstGeom>
        </p:spPr>
        <p:txBody>
          <a:bodyPr vert="horz" wrap="square" lIns="0" tIns="166673" rIns="0" bIns="0" rtlCol="0">
            <a:spAutoFit/>
          </a:bodyPr>
          <a:lstStyle/>
          <a:p>
            <a:pPr marL="23811">
              <a:lnSpc>
                <a:spcPts val="3127"/>
              </a:lnSpc>
            </a:pPr>
            <a:r>
              <a:rPr lang="es-MX" sz="2800" b="1" spc="-22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Población</a:t>
            </a:r>
            <a:r>
              <a:rPr lang="es-MX" sz="2800" b="1" spc="-1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MX" sz="2800" b="1" spc="-22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directa beneficiaria: </a:t>
            </a:r>
            <a:r>
              <a:rPr lang="es-MX" sz="2800" b="1" spc="-1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361.560 personas aprox. </a:t>
            </a:r>
            <a:endParaRPr lang="es-EC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421192"/>
              </p:ext>
            </p:extLst>
          </p:nvPr>
        </p:nvGraphicFramePr>
        <p:xfrm>
          <a:off x="4451516" y="2151431"/>
          <a:ext cx="5958576" cy="221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Hoja de cálculo" r:id="rId8" imgW="6619770" imgH="1628891" progId="Excel.Sheet.12">
                  <p:embed/>
                </p:oleObj>
              </mc:Choice>
              <mc:Fallback>
                <p:oleObj name="Hoja de cálculo" r:id="rId8" imgW="6619770" imgH="16288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1516" y="2151431"/>
                        <a:ext cx="5958576" cy="2219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947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494" y="3628506"/>
            <a:ext cx="9221689" cy="10444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4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NÚMERO DE OBRAS  EJECUTADAS </a:t>
            </a:r>
            <a:r>
              <a:rPr lang="pt-BR" sz="45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2023</a:t>
            </a:r>
            <a:endParaRPr lang="es-EC" sz="45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Marcador de texto 1"/>
          <p:cNvSpPr>
            <a:spLocks noGrp="1"/>
          </p:cNvSpPr>
          <p:nvPr>
            <p:ph type="body" idx="1"/>
          </p:nvPr>
        </p:nvSpPr>
        <p:spPr>
          <a:xfrm>
            <a:off x="729494" y="4740342"/>
            <a:ext cx="9221689" cy="832685"/>
          </a:xfrm>
        </p:spPr>
        <p:txBody>
          <a:bodyPr/>
          <a:lstStyle/>
          <a:p>
            <a:r>
              <a:rPr lang="es-MX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Secretaría General de Coordinación Territorial, Gobernabilidad y Participación</a:t>
            </a:r>
            <a:endParaRPr lang="es-EC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5919588"/>
            <a:ext cx="69913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5947880"/>
            <a:ext cx="6991350" cy="1362075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215230" y="318678"/>
            <a:ext cx="4578151" cy="6049398"/>
          </a:xfrm>
          <a:prstGeom prst="rect">
            <a:avLst/>
          </a:prstGeom>
        </p:spPr>
        <p:txBody>
          <a:bodyPr vert="horz" wrap="square" lIns="0" tIns="166673" rIns="0" bIns="0" rtlCol="0">
            <a:spAutoFit/>
          </a:bodyPr>
          <a:lstStyle/>
          <a:p>
            <a:pPr marL="23811">
              <a:lnSpc>
                <a:spcPts val="3412"/>
              </a:lnSpc>
            </a:pPr>
            <a:r>
              <a:rPr lang="es-EC" sz="2800" b="1" spc="-22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Obras</a:t>
            </a:r>
            <a:r>
              <a:rPr lang="es-EC" sz="2800" b="1" spc="-30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lang="es-EC" sz="2800" b="1" spc="-30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spc="-7" dirty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espacio </a:t>
            </a:r>
            <a:r>
              <a:rPr lang="es-EC" sz="2800" b="1" spc="-7" dirty="0" smtClean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público, infraestructura comunitaria y presupuestos</a:t>
            </a:r>
            <a:r>
              <a:rPr lang="es-EC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spc="-7" dirty="0" smtClean="0">
                <a:solidFill>
                  <a:srgbClr val="B8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participativos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49">
              <a:lnSpc>
                <a:spcPts val="10612"/>
              </a:lnSpc>
            </a:pPr>
            <a:r>
              <a:rPr lang="es-MX" sz="9600" b="1" spc="-7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548</a:t>
            </a:r>
            <a:endParaRPr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811">
              <a:lnSpc>
                <a:spcPts val="3127"/>
              </a:lnSpc>
            </a:pPr>
            <a:r>
              <a:rPr lang="es-EC" sz="2800" b="1" spc="-1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Proyectos</a:t>
            </a:r>
            <a:r>
              <a:rPr lang="es-EC" sz="2800" b="1" spc="-82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spc="-7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sociales</a:t>
            </a:r>
            <a:r>
              <a:rPr lang="es-EC" sz="2800" b="1" spc="-52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endParaRPr lang="es-EC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811"/>
            <a:r>
              <a:rPr lang="es-EC" sz="2800" b="1" spc="-1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presupuestos</a:t>
            </a:r>
            <a:r>
              <a:rPr lang="es-EC" sz="2800" b="1" spc="-75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2800" b="1" spc="-7" dirty="0" smtClean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participativos</a:t>
            </a:r>
            <a:endParaRPr lang="es-EC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49">
              <a:lnSpc>
                <a:spcPts val="5392"/>
              </a:lnSpc>
              <a:spcBef>
                <a:spcPts val="757"/>
              </a:spcBef>
            </a:pPr>
            <a:r>
              <a:rPr sz="5400" b="1" spc="-7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s-EC" sz="5400" b="1" spc="-7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  <a:p>
            <a:pPr marL="23811">
              <a:lnSpc>
                <a:spcPts val="3127"/>
              </a:lnSpc>
            </a:pPr>
            <a:r>
              <a:rPr lang="es-EC" sz="2800" b="1" spc="-15" dirty="0">
                <a:solidFill>
                  <a:srgbClr val="1F3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Kilómetros en vías de acceso a barrios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49">
              <a:lnSpc>
                <a:spcPts val="5392"/>
              </a:lnSpc>
              <a:spcBef>
                <a:spcPts val="757"/>
              </a:spcBef>
            </a:pPr>
            <a:r>
              <a:rPr lang="es-MX" sz="5400" b="1" spc="-7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11,50</a:t>
            </a:r>
            <a:endPara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92823"/>
              </p:ext>
            </p:extLst>
          </p:nvPr>
        </p:nvGraphicFramePr>
        <p:xfrm>
          <a:off x="4793381" y="1513921"/>
          <a:ext cx="5678904" cy="3238716"/>
        </p:xfrm>
        <a:graphic>
          <a:graphicData uri="http://schemas.openxmlformats.org/drawingml/2006/table">
            <a:tbl>
              <a:tblPr/>
              <a:tblGrid>
                <a:gridCol w="1133914">
                  <a:extLst>
                    <a:ext uri="{9D8B030D-6E8A-4147-A177-3AD203B41FA5}">
                      <a16:colId xmlns:a16="http://schemas.microsoft.com/office/drawing/2014/main" val="3602336640"/>
                    </a:ext>
                  </a:extLst>
                </a:gridCol>
                <a:gridCol w="1133914">
                  <a:extLst>
                    <a:ext uri="{9D8B030D-6E8A-4147-A177-3AD203B41FA5}">
                      <a16:colId xmlns:a16="http://schemas.microsoft.com/office/drawing/2014/main" val="2872391202"/>
                    </a:ext>
                  </a:extLst>
                </a:gridCol>
                <a:gridCol w="1138581">
                  <a:extLst>
                    <a:ext uri="{9D8B030D-6E8A-4147-A177-3AD203B41FA5}">
                      <a16:colId xmlns:a16="http://schemas.microsoft.com/office/drawing/2014/main" val="3154256716"/>
                    </a:ext>
                  </a:extLst>
                </a:gridCol>
                <a:gridCol w="1138581">
                  <a:extLst>
                    <a:ext uri="{9D8B030D-6E8A-4147-A177-3AD203B41FA5}">
                      <a16:colId xmlns:a16="http://schemas.microsoft.com/office/drawing/2014/main" val="289433870"/>
                    </a:ext>
                  </a:extLst>
                </a:gridCol>
                <a:gridCol w="1133914">
                  <a:extLst>
                    <a:ext uri="{9D8B030D-6E8A-4147-A177-3AD203B41FA5}">
                      <a16:colId xmlns:a16="http://schemas.microsoft.com/office/drawing/2014/main" val="1179769246"/>
                    </a:ext>
                  </a:extLst>
                </a:gridCol>
              </a:tblGrid>
              <a:tr h="366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Administración Zonal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Número de obras priorizadas  en Asamblea  de PP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Número de Proyectos Sociales priorizados en Asamblea de PP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Número de obras de espacio público e infraestructuras comunitaria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Kilómetros en vías de acceso a barrios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58153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Calderón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2,35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14800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Eloy Alfaro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26711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Eugenio Espejo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2,2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919452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La Delicia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1,5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673557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Manuela Sáenz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1,58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776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Quitumbe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106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1,9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9409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Tumbaco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0,92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050526"/>
                  </a:ext>
                </a:extLst>
              </a:tr>
              <a:tr h="1593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Valle de los Chillos 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41419"/>
                  </a:ext>
                </a:extLst>
              </a:tr>
              <a:tr h="2596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11,55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36963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697479" y="4752637"/>
            <a:ext cx="4376050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/>
            <a:r>
              <a:rPr lang="es-ES" sz="965" i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Elaborado: SGCTGYP</a:t>
            </a:r>
            <a:endParaRPr lang="es-ES" sz="965" i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0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5957505"/>
            <a:ext cx="6991350" cy="136207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29493" y="3301465"/>
            <a:ext cx="9221689" cy="1371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OBRAS EJECUTADAS POR</a:t>
            </a:r>
            <a:endParaRPr lang="pt-BR" sz="45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4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ADMINISTRACIÓN </a:t>
            </a:r>
            <a:r>
              <a:rPr lang="pt-BR" sz="45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ZONAL 2023</a:t>
            </a:r>
            <a:endParaRPr lang="pt-BR" sz="45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729494" y="4672932"/>
            <a:ext cx="9221689" cy="83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Secretaría General de Coordinación Territorial, Gobernabilidad y Participación</a:t>
            </a:r>
            <a:endParaRPr lang="es-EC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CALDERÓN</a:t>
            </a:r>
            <a:b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EC" sz="22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IMPLEMENTACIÓN DE INFRAESTRUCTURA DEPORTIVA, RECREATIVA E INCLUSIVA DE ÁREA VERDE EN BLANQUITA DE MURGUEYTIO, CENTRO PARROQUIAL DE CALDERÓN, PARROQUIA CALDERÓN 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35062" y="1863672"/>
            <a:ext cx="4543425" cy="4543425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13326" y="1863671"/>
            <a:ext cx="45434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CALDERÓN</a:t>
            </a:r>
            <a:b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sz="22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CONSTRUCCIÓN DE BORDILLOS Y ADOQUINADO DE LA CALLE ELENA ENRIQUEZ SECTOR BELLAVISTA, PARROQUIA DE CALDERÓN</a:t>
            </a:r>
            <a:r>
              <a:rPr lang="es-EC" sz="2200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35062" y="1894895"/>
            <a:ext cx="4543425" cy="4543425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13326" y="1894895"/>
            <a:ext cx="45434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EUGENIO ESPEJO</a:t>
            </a:r>
            <a:r>
              <a:rPr lang="es-EC" sz="22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s-MX" sz="22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ADOQUINADO DE LA CALLE LATERAL ESTE QUE FORMA PARTE DEL ANILLO VIAL, COMUNA MIRAFLORES,PARROQUIA IÑAQUITO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35062" y="1863672"/>
            <a:ext cx="4543425" cy="4543425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345906" y="1863672"/>
            <a:ext cx="45434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4" y="6407097"/>
            <a:ext cx="5509579" cy="1073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ZONAL</a:t>
            </a:r>
            <a:r>
              <a:rPr lang="es-EC" sz="4400" b="1" spc="-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C" sz="44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EUGENIO ESPEJO</a:t>
            </a:r>
            <a:r>
              <a:rPr lang="es-EC" sz="2200" b="1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s-MX" sz="22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ASFALTADO DE CALLES DE LAS NUECES, DESDE LA CALLE LOS NOGALES HASTA LA CALLE N53 A, BARRIO SAN MIGUEL DE AMAGASI, PARROQUIA SAN ISIDRO DEL INCA.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35062" y="1863672"/>
            <a:ext cx="4543425" cy="4543425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345906" y="1863672"/>
            <a:ext cx="45434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4242</TotalTime>
  <Words>420</Words>
  <Application>Microsoft Office PowerPoint</Application>
  <PresentationFormat>Personalizado</PresentationFormat>
  <Paragraphs>155</Paragraphs>
  <Slides>18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Hoja de cálculo</vt:lpstr>
      <vt:lpstr>PRESUPUESTOS  PARTICIPATIVOS E INFRAESTRUCTURA COMUNITARIA  2023 Rendición de cuentas del ejecutivo del GADMQ, para informar sobre la ejecución presupuestaria anual y el cumplimiento de las metas 2023, y las prioridades de ejecución del año 2024.</vt:lpstr>
      <vt:lpstr>Infraestructura Comunitaria y Presupuestos Participativos 2023</vt:lpstr>
      <vt:lpstr>NÚMERO DE OBRAS  EJECUTADAS 2023</vt:lpstr>
      <vt:lpstr>Presentación de PowerPoint</vt:lpstr>
      <vt:lpstr>Presentación de PowerPoint</vt:lpstr>
      <vt:lpstr>ADMINISTRACIÓN ZONAL CALDERÓN IMPLEMENTACIÓN DE INFRAESTRUCTURA DEPORTIVA, RECREATIVA E INCLUSIVA DE ÁREA VERDE EN BLANQUITA DE MURGUEYTIO, CENTRO PARROQUIAL DE CALDERÓN, PARROQUIA CALDERÓN </vt:lpstr>
      <vt:lpstr>ADMINISTRACIÓN ZONAL CALDERÓN CONSTRUCCIÓN DE BORDILLOS Y ADOQUINADO DE LA CALLE ELENA ENRIQUEZ SECTOR BELLAVISTA, PARROQUIA DE CALDERÓN </vt:lpstr>
      <vt:lpstr>ADMINISTRACIÓN ZONAL EUGENIO ESPEJO ADOQUINADO DE LA CALLE LATERAL ESTE QUE FORMA PARTE DEL ANILLO VIAL, COMUNA MIRAFLORES,PARROQUIA IÑAQUITO</vt:lpstr>
      <vt:lpstr>ADMINISTRACIÓN ZONAL EUGENIO ESPEJO ASFALTADO DE CALLES DE LAS NUECES, DESDE LA CALLE LOS NOGALES HASTA LA CALLE N53 A, BARRIO SAN MIGUEL DE AMAGASI, PARROQUIA SAN ISIDRO DEL INCA.</vt:lpstr>
      <vt:lpstr>ADMINISTRACIÓN ZONAL VALLE DE LOS CHILLOS ADOQUINADO Y BORDILLOS DEL PASAJE MANUEL AGUIRRE, QUE SE EXTIENDE DESDE LA CALLE C4 HACIA LA CONTINUACIÓN DE LA MISMA - PARROQUIA CONOCOTO</vt:lpstr>
      <vt:lpstr>ADMINISTRACIÓN ZONAL VALLE DE LOS CHILLOS CAPA ASFÁLTICA DE LA AVENIDO LUIS CORDERO QUE SE EXTIENDE DESDE LA IGNACIO CARRASCO HACIA LA QUEBRADA LA CANTERA – PARROQUIA CONOCOTO</vt:lpstr>
      <vt:lpstr>ADMINISTRACIÓN ZONAL MANUELA SÁENZ REHABILITACIÓN CALLE ANA DE AYALA (I ETAPA),DESDE LA TOLITA HASTA LA QUEBRADA, BARRIO GUAPULO, PARROQUIA ITCHIMBIA</vt:lpstr>
      <vt:lpstr>ADMINISTRACIÓN ZONAL MANUELA SÁENZ ADOQUINANDO DE LA CALLE DOMINGO ARIAS BARRIO DONOSO SECTOR MONJAS PUENGASI, CALLE JAVIER LOYOLA, CALLE CAMBI</vt:lpstr>
      <vt:lpstr>ADMINISTRACIÓN ZONAL TUMBACO ADOQUINADO CALLE LUIS VARGAS, DESDE CALLE JOSE ALVAREZ HASTA CALLE FINAL , BARRIO SANTA ROSA, PARROQUIA TUMBACO</vt:lpstr>
      <vt:lpstr>ADMINISTRACIÓN ZONAL TUMBACO ADOQUINADO CALLE JOSE DELGADO DESDE CALLE IGNACIO JARRIN HASTA CALLE JOSE BUSTAMANTE BARRIO EL CENTRO PARROQUIA PIFO</vt:lpstr>
      <vt:lpstr>Presentación de PowerPoint</vt:lpstr>
      <vt:lpstr>Asignación inicial presupuesto SGCTGYP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Angelo Rodriguez Condor</cp:lastModifiedBy>
  <cp:revision>50</cp:revision>
  <dcterms:created xsi:type="dcterms:W3CDTF">2023-06-07T20:44:01Z</dcterms:created>
  <dcterms:modified xsi:type="dcterms:W3CDTF">2024-02-08T15:12:39Z</dcterms:modified>
</cp:coreProperties>
</file>