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73" r:id="rId3"/>
    <p:sldId id="280" r:id="rId4"/>
    <p:sldId id="281" r:id="rId5"/>
    <p:sldId id="282" r:id="rId6"/>
    <p:sldId id="283" r:id="rId7"/>
    <p:sldId id="284" r:id="rId8"/>
    <p:sldId id="285" r:id="rId9"/>
    <p:sldId id="286" r:id="rId10"/>
    <p:sldId id="287" r:id="rId11"/>
    <p:sldId id="288" r:id="rId12"/>
    <p:sldId id="289" r:id="rId13"/>
    <p:sldId id="290" r:id="rId14"/>
    <p:sldId id="291" r:id="rId15"/>
    <p:sldId id="292" r:id="rId16"/>
    <p:sldId id="293" r:id="rId17"/>
    <p:sldId id="294" r:id="rId18"/>
    <p:sldId id="295" r:id="rId19"/>
    <p:sldId id="296" r:id="rId20"/>
    <p:sldId id="297" r:id="rId21"/>
    <p:sldId id="298" r:id="rId22"/>
    <p:sldId id="299" r:id="rId23"/>
    <p:sldId id="300" r:id="rId24"/>
    <p:sldId id="301" r:id="rId25"/>
    <p:sldId id="302" r:id="rId26"/>
    <p:sldId id="303" r:id="rId27"/>
    <p:sldId id="304" r:id="rId28"/>
    <p:sldId id="305" r:id="rId29"/>
    <p:sldId id="306" r:id="rId30"/>
    <p:sldId id="307" r:id="rId31"/>
    <p:sldId id="271" r:id="rId32"/>
  </p:sldIdLst>
  <p:sldSz cx="12192000" cy="6858000"/>
  <p:notesSz cx="7023100" cy="93091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74"/>
  </p:normalViewPr>
  <p:slideViewPr>
    <p:cSldViewPr snapToGrid="0" snapToObjects="1">
      <p:cViewPr varScale="1">
        <p:scale>
          <a:sx n="78" d="100"/>
          <a:sy n="78" d="100"/>
        </p:scale>
        <p:origin x="33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A230B2-9496-41E1-B105-58504567DC4D}" type="doc">
      <dgm:prSet loTypeId="urn:microsoft.com/office/officeart/2005/8/layout/cycle2" loCatId="cycle" qsTypeId="urn:microsoft.com/office/officeart/2005/8/quickstyle/simple4" qsCatId="simple" csTypeId="urn:microsoft.com/office/officeart/2005/8/colors/colorful1" csCatId="colorful" phldr="1"/>
      <dgm:spPr/>
      <dgm:t>
        <a:bodyPr/>
        <a:lstStyle/>
        <a:p>
          <a:endParaRPr lang="es-ES"/>
        </a:p>
      </dgm:t>
    </dgm:pt>
    <dgm:pt modelId="{EF285C90-E78A-4C44-AE9C-FFE6F0DDB441}">
      <dgm:prSet phldrT="[Texto]" custT="1"/>
      <dgm:spPr/>
      <dgm:t>
        <a:bodyPr/>
        <a:lstStyle/>
        <a:p>
          <a:r>
            <a:rPr lang="es-ES" sz="1400" b="1" dirty="0"/>
            <a:t>Generación del conocimiento</a:t>
          </a:r>
        </a:p>
      </dgm:t>
    </dgm:pt>
    <dgm:pt modelId="{AC2E230B-3E67-463C-967A-F7B43FCF5BE9}" type="parTrans" cxnId="{4821C988-A8A0-4DA9-ACBA-D5CFF4F12716}">
      <dgm:prSet/>
      <dgm:spPr/>
      <dgm:t>
        <a:bodyPr/>
        <a:lstStyle/>
        <a:p>
          <a:endParaRPr lang="es-ES" sz="2000" b="1"/>
        </a:p>
      </dgm:t>
    </dgm:pt>
    <dgm:pt modelId="{33B55039-838F-407C-A278-F24A56C16E31}" type="sibTrans" cxnId="{4821C988-A8A0-4DA9-ACBA-D5CFF4F12716}">
      <dgm:prSet custT="1"/>
      <dgm:spPr/>
      <dgm:t>
        <a:bodyPr/>
        <a:lstStyle/>
        <a:p>
          <a:endParaRPr lang="es-ES" sz="1200" b="1"/>
        </a:p>
      </dgm:t>
    </dgm:pt>
    <dgm:pt modelId="{83D35DD3-477B-438D-AC68-7DA21C24E1DE}">
      <dgm:prSet phldrT="[Texto]" custT="1"/>
      <dgm:spPr/>
      <dgm:t>
        <a:bodyPr/>
        <a:lstStyle/>
        <a:p>
          <a:r>
            <a:rPr lang="es-ES" sz="1400" b="1" dirty="0"/>
            <a:t>Preparación para la Respuesta</a:t>
          </a:r>
        </a:p>
      </dgm:t>
    </dgm:pt>
    <dgm:pt modelId="{64DFC4CB-91C5-4ED8-A872-CFDBBFF8321D}" type="parTrans" cxnId="{94B7F1E9-09C5-4ADA-89FD-DEC950FC88E6}">
      <dgm:prSet/>
      <dgm:spPr/>
      <dgm:t>
        <a:bodyPr/>
        <a:lstStyle/>
        <a:p>
          <a:endParaRPr lang="es-ES" sz="2000" b="1"/>
        </a:p>
      </dgm:t>
    </dgm:pt>
    <dgm:pt modelId="{AE5D75AC-3B9A-4B21-A78C-EFD4A8C0545E}" type="sibTrans" cxnId="{94B7F1E9-09C5-4ADA-89FD-DEC950FC88E6}">
      <dgm:prSet custT="1"/>
      <dgm:spPr/>
      <dgm:t>
        <a:bodyPr/>
        <a:lstStyle/>
        <a:p>
          <a:endParaRPr lang="es-ES" sz="1200" b="1"/>
        </a:p>
      </dgm:t>
    </dgm:pt>
    <dgm:pt modelId="{7568E196-7052-449B-B47E-E98C67098EC0}">
      <dgm:prSet phldrT="[Texto]" custT="1"/>
      <dgm:spPr/>
      <dgm:t>
        <a:bodyPr/>
        <a:lstStyle/>
        <a:p>
          <a:r>
            <a:rPr lang="es-ES" sz="1400" b="1" dirty="0"/>
            <a:t>Respuesta</a:t>
          </a:r>
        </a:p>
      </dgm:t>
    </dgm:pt>
    <dgm:pt modelId="{BACCF0C2-FC9E-4227-8D2D-5DA4DAC0B075}" type="parTrans" cxnId="{A4BCE823-B65F-401C-884B-71CA748633B2}">
      <dgm:prSet/>
      <dgm:spPr/>
      <dgm:t>
        <a:bodyPr/>
        <a:lstStyle/>
        <a:p>
          <a:endParaRPr lang="es-ES" sz="2000" b="1"/>
        </a:p>
      </dgm:t>
    </dgm:pt>
    <dgm:pt modelId="{9E0C7865-0DD0-405D-AA32-121F2D6D1F73}" type="sibTrans" cxnId="{A4BCE823-B65F-401C-884B-71CA748633B2}">
      <dgm:prSet custT="1"/>
      <dgm:spPr/>
      <dgm:t>
        <a:bodyPr/>
        <a:lstStyle/>
        <a:p>
          <a:endParaRPr lang="es-ES" sz="1200" b="1"/>
        </a:p>
      </dgm:t>
    </dgm:pt>
    <dgm:pt modelId="{159EE9D5-5FB7-4B4C-854C-C689B4F76B21}">
      <dgm:prSet phldrT="[Texto]" custT="1"/>
      <dgm:spPr/>
      <dgm:t>
        <a:bodyPr/>
        <a:lstStyle/>
        <a:p>
          <a:r>
            <a:rPr lang="es-ES" sz="1400" b="1" dirty="0"/>
            <a:t>Recuperación temprana</a:t>
          </a:r>
        </a:p>
      </dgm:t>
    </dgm:pt>
    <dgm:pt modelId="{BBA43F8F-8CE5-471C-BD06-4F32AFAFB4AB}" type="parTrans" cxnId="{8FF1FD58-17D9-491E-8726-71C3B4E21483}">
      <dgm:prSet/>
      <dgm:spPr/>
      <dgm:t>
        <a:bodyPr/>
        <a:lstStyle/>
        <a:p>
          <a:endParaRPr lang="es-ES" sz="2000" b="1"/>
        </a:p>
      </dgm:t>
    </dgm:pt>
    <dgm:pt modelId="{C65127E1-5847-42CD-9AAC-920B429CDE19}" type="sibTrans" cxnId="{8FF1FD58-17D9-491E-8726-71C3B4E21483}">
      <dgm:prSet custT="1"/>
      <dgm:spPr/>
      <dgm:t>
        <a:bodyPr/>
        <a:lstStyle/>
        <a:p>
          <a:endParaRPr lang="es-ES" sz="1200" b="1"/>
        </a:p>
      </dgm:t>
    </dgm:pt>
    <dgm:pt modelId="{9BF46FFB-2DC0-4918-BA97-899E62DF8F8B}">
      <dgm:prSet phldrT="[Texto]" custT="1"/>
      <dgm:spPr/>
      <dgm:t>
        <a:bodyPr/>
        <a:lstStyle/>
        <a:p>
          <a:r>
            <a:rPr lang="es-ES" sz="1400" b="1" dirty="0"/>
            <a:t>Ejes transversales</a:t>
          </a:r>
        </a:p>
      </dgm:t>
    </dgm:pt>
    <dgm:pt modelId="{C8C972C5-922F-4563-93FD-B7F1B75ADFBA}" type="parTrans" cxnId="{B02F328B-AE5E-4A14-B1E7-FD30D1613130}">
      <dgm:prSet/>
      <dgm:spPr/>
      <dgm:t>
        <a:bodyPr/>
        <a:lstStyle/>
        <a:p>
          <a:endParaRPr lang="es-ES" sz="2000" b="1"/>
        </a:p>
      </dgm:t>
    </dgm:pt>
    <dgm:pt modelId="{674ABAF3-775C-4233-BAC4-CCE2D441C5FC}" type="sibTrans" cxnId="{B02F328B-AE5E-4A14-B1E7-FD30D1613130}">
      <dgm:prSet custT="1"/>
      <dgm:spPr/>
      <dgm:t>
        <a:bodyPr/>
        <a:lstStyle/>
        <a:p>
          <a:endParaRPr lang="es-ES" sz="1200" b="1"/>
        </a:p>
      </dgm:t>
    </dgm:pt>
    <dgm:pt modelId="{50F2251F-68CC-46F7-8CFB-6D0C2BCEE031}" type="pres">
      <dgm:prSet presAssocID="{0AA230B2-9496-41E1-B105-58504567DC4D}" presName="cycle" presStyleCnt="0">
        <dgm:presLayoutVars>
          <dgm:dir/>
          <dgm:resizeHandles val="exact"/>
        </dgm:presLayoutVars>
      </dgm:prSet>
      <dgm:spPr/>
      <dgm:t>
        <a:bodyPr/>
        <a:lstStyle/>
        <a:p>
          <a:endParaRPr lang="es-ES"/>
        </a:p>
      </dgm:t>
    </dgm:pt>
    <dgm:pt modelId="{248EB2B3-42A0-4842-9148-DBCE68E954C1}" type="pres">
      <dgm:prSet presAssocID="{EF285C90-E78A-4C44-AE9C-FFE6F0DDB441}" presName="node" presStyleLbl="node1" presStyleIdx="0" presStyleCnt="5">
        <dgm:presLayoutVars>
          <dgm:bulletEnabled val="1"/>
        </dgm:presLayoutVars>
      </dgm:prSet>
      <dgm:spPr/>
      <dgm:t>
        <a:bodyPr/>
        <a:lstStyle/>
        <a:p>
          <a:endParaRPr lang="es-ES"/>
        </a:p>
      </dgm:t>
    </dgm:pt>
    <dgm:pt modelId="{FB65BD61-2785-4B12-8426-B80114500F4F}" type="pres">
      <dgm:prSet presAssocID="{33B55039-838F-407C-A278-F24A56C16E31}" presName="sibTrans" presStyleLbl="sibTrans2D1" presStyleIdx="0" presStyleCnt="5"/>
      <dgm:spPr/>
      <dgm:t>
        <a:bodyPr/>
        <a:lstStyle/>
        <a:p>
          <a:endParaRPr lang="es-ES"/>
        </a:p>
      </dgm:t>
    </dgm:pt>
    <dgm:pt modelId="{78366489-D811-4BEF-9416-8BE5B01B5272}" type="pres">
      <dgm:prSet presAssocID="{33B55039-838F-407C-A278-F24A56C16E31}" presName="connectorText" presStyleLbl="sibTrans2D1" presStyleIdx="0" presStyleCnt="5"/>
      <dgm:spPr/>
      <dgm:t>
        <a:bodyPr/>
        <a:lstStyle/>
        <a:p>
          <a:endParaRPr lang="es-ES"/>
        </a:p>
      </dgm:t>
    </dgm:pt>
    <dgm:pt modelId="{24E293C1-08D0-4065-9049-9C14D3EBD03C}" type="pres">
      <dgm:prSet presAssocID="{83D35DD3-477B-438D-AC68-7DA21C24E1DE}" presName="node" presStyleLbl="node1" presStyleIdx="1" presStyleCnt="5">
        <dgm:presLayoutVars>
          <dgm:bulletEnabled val="1"/>
        </dgm:presLayoutVars>
      </dgm:prSet>
      <dgm:spPr/>
      <dgm:t>
        <a:bodyPr/>
        <a:lstStyle/>
        <a:p>
          <a:endParaRPr lang="es-ES"/>
        </a:p>
      </dgm:t>
    </dgm:pt>
    <dgm:pt modelId="{947FDE8D-206F-43C4-BFBB-E690CF6835E7}" type="pres">
      <dgm:prSet presAssocID="{AE5D75AC-3B9A-4B21-A78C-EFD4A8C0545E}" presName="sibTrans" presStyleLbl="sibTrans2D1" presStyleIdx="1" presStyleCnt="5"/>
      <dgm:spPr/>
      <dgm:t>
        <a:bodyPr/>
        <a:lstStyle/>
        <a:p>
          <a:endParaRPr lang="es-ES"/>
        </a:p>
      </dgm:t>
    </dgm:pt>
    <dgm:pt modelId="{805E6C33-BA10-4864-B71E-FE3A5FA3F9F3}" type="pres">
      <dgm:prSet presAssocID="{AE5D75AC-3B9A-4B21-A78C-EFD4A8C0545E}" presName="connectorText" presStyleLbl="sibTrans2D1" presStyleIdx="1" presStyleCnt="5"/>
      <dgm:spPr/>
      <dgm:t>
        <a:bodyPr/>
        <a:lstStyle/>
        <a:p>
          <a:endParaRPr lang="es-ES"/>
        </a:p>
      </dgm:t>
    </dgm:pt>
    <dgm:pt modelId="{1B42EFB8-C064-4821-A0EB-6B943AAFF17D}" type="pres">
      <dgm:prSet presAssocID="{7568E196-7052-449B-B47E-E98C67098EC0}" presName="node" presStyleLbl="node1" presStyleIdx="2" presStyleCnt="5">
        <dgm:presLayoutVars>
          <dgm:bulletEnabled val="1"/>
        </dgm:presLayoutVars>
      </dgm:prSet>
      <dgm:spPr/>
      <dgm:t>
        <a:bodyPr/>
        <a:lstStyle/>
        <a:p>
          <a:endParaRPr lang="es-ES"/>
        </a:p>
      </dgm:t>
    </dgm:pt>
    <dgm:pt modelId="{6E946D23-16A4-4345-A094-53274852E160}" type="pres">
      <dgm:prSet presAssocID="{9E0C7865-0DD0-405D-AA32-121F2D6D1F73}" presName="sibTrans" presStyleLbl="sibTrans2D1" presStyleIdx="2" presStyleCnt="5"/>
      <dgm:spPr/>
      <dgm:t>
        <a:bodyPr/>
        <a:lstStyle/>
        <a:p>
          <a:endParaRPr lang="es-ES"/>
        </a:p>
      </dgm:t>
    </dgm:pt>
    <dgm:pt modelId="{88EF3647-CA37-4E8A-A179-ADBA1EDCA4D4}" type="pres">
      <dgm:prSet presAssocID="{9E0C7865-0DD0-405D-AA32-121F2D6D1F73}" presName="connectorText" presStyleLbl="sibTrans2D1" presStyleIdx="2" presStyleCnt="5"/>
      <dgm:spPr/>
      <dgm:t>
        <a:bodyPr/>
        <a:lstStyle/>
        <a:p>
          <a:endParaRPr lang="es-ES"/>
        </a:p>
      </dgm:t>
    </dgm:pt>
    <dgm:pt modelId="{3B603B51-2769-47B9-8FE7-9A31D0AF4F7B}" type="pres">
      <dgm:prSet presAssocID="{159EE9D5-5FB7-4B4C-854C-C689B4F76B21}" presName="node" presStyleLbl="node1" presStyleIdx="3" presStyleCnt="5">
        <dgm:presLayoutVars>
          <dgm:bulletEnabled val="1"/>
        </dgm:presLayoutVars>
      </dgm:prSet>
      <dgm:spPr/>
      <dgm:t>
        <a:bodyPr/>
        <a:lstStyle/>
        <a:p>
          <a:endParaRPr lang="es-ES"/>
        </a:p>
      </dgm:t>
    </dgm:pt>
    <dgm:pt modelId="{40CA18E3-5352-4E64-B3E7-654F0485A408}" type="pres">
      <dgm:prSet presAssocID="{C65127E1-5847-42CD-9AAC-920B429CDE19}" presName="sibTrans" presStyleLbl="sibTrans2D1" presStyleIdx="3" presStyleCnt="5"/>
      <dgm:spPr/>
      <dgm:t>
        <a:bodyPr/>
        <a:lstStyle/>
        <a:p>
          <a:endParaRPr lang="es-ES"/>
        </a:p>
      </dgm:t>
    </dgm:pt>
    <dgm:pt modelId="{DAA6C212-BA8A-47CA-B565-B3F781511CDA}" type="pres">
      <dgm:prSet presAssocID="{C65127E1-5847-42CD-9AAC-920B429CDE19}" presName="connectorText" presStyleLbl="sibTrans2D1" presStyleIdx="3" presStyleCnt="5"/>
      <dgm:spPr/>
      <dgm:t>
        <a:bodyPr/>
        <a:lstStyle/>
        <a:p>
          <a:endParaRPr lang="es-ES"/>
        </a:p>
      </dgm:t>
    </dgm:pt>
    <dgm:pt modelId="{B0EFCC87-A55A-452E-97D7-CEDA9A74DCAE}" type="pres">
      <dgm:prSet presAssocID="{9BF46FFB-2DC0-4918-BA97-899E62DF8F8B}" presName="node" presStyleLbl="node1" presStyleIdx="4" presStyleCnt="5">
        <dgm:presLayoutVars>
          <dgm:bulletEnabled val="1"/>
        </dgm:presLayoutVars>
      </dgm:prSet>
      <dgm:spPr/>
      <dgm:t>
        <a:bodyPr/>
        <a:lstStyle/>
        <a:p>
          <a:endParaRPr lang="es-ES"/>
        </a:p>
      </dgm:t>
    </dgm:pt>
    <dgm:pt modelId="{B43AC3C0-5605-4108-92E7-CCCB31D5E77C}" type="pres">
      <dgm:prSet presAssocID="{674ABAF3-775C-4233-BAC4-CCE2D441C5FC}" presName="sibTrans" presStyleLbl="sibTrans2D1" presStyleIdx="4" presStyleCnt="5"/>
      <dgm:spPr/>
      <dgm:t>
        <a:bodyPr/>
        <a:lstStyle/>
        <a:p>
          <a:endParaRPr lang="es-ES"/>
        </a:p>
      </dgm:t>
    </dgm:pt>
    <dgm:pt modelId="{4B97F005-59B7-45FC-AA51-2751920D4E51}" type="pres">
      <dgm:prSet presAssocID="{674ABAF3-775C-4233-BAC4-CCE2D441C5FC}" presName="connectorText" presStyleLbl="sibTrans2D1" presStyleIdx="4" presStyleCnt="5"/>
      <dgm:spPr/>
      <dgm:t>
        <a:bodyPr/>
        <a:lstStyle/>
        <a:p>
          <a:endParaRPr lang="es-ES"/>
        </a:p>
      </dgm:t>
    </dgm:pt>
  </dgm:ptLst>
  <dgm:cxnLst>
    <dgm:cxn modelId="{A4BCE823-B65F-401C-884B-71CA748633B2}" srcId="{0AA230B2-9496-41E1-B105-58504567DC4D}" destId="{7568E196-7052-449B-B47E-E98C67098EC0}" srcOrd="2" destOrd="0" parTransId="{BACCF0C2-FC9E-4227-8D2D-5DA4DAC0B075}" sibTransId="{9E0C7865-0DD0-405D-AA32-121F2D6D1F73}"/>
    <dgm:cxn modelId="{8FF1FD58-17D9-491E-8726-71C3B4E21483}" srcId="{0AA230B2-9496-41E1-B105-58504567DC4D}" destId="{159EE9D5-5FB7-4B4C-854C-C689B4F76B21}" srcOrd="3" destOrd="0" parTransId="{BBA43F8F-8CE5-471C-BD06-4F32AFAFB4AB}" sibTransId="{C65127E1-5847-42CD-9AAC-920B429CDE19}"/>
    <dgm:cxn modelId="{E4010A06-D951-4CDB-AC0D-98BD7C55DA35}" type="presOf" srcId="{9E0C7865-0DD0-405D-AA32-121F2D6D1F73}" destId="{88EF3647-CA37-4E8A-A179-ADBA1EDCA4D4}" srcOrd="1" destOrd="0" presId="urn:microsoft.com/office/officeart/2005/8/layout/cycle2"/>
    <dgm:cxn modelId="{1084ED2F-5A9C-4C35-9444-CD7DA53835EA}" type="presOf" srcId="{9BF46FFB-2DC0-4918-BA97-899E62DF8F8B}" destId="{B0EFCC87-A55A-452E-97D7-CEDA9A74DCAE}" srcOrd="0" destOrd="0" presId="urn:microsoft.com/office/officeart/2005/8/layout/cycle2"/>
    <dgm:cxn modelId="{4821C988-A8A0-4DA9-ACBA-D5CFF4F12716}" srcId="{0AA230B2-9496-41E1-B105-58504567DC4D}" destId="{EF285C90-E78A-4C44-AE9C-FFE6F0DDB441}" srcOrd="0" destOrd="0" parTransId="{AC2E230B-3E67-463C-967A-F7B43FCF5BE9}" sibTransId="{33B55039-838F-407C-A278-F24A56C16E31}"/>
    <dgm:cxn modelId="{615B5150-128F-4A52-A502-FA7E10DF296A}" type="presOf" srcId="{0AA230B2-9496-41E1-B105-58504567DC4D}" destId="{50F2251F-68CC-46F7-8CFB-6D0C2BCEE031}" srcOrd="0" destOrd="0" presId="urn:microsoft.com/office/officeart/2005/8/layout/cycle2"/>
    <dgm:cxn modelId="{ADE68163-43F4-441E-9EEA-D8BFDE89861D}" type="presOf" srcId="{33B55039-838F-407C-A278-F24A56C16E31}" destId="{78366489-D811-4BEF-9416-8BE5B01B5272}" srcOrd="1" destOrd="0" presId="urn:microsoft.com/office/officeart/2005/8/layout/cycle2"/>
    <dgm:cxn modelId="{B02F328B-AE5E-4A14-B1E7-FD30D1613130}" srcId="{0AA230B2-9496-41E1-B105-58504567DC4D}" destId="{9BF46FFB-2DC0-4918-BA97-899E62DF8F8B}" srcOrd="4" destOrd="0" parTransId="{C8C972C5-922F-4563-93FD-B7F1B75ADFBA}" sibTransId="{674ABAF3-775C-4233-BAC4-CCE2D441C5FC}"/>
    <dgm:cxn modelId="{213C4A6D-3D39-4E49-9C79-51631929AF6B}" type="presOf" srcId="{159EE9D5-5FB7-4B4C-854C-C689B4F76B21}" destId="{3B603B51-2769-47B9-8FE7-9A31D0AF4F7B}" srcOrd="0" destOrd="0" presId="urn:microsoft.com/office/officeart/2005/8/layout/cycle2"/>
    <dgm:cxn modelId="{61FB67AE-671E-4734-996D-06E3890F7B58}" type="presOf" srcId="{AE5D75AC-3B9A-4B21-A78C-EFD4A8C0545E}" destId="{947FDE8D-206F-43C4-BFBB-E690CF6835E7}" srcOrd="0" destOrd="0" presId="urn:microsoft.com/office/officeart/2005/8/layout/cycle2"/>
    <dgm:cxn modelId="{06E5B4F9-AC97-4A08-BF6B-510A2429AEED}" type="presOf" srcId="{7568E196-7052-449B-B47E-E98C67098EC0}" destId="{1B42EFB8-C064-4821-A0EB-6B943AAFF17D}" srcOrd="0" destOrd="0" presId="urn:microsoft.com/office/officeart/2005/8/layout/cycle2"/>
    <dgm:cxn modelId="{C2F8673E-63E4-48C3-BE2A-7D889FD235BD}" type="presOf" srcId="{EF285C90-E78A-4C44-AE9C-FFE6F0DDB441}" destId="{248EB2B3-42A0-4842-9148-DBCE68E954C1}" srcOrd="0" destOrd="0" presId="urn:microsoft.com/office/officeart/2005/8/layout/cycle2"/>
    <dgm:cxn modelId="{5EE47943-4CF7-4E96-A112-5978342DFFFD}" type="presOf" srcId="{C65127E1-5847-42CD-9AAC-920B429CDE19}" destId="{DAA6C212-BA8A-47CA-B565-B3F781511CDA}" srcOrd="1" destOrd="0" presId="urn:microsoft.com/office/officeart/2005/8/layout/cycle2"/>
    <dgm:cxn modelId="{94B7F1E9-09C5-4ADA-89FD-DEC950FC88E6}" srcId="{0AA230B2-9496-41E1-B105-58504567DC4D}" destId="{83D35DD3-477B-438D-AC68-7DA21C24E1DE}" srcOrd="1" destOrd="0" parTransId="{64DFC4CB-91C5-4ED8-A872-CFDBBFF8321D}" sibTransId="{AE5D75AC-3B9A-4B21-A78C-EFD4A8C0545E}"/>
    <dgm:cxn modelId="{F300CF9B-94AD-444B-AF54-50E2592937DF}" type="presOf" srcId="{83D35DD3-477B-438D-AC68-7DA21C24E1DE}" destId="{24E293C1-08D0-4065-9049-9C14D3EBD03C}" srcOrd="0" destOrd="0" presId="urn:microsoft.com/office/officeart/2005/8/layout/cycle2"/>
    <dgm:cxn modelId="{89DCCB8B-0B98-4D69-B691-3B9A8351262E}" type="presOf" srcId="{674ABAF3-775C-4233-BAC4-CCE2D441C5FC}" destId="{4B97F005-59B7-45FC-AA51-2751920D4E51}" srcOrd="1" destOrd="0" presId="urn:microsoft.com/office/officeart/2005/8/layout/cycle2"/>
    <dgm:cxn modelId="{7C56007B-C295-407A-9535-D466B51E00F5}" type="presOf" srcId="{C65127E1-5847-42CD-9AAC-920B429CDE19}" destId="{40CA18E3-5352-4E64-B3E7-654F0485A408}" srcOrd="0" destOrd="0" presId="urn:microsoft.com/office/officeart/2005/8/layout/cycle2"/>
    <dgm:cxn modelId="{6668E2F3-DA1D-4E98-B058-83727F5EA1F7}" type="presOf" srcId="{9E0C7865-0DD0-405D-AA32-121F2D6D1F73}" destId="{6E946D23-16A4-4345-A094-53274852E160}" srcOrd="0" destOrd="0" presId="urn:microsoft.com/office/officeart/2005/8/layout/cycle2"/>
    <dgm:cxn modelId="{EEA40CC0-F668-4246-B634-C4710427841F}" type="presOf" srcId="{AE5D75AC-3B9A-4B21-A78C-EFD4A8C0545E}" destId="{805E6C33-BA10-4864-B71E-FE3A5FA3F9F3}" srcOrd="1" destOrd="0" presId="urn:microsoft.com/office/officeart/2005/8/layout/cycle2"/>
    <dgm:cxn modelId="{F76FAA95-19EE-4CDA-927D-83C6FE5C874C}" type="presOf" srcId="{33B55039-838F-407C-A278-F24A56C16E31}" destId="{FB65BD61-2785-4B12-8426-B80114500F4F}" srcOrd="0" destOrd="0" presId="urn:microsoft.com/office/officeart/2005/8/layout/cycle2"/>
    <dgm:cxn modelId="{BA4CE506-41D0-4833-9FB2-63F4E454A595}" type="presOf" srcId="{674ABAF3-775C-4233-BAC4-CCE2D441C5FC}" destId="{B43AC3C0-5605-4108-92E7-CCCB31D5E77C}" srcOrd="0" destOrd="0" presId="urn:microsoft.com/office/officeart/2005/8/layout/cycle2"/>
    <dgm:cxn modelId="{45810AD6-A047-4263-AFCE-F00D73EDC2FB}" type="presParOf" srcId="{50F2251F-68CC-46F7-8CFB-6D0C2BCEE031}" destId="{248EB2B3-42A0-4842-9148-DBCE68E954C1}" srcOrd="0" destOrd="0" presId="urn:microsoft.com/office/officeart/2005/8/layout/cycle2"/>
    <dgm:cxn modelId="{980779F9-FD36-4ACC-AEF6-64BF4494A683}" type="presParOf" srcId="{50F2251F-68CC-46F7-8CFB-6D0C2BCEE031}" destId="{FB65BD61-2785-4B12-8426-B80114500F4F}" srcOrd="1" destOrd="0" presId="urn:microsoft.com/office/officeart/2005/8/layout/cycle2"/>
    <dgm:cxn modelId="{0296EC4C-5E2E-4A6E-A943-2079F29FD667}" type="presParOf" srcId="{FB65BD61-2785-4B12-8426-B80114500F4F}" destId="{78366489-D811-4BEF-9416-8BE5B01B5272}" srcOrd="0" destOrd="0" presId="urn:microsoft.com/office/officeart/2005/8/layout/cycle2"/>
    <dgm:cxn modelId="{22F74F51-6944-4E1B-AF96-677ECCC7C9BE}" type="presParOf" srcId="{50F2251F-68CC-46F7-8CFB-6D0C2BCEE031}" destId="{24E293C1-08D0-4065-9049-9C14D3EBD03C}" srcOrd="2" destOrd="0" presId="urn:microsoft.com/office/officeart/2005/8/layout/cycle2"/>
    <dgm:cxn modelId="{DF0D99F3-32A0-4EFB-B98F-F9BE47D9FF7E}" type="presParOf" srcId="{50F2251F-68CC-46F7-8CFB-6D0C2BCEE031}" destId="{947FDE8D-206F-43C4-BFBB-E690CF6835E7}" srcOrd="3" destOrd="0" presId="urn:microsoft.com/office/officeart/2005/8/layout/cycle2"/>
    <dgm:cxn modelId="{7FC30123-EFFA-46AE-AB72-3B30417730B7}" type="presParOf" srcId="{947FDE8D-206F-43C4-BFBB-E690CF6835E7}" destId="{805E6C33-BA10-4864-B71E-FE3A5FA3F9F3}" srcOrd="0" destOrd="0" presId="urn:microsoft.com/office/officeart/2005/8/layout/cycle2"/>
    <dgm:cxn modelId="{A7D2C388-75E9-4B89-80B9-2CBACC355CA8}" type="presParOf" srcId="{50F2251F-68CC-46F7-8CFB-6D0C2BCEE031}" destId="{1B42EFB8-C064-4821-A0EB-6B943AAFF17D}" srcOrd="4" destOrd="0" presId="urn:microsoft.com/office/officeart/2005/8/layout/cycle2"/>
    <dgm:cxn modelId="{B93CAEC4-F322-4A61-9509-03990E6824B4}" type="presParOf" srcId="{50F2251F-68CC-46F7-8CFB-6D0C2BCEE031}" destId="{6E946D23-16A4-4345-A094-53274852E160}" srcOrd="5" destOrd="0" presId="urn:microsoft.com/office/officeart/2005/8/layout/cycle2"/>
    <dgm:cxn modelId="{A2F7E87C-23FD-4C65-A73F-823B15A085E8}" type="presParOf" srcId="{6E946D23-16A4-4345-A094-53274852E160}" destId="{88EF3647-CA37-4E8A-A179-ADBA1EDCA4D4}" srcOrd="0" destOrd="0" presId="urn:microsoft.com/office/officeart/2005/8/layout/cycle2"/>
    <dgm:cxn modelId="{BE4A9368-43ED-4671-A457-2A73E83F275B}" type="presParOf" srcId="{50F2251F-68CC-46F7-8CFB-6D0C2BCEE031}" destId="{3B603B51-2769-47B9-8FE7-9A31D0AF4F7B}" srcOrd="6" destOrd="0" presId="urn:microsoft.com/office/officeart/2005/8/layout/cycle2"/>
    <dgm:cxn modelId="{F3E64B5B-240D-4030-BD4B-46A00977DA77}" type="presParOf" srcId="{50F2251F-68CC-46F7-8CFB-6D0C2BCEE031}" destId="{40CA18E3-5352-4E64-B3E7-654F0485A408}" srcOrd="7" destOrd="0" presId="urn:microsoft.com/office/officeart/2005/8/layout/cycle2"/>
    <dgm:cxn modelId="{487FB58E-691F-47AD-B845-B271E0D8CA33}" type="presParOf" srcId="{40CA18E3-5352-4E64-B3E7-654F0485A408}" destId="{DAA6C212-BA8A-47CA-B565-B3F781511CDA}" srcOrd="0" destOrd="0" presId="urn:microsoft.com/office/officeart/2005/8/layout/cycle2"/>
    <dgm:cxn modelId="{7318A18D-1B64-4CF3-9B32-09796EFF98D0}" type="presParOf" srcId="{50F2251F-68CC-46F7-8CFB-6D0C2BCEE031}" destId="{B0EFCC87-A55A-452E-97D7-CEDA9A74DCAE}" srcOrd="8" destOrd="0" presId="urn:microsoft.com/office/officeart/2005/8/layout/cycle2"/>
    <dgm:cxn modelId="{2D18866E-249B-44E8-85E4-02C7470DE89D}" type="presParOf" srcId="{50F2251F-68CC-46F7-8CFB-6D0C2BCEE031}" destId="{B43AC3C0-5605-4108-92E7-CCCB31D5E77C}" srcOrd="9" destOrd="0" presId="urn:microsoft.com/office/officeart/2005/8/layout/cycle2"/>
    <dgm:cxn modelId="{16A099E5-F392-4108-B647-89AE6F11F22F}" type="presParOf" srcId="{B43AC3C0-5605-4108-92E7-CCCB31D5E77C}" destId="{4B97F005-59B7-45FC-AA51-2751920D4E51}"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016E41-AF80-4098-83A4-739E8225C5CD}" type="doc">
      <dgm:prSet loTypeId="urn:microsoft.com/office/officeart/2005/8/layout/vList3" loCatId="list" qsTypeId="urn:microsoft.com/office/officeart/2005/8/quickstyle/simple1" qsCatId="simple" csTypeId="urn:microsoft.com/office/officeart/2005/8/colors/accent1_2" csCatId="accent1" phldr="1"/>
      <dgm:spPr/>
    </dgm:pt>
    <dgm:pt modelId="{7DBC63E2-359E-4DC8-A160-D57AE67C4676}">
      <dgm:prSet phldrT="[Texto]"/>
      <dgm:spPr/>
      <dgm:t>
        <a:bodyPr/>
        <a:lstStyle/>
        <a:p>
          <a:r>
            <a:rPr lang="es-EC" b="1" dirty="0">
              <a:latin typeface="+mj-lt"/>
            </a:rPr>
            <a:t>Alerta por </a:t>
          </a:r>
          <a:r>
            <a:rPr lang="es-EC" b="1" dirty="0" err="1">
              <a:latin typeface="+mj-lt"/>
            </a:rPr>
            <a:t>Lahares</a:t>
          </a:r>
          <a:endParaRPr lang="es-EC" dirty="0">
            <a:latin typeface="+mj-lt"/>
          </a:endParaRPr>
        </a:p>
      </dgm:t>
    </dgm:pt>
    <dgm:pt modelId="{44435030-1EE4-4EF7-AAC2-2F30CB1B581A}" type="parTrans" cxnId="{D396592F-22CE-49B2-8AB1-8FFA7C7ECA6D}">
      <dgm:prSet/>
      <dgm:spPr/>
      <dgm:t>
        <a:bodyPr/>
        <a:lstStyle/>
        <a:p>
          <a:endParaRPr lang="es-ES"/>
        </a:p>
      </dgm:t>
    </dgm:pt>
    <dgm:pt modelId="{478E28FF-75F8-43C4-AEBC-EB2E4D639A64}" type="sibTrans" cxnId="{D396592F-22CE-49B2-8AB1-8FFA7C7ECA6D}">
      <dgm:prSet/>
      <dgm:spPr/>
      <dgm:t>
        <a:bodyPr/>
        <a:lstStyle/>
        <a:p>
          <a:endParaRPr lang="es-ES"/>
        </a:p>
      </dgm:t>
    </dgm:pt>
    <dgm:pt modelId="{448A0B45-3D60-47A2-92C6-D389EA1C1BBB}">
      <dgm:prSet phldrT="[Texto]"/>
      <dgm:spPr/>
      <dgm:t>
        <a:bodyPr/>
        <a:lstStyle/>
        <a:p>
          <a:r>
            <a:rPr lang="es-EC" b="1" dirty="0">
              <a:latin typeface="+mj-lt"/>
            </a:rPr>
            <a:t>Alerta por Alerta Roja</a:t>
          </a:r>
          <a:endParaRPr lang="es-EC" dirty="0">
            <a:latin typeface="+mj-lt"/>
          </a:endParaRPr>
        </a:p>
      </dgm:t>
    </dgm:pt>
    <dgm:pt modelId="{B2705275-2DE1-46EB-B935-DDD399E6D637}" type="parTrans" cxnId="{1CA878FF-D535-494F-876C-D6C78C69E74C}">
      <dgm:prSet/>
      <dgm:spPr/>
      <dgm:t>
        <a:bodyPr/>
        <a:lstStyle/>
        <a:p>
          <a:endParaRPr lang="es-ES"/>
        </a:p>
      </dgm:t>
    </dgm:pt>
    <dgm:pt modelId="{A3E3241C-C3E1-49B7-B0C1-5BC78AC81293}" type="sibTrans" cxnId="{1CA878FF-D535-494F-876C-D6C78C69E74C}">
      <dgm:prSet/>
      <dgm:spPr/>
      <dgm:t>
        <a:bodyPr/>
        <a:lstStyle/>
        <a:p>
          <a:endParaRPr lang="es-ES"/>
        </a:p>
      </dgm:t>
    </dgm:pt>
    <dgm:pt modelId="{6815A7B9-DAEC-4B4D-B7D7-982E4E019131}">
      <dgm:prSet phldrT="[Texto]"/>
      <dgm:spPr/>
      <dgm:t>
        <a:bodyPr/>
        <a:lstStyle/>
        <a:p>
          <a:r>
            <a:rPr lang="es-EC" b="1" dirty="0">
              <a:latin typeface="+mj-lt"/>
            </a:rPr>
            <a:t>Pruebas</a:t>
          </a:r>
          <a:endParaRPr lang="es-ES" dirty="0"/>
        </a:p>
      </dgm:t>
    </dgm:pt>
    <dgm:pt modelId="{0E4DC5F7-E0A2-484D-824F-131D3BE59B38}" type="parTrans" cxnId="{2336A4E2-01B6-4F39-904F-CBF15575E8FB}">
      <dgm:prSet/>
      <dgm:spPr/>
      <dgm:t>
        <a:bodyPr/>
        <a:lstStyle/>
        <a:p>
          <a:endParaRPr lang="es-ES"/>
        </a:p>
      </dgm:t>
    </dgm:pt>
    <dgm:pt modelId="{A905B465-443E-4C47-9981-903A976C72EE}" type="sibTrans" cxnId="{2336A4E2-01B6-4F39-904F-CBF15575E8FB}">
      <dgm:prSet/>
      <dgm:spPr/>
      <dgm:t>
        <a:bodyPr/>
        <a:lstStyle/>
        <a:p>
          <a:endParaRPr lang="es-ES"/>
        </a:p>
      </dgm:t>
    </dgm:pt>
    <dgm:pt modelId="{7C78DBE1-608F-40EB-BE57-0E3C1A1C824E}" type="pres">
      <dgm:prSet presAssocID="{1E016E41-AF80-4098-83A4-739E8225C5CD}" presName="linearFlow" presStyleCnt="0">
        <dgm:presLayoutVars>
          <dgm:dir/>
          <dgm:resizeHandles val="exact"/>
        </dgm:presLayoutVars>
      </dgm:prSet>
      <dgm:spPr/>
    </dgm:pt>
    <dgm:pt modelId="{02A844D7-C443-4AFA-88DB-5B06D5C16979}" type="pres">
      <dgm:prSet presAssocID="{7DBC63E2-359E-4DC8-A160-D57AE67C4676}" presName="composite" presStyleCnt="0"/>
      <dgm:spPr/>
    </dgm:pt>
    <dgm:pt modelId="{1893A66A-9938-4D37-8706-FC639C9464D5}" type="pres">
      <dgm:prSet presAssocID="{7DBC63E2-359E-4DC8-A160-D57AE67C4676}" presName="imgShp" presStyleLbl="fgImgPlace1" presStyleIdx="0" presStyleCnt="3"/>
      <dgm:spPr/>
    </dgm:pt>
    <dgm:pt modelId="{0B11C782-575B-4B7D-8887-CAEB60ED550C}" type="pres">
      <dgm:prSet presAssocID="{7DBC63E2-359E-4DC8-A160-D57AE67C4676}" presName="txShp" presStyleLbl="node1" presStyleIdx="0" presStyleCnt="3">
        <dgm:presLayoutVars>
          <dgm:bulletEnabled val="1"/>
        </dgm:presLayoutVars>
      </dgm:prSet>
      <dgm:spPr/>
      <dgm:t>
        <a:bodyPr/>
        <a:lstStyle/>
        <a:p>
          <a:endParaRPr lang="es-ES"/>
        </a:p>
      </dgm:t>
    </dgm:pt>
    <dgm:pt modelId="{B615ACDA-ABF3-4B81-AA3F-1A4E4DBCEB72}" type="pres">
      <dgm:prSet presAssocID="{478E28FF-75F8-43C4-AEBC-EB2E4D639A64}" presName="spacing" presStyleCnt="0"/>
      <dgm:spPr/>
    </dgm:pt>
    <dgm:pt modelId="{ACE836F4-7C7A-4D73-A6E9-342A3F8EC5C7}" type="pres">
      <dgm:prSet presAssocID="{448A0B45-3D60-47A2-92C6-D389EA1C1BBB}" presName="composite" presStyleCnt="0"/>
      <dgm:spPr/>
    </dgm:pt>
    <dgm:pt modelId="{6C9E7979-5CEE-4E73-8BB2-E3D1BC373617}" type="pres">
      <dgm:prSet presAssocID="{448A0B45-3D60-47A2-92C6-D389EA1C1BBB}" presName="imgShp" presStyleLbl="fgImgPlace1" presStyleIdx="1" presStyleCnt="3"/>
      <dgm:spPr/>
    </dgm:pt>
    <dgm:pt modelId="{0259664A-D597-4084-AF74-900234288FA2}" type="pres">
      <dgm:prSet presAssocID="{448A0B45-3D60-47A2-92C6-D389EA1C1BBB}" presName="txShp" presStyleLbl="node1" presStyleIdx="1" presStyleCnt="3">
        <dgm:presLayoutVars>
          <dgm:bulletEnabled val="1"/>
        </dgm:presLayoutVars>
      </dgm:prSet>
      <dgm:spPr/>
      <dgm:t>
        <a:bodyPr/>
        <a:lstStyle/>
        <a:p>
          <a:endParaRPr lang="es-ES"/>
        </a:p>
      </dgm:t>
    </dgm:pt>
    <dgm:pt modelId="{B08F5F8E-6358-469D-A130-57E10584BB81}" type="pres">
      <dgm:prSet presAssocID="{A3E3241C-C3E1-49B7-B0C1-5BC78AC81293}" presName="spacing" presStyleCnt="0"/>
      <dgm:spPr/>
    </dgm:pt>
    <dgm:pt modelId="{B5BCAFD0-DBD5-4AC0-88CB-3B1F25781A50}" type="pres">
      <dgm:prSet presAssocID="{6815A7B9-DAEC-4B4D-B7D7-982E4E019131}" presName="composite" presStyleCnt="0"/>
      <dgm:spPr/>
    </dgm:pt>
    <dgm:pt modelId="{CBED335E-76E7-45C7-9E7C-2F2BDE22ABDC}" type="pres">
      <dgm:prSet presAssocID="{6815A7B9-DAEC-4B4D-B7D7-982E4E019131}" presName="imgShp" presStyleLbl="fgImgPlace1" presStyleIdx="2" presStyleCnt="3"/>
      <dgm:spPr/>
    </dgm:pt>
    <dgm:pt modelId="{41D2724D-39E6-4182-90CB-0CE3AB0CDC36}" type="pres">
      <dgm:prSet presAssocID="{6815A7B9-DAEC-4B4D-B7D7-982E4E019131}" presName="txShp" presStyleLbl="node1" presStyleIdx="2" presStyleCnt="3" custScaleY="80546">
        <dgm:presLayoutVars>
          <dgm:bulletEnabled val="1"/>
        </dgm:presLayoutVars>
      </dgm:prSet>
      <dgm:spPr/>
      <dgm:t>
        <a:bodyPr/>
        <a:lstStyle/>
        <a:p>
          <a:endParaRPr lang="es-ES"/>
        </a:p>
      </dgm:t>
    </dgm:pt>
  </dgm:ptLst>
  <dgm:cxnLst>
    <dgm:cxn modelId="{D396592F-22CE-49B2-8AB1-8FFA7C7ECA6D}" srcId="{1E016E41-AF80-4098-83A4-739E8225C5CD}" destId="{7DBC63E2-359E-4DC8-A160-D57AE67C4676}" srcOrd="0" destOrd="0" parTransId="{44435030-1EE4-4EF7-AAC2-2F30CB1B581A}" sibTransId="{478E28FF-75F8-43C4-AEBC-EB2E4D639A64}"/>
    <dgm:cxn modelId="{2336A4E2-01B6-4F39-904F-CBF15575E8FB}" srcId="{1E016E41-AF80-4098-83A4-739E8225C5CD}" destId="{6815A7B9-DAEC-4B4D-B7D7-982E4E019131}" srcOrd="2" destOrd="0" parTransId="{0E4DC5F7-E0A2-484D-824F-131D3BE59B38}" sibTransId="{A905B465-443E-4C47-9981-903A976C72EE}"/>
    <dgm:cxn modelId="{1CA878FF-D535-494F-876C-D6C78C69E74C}" srcId="{1E016E41-AF80-4098-83A4-739E8225C5CD}" destId="{448A0B45-3D60-47A2-92C6-D389EA1C1BBB}" srcOrd="1" destOrd="0" parTransId="{B2705275-2DE1-46EB-B935-DDD399E6D637}" sibTransId="{A3E3241C-C3E1-49B7-B0C1-5BC78AC81293}"/>
    <dgm:cxn modelId="{F04E66DA-DE5B-41CF-9432-77D44CCB9D3C}" type="presOf" srcId="{448A0B45-3D60-47A2-92C6-D389EA1C1BBB}" destId="{0259664A-D597-4084-AF74-900234288FA2}" srcOrd="0" destOrd="0" presId="urn:microsoft.com/office/officeart/2005/8/layout/vList3"/>
    <dgm:cxn modelId="{EEACB04C-662E-4321-86FD-280C599B8A57}" type="presOf" srcId="{1E016E41-AF80-4098-83A4-739E8225C5CD}" destId="{7C78DBE1-608F-40EB-BE57-0E3C1A1C824E}" srcOrd="0" destOrd="0" presId="urn:microsoft.com/office/officeart/2005/8/layout/vList3"/>
    <dgm:cxn modelId="{79E86B51-B4AE-4B84-BF7D-69C3F1E2A1D3}" type="presOf" srcId="{6815A7B9-DAEC-4B4D-B7D7-982E4E019131}" destId="{41D2724D-39E6-4182-90CB-0CE3AB0CDC36}" srcOrd="0" destOrd="0" presId="urn:microsoft.com/office/officeart/2005/8/layout/vList3"/>
    <dgm:cxn modelId="{E1F65871-922A-4753-8B2D-3B8093B1212A}" type="presOf" srcId="{7DBC63E2-359E-4DC8-A160-D57AE67C4676}" destId="{0B11C782-575B-4B7D-8887-CAEB60ED550C}" srcOrd="0" destOrd="0" presId="urn:microsoft.com/office/officeart/2005/8/layout/vList3"/>
    <dgm:cxn modelId="{4972A1CB-BAF1-4300-9730-B530FD792FFD}" type="presParOf" srcId="{7C78DBE1-608F-40EB-BE57-0E3C1A1C824E}" destId="{02A844D7-C443-4AFA-88DB-5B06D5C16979}" srcOrd="0" destOrd="0" presId="urn:microsoft.com/office/officeart/2005/8/layout/vList3"/>
    <dgm:cxn modelId="{4A7B8354-2FBE-4676-9AE7-5A8302B87569}" type="presParOf" srcId="{02A844D7-C443-4AFA-88DB-5B06D5C16979}" destId="{1893A66A-9938-4D37-8706-FC639C9464D5}" srcOrd="0" destOrd="0" presId="urn:microsoft.com/office/officeart/2005/8/layout/vList3"/>
    <dgm:cxn modelId="{19C009A9-B712-40BF-8307-BA3362795732}" type="presParOf" srcId="{02A844D7-C443-4AFA-88DB-5B06D5C16979}" destId="{0B11C782-575B-4B7D-8887-CAEB60ED550C}" srcOrd="1" destOrd="0" presId="urn:microsoft.com/office/officeart/2005/8/layout/vList3"/>
    <dgm:cxn modelId="{E1171CF5-D939-40F8-8570-978B965F661A}" type="presParOf" srcId="{7C78DBE1-608F-40EB-BE57-0E3C1A1C824E}" destId="{B615ACDA-ABF3-4B81-AA3F-1A4E4DBCEB72}" srcOrd="1" destOrd="0" presId="urn:microsoft.com/office/officeart/2005/8/layout/vList3"/>
    <dgm:cxn modelId="{D5F10B8F-CC8E-4581-94CC-A594A3067139}" type="presParOf" srcId="{7C78DBE1-608F-40EB-BE57-0E3C1A1C824E}" destId="{ACE836F4-7C7A-4D73-A6E9-342A3F8EC5C7}" srcOrd="2" destOrd="0" presId="urn:microsoft.com/office/officeart/2005/8/layout/vList3"/>
    <dgm:cxn modelId="{7DA3A65A-3C04-4D8A-8E43-E7F694A213DC}" type="presParOf" srcId="{ACE836F4-7C7A-4D73-A6E9-342A3F8EC5C7}" destId="{6C9E7979-5CEE-4E73-8BB2-E3D1BC373617}" srcOrd="0" destOrd="0" presId="urn:microsoft.com/office/officeart/2005/8/layout/vList3"/>
    <dgm:cxn modelId="{1DA7E803-251B-4DC9-A4D8-93CC73EA8DA4}" type="presParOf" srcId="{ACE836F4-7C7A-4D73-A6E9-342A3F8EC5C7}" destId="{0259664A-D597-4084-AF74-900234288FA2}" srcOrd="1" destOrd="0" presId="urn:microsoft.com/office/officeart/2005/8/layout/vList3"/>
    <dgm:cxn modelId="{D29ADE4F-AAFC-40B5-AEB5-AE23B2484ECF}" type="presParOf" srcId="{7C78DBE1-608F-40EB-BE57-0E3C1A1C824E}" destId="{B08F5F8E-6358-469D-A130-57E10584BB81}" srcOrd="3" destOrd="0" presId="urn:microsoft.com/office/officeart/2005/8/layout/vList3"/>
    <dgm:cxn modelId="{13F392A1-4791-46E4-AC71-152817E2942F}" type="presParOf" srcId="{7C78DBE1-608F-40EB-BE57-0E3C1A1C824E}" destId="{B5BCAFD0-DBD5-4AC0-88CB-3B1F25781A50}" srcOrd="4" destOrd="0" presId="urn:microsoft.com/office/officeart/2005/8/layout/vList3"/>
    <dgm:cxn modelId="{CEF90AA9-8967-4D0A-B23E-724E58658014}" type="presParOf" srcId="{B5BCAFD0-DBD5-4AC0-88CB-3B1F25781A50}" destId="{CBED335E-76E7-45C7-9E7C-2F2BDE22ABDC}" srcOrd="0" destOrd="0" presId="urn:microsoft.com/office/officeart/2005/8/layout/vList3"/>
    <dgm:cxn modelId="{35634714-14AF-42FC-B579-B7E54E1049F9}" type="presParOf" srcId="{B5BCAFD0-DBD5-4AC0-88CB-3B1F25781A50}" destId="{41D2724D-39E6-4182-90CB-0CE3AB0CDC36}"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444157-5C3A-4FB0-B01A-8818BBFBD78B}" type="doc">
      <dgm:prSet loTypeId="urn:microsoft.com/office/officeart/2005/8/layout/StepDownProcess" loCatId="process" qsTypeId="urn:microsoft.com/office/officeart/2005/8/quickstyle/simple1" qsCatId="simple" csTypeId="urn:microsoft.com/office/officeart/2005/8/colors/accent2_2" csCatId="accent2" phldr="1"/>
      <dgm:spPr/>
      <dgm:t>
        <a:bodyPr/>
        <a:lstStyle/>
        <a:p>
          <a:endParaRPr lang="es-ES"/>
        </a:p>
      </dgm:t>
    </dgm:pt>
    <dgm:pt modelId="{942B3197-5D53-4DBC-9B6D-100E48019C08}">
      <dgm:prSet phldrT="[Texto]"/>
      <dgm:spPr/>
      <dgm:t>
        <a:bodyPr/>
        <a:lstStyle/>
        <a:p>
          <a:r>
            <a:rPr lang="es-EC" b="1" dirty="0"/>
            <a:t>Escenario de exposición </a:t>
          </a:r>
          <a:endParaRPr lang="es-ES" dirty="0"/>
        </a:p>
      </dgm:t>
    </dgm:pt>
    <dgm:pt modelId="{D8870093-510D-470A-BDB4-A16D68DCB212}" type="parTrans" cxnId="{CAE0EFF2-3D46-48CD-969D-181DB967008E}">
      <dgm:prSet/>
      <dgm:spPr/>
      <dgm:t>
        <a:bodyPr/>
        <a:lstStyle/>
        <a:p>
          <a:endParaRPr lang="es-ES"/>
        </a:p>
      </dgm:t>
    </dgm:pt>
    <dgm:pt modelId="{E3272559-C03E-408A-BB0C-BA0142E2FF56}" type="sibTrans" cxnId="{CAE0EFF2-3D46-48CD-969D-181DB967008E}">
      <dgm:prSet/>
      <dgm:spPr/>
      <dgm:t>
        <a:bodyPr/>
        <a:lstStyle/>
        <a:p>
          <a:endParaRPr lang="es-ES"/>
        </a:p>
      </dgm:t>
    </dgm:pt>
    <dgm:pt modelId="{AC132BB8-97AE-4DE3-9CAF-C45563BA0439}">
      <dgm:prSet phldrT="[Texto]" custT="1"/>
      <dgm:spPr/>
      <dgm:t>
        <a:bodyPr/>
        <a:lstStyle/>
        <a:p>
          <a:pPr algn="just"/>
          <a:r>
            <a:rPr lang="es-ES" sz="1600" dirty="0"/>
            <a:t>Agua, higiene y saneamiento</a:t>
          </a:r>
        </a:p>
      </dgm:t>
    </dgm:pt>
    <dgm:pt modelId="{6B5D8C90-BF80-4D91-9678-FDDE7E320172}" type="parTrans" cxnId="{FF52BCBD-AD5F-4AD8-8090-BA0A0269971E}">
      <dgm:prSet/>
      <dgm:spPr/>
      <dgm:t>
        <a:bodyPr/>
        <a:lstStyle/>
        <a:p>
          <a:endParaRPr lang="es-ES"/>
        </a:p>
      </dgm:t>
    </dgm:pt>
    <dgm:pt modelId="{7845A2FC-B552-42B7-9D13-646FA0B082BE}" type="sibTrans" cxnId="{FF52BCBD-AD5F-4AD8-8090-BA0A0269971E}">
      <dgm:prSet/>
      <dgm:spPr/>
      <dgm:t>
        <a:bodyPr/>
        <a:lstStyle/>
        <a:p>
          <a:endParaRPr lang="es-ES"/>
        </a:p>
      </dgm:t>
    </dgm:pt>
    <dgm:pt modelId="{97864A1D-E04B-4CCF-AB47-E07D681CD091}">
      <dgm:prSet phldrT="[Texto]"/>
      <dgm:spPr/>
      <dgm:t>
        <a:bodyPr/>
        <a:lstStyle/>
        <a:p>
          <a:r>
            <a:rPr lang="es-EC" b="1" dirty="0"/>
            <a:t>Acciones estratégicas</a:t>
          </a:r>
          <a:endParaRPr lang="es-ES" dirty="0"/>
        </a:p>
      </dgm:t>
    </dgm:pt>
    <dgm:pt modelId="{592DAA04-5DA3-41FE-AD3C-E08F8C2A202B}" type="parTrans" cxnId="{BD3DF1AC-1364-47AE-9D32-27C35F257C0B}">
      <dgm:prSet/>
      <dgm:spPr/>
      <dgm:t>
        <a:bodyPr/>
        <a:lstStyle/>
        <a:p>
          <a:endParaRPr lang="es-ES"/>
        </a:p>
      </dgm:t>
    </dgm:pt>
    <dgm:pt modelId="{CB27ADAF-29A6-4D34-B24D-0CE68D66B3A1}" type="sibTrans" cxnId="{BD3DF1AC-1364-47AE-9D32-27C35F257C0B}">
      <dgm:prSet/>
      <dgm:spPr/>
      <dgm:t>
        <a:bodyPr/>
        <a:lstStyle/>
        <a:p>
          <a:endParaRPr lang="es-ES"/>
        </a:p>
      </dgm:t>
    </dgm:pt>
    <dgm:pt modelId="{D5D82F0C-16E6-4734-B49D-FBD2BB46E88C}">
      <dgm:prSet phldrT="[Texto]" custT="1"/>
      <dgm:spPr/>
      <dgm:t>
        <a:bodyPr/>
        <a:lstStyle/>
        <a:p>
          <a:pPr algn="just"/>
          <a:r>
            <a:rPr lang="es-ES" sz="1600" dirty="0"/>
            <a:t> Acciones que permitan la coordinación y solución de problemas provenientes del evento.</a:t>
          </a:r>
        </a:p>
      </dgm:t>
    </dgm:pt>
    <dgm:pt modelId="{1E1406AD-16E9-434C-BC04-3C8B07E5D8D6}" type="parTrans" cxnId="{54814B1C-ECEE-4024-83E4-514789A5FD16}">
      <dgm:prSet/>
      <dgm:spPr/>
      <dgm:t>
        <a:bodyPr/>
        <a:lstStyle/>
        <a:p>
          <a:endParaRPr lang="es-ES"/>
        </a:p>
      </dgm:t>
    </dgm:pt>
    <dgm:pt modelId="{9E3361AA-EEE9-4096-B673-D3E02E641159}" type="sibTrans" cxnId="{54814B1C-ECEE-4024-83E4-514789A5FD16}">
      <dgm:prSet/>
      <dgm:spPr/>
      <dgm:t>
        <a:bodyPr/>
        <a:lstStyle/>
        <a:p>
          <a:endParaRPr lang="es-ES"/>
        </a:p>
      </dgm:t>
    </dgm:pt>
    <dgm:pt modelId="{AB7266D6-3D9B-4269-A3C5-CE7BB26EDC1F}">
      <dgm:prSet phldrT="[Texto]"/>
      <dgm:spPr/>
      <dgm:t>
        <a:bodyPr/>
        <a:lstStyle/>
        <a:p>
          <a:r>
            <a:rPr lang="es-EC" b="1" dirty="0"/>
            <a:t>Brechas</a:t>
          </a:r>
          <a:endParaRPr lang="es-ES" dirty="0"/>
        </a:p>
      </dgm:t>
    </dgm:pt>
    <dgm:pt modelId="{759F332C-2241-4DE4-81E7-DAF4784732D9}" type="parTrans" cxnId="{43F92495-8091-4A5B-87EC-1BB61138E111}">
      <dgm:prSet/>
      <dgm:spPr/>
      <dgm:t>
        <a:bodyPr/>
        <a:lstStyle/>
        <a:p>
          <a:endParaRPr lang="es-ES"/>
        </a:p>
      </dgm:t>
    </dgm:pt>
    <dgm:pt modelId="{8DA9E544-6236-4A28-ACE8-C7C5FE7B1345}" type="sibTrans" cxnId="{43F92495-8091-4A5B-87EC-1BB61138E111}">
      <dgm:prSet/>
      <dgm:spPr/>
      <dgm:t>
        <a:bodyPr/>
        <a:lstStyle/>
        <a:p>
          <a:endParaRPr lang="es-ES"/>
        </a:p>
      </dgm:t>
    </dgm:pt>
    <dgm:pt modelId="{C0CF581C-1229-4CBF-B973-FCD195206E35}">
      <dgm:prSet phldrT="[Texto]" custT="1"/>
      <dgm:spPr/>
      <dgm:t>
        <a:bodyPr/>
        <a:lstStyle/>
        <a:p>
          <a:pPr algn="just"/>
          <a:r>
            <a:rPr lang="es-ES" sz="1600" dirty="0"/>
            <a:t>Situaciones que deben considerarse para el cumplimiento de las acciones estratégicas.</a:t>
          </a:r>
        </a:p>
      </dgm:t>
    </dgm:pt>
    <dgm:pt modelId="{D7409953-4C7D-43FC-892F-BB5391FC8BF5}" type="parTrans" cxnId="{C223B350-0EE9-4835-BE6F-0D0700C830D9}">
      <dgm:prSet/>
      <dgm:spPr/>
      <dgm:t>
        <a:bodyPr/>
        <a:lstStyle/>
        <a:p>
          <a:endParaRPr lang="es-ES"/>
        </a:p>
      </dgm:t>
    </dgm:pt>
    <dgm:pt modelId="{21968CD7-B304-481C-A40F-49DA517D91A7}" type="sibTrans" cxnId="{C223B350-0EE9-4835-BE6F-0D0700C830D9}">
      <dgm:prSet/>
      <dgm:spPr/>
      <dgm:t>
        <a:bodyPr/>
        <a:lstStyle/>
        <a:p>
          <a:endParaRPr lang="es-ES"/>
        </a:p>
      </dgm:t>
    </dgm:pt>
    <dgm:pt modelId="{C8F2E697-8C27-479E-9902-BD816E3982FB}">
      <dgm:prSet phldrT="[Texto]" custT="1"/>
      <dgm:spPr/>
      <dgm:t>
        <a:bodyPr/>
        <a:lstStyle/>
        <a:p>
          <a:pPr algn="just"/>
          <a:r>
            <a:rPr lang="es-ES" sz="1600" dirty="0"/>
            <a:t>Salud y Atención psicosocial</a:t>
          </a:r>
        </a:p>
      </dgm:t>
    </dgm:pt>
    <dgm:pt modelId="{81125C9C-AD18-46D4-9821-E9F04F3E4311}" type="parTrans" cxnId="{704640CA-C6E7-4DD6-AC98-6082B0D32210}">
      <dgm:prSet/>
      <dgm:spPr/>
      <dgm:t>
        <a:bodyPr/>
        <a:lstStyle/>
        <a:p>
          <a:endParaRPr lang="es-ES"/>
        </a:p>
      </dgm:t>
    </dgm:pt>
    <dgm:pt modelId="{3B580155-2FCB-474F-8CDB-FCA67803A9B0}" type="sibTrans" cxnId="{704640CA-C6E7-4DD6-AC98-6082B0D32210}">
      <dgm:prSet/>
      <dgm:spPr/>
      <dgm:t>
        <a:bodyPr/>
        <a:lstStyle/>
        <a:p>
          <a:endParaRPr lang="es-ES"/>
        </a:p>
      </dgm:t>
    </dgm:pt>
    <dgm:pt modelId="{65EA67F7-2E3E-4859-9893-F5D9D087381A}">
      <dgm:prSet phldrT="[Texto]" custT="1"/>
      <dgm:spPr/>
      <dgm:t>
        <a:bodyPr/>
        <a:lstStyle/>
        <a:p>
          <a:pPr algn="just"/>
          <a:r>
            <a:rPr lang="es-ES" sz="1600" dirty="0"/>
            <a:t>Servicios esenciales</a:t>
          </a:r>
        </a:p>
      </dgm:t>
    </dgm:pt>
    <dgm:pt modelId="{C46F62D8-F02F-4933-94B9-83C9D4A149D8}" type="parTrans" cxnId="{B774376D-6105-4764-A3AA-FA44BDDB3B05}">
      <dgm:prSet/>
      <dgm:spPr/>
      <dgm:t>
        <a:bodyPr/>
        <a:lstStyle/>
        <a:p>
          <a:endParaRPr lang="es-ES"/>
        </a:p>
      </dgm:t>
    </dgm:pt>
    <dgm:pt modelId="{0BBA39AF-41F1-4CBA-9E40-BC04D8F51D45}" type="sibTrans" cxnId="{B774376D-6105-4764-A3AA-FA44BDDB3B05}">
      <dgm:prSet/>
      <dgm:spPr/>
      <dgm:t>
        <a:bodyPr/>
        <a:lstStyle/>
        <a:p>
          <a:endParaRPr lang="es-ES"/>
        </a:p>
      </dgm:t>
    </dgm:pt>
    <dgm:pt modelId="{972AAFFE-ED53-4FE0-B1F3-1929C05212EA}">
      <dgm:prSet phldrT="[Texto]" custT="1"/>
      <dgm:spPr/>
      <dgm:t>
        <a:bodyPr/>
        <a:lstStyle/>
        <a:p>
          <a:pPr algn="just"/>
          <a:r>
            <a:rPr lang="es-ES" sz="1600" dirty="0"/>
            <a:t>Atención a la población y Asistencia humanitaria</a:t>
          </a:r>
        </a:p>
      </dgm:t>
    </dgm:pt>
    <dgm:pt modelId="{F7CDB3EB-C16C-4214-A402-79A1EA34E3BB}" type="parTrans" cxnId="{1098E21F-E1BE-47F1-BEFF-D0A716910326}">
      <dgm:prSet/>
      <dgm:spPr/>
      <dgm:t>
        <a:bodyPr/>
        <a:lstStyle/>
        <a:p>
          <a:endParaRPr lang="es-ES"/>
        </a:p>
      </dgm:t>
    </dgm:pt>
    <dgm:pt modelId="{76D689DB-0FCB-4355-A255-02CE7F694556}" type="sibTrans" cxnId="{1098E21F-E1BE-47F1-BEFF-D0A716910326}">
      <dgm:prSet/>
      <dgm:spPr/>
      <dgm:t>
        <a:bodyPr/>
        <a:lstStyle/>
        <a:p>
          <a:endParaRPr lang="es-ES"/>
        </a:p>
      </dgm:t>
    </dgm:pt>
    <dgm:pt modelId="{FBF3B2EF-7657-4322-BF00-1B831853D588}">
      <dgm:prSet phldrT="[Texto]" custT="1"/>
      <dgm:spPr/>
      <dgm:t>
        <a:bodyPr/>
        <a:lstStyle/>
        <a:p>
          <a:pPr algn="just"/>
          <a:r>
            <a:rPr lang="es-ES" sz="1600" dirty="0"/>
            <a:t>Educación</a:t>
          </a:r>
        </a:p>
      </dgm:t>
    </dgm:pt>
    <dgm:pt modelId="{F4857602-8448-40C8-B8B2-74FFAA7F79BA}" type="parTrans" cxnId="{33D0CD3E-1377-44F6-83A9-E24FCB28DA12}">
      <dgm:prSet/>
      <dgm:spPr/>
      <dgm:t>
        <a:bodyPr/>
        <a:lstStyle/>
        <a:p>
          <a:endParaRPr lang="es-ES"/>
        </a:p>
      </dgm:t>
    </dgm:pt>
    <dgm:pt modelId="{469B99BB-8878-42BE-8919-0B22F618DE57}" type="sibTrans" cxnId="{33D0CD3E-1377-44F6-83A9-E24FCB28DA12}">
      <dgm:prSet/>
      <dgm:spPr/>
      <dgm:t>
        <a:bodyPr/>
        <a:lstStyle/>
        <a:p>
          <a:endParaRPr lang="es-ES"/>
        </a:p>
      </dgm:t>
    </dgm:pt>
    <dgm:pt modelId="{BD1DE982-62B5-4704-B60E-EF2852DB10E7}">
      <dgm:prSet phldrT="[Texto]" custT="1"/>
      <dgm:spPr/>
      <dgm:t>
        <a:bodyPr/>
        <a:lstStyle/>
        <a:p>
          <a:pPr algn="just"/>
          <a:r>
            <a:rPr lang="es-ES" sz="1600" dirty="0"/>
            <a:t>Medios de vida y productividad</a:t>
          </a:r>
        </a:p>
      </dgm:t>
    </dgm:pt>
    <dgm:pt modelId="{28CE8BAF-86DF-467E-9F34-C91010470AB6}" type="parTrans" cxnId="{55D59B94-548A-432D-91AF-4C1B8D2A425F}">
      <dgm:prSet/>
      <dgm:spPr/>
      <dgm:t>
        <a:bodyPr/>
        <a:lstStyle/>
        <a:p>
          <a:endParaRPr lang="es-ES"/>
        </a:p>
      </dgm:t>
    </dgm:pt>
    <dgm:pt modelId="{66D06972-265F-414F-AAE6-3341E9D146B0}" type="sibTrans" cxnId="{55D59B94-548A-432D-91AF-4C1B8D2A425F}">
      <dgm:prSet/>
      <dgm:spPr/>
      <dgm:t>
        <a:bodyPr/>
        <a:lstStyle/>
        <a:p>
          <a:endParaRPr lang="es-ES"/>
        </a:p>
      </dgm:t>
    </dgm:pt>
    <dgm:pt modelId="{4EF559DC-4F16-4053-AEF9-B989B218761E}">
      <dgm:prSet phldrT="[Texto]" custT="1"/>
      <dgm:spPr/>
      <dgm:t>
        <a:bodyPr/>
        <a:lstStyle/>
        <a:p>
          <a:pPr algn="just"/>
          <a:r>
            <a:rPr lang="es-ES" sz="1600" dirty="0"/>
            <a:t>Infraestructura y vivienda</a:t>
          </a:r>
        </a:p>
      </dgm:t>
    </dgm:pt>
    <dgm:pt modelId="{F198FA09-14F3-4D60-B540-55014543960C}" type="parTrans" cxnId="{D35A4362-81CB-49F5-A929-A73ED1DE39CB}">
      <dgm:prSet/>
      <dgm:spPr/>
      <dgm:t>
        <a:bodyPr/>
        <a:lstStyle/>
        <a:p>
          <a:endParaRPr lang="es-ES"/>
        </a:p>
      </dgm:t>
    </dgm:pt>
    <dgm:pt modelId="{DD2432DC-86E7-48D7-9441-32AF0B039305}" type="sibTrans" cxnId="{D35A4362-81CB-49F5-A929-A73ED1DE39CB}">
      <dgm:prSet/>
      <dgm:spPr/>
      <dgm:t>
        <a:bodyPr/>
        <a:lstStyle/>
        <a:p>
          <a:endParaRPr lang="es-ES"/>
        </a:p>
      </dgm:t>
    </dgm:pt>
    <dgm:pt modelId="{024B2C77-C05B-4E2B-8274-36C37FABD03B}" type="pres">
      <dgm:prSet presAssocID="{FC444157-5C3A-4FB0-B01A-8818BBFBD78B}" presName="rootnode" presStyleCnt="0">
        <dgm:presLayoutVars>
          <dgm:chMax/>
          <dgm:chPref/>
          <dgm:dir/>
          <dgm:animLvl val="lvl"/>
        </dgm:presLayoutVars>
      </dgm:prSet>
      <dgm:spPr/>
      <dgm:t>
        <a:bodyPr/>
        <a:lstStyle/>
        <a:p>
          <a:endParaRPr lang="es-ES"/>
        </a:p>
      </dgm:t>
    </dgm:pt>
    <dgm:pt modelId="{F6630C5B-3D44-4F2A-9DAD-F277326FBFF5}" type="pres">
      <dgm:prSet presAssocID="{942B3197-5D53-4DBC-9B6D-100E48019C08}" presName="composite" presStyleCnt="0"/>
      <dgm:spPr/>
      <dgm:t>
        <a:bodyPr/>
        <a:lstStyle/>
        <a:p>
          <a:endParaRPr lang="es-ES"/>
        </a:p>
      </dgm:t>
    </dgm:pt>
    <dgm:pt modelId="{448BAF95-8119-4216-B556-39458AEB2828}" type="pres">
      <dgm:prSet presAssocID="{942B3197-5D53-4DBC-9B6D-100E48019C08}" presName="bentUpArrow1" presStyleLbl="alignImgPlace1" presStyleIdx="0" presStyleCnt="2"/>
      <dgm:spPr/>
      <dgm:t>
        <a:bodyPr/>
        <a:lstStyle/>
        <a:p>
          <a:endParaRPr lang="es-ES"/>
        </a:p>
      </dgm:t>
    </dgm:pt>
    <dgm:pt modelId="{CCC7CED3-424A-4CCE-93BE-FBAB03FD98FA}" type="pres">
      <dgm:prSet presAssocID="{942B3197-5D53-4DBC-9B6D-100E48019C08}" presName="ParentText" presStyleLbl="node1" presStyleIdx="0" presStyleCnt="3">
        <dgm:presLayoutVars>
          <dgm:chMax val="1"/>
          <dgm:chPref val="1"/>
          <dgm:bulletEnabled val="1"/>
        </dgm:presLayoutVars>
      </dgm:prSet>
      <dgm:spPr/>
      <dgm:t>
        <a:bodyPr/>
        <a:lstStyle/>
        <a:p>
          <a:endParaRPr lang="es-ES"/>
        </a:p>
      </dgm:t>
    </dgm:pt>
    <dgm:pt modelId="{4DBF394C-A25D-4642-BFEF-2690A5997A0E}" type="pres">
      <dgm:prSet presAssocID="{942B3197-5D53-4DBC-9B6D-100E48019C08}" presName="ChildText" presStyleLbl="revTx" presStyleIdx="0" presStyleCnt="3" custScaleX="296002" custScaleY="162412" custLinFactX="6569" custLinFactNeighborX="100000" custLinFactNeighborY="-8392">
        <dgm:presLayoutVars>
          <dgm:chMax val="0"/>
          <dgm:chPref val="0"/>
          <dgm:bulletEnabled val="1"/>
        </dgm:presLayoutVars>
      </dgm:prSet>
      <dgm:spPr/>
      <dgm:t>
        <a:bodyPr/>
        <a:lstStyle/>
        <a:p>
          <a:endParaRPr lang="es-ES"/>
        </a:p>
      </dgm:t>
    </dgm:pt>
    <dgm:pt modelId="{64A70EE7-BE26-41B5-BF5E-5463BE96D554}" type="pres">
      <dgm:prSet presAssocID="{E3272559-C03E-408A-BB0C-BA0142E2FF56}" presName="sibTrans" presStyleCnt="0"/>
      <dgm:spPr/>
      <dgm:t>
        <a:bodyPr/>
        <a:lstStyle/>
        <a:p>
          <a:endParaRPr lang="es-ES"/>
        </a:p>
      </dgm:t>
    </dgm:pt>
    <dgm:pt modelId="{FE150A43-46CA-4CF9-9D82-63E3FB0613A7}" type="pres">
      <dgm:prSet presAssocID="{97864A1D-E04B-4CCF-AB47-E07D681CD091}" presName="composite" presStyleCnt="0"/>
      <dgm:spPr/>
      <dgm:t>
        <a:bodyPr/>
        <a:lstStyle/>
        <a:p>
          <a:endParaRPr lang="es-ES"/>
        </a:p>
      </dgm:t>
    </dgm:pt>
    <dgm:pt modelId="{77DCD740-F9BC-403B-951B-F68449455DE7}" type="pres">
      <dgm:prSet presAssocID="{97864A1D-E04B-4CCF-AB47-E07D681CD091}" presName="bentUpArrow1" presStyleLbl="alignImgPlace1" presStyleIdx="1" presStyleCnt="2"/>
      <dgm:spPr/>
      <dgm:t>
        <a:bodyPr/>
        <a:lstStyle/>
        <a:p>
          <a:endParaRPr lang="es-ES"/>
        </a:p>
      </dgm:t>
    </dgm:pt>
    <dgm:pt modelId="{4BA62FE7-6169-49FD-B82E-78F86C9BE98E}" type="pres">
      <dgm:prSet presAssocID="{97864A1D-E04B-4CCF-AB47-E07D681CD091}" presName="ParentText" presStyleLbl="node1" presStyleIdx="1" presStyleCnt="3" custLinFactNeighborX="-9996">
        <dgm:presLayoutVars>
          <dgm:chMax val="1"/>
          <dgm:chPref val="1"/>
          <dgm:bulletEnabled val="1"/>
        </dgm:presLayoutVars>
      </dgm:prSet>
      <dgm:spPr/>
      <dgm:t>
        <a:bodyPr/>
        <a:lstStyle/>
        <a:p>
          <a:endParaRPr lang="es-ES"/>
        </a:p>
      </dgm:t>
    </dgm:pt>
    <dgm:pt modelId="{08370F26-CC69-4126-83CD-9770D17A32E0}" type="pres">
      <dgm:prSet presAssocID="{97864A1D-E04B-4CCF-AB47-E07D681CD091}" presName="ChildText" presStyleLbl="revTx" presStyleIdx="1" presStyleCnt="3" custScaleX="197201" custScaleY="80764" custLinFactNeighborX="48451">
        <dgm:presLayoutVars>
          <dgm:chMax val="0"/>
          <dgm:chPref val="0"/>
          <dgm:bulletEnabled val="1"/>
        </dgm:presLayoutVars>
      </dgm:prSet>
      <dgm:spPr/>
      <dgm:t>
        <a:bodyPr/>
        <a:lstStyle/>
        <a:p>
          <a:endParaRPr lang="es-ES"/>
        </a:p>
      </dgm:t>
    </dgm:pt>
    <dgm:pt modelId="{87CE86FE-7DD4-498B-BEB3-463D986B7141}" type="pres">
      <dgm:prSet presAssocID="{CB27ADAF-29A6-4D34-B24D-0CE68D66B3A1}" presName="sibTrans" presStyleCnt="0"/>
      <dgm:spPr/>
      <dgm:t>
        <a:bodyPr/>
        <a:lstStyle/>
        <a:p>
          <a:endParaRPr lang="es-ES"/>
        </a:p>
      </dgm:t>
    </dgm:pt>
    <dgm:pt modelId="{C3080E8B-D246-4F19-9DAC-33FF400AF75B}" type="pres">
      <dgm:prSet presAssocID="{AB7266D6-3D9B-4269-A3C5-CE7BB26EDC1F}" presName="composite" presStyleCnt="0"/>
      <dgm:spPr/>
      <dgm:t>
        <a:bodyPr/>
        <a:lstStyle/>
        <a:p>
          <a:endParaRPr lang="es-ES"/>
        </a:p>
      </dgm:t>
    </dgm:pt>
    <dgm:pt modelId="{0E519493-981E-4469-AA92-00F0B3379A11}" type="pres">
      <dgm:prSet presAssocID="{AB7266D6-3D9B-4269-A3C5-CE7BB26EDC1F}" presName="ParentText" presStyleLbl="node1" presStyleIdx="2" presStyleCnt="3" custScaleY="63395" custLinFactNeighborX="-30638" custLinFactNeighborY="-1754">
        <dgm:presLayoutVars>
          <dgm:chMax val="1"/>
          <dgm:chPref val="1"/>
          <dgm:bulletEnabled val="1"/>
        </dgm:presLayoutVars>
      </dgm:prSet>
      <dgm:spPr/>
      <dgm:t>
        <a:bodyPr/>
        <a:lstStyle/>
        <a:p>
          <a:endParaRPr lang="es-ES"/>
        </a:p>
      </dgm:t>
    </dgm:pt>
    <dgm:pt modelId="{4E7F51D3-AB68-4049-99FA-5B185E676277}" type="pres">
      <dgm:prSet presAssocID="{AB7266D6-3D9B-4269-A3C5-CE7BB26EDC1F}" presName="FinalChildText" presStyleLbl="revTx" presStyleIdx="2" presStyleCnt="3" custScaleX="145927" custLinFactNeighborX="-2494" custLinFactNeighborY="-36087">
        <dgm:presLayoutVars>
          <dgm:chMax val="0"/>
          <dgm:chPref val="0"/>
          <dgm:bulletEnabled val="1"/>
        </dgm:presLayoutVars>
      </dgm:prSet>
      <dgm:spPr/>
      <dgm:t>
        <a:bodyPr/>
        <a:lstStyle/>
        <a:p>
          <a:endParaRPr lang="es-ES"/>
        </a:p>
      </dgm:t>
    </dgm:pt>
  </dgm:ptLst>
  <dgm:cxnLst>
    <dgm:cxn modelId="{C06CD519-96F7-432B-B762-967D8392427B}" type="presOf" srcId="{972AAFFE-ED53-4FE0-B1F3-1929C05212EA}" destId="{4DBF394C-A25D-4642-BFEF-2690A5997A0E}" srcOrd="0" destOrd="3" presId="urn:microsoft.com/office/officeart/2005/8/layout/StepDownProcess"/>
    <dgm:cxn modelId="{CA6283F0-42D1-4806-B9B9-3C31E90A1CA3}" type="presOf" srcId="{FBF3B2EF-7657-4322-BF00-1B831853D588}" destId="{4DBF394C-A25D-4642-BFEF-2690A5997A0E}" srcOrd="0" destOrd="4" presId="urn:microsoft.com/office/officeart/2005/8/layout/StepDownProcess"/>
    <dgm:cxn modelId="{7220B957-680D-4272-8FCD-8DC6EB52CB18}" type="presOf" srcId="{AB7266D6-3D9B-4269-A3C5-CE7BB26EDC1F}" destId="{0E519493-981E-4469-AA92-00F0B3379A11}" srcOrd="0" destOrd="0" presId="urn:microsoft.com/office/officeart/2005/8/layout/StepDownProcess"/>
    <dgm:cxn modelId="{5AAF45FC-2CCC-4DBA-BC37-B557E1D5D6D2}" type="presOf" srcId="{65EA67F7-2E3E-4859-9893-F5D9D087381A}" destId="{4DBF394C-A25D-4642-BFEF-2690A5997A0E}" srcOrd="0" destOrd="2" presId="urn:microsoft.com/office/officeart/2005/8/layout/StepDownProcess"/>
    <dgm:cxn modelId="{55D59B94-548A-432D-91AF-4C1B8D2A425F}" srcId="{942B3197-5D53-4DBC-9B6D-100E48019C08}" destId="{BD1DE982-62B5-4704-B60E-EF2852DB10E7}" srcOrd="5" destOrd="0" parTransId="{28CE8BAF-86DF-467E-9F34-C91010470AB6}" sibTransId="{66D06972-265F-414F-AAE6-3341E9D146B0}"/>
    <dgm:cxn modelId="{D35A4362-81CB-49F5-A929-A73ED1DE39CB}" srcId="{942B3197-5D53-4DBC-9B6D-100E48019C08}" destId="{4EF559DC-4F16-4053-AEF9-B989B218761E}" srcOrd="6" destOrd="0" parTransId="{F198FA09-14F3-4D60-B540-55014543960C}" sibTransId="{DD2432DC-86E7-48D7-9441-32AF0B039305}"/>
    <dgm:cxn modelId="{BD3DF1AC-1364-47AE-9D32-27C35F257C0B}" srcId="{FC444157-5C3A-4FB0-B01A-8818BBFBD78B}" destId="{97864A1D-E04B-4CCF-AB47-E07D681CD091}" srcOrd="1" destOrd="0" parTransId="{592DAA04-5DA3-41FE-AD3C-E08F8C2A202B}" sibTransId="{CB27ADAF-29A6-4D34-B24D-0CE68D66B3A1}"/>
    <dgm:cxn modelId="{1098E21F-E1BE-47F1-BEFF-D0A716910326}" srcId="{942B3197-5D53-4DBC-9B6D-100E48019C08}" destId="{972AAFFE-ED53-4FE0-B1F3-1929C05212EA}" srcOrd="3" destOrd="0" parTransId="{F7CDB3EB-C16C-4214-A402-79A1EA34E3BB}" sibTransId="{76D689DB-0FCB-4355-A255-02CE7F694556}"/>
    <dgm:cxn modelId="{8B95C69A-5F6B-4C74-8011-07DD087C3345}" type="presOf" srcId="{4EF559DC-4F16-4053-AEF9-B989B218761E}" destId="{4DBF394C-A25D-4642-BFEF-2690A5997A0E}" srcOrd="0" destOrd="6" presId="urn:microsoft.com/office/officeart/2005/8/layout/StepDownProcess"/>
    <dgm:cxn modelId="{704640CA-C6E7-4DD6-AC98-6082B0D32210}" srcId="{942B3197-5D53-4DBC-9B6D-100E48019C08}" destId="{C8F2E697-8C27-479E-9902-BD816E3982FB}" srcOrd="1" destOrd="0" parTransId="{81125C9C-AD18-46D4-9821-E9F04F3E4311}" sibTransId="{3B580155-2FCB-474F-8CDB-FCA67803A9B0}"/>
    <dgm:cxn modelId="{C49817FA-9419-414F-A7B4-777BFEF663A3}" type="presOf" srcId="{AC132BB8-97AE-4DE3-9CAF-C45563BA0439}" destId="{4DBF394C-A25D-4642-BFEF-2690A5997A0E}" srcOrd="0" destOrd="0" presId="urn:microsoft.com/office/officeart/2005/8/layout/StepDownProcess"/>
    <dgm:cxn modelId="{DED7D6F6-4D8B-4B43-B1C3-9361193BD477}" type="presOf" srcId="{97864A1D-E04B-4CCF-AB47-E07D681CD091}" destId="{4BA62FE7-6169-49FD-B82E-78F86C9BE98E}" srcOrd="0" destOrd="0" presId="urn:microsoft.com/office/officeart/2005/8/layout/StepDownProcess"/>
    <dgm:cxn modelId="{43F92495-8091-4A5B-87EC-1BB61138E111}" srcId="{FC444157-5C3A-4FB0-B01A-8818BBFBD78B}" destId="{AB7266D6-3D9B-4269-A3C5-CE7BB26EDC1F}" srcOrd="2" destOrd="0" parTransId="{759F332C-2241-4DE4-81E7-DAF4784732D9}" sibTransId="{8DA9E544-6236-4A28-ACE8-C7C5FE7B1345}"/>
    <dgm:cxn modelId="{D733ACCD-350B-474D-AA8C-24BD2CAE42E9}" type="presOf" srcId="{D5D82F0C-16E6-4734-B49D-FBD2BB46E88C}" destId="{08370F26-CC69-4126-83CD-9770D17A32E0}" srcOrd="0" destOrd="0" presId="urn:microsoft.com/office/officeart/2005/8/layout/StepDownProcess"/>
    <dgm:cxn modelId="{54814B1C-ECEE-4024-83E4-514789A5FD16}" srcId="{97864A1D-E04B-4CCF-AB47-E07D681CD091}" destId="{D5D82F0C-16E6-4734-B49D-FBD2BB46E88C}" srcOrd="0" destOrd="0" parTransId="{1E1406AD-16E9-434C-BC04-3C8B07E5D8D6}" sibTransId="{9E3361AA-EEE9-4096-B673-D3E02E641159}"/>
    <dgm:cxn modelId="{5B02ED3E-05E8-4045-9CB8-C4381DFEE680}" type="presOf" srcId="{C0CF581C-1229-4CBF-B973-FCD195206E35}" destId="{4E7F51D3-AB68-4049-99FA-5B185E676277}" srcOrd="0" destOrd="0" presId="urn:microsoft.com/office/officeart/2005/8/layout/StepDownProcess"/>
    <dgm:cxn modelId="{E12FBDAA-C375-4E5A-AC30-CC89B6550017}" type="presOf" srcId="{C8F2E697-8C27-479E-9902-BD816E3982FB}" destId="{4DBF394C-A25D-4642-BFEF-2690A5997A0E}" srcOrd="0" destOrd="1" presId="urn:microsoft.com/office/officeart/2005/8/layout/StepDownProcess"/>
    <dgm:cxn modelId="{C223B350-0EE9-4835-BE6F-0D0700C830D9}" srcId="{AB7266D6-3D9B-4269-A3C5-CE7BB26EDC1F}" destId="{C0CF581C-1229-4CBF-B973-FCD195206E35}" srcOrd="0" destOrd="0" parTransId="{D7409953-4C7D-43FC-892F-BB5391FC8BF5}" sibTransId="{21968CD7-B304-481C-A40F-49DA517D91A7}"/>
    <dgm:cxn modelId="{B774376D-6105-4764-A3AA-FA44BDDB3B05}" srcId="{942B3197-5D53-4DBC-9B6D-100E48019C08}" destId="{65EA67F7-2E3E-4859-9893-F5D9D087381A}" srcOrd="2" destOrd="0" parTransId="{C46F62D8-F02F-4933-94B9-83C9D4A149D8}" sibTransId="{0BBA39AF-41F1-4CBA-9E40-BC04D8F51D45}"/>
    <dgm:cxn modelId="{B3C0A6D3-5BD3-4FF8-9CCB-D277734F4F7F}" type="presOf" srcId="{FC444157-5C3A-4FB0-B01A-8818BBFBD78B}" destId="{024B2C77-C05B-4E2B-8274-36C37FABD03B}" srcOrd="0" destOrd="0" presId="urn:microsoft.com/office/officeart/2005/8/layout/StepDownProcess"/>
    <dgm:cxn modelId="{33D0CD3E-1377-44F6-83A9-E24FCB28DA12}" srcId="{942B3197-5D53-4DBC-9B6D-100E48019C08}" destId="{FBF3B2EF-7657-4322-BF00-1B831853D588}" srcOrd="4" destOrd="0" parTransId="{F4857602-8448-40C8-B8B2-74FFAA7F79BA}" sibTransId="{469B99BB-8878-42BE-8919-0B22F618DE57}"/>
    <dgm:cxn modelId="{CAE0EFF2-3D46-48CD-969D-181DB967008E}" srcId="{FC444157-5C3A-4FB0-B01A-8818BBFBD78B}" destId="{942B3197-5D53-4DBC-9B6D-100E48019C08}" srcOrd="0" destOrd="0" parTransId="{D8870093-510D-470A-BDB4-A16D68DCB212}" sibTransId="{E3272559-C03E-408A-BB0C-BA0142E2FF56}"/>
    <dgm:cxn modelId="{CB4A8C35-EAA5-414B-869A-B4C61CF0D9CA}" type="presOf" srcId="{BD1DE982-62B5-4704-B60E-EF2852DB10E7}" destId="{4DBF394C-A25D-4642-BFEF-2690A5997A0E}" srcOrd="0" destOrd="5" presId="urn:microsoft.com/office/officeart/2005/8/layout/StepDownProcess"/>
    <dgm:cxn modelId="{FF52BCBD-AD5F-4AD8-8090-BA0A0269971E}" srcId="{942B3197-5D53-4DBC-9B6D-100E48019C08}" destId="{AC132BB8-97AE-4DE3-9CAF-C45563BA0439}" srcOrd="0" destOrd="0" parTransId="{6B5D8C90-BF80-4D91-9678-FDDE7E320172}" sibTransId="{7845A2FC-B552-42B7-9D13-646FA0B082BE}"/>
    <dgm:cxn modelId="{7D14FA52-D451-426B-A3D6-A79DAD1D5522}" type="presOf" srcId="{942B3197-5D53-4DBC-9B6D-100E48019C08}" destId="{CCC7CED3-424A-4CCE-93BE-FBAB03FD98FA}" srcOrd="0" destOrd="0" presId="urn:microsoft.com/office/officeart/2005/8/layout/StepDownProcess"/>
    <dgm:cxn modelId="{FC103EAB-09CD-4266-A85E-B8F39C3B0F34}" type="presParOf" srcId="{024B2C77-C05B-4E2B-8274-36C37FABD03B}" destId="{F6630C5B-3D44-4F2A-9DAD-F277326FBFF5}" srcOrd="0" destOrd="0" presId="urn:microsoft.com/office/officeart/2005/8/layout/StepDownProcess"/>
    <dgm:cxn modelId="{29F94E84-2741-4DC0-B009-4F4B1AA6B469}" type="presParOf" srcId="{F6630C5B-3D44-4F2A-9DAD-F277326FBFF5}" destId="{448BAF95-8119-4216-B556-39458AEB2828}" srcOrd="0" destOrd="0" presId="urn:microsoft.com/office/officeart/2005/8/layout/StepDownProcess"/>
    <dgm:cxn modelId="{A8CD531A-4BB9-4712-8DB3-C1F7632E672E}" type="presParOf" srcId="{F6630C5B-3D44-4F2A-9DAD-F277326FBFF5}" destId="{CCC7CED3-424A-4CCE-93BE-FBAB03FD98FA}" srcOrd="1" destOrd="0" presId="urn:microsoft.com/office/officeart/2005/8/layout/StepDownProcess"/>
    <dgm:cxn modelId="{50A8DC17-6E43-4B1F-B28F-FB55881B3F95}" type="presParOf" srcId="{F6630C5B-3D44-4F2A-9DAD-F277326FBFF5}" destId="{4DBF394C-A25D-4642-BFEF-2690A5997A0E}" srcOrd="2" destOrd="0" presId="urn:microsoft.com/office/officeart/2005/8/layout/StepDownProcess"/>
    <dgm:cxn modelId="{11DC6913-AC43-4B75-9C5B-6384D81613ED}" type="presParOf" srcId="{024B2C77-C05B-4E2B-8274-36C37FABD03B}" destId="{64A70EE7-BE26-41B5-BF5E-5463BE96D554}" srcOrd="1" destOrd="0" presId="urn:microsoft.com/office/officeart/2005/8/layout/StepDownProcess"/>
    <dgm:cxn modelId="{BFD5FBD5-CAED-4DFD-852E-D5745A8097FE}" type="presParOf" srcId="{024B2C77-C05B-4E2B-8274-36C37FABD03B}" destId="{FE150A43-46CA-4CF9-9D82-63E3FB0613A7}" srcOrd="2" destOrd="0" presId="urn:microsoft.com/office/officeart/2005/8/layout/StepDownProcess"/>
    <dgm:cxn modelId="{D97087AF-7C14-442E-8E74-9576993478E7}" type="presParOf" srcId="{FE150A43-46CA-4CF9-9D82-63E3FB0613A7}" destId="{77DCD740-F9BC-403B-951B-F68449455DE7}" srcOrd="0" destOrd="0" presId="urn:microsoft.com/office/officeart/2005/8/layout/StepDownProcess"/>
    <dgm:cxn modelId="{F273739E-461C-46B1-B928-2BF0FE258F86}" type="presParOf" srcId="{FE150A43-46CA-4CF9-9D82-63E3FB0613A7}" destId="{4BA62FE7-6169-49FD-B82E-78F86C9BE98E}" srcOrd="1" destOrd="0" presId="urn:microsoft.com/office/officeart/2005/8/layout/StepDownProcess"/>
    <dgm:cxn modelId="{A0CFCC9D-D916-4CF2-96FE-FEB7E0D91860}" type="presParOf" srcId="{FE150A43-46CA-4CF9-9D82-63E3FB0613A7}" destId="{08370F26-CC69-4126-83CD-9770D17A32E0}" srcOrd="2" destOrd="0" presId="urn:microsoft.com/office/officeart/2005/8/layout/StepDownProcess"/>
    <dgm:cxn modelId="{FF912D26-1D79-4A0F-8394-69F23DB183E2}" type="presParOf" srcId="{024B2C77-C05B-4E2B-8274-36C37FABD03B}" destId="{87CE86FE-7DD4-498B-BEB3-463D986B7141}" srcOrd="3" destOrd="0" presId="urn:microsoft.com/office/officeart/2005/8/layout/StepDownProcess"/>
    <dgm:cxn modelId="{23312573-5D57-4F0F-A9BE-1FFE3B48D133}" type="presParOf" srcId="{024B2C77-C05B-4E2B-8274-36C37FABD03B}" destId="{C3080E8B-D246-4F19-9DAC-33FF400AF75B}" srcOrd="4" destOrd="0" presId="urn:microsoft.com/office/officeart/2005/8/layout/StepDownProcess"/>
    <dgm:cxn modelId="{48A1A0D1-A2F3-47FA-A541-0C1C7455EFE8}" type="presParOf" srcId="{C3080E8B-D246-4F19-9DAC-33FF400AF75B}" destId="{0E519493-981E-4469-AA92-00F0B3379A11}" srcOrd="0" destOrd="0" presId="urn:microsoft.com/office/officeart/2005/8/layout/StepDownProcess"/>
    <dgm:cxn modelId="{4B7EBDA3-C092-41FF-9391-C838BBA9DE1A}" type="presParOf" srcId="{C3080E8B-D246-4F19-9DAC-33FF400AF75B}" destId="{4E7F51D3-AB68-4049-99FA-5B185E676277}"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444157-5C3A-4FB0-B01A-8818BBFBD78B}"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s-ES"/>
        </a:p>
      </dgm:t>
    </dgm:pt>
    <dgm:pt modelId="{942B3197-5D53-4DBC-9B6D-100E48019C08}">
      <dgm:prSet phldrT="[Texto]"/>
      <dgm:spPr/>
      <dgm:t>
        <a:bodyPr/>
        <a:lstStyle/>
        <a:p>
          <a:r>
            <a:rPr lang="es-EC" b="1" dirty="0"/>
            <a:t>Escenario</a:t>
          </a:r>
          <a:endParaRPr lang="es-ES" dirty="0"/>
        </a:p>
      </dgm:t>
    </dgm:pt>
    <dgm:pt modelId="{D8870093-510D-470A-BDB4-A16D68DCB212}" type="parTrans" cxnId="{CAE0EFF2-3D46-48CD-969D-181DB967008E}">
      <dgm:prSet/>
      <dgm:spPr/>
      <dgm:t>
        <a:bodyPr/>
        <a:lstStyle/>
        <a:p>
          <a:endParaRPr lang="es-ES"/>
        </a:p>
      </dgm:t>
    </dgm:pt>
    <dgm:pt modelId="{E3272559-C03E-408A-BB0C-BA0142E2FF56}" type="sibTrans" cxnId="{CAE0EFF2-3D46-48CD-969D-181DB967008E}">
      <dgm:prSet/>
      <dgm:spPr/>
      <dgm:t>
        <a:bodyPr/>
        <a:lstStyle/>
        <a:p>
          <a:endParaRPr lang="es-ES"/>
        </a:p>
      </dgm:t>
    </dgm:pt>
    <dgm:pt modelId="{AC132BB8-97AE-4DE3-9CAF-C45563BA0439}">
      <dgm:prSet phldrT="[Texto]" custT="1"/>
      <dgm:spPr/>
      <dgm:t>
        <a:bodyPr/>
        <a:lstStyle/>
        <a:p>
          <a:pPr algn="just"/>
          <a:r>
            <a:rPr lang="es-EC" sz="1600" dirty="0"/>
            <a:t>Luego a una erupción grande del volcán Cotopaxi, se requiere rehabilitar los servicios en el DMQ, en especial aquellos que puedan garantizar la protección de derechos de la población afectada o expuesta</a:t>
          </a:r>
          <a:endParaRPr lang="es-ES" sz="1600" dirty="0"/>
        </a:p>
      </dgm:t>
    </dgm:pt>
    <dgm:pt modelId="{6B5D8C90-BF80-4D91-9678-FDDE7E320172}" type="parTrans" cxnId="{FF52BCBD-AD5F-4AD8-8090-BA0A0269971E}">
      <dgm:prSet/>
      <dgm:spPr/>
      <dgm:t>
        <a:bodyPr/>
        <a:lstStyle/>
        <a:p>
          <a:endParaRPr lang="es-ES"/>
        </a:p>
      </dgm:t>
    </dgm:pt>
    <dgm:pt modelId="{7845A2FC-B552-42B7-9D13-646FA0B082BE}" type="sibTrans" cxnId="{FF52BCBD-AD5F-4AD8-8090-BA0A0269971E}">
      <dgm:prSet/>
      <dgm:spPr/>
      <dgm:t>
        <a:bodyPr/>
        <a:lstStyle/>
        <a:p>
          <a:endParaRPr lang="es-ES"/>
        </a:p>
      </dgm:t>
    </dgm:pt>
    <dgm:pt modelId="{97864A1D-E04B-4CCF-AB47-E07D681CD091}">
      <dgm:prSet phldrT="[Texto]"/>
      <dgm:spPr/>
      <dgm:t>
        <a:bodyPr/>
        <a:lstStyle/>
        <a:p>
          <a:r>
            <a:rPr lang="es-EC" b="1" dirty="0"/>
            <a:t>Acciones estratégicas</a:t>
          </a:r>
          <a:endParaRPr lang="es-ES" dirty="0"/>
        </a:p>
      </dgm:t>
    </dgm:pt>
    <dgm:pt modelId="{592DAA04-5DA3-41FE-AD3C-E08F8C2A202B}" type="parTrans" cxnId="{BD3DF1AC-1364-47AE-9D32-27C35F257C0B}">
      <dgm:prSet/>
      <dgm:spPr/>
      <dgm:t>
        <a:bodyPr/>
        <a:lstStyle/>
        <a:p>
          <a:endParaRPr lang="es-ES"/>
        </a:p>
      </dgm:t>
    </dgm:pt>
    <dgm:pt modelId="{CB27ADAF-29A6-4D34-B24D-0CE68D66B3A1}" type="sibTrans" cxnId="{BD3DF1AC-1364-47AE-9D32-27C35F257C0B}">
      <dgm:prSet/>
      <dgm:spPr/>
      <dgm:t>
        <a:bodyPr/>
        <a:lstStyle/>
        <a:p>
          <a:endParaRPr lang="es-ES"/>
        </a:p>
      </dgm:t>
    </dgm:pt>
    <dgm:pt modelId="{D5D82F0C-16E6-4734-B49D-FBD2BB46E88C}">
      <dgm:prSet phldrT="[Texto]" custT="1"/>
      <dgm:spPr/>
      <dgm:t>
        <a:bodyPr/>
        <a:lstStyle/>
        <a:p>
          <a:pPr algn="just"/>
          <a:r>
            <a:rPr lang="es-ES" sz="1600" dirty="0"/>
            <a:t> Acciones que permitan la coordinación y solución de problemas provenientes del evento.</a:t>
          </a:r>
        </a:p>
      </dgm:t>
    </dgm:pt>
    <dgm:pt modelId="{1E1406AD-16E9-434C-BC04-3C8B07E5D8D6}" type="parTrans" cxnId="{54814B1C-ECEE-4024-83E4-514789A5FD16}">
      <dgm:prSet/>
      <dgm:spPr/>
      <dgm:t>
        <a:bodyPr/>
        <a:lstStyle/>
        <a:p>
          <a:endParaRPr lang="es-ES"/>
        </a:p>
      </dgm:t>
    </dgm:pt>
    <dgm:pt modelId="{9E3361AA-EEE9-4096-B673-D3E02E641159}" type="sibTrans" cxnId="{54814B1C-ECEE-4024-83E4-514789A5FD16}">
      <dgm:prSet/>
      <dgm:spPr/>
      <dgm:t>
        <a:bodyPr/>
        <a:lstStyle/>
        <a:p>
          <a:endParaRPr lang="es-ES"/>
        </a:p>
      </dgm:t>
    </dgm:pt>
    <dgm:pt modelId="{AB7266D6-3D9B-4269-A3C5-CE7BB26EDC1F}">
      <dgm:prSet phldrT="[Texto]"/>
      <dgm:spPr/>
      <dgm:t>
        <a:bodyPr/>
        <a:lstStyle/>
        <a:p>
          <a:r>
            <a:rPr lang="es-EC" b="1" dirty="0"/>
            <a:t>Brechas</a:t>
          </a:r>
          <a:endParaRPr lang="es-ES" dirty="0"/>
        </a:p>
      </dgm:t>
    </dgm:pt>
    <dgm:pt modelId="{759F332C-2241-4DE4-81E7-DAF4784732D9}" type="parTrans" cxnId="{43F92495-8091-4A5B-87EC-1BB61138E111}">
      <dgm:prSet/>
      <dgm:spPr/>
      <dgm:t>
        <a:bodyPr/>
        <a:lstStyle/>
        <a:p>
          <a:endParaRPr lang="es-ES"/>
        </a:p>
      </dgm:t>
    </dgm:pt>
    <dgm:pt modelId="{8DA9E544-6236-4A28-ACE8-C7C5FE7B1345}" type="sibTrans" cxnId="{43F92495-8091-4A5B-87EC-1BB61138E111}">
      <dgm:prSet/>
      <dgm:spPr/>
      <dgm:t>
        <a:bodyPr/>
        <a:lstStyle/>
        <a:p>
          <a:endParaRPr lang="es-ES"/>
        </a:p>
      </dgm:t>
    </dgm:pt>
    <dgm:pt modelId="{C0CF581C-1229-4CBF-B973-FCD195206E35}">
      <dgm:prSet phldrT="[Texto]" custT="1"/>
      <dgm:spPr/>
      <dgm:t>
        <a:bodyPr/>
        <a:lstStyle/>
        <a:p>
          <a:pPr algn="just"/>
          <a:r>
            <a:rPr lang="es-MX" sz="1600" dirty="0"/>
            <a:t>Disponibilidad de recursos financieros, considerando que esta fase puede durar meses o años.</a:t>
          </a:r>
          <a:endParaRPr lang="es-ES" sz="1600" dirty="0"/>
        </a:p>
      </dgm:t>
    </dgm:pt>
    <dgm:pt modelId="{D7409953-4C7D-43FC-892F-BB5391FC8BF5}" type="parTrans" cxnId="{C223B350-0EE9-4835-BE6F-0D0700C830D9}">
      <dgm:prSet/>
      <dgm:spPr/>
      <dgm:t>
        <a:bodyPr/>
        <a:lstStyle/>
        <a:p>
          <a:endParaRPr lang="es-ES"/>
        </a:p>
      </dgm:t>
    </dgm:pt>
    <dgm:pt modelId="{21968CD7-B304-481C-A40F-49DA517D91A7}" type="sibTrans" cxnId="{C223B350-0EE9-4835-BE6F-0D0700C830D9}">
      <dgm:prSet/>
      <dgm:spPr/>
      <dgm:t>
        <a:bodyPr/>
        <a:lstStyle/>
        <a:p>
          <a:endParaRPr lang="es-ES"/>
        </a:p>
      </dgm:t>
    </dgm:pt>
    <dgm:pt modelId="{E774F8B0-4401-44D1-B5F2-AB8ED2E2AB9C}">
      <dgm:prSet phldrT="[Texto]" custT="1"/>
      <dgm:spPr/>
      <dgm:t>
        <a:bodyPr/>
        <a:lstStyle/>
        <a:p>
          <a:pPr algn="just"/>
          <a:r>
            <a:rPr lang="es-MX" sz="1600" dirty="0"/>
            <a:t>Plan de recuperación </a:t>
          </a:r>
          <a:r>
            <a:rPr lang="es-MX" sz="1600" dirty="0" err="1"/>
            <a:t>post-desastre</a:t>
          </a:r>
          <a:r>
            <a:rPr lang="es-MX" sz="1600" dirty="0"/>
            <a:t> identificando posibles acciones de recuperación temprana.</a:t>
          </a:r>
          <a:endParaRPr lang="es-ES" sz="1600" dirty="0"/>
        </a:p>
      </dgm:t>
    </dgm:pt>
    <dgm:pt modelId="{BFF8AE2B-5C0F-468D-91F0-2974C9AD6E71}" type="parTrans" cxnId="{712F58F4-E0B8-41B8-8D5B-7CCE89526741}">
      <dgm:prSet/>
      <dgm:spPr/>
      <dgm:t>
        <a:bodyPr/>
        <a:lstStyle/>
        <a:p>
          <a:endParaRPr lang="es-ES"/>
        </a:p>
      </dgm:t>
    </dgm:pt>
    <dgm:pt modelId="{870B0C09-644A-4CAF-A16D-F531F08979A8}" type="sibTrans" cxnId="{712F58F4-E0B8-41B8-8D5B-7CCE89526741}">
      <dgm:prSet/>
      <dgm:spPr/>
      <dgm:t>
        <a:bodyPr/>
        <a:lstStyle/>
        <a:p>
          <a:endParaRPr lang="es-ES"/>
        </a:p>
      </dgm:t>
    </dgm:pt>
    <dgm:pt modelId="{024B2C77-C05B-4E2B-8274-36C37FABD03B}" type="pres">
      <dgm:prSet presAssocID="{FC444157-5C3A-4FB0-B01A-8818BBFBD78B}" presName="rootnode" presStyleCnt="0">
        <dgm:presLayoutVars>
          <dgm:chMax/>
          <dgm:chPref/>
          <dgm:dir/>
          <dgm:animLvl val="lvl"/>
        </dgm:presLayoutVars>
      </dgm:prSet>
      <dgm:spPr/>
      <dgm:t>
        <a:bodyPr/>
        <a:lstStyle/>
        <a:p>
          <a:endParaRPr lang="es-ES"/>
        </a:p>
      </dgm:t>
    </dgm:pt>
    <dgm:pt modelId="{F6630C5B-3D44-4F2A-9DAD-F277326FBFF5}" type="pres">
      <dgm:prSet presAssocID="{942B3197-5D53-4DBC-9B6D-100E48019C08}" presName="composite" presStyleCnt="0"/>
      <dgm:spPr/>
    </dgm:pt>
    <dgm:pt modelId="{448BAF95-8119-4216-B556-39458AEB2828}" type="pres">
      <dgm:prSet presAssocID="{942B3197-5D53-4DBC-9B6D-100E48019C08}" presName="bentUpArrow1" presStyleLbl="alignImgPlace1" presStyleIdx="0" presStyleCnt="2"/>
      <dgm:spPr/>
    </dgm:pt>
    <dgm:pt modelId="{CCC7CED3-424A-4CCE-93BE-FBAB03FD98FA}" type="pres">
      <dgm:prSet presAssocID="{942B3197-5D53-4DBC-9B6D-100E48019C08}" presName="ParentText" presStyleLbl="node1" presStyleIdx="0" presStyleCnt="3">
        <dgm:presLayoutVars>
          <dgm:chMax val="1"/>
          <dgm:chPref val="1"/>
          <dgm:bulletEnabled val="1"/>
        </dgm:presLayoutVars>
      </dgm:prSet>
      <dgm:spPr/>
      <dgm:t>
        <a:bodyPr/>
        <a:lstStyle/>
        <a:p>
          <a:endParaRPr lang="es-ES"/>
        </a:p>
      </dgm:t>
    </dgm:pt>
    <dgm:pt modelId="{4DBF394C-A25D-4642-BFEF-2690A5997A0E}" type="pres">
      <dgm:prSet presAssocID="{942B3197-5D53-4DBC-9B6D-100E48019C08}" presName="ChildText" presStyleLbl="revTx" presStyleIdx="0" presStyleCnt="3" custScaleX="296002" custScaleY="162412" custLinFactX="6569" custLinFactNeighborX="100000" custLinFactNeighborY="-8392">
        <dgm:presLayoutVars>
          <dgm:chMax val="0"/>
          <dgm:chPref val="0"/>
          <dgm:bulletEnabled val="1"/>
        </dgm:presLayoutVars>
      </dgm:prSet>
      <dgm:spPr/>
      <dgm:t>
        <a:bodyPr/>
        <a:lstStyle/>
        <a:p>
          <a:endParaRPr lang="es-ES"/>
        </a:p>
      </dgm:t>
    </dgm:pt>
    <dgm:pt modelId="{64A70EE7-BE26-41B5-BF5E-5463BE96D554}" type="pres">
      <dgm:prSet presAssocID="{E3272559-C03E-408A-BB0C-BA0142E2FF56}" presName="sibTrans" presStyleCnt="0"/>
      <dgm:spPr/>
    </dgm:pt>
    <dgm:pt modelId="{FE150A43-46CA-4CF9-9D82-63E3FB0613A7}" type="pres">
      <dgm:prSet presAssocID="{97864A1D-E04B-4CCF-AB47-E07D681CD091}" presName="composite" presStyleCnt="0"/>
      <dgm:spPr/>
    </dgm:pt>
    <dgm:pt modelId="{77DCD740-F9BC-403B-951B-F68449455DE7}" type="pres">
      <dgm:prSet presAssocID="{97864A1D-E04B-4CCF-AB47-E07D681CD091}" presName="bentUpArrow1" presStyleLbl="alignImgPlace1" presStyleIdx="1" presStyleCnt="2"/>
      <dgm:spPr/>
    </dgm:pt>
    <dgm:pt modelId="{4BA62FE7-6169-49FD-B82E-78F86C9BE98E}" type="pres">
      <dgm:prSet presAssocID="{97864A1D-E04B-4CCF-AB47-E07D681CD091}" presName="ParentText" presStyleLbl="node1" presStyleIdx="1" presStyleCnt="3" custLinFactNeighborX="-9996">
        <dgm:presLayoutVars>
          <dgm:chMax val="1"/>
          <dgm:chPref val="1"/>
          <dgm:bulletEnabled val="1"/>
        </dgm:presLayoutVars>
      </dgm:prSet>
      <dgm:spPr/>
      <dgm:t>
        <a:bodyPr/>
        <a:lstStyle/>
        <a:p>
          <a:endParaRPr lang="es-ES"/>
        </a:p>
      </dgm:t>
    </dgm:pt>
    <dgm:pt modelId="{08370F26-CC69-4126-83CD-9770D17A32E0}" type="pres">
      <dgm:prSet presAssocID="{97864A1D-E04B-4CCF-AB47-E07D681CD091}" presName="ChildText" presStyleLbl="revTx" presStyleIdx="1" presStyleCnt="3" custScaleX="255416" custScaleY="120203" custLinFactNeighborX="77454" custLinFactNeighborY="-7647">
        <dgm:presLayoutVars>
          <dgm:chMax val="0"/>
          <dgm:chPref val="0"/>
          <dgm:bulletEnabled val="1"/>
        </dgm:presLayoutVars>
      </dgm:prSet>
      <dgm:spPr/>
      <dgm:t>
        <a:bodyPr/>
        <a:lstStyle/>
        <a:p>
          <a:endParaRPr lang="es-ES"/>
        </a:p>
      </dgm:t>
    </dgm:pt>
    <dgm:pt modelId="{87CE86FE-7DD4-498B-BEB3-463D986B7141}" type="pres">
      <dgm:prSet presAssocID="{CB27ADAF-29A6-4D34-B24D-0CE68D66B3A1}" presName="sibTrans" presStyleCnt="0"/>
      <dgm:spPr/>
    </dgm:pt>
    <dgm:pt modelId="{C3080E8B-D246-4F19-9DAC-33FF400AF75B}" type="pres">
      <dgm:prSet presAssocID="{AB7266D6-3D9B-4269-A3C5-CE7BB26EDC1F}" presName="composite" presStyleCnt="0"/>
      <dgm:spPr/>
    </dgm:pt>
    <dgm:pt modelId="{0E519493-981E-4469-AA92-00F0B3379A11}" type="pres">
      <dgm:prSet presAssocID="{AB7266D6-3D9B-4269-A3C5-CE7BB26EDC1F}" presName="ParentText" presStyleLbl="node1" presStyleIdx="2" presStyleCnt="3" custScaleY="63395" custLinFactNeighborX="-30638" custLinFactNeighborY="1585">
        <dgm:presLayoutVars>
          <dgm:chMax val="1"/>
          <dgm:chPref val="1"/>
          <dgm:bulletEnabled val="1"/>
        </dgm:presLayoutVars>
      </dgm:prSet>
      <dgm:spPr/>
      <dgm:t>
        <a:bodyPr/>
        <a:lstStyle/>
        <a:p>
          <a:endParaRPr lang="es-ES"/>
        </a:p>
      </dgm:t>
    </dgm:pt>
    <dgm:pt modelId="{4E7F51D3-AB68-4049-99FA-5B185E676277}" type="pres">
      <dgm:prSet presAssocID="{AB7266D6-3D9B-4269-A3C5-CE7BB26EDC1F}" presName="FinalChildText" presStyleLbl="revTx" presStyleIdx="2" presStyleCnt="3" custScaleX="183057" custLinFactNeighborX="379" custLinFactNeighborY="-12794">
        <dgm:presLayoutVars>
          <dgm:chMax val="0"/>
          <dgm:chPref val="0"/>
          <dgm:bulletEnabled val="1"/>
        </dgm:presLayoutVars>
      </dgm:prSet>
      <dgm:spPr/>
      <dgm:t>
        <a:bodyPr/>
        <a:lstStyle/>
        <a:p>
          <a:endParaRPr lang="es-ES"/>
        </a:p>
      </dgm:t>
    </dgm:pt>
  </dgm:ptLst>
  <dgm:cxnLst>
    <dgm:cxn modelId="{7220B957-680D-4272-8FCD-8DC6EB52CB18}" type="presOf" srcId="{AB7266D6-3D9B-4269-A3C5-CE7BB26EDC1F}" destId="{0E519493-981E-4469-AA92-00F0B3379A11}" srcOrd="0" destOrd="0" presId="urn:microsoft.com/office/officeart/2005/8/layout/StepDownProcess"/>
    <dgm:cxn modelId="{BD3DF1AC-1364-47AE-9D32-27C35F257C0B}" srcId="{FC444157-5C3A-4FB0-B01A-8818BBFBD78B}" destId="{97864A1D-E04B-4CCF-AB47-E07D681CD091}" srcOrd="1" destOrd="0" parTransId="{592DAA04-5DA3-41FE-AD3C-E08F8C2A202B}" sibTransId="{CB27ADAF-29A6-4D34-B24D-0CE68D66B3A1}"/>
    <dgm:cxn modelId="{C49817FA-9419-414F-A7B4-777BFEF663A3}" type="presOf" srcId="{AC132BB8-97AE-4DE3-9CAF-C45563BA0439}" destId="{4DBF394C-A25D-4642-BFEF-2690A5997A0E}" srcOrd="0" destOrd="0" presId="urn:microsoft.com/office/officeart/2005/8/layout/StepDownProcess"/>
    <dgm:cxn modelId="{DED7D6F6-4D8B-4B43-B1C3-9361193BD477}" type="presOf" srcId="{97864A1D-E04B-4CCF-AB47-E07D681CD091}" destId="{4BA62FE7-6169-49FD-B82E-78F86C9BE98E}" srcOrd="0" destOrd="0" presId="urn:microsoft.com/office/officeart/2005/8/layout/StepDownProcess"/>
    <dgm:cxn modelId="{43F92495-8091-4A5B-87EC-1BB61138E111}" srcId="{FC444157-5C3A-4FB0-B01A-8818BBFBD78B}" destId="{AB7266D6-3D9B-4269-A3C5-CE7BB26EDC1F}" srcOrd="2" destOrd="0" parTransId="{759F332C-2241-4DE4-81E7-DAF4784732D9}" sibTransId="{8DA9E544-6236-4A28-ACE8-C7C5FE7B1345}"/>
    <dgm:cxn modelId="{D733ACCD-350B-474D-AA8C-24BD2CAE42E9}" type="presOf" srcId="{D5D82F0C-16E6-4734-B49D-FBD2BB46E88C}" destId="{08370F26-CC69-4126-83CD-9770D17A32E0}" srcOrd="0" destOrd="0" presId="urn:microsoft.com/office/officeart/2005/8/layout/StepDownProcess"/>
    <dgm:cxn modelId="{54814B1C-ECEE-4024-83E4-514789A5FD16}" srcId="{97864A1D-E04B-4CCF-AB47-E07D681CD091}" destId="{D5D82F0C-16E6-4734-B49D-FBD2BB46E88C}" srcOrd="0" destOrd="0" parTransId="{1E1406AD-16E9-434C-BC04-3C8B07E5D8D6}" sibTransId="{9E3361AA-EEE9-4096-B673-D3E02E641159}"/>
    <dgm:cxn modelId="{5B02ED3E-05E8-4045-9CB8-C4381DFEE680}" type="presOf" srcId="{C0CF581C-1229-4CBF-B973-FCD195206E35}" destId="{4E7F51D3-AB68-4049-99FA-5B185E676277}" srcOrd="0" destOrd="0" presId="urn:microsoft.com/office/officeart/2005/8/layout/StepDownProcess"/>
    <dgm:cxn modelId="{C223B350-0EE9-4835-BE6F-0D0700C830D9}" srcId="{AB7266D6-3D9B-4269-A3C5-CE7BB26EDC1F}" destId="{C0CF581C-1229-4CBF-B973-FCD195206E35}" srcOrd="0" destOrd="0" parTransId="{D7409953-4C7D-43FC-892F-BB5391FC8BF5}" sibTransId="{21968CD7-B304-481C-A40F-49DA517D91A7}"/>
    <dgm:cxn modelId="{B3C0A6D3-5BD3-4FF8-9CCB-D277734F4F7F}" type="presOf" srcId="{FC444157-5C3A-4FB0-B01A-8818BBFBD78B}" destId="{024B2C77-C05B-4E2B-8274-36C37FABD03B}" srcOrd="0" destOrd="0" presId="urn:microsoft.com/office/officeart/2005/8/layout/StepDownProcess"/>
    <dgm:cxn modelId="{CAE0EFF2-3D46-48CD-969D-181DB967008E}" srcId="{FC444157-5C3A-4FB0-B01A-8818BBFBD78B}" destId="{942B3197-5D53-4DBC-9B6D-100E48019C08}" srcOrd="0" destOrd="0" parTransId="{D8870093-510D-470A-BDB4-A16D68DCB212}" sibTransId="{E3272559-C03E-408A-BB0C-BA0142E2FF56}"/>
    <dgm:cxn modelId="{FF52BCBD-AD5F-4AD8-8090-BA0A0269971E}" srcId="{942B3197-5D53-4DBC-9B6D-100E48019C08}" destId="{AC132BB8-97AE-4DE3-9CAF-C45563BA0439}" srcOrd="0" destOrd="0" parTransId="{6B5D8C90-BF80-4D91-9678-FDDE7E320172}" sibTransId="{7845A2FC-B552-42B7-9D13-646FA0B082BE}"/>
    <dgm:cxn modelId="{7DEF2214-170F-4F61-B22B-BC1F5C665E93}" type="presOf" srcId="{E774F8B0-4401-44D1-B5F2-AB8ED2E2AB9C}" destId="{08370F26-CC69-4126-83CD-9770D17A32E0}" srcOrd="0" destOrd="1" presId="urn:microsoft.com/office/officeart/2005/8/layout/StepDownProcess"/>
    <dgm:cxn modelId="{7D14FA52-D451-426B-A3D6-A79DAD1D5522}" type="presOf" srcId="{942B3197-5D53-4DBC-9B6D-100E48019C08}" destId="{CCC7CED3-424A-4CCE-93BE-FBAB03FD98FA}" srcOrd="0" destOrd="0" presId="urn:microsoft.com/office/officeart/2005/8/layout/StepDownProcess"/>
    <dgm:cxn modelId="{712F58F4-E0B8-41B8-8D5B-7CCE89526741}" srcId="{97864A1D-E04B-4CCF-AB47-E07D681CD091}" destId="{E774F8B0-4401-44D1-B5F2-AB8ED2E2AB9C}" srcOrd="1" destOrd="0" parTransId="{BFF8AE2B-5C0F-468D-91F0-2974C9AD6E71}" sibTransId="{870B0C09-644A-4CAF-A16D-F531F08979A8}"/>
    <dgm:cxn modelId="{FC103EAB-09CD-4266-A85E-B8F39C3B0F34}" type="presParOf" srcId="{024B2C77-C05B-4E2B-8274-36C37FABD03B}" destId="{F6630C5B-3D44-4F2A-9DAD-F277326FBFF5}" srcOrd="0" destOrd="0" presId="urn:microsoft.com/office/officeart/2005/8/layout/StepDownProcess"/>
    <dgm:cxn modelId="{29F94E84-2741-4DC0-B009-4F4B1AA6B469}" type="presParOf" srcId="{F6630C5B-3D44-4F2A-9DAD-F277326FBFF5}" destId="{448BAF95-8119-4216-B556-39458AEB2828}" srcOrd="0" destOrd="0" presId="urn:microsoft.com/office/officeart/2005/8/layout/StepDownProcess"/>
    <dgm:cxn modelId="{A8CD531A-4BB9-4712-8DB3-C1F7632E672E}" type="presParOf" srcId="{F6630C5B-3D44-4F2A-9DAD-F277326FBFF5}" destId="{CCC7CED3-424A-4CCE-93BE-FBAB03FD98FA}" srcOrd="1" destOrd="0" presId="urn:microsoft.com/office/officeart/2005/8/layout/StepDownProcess"/>
    <dgm:cxn modelId="{50A8DC17-6E43-4B1F-B28F-FB55881B3F95}" type="presParOf" srcId="{F6630C5B-3D44-4F2A-9DAD-F277326FBFF5}" destId="{4DBF394C-A25D-4642-BFEF-2690A5997A0E}" srcOrd="2" destOrd="0" presId="urn:microsoft.com/office/officeart/2005/8/layout/StepDownProcess"/>
    <dgm:cxn modelId="{11DC6913-AC43-4B75-9C5B-6384D81613ED}" type="presParOf" srcId="{024B2C77-C05B-4E2B-8274-36C37FABD03B}" destId="{64A70EE7-BE26-41B5-BF5E-5463BE96D554}" srcOrd="1" destOrd="0" presId="urn:microsoft.com/office/officeart/2005/8/layout/StepDownProcess"/>
    <dgm:cxn modelId="{BFD5FBD5-CAED-4DFD-852E-D5745A8097FE}" type="presParOf" srcId="{024B2C77-C05B-4E2B-8274-36C37FABD03B}" destId="{FE150A43-46CA-4CF9-9D82-63E3FB0613A7}" srcOrd="2" destOrd="0" presId="urn:microsoft.com/office/officeart/2005/8/layout/StepDownProcess"/>
    <dgm:cxn modelId="{D97087AF-7C14-442E-8E74-9576993478E7}" type="presParOf" srcId="{FE150A43-46CA-4CF9-9D82-63E3FB0613A7}" destId="{77DCD740-F9BC-403B-951B-F68449455DE7}" srcOrd="0" destOrd="0" presId="urn:microsoft.com/office/officeart/2005/8/layout/StepDownProcess"/>
    <dgm:cxn modelId="{F273739E-461C-46B1-B928-2BF0FE258F86}" type="presParOf" srcId="{FE150A43-46CA-4CF9-9D82-63E3FB0613A7}" destId="{4BA62FE7-6169-49FD-B82E-78F86C9BE98E}" srcOrd="1" destOrd="0" presId="urn:microsoft.com/office/officeart/2005/8/layout/StepDownProcess"/>
    <dgm:cxn modelId="{A0CFCC9D-D916-4CF2-96FE-FEB7E0D91860}" type="presParOf" srcId="{FE150A43-46CA-4CF9-9D82-63E3FB0613A7}" destId="{08370F26-CC69-4126-83CD-9770D17A32E0}" srcOrd="2" destOrd="0" presId="urn:microsoft.com/office/officeart/2005/8/layout/StepDownProcess"/>
    <dgm:cxn modelId="{FF912D26-1D79-4A0F-8394-69F23DB183E2}" type="presParOf" srcId="{024B2C77-C05B-4E2B-8274-36C37FABD03B}" destId="{87CE86FE-7DD4-498B-BEB3-463D986B7141}" srcOrd="3" destOrd="0" presId="urn:microsoft.com/office/officeart/2005/8/layout/StepDownProcess"/>
    <dgm:cxn modelId="{23312573-5D57-4F0F-A9BE-1FFE3B48D133}" type="presParOf" srcId="{024B2C77-C05B-4E2B-8274-36C37FABD03B}" destId="{C3080E8B-D246-4F19-9DAC-33FF400AF75B}" srcOrd="4" destOrd="0" presId="urn:microsoft.com/office/officeart/2005/8/layout/StepDownProcess"/>
    <dgm:cxn modelId="{48A1A0D1-A2F3-47FA-A541-0C1C7455EFE8}" type="presParOf" srcId="{C3080E8B-D246-4F19-9DAC-33FF400AF75B}" destId="{0E519493-981E-4469-AA92-00F0B3379A11}" srcOrd="0" destOrd="0" presId="urn:microsoft.com/office/officeart/2005/8/layout/StepDownProcess"/>
    <dgm:cxn modelId="{4B7EBDA3-C092-41FF-9391-C838BBA9DE1A}" type="presParOf" srcId="{C3080E8B-D246-4F19-9DAC-33FF400AF75B}" destId="{4E7F51D3-AB68-4049-99FA-5B185E676277}"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8CED03A-60DE-4079-BBA6-E0F955BD9EAF}" type="doc">
      <dgm:prSet loTypeId="urn:microsoft.com/office/officeart/2009/layout/CircleArrowProcess" loCatId="process" qsTypeId="urn:microsoft.com/office/officeart/2005/8/quickstyle/simple5" qsCatId="simple" csTypeId="urn:microsoft.com/office/officeart/2005/8/colors/accent2_1" csCatId="accent2" phldr="1"/>
      <dgm:spPr/>
      <dgm:t>
        <a:bodyPr/>
        <a:lstStyle/>
        <a:p>
          <a:endParaRPr lang="es-ES"/>
        </a:p>
      </dgm:t>
    </dgm:pt>
    <dgm:pt modelId="{F47BA2A2-2D63-4F2F-9D65-54F50812A330}">
      <dgm:prSet phldrT="[Texto]" custT="1"/>
      <dgm:spPr/>
      <dgm:t>
        <a:bodyPr/>
        <a:lstStyle/>
        <a:p>
          <a:r>
            <a:rPr lang="es-ES" sz="1800" dirty="0"/>
            <a:t>Evaluación de daños y estimación de necesidades</a:t>
          </a:r>
        </a:p>
      </dgm:t>
    </dgm:pt>
    <dgm:pt modelId="{F7B9CAC7-A003-440B-9363-0C7A4613495C}" type="parTrans" cxnId="{91348DFD-16FB-4194-86DE-9E778CA35A37}">
      <dgm:prSet/>
      <dgm:spPr/>
      <dgm:t>
        <a:bodyPr/>
        <a:lstStyle/>
        <a:p>
          <a:endParaRPr lang="es-ES" sz="2400"/>
        </a:p>
      </dgm:t>
    </dgm:pt>
    <dgm:pt modelId="{B6528B2D-C803-434E-A1A5-A903C87B849F}" type="sibTrans" cxnId="{91348DFD-16FB-4194-86DE-9E778CA35A37}">
      <dgm:prSet/>
      <dgm:spPr/>
      <dgm:t>
        <a:bodyPr/>
        <a:lstStyle/>
        <a:p>
          <a:endParaRPr lang="es-ES" sz="2400"/>
        </a:p>
      </dgm:t>
    </dgm:pt>
    <dgm:pt modelId="{0F71C231-F3A4-42E7-8333-CE01B5761633}">
      <dgm:prSet phldrT="[Texto]" custT="1"/>
      <dgm:spPr/>
      <dgm:t>
        <a:bodyPr/>
        <a:lstStyle/>
        <a:p>
          <a:r>
            <a:rPr lang="es-ES" sz="1800" dirty="0"/>
            <a:t>Información pública y medios de comunicación</a:t>
          </a:r>
        </a:p>
      </dgm:t>
    </dgm:pt>
    <dgm:pt modelId="{43612E4A-C8A4-424C-9E08-FB6122578752}" type="parTrans" cxnId="{4D870517-39EB-4080-A151-8144FE531611}">
      <dgm:prSet/>
      <dgm:spPr/>
      <dgm:t>
        <a:bodyPr/>
        <a:lstStyle/>
        <a:p>
          <a:endParaRPr lang="es-ES" sz="2400"/>
        </a:p>
      </dgm:t>
    </dgm:pt>
    <dgm:pt modelId="{44147671-BA95-47DD-B94E-7A4350DE2BAA}" type="sibTrans" cxnId="{4D870517-39EB-4080-A151-8144FE531611}">
      <dgm:prSet/>
      <dgm:spPr/>
      <dgm:t>
        <a:bodyPr/>
        <a:lstStyle/>
        <a:p>
          <a:endParaRPr lang="es-ES" sz="2400"/>
        </a:p>
      </dgm:t>
    </dgm:pt>
    <dgm:pt modelId="{DC38E0DE-609B-4DFB-AED2-A01F427A7307}">
      <dgm:prSet phldrT="[Texto]" custT="1"/>
      <dgm:spPr/>
      <dgm:t>
        <a:bodyPr/>
        <a:lstStyle/>
        <a:p>
          <a:r>
            <a:rPr lang="es-ES" sz="1800" dirty="0"/>
            <a:t>Censo y Donaciones</a:t>
          </a:r>
        </a:p>
      </dgm:t>
    </dgm:pt>
    <dgm:pt modelId="{15F991A2-1B6F-481C-BE28-599372872FD6}" type="parTrans" cxnId="{908F341A-0769-487A-81E9-7AB8B25C4B3C}">
      <dgm:prSet/>
      <dgm:spPr/>
      <dgm:t>
        <a:bodyPr/>
        <a:lstStyle/>
        <a:p>
          <a:endParaRPr lang="es-ES" sz="2400"/>
        </a:p>
      </dgm:t>
    </dgm:pt>
    <dgm:pt modelId="{1F9E21FD-1F0C-4526-BA41-541602386089}" type="sibTrans" cxnId="{908F341A-0769-487A-81E9-7AB8B25C4B3C}">
      <dgm:prSet/>
      <dgm:spPr/>
      <dgm:t>
        <a:bodyPr/>
        <a:lstStyle/>
        <a:p>
          <a:endParaRPr lang="es-ES" sz="2400"/>
        </a:p>
      </dgm:t>
    </dgm:pt>
    <dgm:pt modelId="{AE265062-091C-4FCA-B716-CE9B26C71246}" type="pres">
      <dgm:prSet presAssocID="{D8CED03A-60DE-4079-BBA6-E0F955BD9EAF}" presName="Name0" presStyleCnt="0">
        <dgm:presLayoutVars>
          <dgm:chMax val="7"/>
          <dgm:chPref val="7"/>
          <dgm:dir/>
          <dgm:animLvl val="lvl"/>
        </dgm:presLayoutVars>
      </dgm:prSet>
      <dgm:spPr/>
      <dgm:t>
        <a:bodyPr/>
        <a:lstStyle/>
        <a:p>
          <a:endParaRPr lang="es-ES"/>
        </a:p>
      </dgm:t>
    </dgm:pt>
    <dgm:pt modelId="{F3D7E63E-AAEA-4B4B-B504-34CC4705A417}" type="pres">
      <dgm:prSet presAssocID="{F47BA2A2-2D63-4F2F-9D65-54F50812A330}" presName="Accent1" presStyleCnt="0"/>
      <dgm:spPr/>
      <dgm:t>
        <a:bodyPr/>
        <a:lstStyle/>
        <a:p>
          <a:endParaRPr lang="es-ES"/>
        </a:p>
      </dgm:t>
    </dgm:pt>
    <dgm:pt modelId="{AEB28648-C220-4F06-B0E4-401D8446A4D8}" type="pres">
      <dgm:prSet presAssocID="{F47BA2A2-2D63-4F2F-9D65-54F50812A330}" presName="Accent" presStyleLbl="node1" presStyleIdx="0" presStyleCnt="3"/>
      <dgm:spPr>
        <a:solidFill>
          <a:schemeClr val="accent5"/>
        </a:solidFill>
      </dgm:spPr>
      <dgm:t>
        <a:bodyPr/>
        <a:lstStyle/>
        <a:p>
          <a:endParaRPr lang="es-ES"/>
        </a:p>
      </dgm:t>
    </dgm:pt>
    <dgm:pt modelId="{1F105295-944E-452A-8A01-3BD67BEB299B}" type="pres">
      <dgm:prSet presAssocID="{F47BA2A2-2D63-4F2F-9D65-54F50812A330}" presName="Parent1" presStyleLbl="revTx" presStyleIdx="0" presStyleCnt="3">
        <dgm:presLayoutVars>
          <dgm:chMax val="1"/>
          <dgm:chPref val="1"/>
          <dgm:bulletEnabled val="1"/>
        </dgm:presLayoutVars>
      </dgm:prSet>
      <dgm:spPr/>
      <dgm:t>
        <a:bodyPr/>
        <a:lstStyle/>
        <a:p>
          <a:endParaRPr lang="es-ES"/>
        </a:p>
      </dgm:t>
    </dgm:pt>
    <dgm:pt modelId="{1C378CA9-F24B-4DBD-B2DF-7959529ADAA3}" type="pres">
      <dgm:prSet presAssocID="{0F71C231-F3A4-42E7-8333-CE01B5761633}" presName="Accent2" presStyleCnt="0"/>
      <dgm:spPr/>
      <dgm:t>
        <a:bodyPr/>
        <a:lstStyle/>
        <a:p>
          <a:endParaRPr lang="es-ES"/>
        </a:p>
      </dgm:t>
    </dgm:pt>
    <dgm:pt modelId="{0F174192-32D3-4689-A07D-79AB98B8DBF3}" type="pres">
      <dgm:prSet presAssocID="{0F71C231-F3A4-42E7-8333-CE01B5761633}" presName="Accent" presStyleLbl="node1" presStyleIdx="1" presStyleCnt="3">
        <dgm:style>
          <a:lnRef idx="0">
            <a:scrgbClr r="0" g="0" b="0"/>
          </a:lnRef>
          <a:fillRef idx="0">
            <a:scrgbClr r="0" g="0" b="0"/>
          </a:fillRef>
          <a:effectRef idx="0">
            <a:scrgbClr r="0" g="0" b="0"/>
          </a:effectRef>
          <a:fontRef idx="minor">
            <a:schemeClr val="lt1"/>
          </a:fontRef>
        </dgm:style>
      </dgm:prSet>
      <dgm:spPr>
        <a:solidFill>
          <a:schemeClr val="accent6"/>
        </a:solidFill>
        <a:ln>
          <a:noFill/>
        </a:ln>
      </dgm:spPr>
      <dgm:t>
        <a:bodyPr/>
        <a:lstStyle/>
        <a:p>
          <a:endParaRPr lang="es-ES"/>
        </a:p>
      </dgm:t>
    </dgm:pt>
    <dgm:pt modelId="{C8803570-27D8-4650-AC37-F5F07FC93FC7}" type="pres">
      <dgm:prSet presAssocID="{0F71C231-F3A4-42E7-8333-CE01B5761633}" presName="Parent2" presStyleLbl="revTx" presStyleIdx="1" presStyleCnt="3">
        <dgm:presLayoutVars>
          <dgm:chMax val="1"/>
          <dgm:chPref val="1"/>
          <dgm:bulletEnabled val="1"/>
        </dgm:presLayoutVars>
      </dgm:prSet>
      <dgm:spPr/>
      <dgm:t>
        <a:bodyPr/>
        <a:lstStyle/>
        <a:p>
          <a:endParaRPr lang="es-ES"/>
        </a:p>
      </dgm:t>
    </dgm:pt>
    <dgm:pt modelId="{1D83B550-9407-41C1-A11B-A4BF30BA235D}" type="pres">
      <dgm:prSet presAssocID="{DC38E0DE-609B-4DFB-AED2-A01F427A7307}" presName="Accent3" presStyleCnt="0"/>
      <dgm:spPr/>
      <dgm:t>
        <a:bodyPr/>
        <a:lstStyle/>
        <a:p>
          <a:endParaRPr lang="es-ES"/>
        </a:p>
      </dgm:t>
    </dgm:pt>
    <dgm:pt modelId="{FAC2714B-10FB-44CA-9A5B-6053893DE73E}" type="pres">
      <dgm:prSet presAssocID="{DC38E0DE-609B-4DFB-AED2-A01F427A7307}" presName="Accent" presStyleLbl="node1" presStyleIdx="2" presStyleCnt="3">
        <dgm:style>
          <a:lnRef idx="0">
            <a:scrgbClr r="0" g="0" b="0"/>
          </a:lnRef>
          <a:fillRef idx="0">
            <a:scrgbClr r="0" g="0" b="0"/>
          </a:fillRef>
          <a:effectRef idx="0">
            <a:scrgbClr r="0" g="0" b="0"/>
          </a:effectRef>
          <a:fontRef idx="minor">
            <a:schemeClr val="lt1"/>
          </a:fontRef>
        </dgm:style>
      </dgm:prSet>
      <dgm:spPr>
        <a:solidFill>
          <a:schemeClr val="accent4"/>
        </a:solidFill>
        <a:ln>
          <a:noFill/>
        </a:ln>
      </dgm:spPr>
      <dgm:t>
        <a:bodyPr/>
        <a:lstStyle/>
        <a:p>
          <a:endParaRPr lang="es-ES"/>
        </a:p>
      </dgm:t>
    </dgm:pt>
    <dgm:pt modelId="{00CBFD42-A333-44F8-86F6-7B4AD70AED5B}" type="pres">
      <dgm:prSet presAssocID="{DC38E0DE-609B-4DFB-AED2-A01F427A7307}" presName="Parent3" presStyleLbl="revTx" presStyleIdx="2" presStyleCnt="3">
        <dgm:presLayoutVars>
          <dgm:chMax val="1"/>
          <dgm:chPref val="1"/>
          <dgm:bulletEnabled val="1"/>
        </dgm:presLayoutVars>
      </dgm:prSet>
      <dgm:spPr/>
      <dgm:t>
        <a:bodyPr/>
        <a:lstStyle/>
        <a:p>
          <a:endParaRPr lang="es-ES"/>
        </a:p>
      </dgm:t>
    </dgm:pt>
  </dgm:ptLst>
  <dgm:cxnLst>
    <dgm:cxn modelId="{91348DFD-16FB-4194-86DE-9E778CA35A37}" srcId="{D8CED03A-60DE-4079-BBA6-E0F955BD9EAF}" destId="{F47BA2A2-2D63-4F2F-9D65-54F50812A330}" srcOrd="0" destOrd="0" parTransId="{F7B9CAC7-A003-440B-9363-0C7A4613495C}" sibTransId="{B6528B2D-C803-434E-A1A5-A903C87B849F}"/>
    <dgm:cxn modelId="{E934F865-AED7-4B8F-B09C-C479C5FDD8C1}" type="presOf" srcId="{0F71C231-F3A4-42E7-8333-CE01B5761633}" destId="{C8803570-27D8-4650-AC37-F5F07FC93FC7}" srcOrd="0" destOrd="0" presId="urn:microsoft.com/office/officeart/2009/layout/CircleArrowProcess"/>
    <dgm:cxn modelId="{4D870517-39EB-4080-A151-8144FE531611}" srcId="{D8CED03A-60DE-4079-BBA6-E0F955BD9EAF}" destId="{0F71C231-F3A4-42E7-8333-CE01B5761633}" srcOrd="1" destOrd="0" parTransId="{43612E4A-C8A4-424C-9E08-FB6122578752}" sibTransId="{44147671-BA95-47DD-B94E-7A4350DE2BAA}"/>
    <dgm:cxn modelId="{BCCA1521-C722-4CA0-BA8D-D96765B1C3DC}" type="presOf" srcId="{D8CED03A-60DE-4079-BBA6-E0F955BD9EAF}" destId="{AE265062-091C-4FCA-B716-CE9B26C71246}" srcOrd="0" destOrd="0" presId="urn:microsoft.com/office/officeart/2009/layout/CircleArrowProcess"/>
    <dgm:cxn modelId="{908F341A-0769-487A-81E9-7AB8B25C4B3C}" srcId="{D8CED03A-60DE-4079-BBA6-E0F955BD9EAF}" destId="{DC38E0DE-609B-4DFB-AED2-A01F427A7307}" srcOrd="2" destOrd="0" parTransId="{15F991A2-1B6F-481C-BE28-599372872FD6}" sibTransId="{1F9E21FD-1F0C-4526-BA41-541602386089}"/>
    <dgm:cxn modelId="{02866DD2-2BD0-41B0-8AE3-6FA8990E8475}" type="presOf" srcId="{F47BA2A2-2D63-4F2F-9D65-54F50812A330}" destId="{1F105295-944E-452A-8A01-3BD67BEB299B}" srcOrd="0" destOrd="0" presId="urn:microsoft.com/office/officeart/2009/layout/CircleArrowProcess"/>
    <dgm:cxn modelId="{DEA52A25-71B9-440E-A5C5-A3DA7E708A6B}" type="presOf" srcId="{DC38E0DE-609B-4DFB-AED2-A01F427A7307}" destId="{00CBFD42-A333-44F8-86F6-7B4AD70AED5B}" srcOrd="0" destOrd="0" presId="urn:microsoft.com/office/officeart/2009/layout/CircleArrowProcess"/>
    <dgm:cxn modelId="{6178F5E2-5E18-4246-B7FC-D5E0006FA82C}" type="presParOf" srcId="{AE265062-091C-4FCA-B716-CE9B26C71246}" destId="{F3D7E63E-AAEA-4B4B-B504-34CC4705A417}" srcOrd="0" destOrd="0" presId="urn:microsoft.com/office/officeart/2009/layout/CircleArrowProcess"/>
    <dgm:cxn modelId="{96DC6132-2456-4F35-AD59-E42124419009}" type="presParOf" srcId="{F3D7E63E-AAEA-4B4B-B504-34CC4705A417}" destId="{AEB28648-C220-4F06-B0E4-401D8446A4D8}" srcOrd="0" destOrd="0" presId="urn:microsoft.com/office/officeart/2009/layout/CircleArrowProcess"/>
    <dgm:cxn modelId="{2D09B17B-37DD-4166-BACE-8E6EB5A331A2}" type="presParOf" srcId="{AE265062-091C-4FCA-B716-CE9B26C71246}" destId="{1F105295-944E-452A-8A01-3BD67BEB299B}" srcOrd="1" destOrd="0" presId="urn:microsoft.com/office/officeart/2009/layout/CircleArrowProcess"/>
    <dgm:cxn modelId="{7610B4B2-42E9-4A61-B21E-CD2FF1BE0737}" type="presParOf" srcId="{AE265062-091C-4FCA-B716-CE9B26C71246}" destId="{1C378CA9-F24B-4DBD-B2DF-7959529ADAA3}" srcOrd="2" destOrd="0" presId="urn:microsoft.com/office/officeart/2009/layout/CircleArrowProcess"/>
    <dgm:cxn modelId="{42BC1C38-2837-4C06-8094-98D6BF78671C}" type="presParOf" srcId="{1C378CA9-F24B-4DBD-B2DF-7959529ADAA3}" destId="{0F174192-32D3-4689-A07D-79AB98B8DBF3}" srcOrd="0" destOrd="0" presId="urn:microsoft.com/office/officeart/2009/layout/CircleArrowProcess"/>
    <dgm:cxn modelId="{902FF295-034F-4F11-ADBA-14C66DF991EE}" type="presParOf" srcId="{AE265062-091C-4FCA-B716-CE9B26C71246}" destId="{C8803570-27D8-4650-AC37-F5F07FC93FC7}" srcOrd="3" destOrd="0" presId="urn:microsoft.com/office/officeart/2009/layout/CircleArrowProcess"/>
    <dgm:cxn modelId="{50A832D4-930C-4C57-A1B6-381F5BC28C98}" type="presParOf" srcId="{AE265062-091C-4FCA-B716-CE9B26C71246}" destId="{1D83B550-9407-41C1-A11B-A4BF30BA235D}" srcOrd="4" destOrd="0" presId="urn:microsoft.com/office/officeart/2009/layout/CircleArrowProcess"/>
    <dgm:cxn modelId="{F4E17042-BF95-4EF6-AA7E-0A74560D52A3}" type="presParOf" srcId="{1D83B550-9407-41C1-A11B-A4BF30BA235D}" destId="{FAC2714B-10FB-44CA-9A5B-6053893DE73E}" srcOrd="0" destOrd="0" presId="urn:microsoft.com/office/officeart/2009/layout/CircleArrowProcess"/>
    <dgm:cxn modelId="{F31211D6-1E79-4101-ABA6-E431D8C23388}" type="presParOf" srcId="{AE265062-091C-4FCA-B716-CE9B26C71246}" destId="{00CBFD42-A333-44F8-86F6-7B4AD70AED5B}"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8EB2B3-42A0-4842-9148-DBCE68E954C1}">
      <dsp:nvSpPr>
        <dsp:cNvPr id="0" name=""/>
        <dsp:cNvSpPr/>
      </dsp:nvSpPr>
      <dsp:spPr>
        <a:xfrm>
          <a:off x="3128076" y="700"/>
          <a:ext cx="1499659" cy="1499659"/>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b="1" kern="1200" dirty="0"/>
            <a:t>Generación del conocimiento</a:t>
          </a:r>
        </a:p>
      </dsp:txBody>
      <dsp:txXfrm>
        <a:off x="3347696" y="220320"/>
        <a:ext cx="1060419" cy="1060419"/>
      </dsp:txXfrm>
    </dsp:sp>
    <dsp:sp modelId="{FB65BD61-2785-4B12-8426-B80114500F4F}">
      <dsp:nvSpPr>
        <dsp:cNvPr id="0" name=""/>
        <dsp:cNvSpPr/>
      </dsp:nvSpPr>
      <dsp:spPr>
        <a:xfrm rot="2160000">
          <a:off x="4580040" y="1151961"/>
          <a:ext cx="397412" cy="506134"/>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b="1" kern="1200"/>
        </a:p>
      </dsp:txBody>
      <dsp:txXfrm>
        <a:off x="4591425" y="1218149"/>
        <a:ext cx="278188" cy="303680"/>
      </dsp:txXfrm>
    </dsp:sp>
    <dsp:sp modelId="{24E293C1-08D0-4065-9049-9C14D3EBD03C}">
      <dsp:nvSpPr>
        <dsp:cNvPr id="0" name=""/>
        <dsp:cNvSpPr/>
      </dsp:nvSpPr>
      <dsp:spPr>
        <a:xfrm>
          <a:off x="4947956" y="1322920"/>
          <a:ext cx="1499659" cy="1499659"/>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b="1" kern="1200" dirty="0"/>
            <a:t>Preparación para la Respuesta</a:t>
          </a:r>
        </a:p>
      </dsp:txBody>
      <dsp:txXfrm>
        <a:off x="5167576" y="1542540"/>
        <a:ext cx="1060419" cy="1060419"/>
      </dsp:txXfrm>
    </dsp:sp>
    <dsp:sp modelId="{947FDE8D-206F-43C4-BFBB-E690CF6835E7}">
      <dsp:nvSpPr>
        <dsp:cNvPr id="0" name=""/>
        <dsp:cNvSpPr/>
      </dsp:nvSpPr>
      <dsp:spPr>
        <a:xfrm rot="6480000">
          <a:off x="5154988" y="2878683"/>
          <a:ext cx="397412" cy="506134"/>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b="1" kern="1200"/>
        </a:p>
      </dsp:txBody>
      <dsp:txXfrm rot="10800000">
        <a:off x="5233021" y="2923216"/>
        <a:ext cx="278188" cy="303680"/>
      </dsp:txXfrm>
    </dsp:sp>
    <dsp:sp modelId="{1B42EFB8-C064-4821-A0EB-6B943AAFF17D}">
      <dsp:nvSpPr>
        <dsp:cNvPr id="0" name=""/>
        <dsp:cNvSpPr/>
      </dsp:nvSpPr>
      <dsp:spPr>
        <a:xfrm>
          <a:off x="4252824" y="3462316"/>
          <a:ext cx="1499659" cy="1499659"/>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b="1" kern="1200" dirty="0"/>
            <a:t>Respuesta</a:t>
          </a:r>
        </a:p>
      </dsp:txBody>
      <dsp:txXfrm>
        <a:off x="4472444" y="3681936"/>
        <a:ext cx="1060419" cy="1060419"/>
      </dsp:txXfrm>
    </dsp:sp>
    <dsp:sp modelId="{6E946D23-16A4-4345-A094-53274852E160}">
      <dsp:nvSpPr>
        <dsp:cNvPr id="0" name=""/>
        <dsp:cNvSpPr/>
      </dsp:nvSpPr>
      <dsp:spPr>
        <a:xfrm rot="10800000">
          <a:off x="3690447" y="3959078"/>
          <a:ext cx="397412" cy="506134"/>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b="1" kern="1200"/>
        </a:p>
      </dsp:txBody>
      <dsp:txXfrm rot="10800000">
        <a:off x="3809671" y="4060305"/>
        <a:ext cx="278188" cy="303680"/>
      </dsp:txXfrm>
    </dsp:sp>
    <dsp:sp modelId="{3B603B51-2769-47B9-8FE7-9A31D0AF4F7B}">
      <dsp:nvSpPr>
        <dsp:cNvPr id="0" name=""/>
        <dsp:cNvSpPr/>
      </dsp:nvSpPr>
      <dsp:spPr>
        <a:xfrm>
          <a:off x="2003329" y="3462316"/>
          <a:ext cx="1499659" cy="1499659"/>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b="1" kern="1200" dirty="0"/>
            <a:t>Recuperación temprana</a:t>
          </a:r>
        </a:p>
      </dsp:txBody>
      <dsp:txXfrm>
        <a:off x="2222949" y="3681936"/>
        <a:ext cx="1060419" cy="1060419"/>
      </dsp:txXfrm>
    </dsp:sp>
    <dsp:sp modelId="{40CA18E3-5352-4E64-B3E7-654F0485A408}">
      <dsp:nvSpPr>
        <dsp:cNvPr id="0" name=""/>
        <dsp:cNvSpPr/>
      </dsp:nvSpPr>
      <dsp:spPr>
        <a:xfrm rot="15120000">
          <a:off x="2210362" y="2900077"/>
          <a:ext cx="397412" cy="506134"/>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b="1" kern="1200"/>
        </a:p>
      </dsp:txBody>
      <dsp:txXfrm rot="10800000">
        <a:off x="2288395" y="3057998"/>
        <a:ext cx="278188" cy="303680"/>
      </dsp:txXfrm>
    </dsp:sp>
    <dsp:sp modelId="{B0EFCC87-A55A-452E-97D7-CEDA9A74DCAE}">
      <dsp:nvSpPr>
        <dsp:cNvPr id="0" name=""/>
        <dsp:cNvSpPr/>
      </dsp:nvSpPr>
      <dsp:spPr>
        <a:xfrm>
          <a:off x="1308197" y="1322920"/>
          <a:ext cx="1499659" cy="1499659"/>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b="1" kern="1200" dirty="0"/>
            <a:t>Ejes transversales</a:t>
          </a:r>
        </a:p>
      </dsp:txBody>
      <dsp:txXfrm>
        <a:off x="1527817" y="1542540"/>
        <a:ext cx="1060419" cy="1060419"/>
      </dsp:txXfrm>
    </dsp:sp>
    <dsp:sp modelId="{B43AC3C0-5605-4108-92E7-CCCB31D5E77C}">
      <dsp:nvSpPr>
        <dsp:cNvPr id="0" name=""/>
        <dsp:cNvSpPr/>
      </dsp:nvSpPr>
      <dsp:spPr>
        <a:xfrm rot="19440000">
          <a:off x="2760161" y="1165183"/>
          <a:ext cx="397412" cy="506134"/>
        </a:xfrm>
        <a:prstGeom prst="rightArrow">
          <a:avLst>
            <a:gd name="adj1" fmla="val 60000"/>
            <a:gd name="adj2" fmla="val 5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b="1" kern="1200"/>
        </a:p>
      </dsp:txBody>
      <dsp:txXfrm>
        <a:off x="2771546" y="1301449"/>
        <a:ext cx="278188" cy="3036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1C782-575B-4B7D-8887-CAEB60ED550C}">
      <dsp:nvSpPr>
        <dsp:cNvPr id="0" name=""/>
        <dsp:cNvSpPr/>
      </dsp:nvSpPr>
      <dsp:spPr>
        <a:xfrm rot="10800000">
          <a:off x="934757" y="220"/>
          <a:ext cx="3040763" cy="67540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834" tIns="83820" rIns="156464" bIns="83820" numCol="1" spcCol="1270" anchor="ctr" anchorCtr="0">
          <a:noAutofit/>
        </a:bodyPr>
        <a:lstStyle/>
        <a:p>
          <a:pPr lvl="0" algn="ctr" defTabSz="977900">
            <a:lnSpc>
              <a:spcPct val="90000"/>
            </a:lnSpc>
            <a:spcBef>
              <a:spcPct val="0"/>
            </a:spcBef>
            <a:spcAft>
              <a:spcPct val="35000"/>
            </a:spcAft>
          </a:pPr>
          <a:r>
            <a:rPr lang="es-EC" sz="2200" b="1" kern="1200" dirty="0">
              <a:latin typeface="+mj-lt"/>
            </a:rPr>
            <a:t>Alerta por </a:t>
          </a:r>
          <a:r>
            <a:rPr lang="es-EC" sz="2200" b="1" kern="1200" dirty="0" err="1">
              <a:latin typeface="+mj-lt"/>
            </a:rPr>
            <a:t>Lahares</a:t>
          </a:r>
          <a:endParaRPr lang="es-EC" sz="2200" kern="1200" dirty="0">
            <a:latin typeface="+mj-lt"/>
          </a:endParaRPr>
        </a:p>
      </dsp:txBody>
      <dsp:txXfrm rot="10800000">
        <a:off x="1103608" y="220"/>
        <a:ext cx="2871912" cy="675404"/>
      </dsp:txXfrm>
    </dsp:sp>
    <dsp:sp modelId="{1893A66A-9938-4D37-8706-FC639C9464D5}">
      <dsp:nvSpPr>
        <dsp:cNvPr id="0" name=""/>
        <dsp:cNvSpPr/>
      </dsp:nvSpPr>
      <dsp:spPr>
        <a:xfrm>
          <a:off x="597055" y="220"/>
          <a:ext cx="675404" cy="675404"/>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59664A-D597-4084-AF74-900234288FA2}">
      <dsp:nvSpPr>
        <dsp:cNvPr id="0" name=""/>
        <dsp:cNvSpPr/>
      </dsp:nvSpPr>
      <dsp:spPr>
        <a:xfrm rot="10800000">
          <a:off x="934757" y="877237"/>
          <a:ext cx="3040763" cy="67540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834" tIns="83820" rIns="156464" bIns="83820" numCol="1" spcCol="1270" anchor="ctr" anchorCtr="0">
          <a:noAutofit/>
        </a:bodyPr>
        <a:lstStyle/>
        <a:p>
          <a:pPr lvl="0" algn="ctr" defTabSz="977900">
            <a:lnSpc>
              <a:spcPct val="90000"/>
            </a:lnSpc>
            <a:spcBef>
              <a:spcPct val="0"/>
            </a:spcBef>
            <a:spcAft>
              <a:spcPct val="35000"/>
            </a:spcAft>
          </a:pPr>
          <a:r>
            <a:rPr lang="es-EC" sz="2200" b="1" kern="1200" dirty="0">
              <a:latin typeface="+mj-lt"/>
            </a:rPr>
            <a:t>Alerta por Alerta Roja</a:t>
          </a:r>
          <a:endParaRPr lang="es-EC" sz="2200" kern="1200" dirty="0">
            <a:latin typeface="+mj-lt"/>
          </a:endParaRPr>
        </a:p>
      </dsp:txBody>
      <dsp:txXfrm rot="10800000">
        <a:off x="1103608" y="877237"/>
        <a:ext cx="2871912" cy="675404"/>
      </dsp:txXfrm>
    </dsp:sp>
    <dsp:sp modelId="{6C9E7979-5CEE-4E73-8BB2-E3D1BC373617}">
      <dsp:nvSpPr>
        <dsp:cNvPr id="0" name=""/>
        <dsp:cNvSpPr/>
      </dsp:nvSpPr>
      <dsp:spPr>
        <a:xfrm>
          <a:off x="597055" y="877237"/>
          <a:ext cx="675404" cy="675404"/>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D2724D-39E6-4182-90CB-0CE3AB0CDC36}">
      <dsp:nvSpPr>
        <dsp:cNvPr id="0" name=""/>
        <dsp:cNvSpPr/>
      </dsp:nvSpPr>
      <dsp:spPr>
        <a:xfrm rot="10800000">
          <a:off x="934757" y="1819951"/>
          <a:ext cx="3040763" cy="54401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834" tIns="83820" rIns="156464" bIns="83820" numCol="1" spcCol="1270" anchor="ctr" anchorCtr="0">
          <a:noAutofit/>
        </a:bodyPr>
        <a:lstStyle/>
        <a:p>
          <a:pPr lvl="0" algn="ctr" defTabSz="977900">
            <a:lnSpc>
              <a:spcPct val="90000"/>
            </a:lnSpc>
            <a:spcBef>
              <a:spcPct val="0"/>
            </a:spcBef>
            <a:spcAft>
              <a:spcPct val="35000"/>
            </a:spcAft>
          </a:pPr>
          <a:r>
            <a:rPr lang="es-EC" sz="2200" b="1" kern="1200" dirty="0">
              <a:latin typeface="+mj-lt"/>
            </a:rPr>
            <a:t>Pruebas</a:t>
          </a:r>
          <a:endParaRPr lang="es-ES" sz="2200" kern="1200" dirty="0"/>
        </a:p>
      </dsp:txBody>
      <dsp:txXfrm rot="10800000">
        <a:off x="1070759" y="1819951"/>
        <a:ext cx="2904761" cy="544010"/>
      </dsp:txXfrm>
    </dsp:sp>
    <dsp:sp modelId="{CBED335E-76E7-45C7-9E7C-2F2BDE22ABDC}">
      <dsp:nvSpPr>
        <dsp:cNvPr id="0" name=""/>
        <dsp:cNvSpPr/>
      </dsp:nvSpPr>
      <dsp:spPr>
        <a:xfrm>
          <a:off x="597055" y="1754254"/>
          <a:ext cx="675404" cy="675404"/>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8BAF95-8119-4216-B556-39458AEB2828}">
      <dsp:nvSpPr>
        <dsp:cNvPr id="0" name=""/>
        <dsp:cNvSpPr/>
      </dsp:nvSpPr>
      <dsp:spPr>
        <a:xfrm rot="5400000">
          <a:off x="318948" y="1846064"/>
          <a:ext cx="1196008" cy="1361613"/>
        </a:xfrm>
        <a:prstGeom prst="bentUpArrow">
          <a:avLst>
            <a:gd name="adj1" fmla="val 32840"/>
            <a:gd name="adj2" fmla="val 25000"/>
            <a:gd name="adj3" fmla="val 35780"/>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C7CED3-424A-4CCE-93BE-FBAB03FD98FA}">
      <dsp:nvSpPr>
        <dsp:cNvPr id="0" name=""/>
        <dsp:cNvSpPr/>
      </dsp:nvSpPr>
      <dsp:spPr>
        <a:xfrm>
          <a:off x="2078" y="520264"/>
          <a:ext cx="2013374" cy="1409297"/>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C" sz="2500" b="1" kern="1200" dirty="0"/>
            <a:t>Escenario de exposición </a:t>
          </a:r>
          <a:endParaRPr lang="es-ES" sz="2500" kern="1200" dirty="0"/>
        </a:p>
      </dsp:txBody>
      <dsp:txXfrm>
        <a:off x="70887" y="589073"/>
        <a:ext cx="1875756" cy="1271679"/>
      </dsp:txXfrm>
    </dsp:sp>
    <dsp:sp modelId="{4DBF394C-A25D-4642-BFEF-2690A5997A0E}">
      <dsp:nvSpPr>
        <dsp:cNvPr id="0" name=""/>
        <dsp:cNvSpPr/>
      </dsp:nvSpPr>
      <dsp:spPr>
        <a:xfrm>
          <a:off x="2140918" y="203629"/>
          <a:ext cx="4334466" cy="1849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just" defTabSz="711200">
            <a:lnSpc>
              <a:spcPct val="90000"/>
            </a:lnSpc>
            <a:spcBef>
              <a:spcPct val="0"/>
            </a:spcBef>
            <a:spcAft>
              <a:spcPct val="15000"/>
            </a:spcAft>
            <a:buChar char="••"/>
          </a:pPr>
          <a:r>
            <a:rPr lang="es-ES" sz="1600" kern="1200" dirty="0"/>
            <a:t>Agua, higiene y saneamiento</a:t>
          </a:r>
        </a:p>
        <a:p>
          <a:pPr marL="171450" lvl="1" indent="-171450" algn="just" defTabSz="711200">
            <a:lnSpc>
              <a:spcPct val="90000"/>
            </a:lnSpc>
            <a:spcBef>
              <a:spcPct val="0"/>
            </a:spcBef>
            <a:spcAft>
              <a:spcPct val="15000"/>
            </a:spcAft>
            <a:buChar char="••"/>
          </a:pPr>
          <a:r>
            <a:rPr lang="es-ES" sz="1600" kern="1200" dirty="0"/>
            <a:t>Salud y Atención psicosocial</a:t>
          </a:r>
        </a:p>
        <a:p>
          <a:pPr marL="171450" lvl="1" indent="-171450" algn="just" defTabSz="711200">
            <a:lnSpc>
              <a:spcPct val="90000"/>
            </a:lnSpc>
            <a:spcBef>
              <a:spcPct val="0"/>
            </a:spcBef>
            <a:spcAft>
              <a:spcPct val="15000"/>
            </a:spcAft>
            <a:buChar char="••"/>
          </a:pPr>
          <a:r>
            <a:rPr lang="es-ES" sz="1600" kern="1200" dirty="0"/>
            <a:t>Servicios esenciales</a:t>
          </a:r>
        </a:p>
        <a:p>
          <a:pPr marL="171450" lvl="1" indent="-171450" algn="just" defTabSz="711200">
            <a:lnSpc>
              <a:spcPct val="90000"/>
            </a:lnSpc>
            <a:spcBef>
              <a:spcPct val="0"/>
            </a:spcBef>
            <a:spcAft>
              <a:spcPct val="15000"/>
            </a:spcAft>
            <a:buChar char="••"/>
          </a:pPr>
          <a:r>
            <a:rPr lang="es-ES" sz="1600" kern="1200" dirty="0"/>
            <a:t>Atención a la población y Asistencia humanitaria</a:t>
          </a:r>
        </a:p>
        <a:p>
          <a:pPr marL="171450" lvl="1" indent="-171450" algn="just" defTabSz="711200">
            <a:lnSpc>
              <a:spcPct val="90000"/>
            </a:lnSpc>
            <a:spcBef>
              <a:spcPct val="0"/>
            </a:spcBef>
            <a:spcAft>
              <a:spcPct val="15000"/>
            </a:spcAft>
            <a:buChar char="••"/>
          </a:pPr>
          <a:r>
            <a:rPr lang="es-ES" sz="1600" kern="1200" dirty="0"/>
            <a:t>Educación</a:t>
          </a:r>
        </a:p>
        <a:p>
          <a:pPr marL="171450" lvl="1" indent="-171450" algn="just" defTabSz="711200">
            <a:lnSpc>
              <a:spcPct val="90000"/>
            </a:lnSpc>
            <a:spcBef>
              <a:spcPct val="0"/>
            </a:spcBef>
            <a:spcAft>
              <a:spcPct val="15000"/>
            </a:spcAft>
            <a:buChar char="••"/>
          </a:pPr>
          <a:r>
            <a:rPr lang="es-ES" sz="1600" kern="1200" dirty="0"/>
            <a:t>Medios de vida y productividad</a:t>
          </a:r>
        </a:p>
        <a:p>
          <a:pPr marL="171450" lvl="1" indent="-171450" algn="just" defTabSz="711200">
            <a:lnSpc>
              <a:spcPct val="90000"/>
            </a:lnSpc>
            <a:spcBef>
              <a:spcPct val="0"/>
            </a:spcBef>
            <a:spcAft>
              <a:spcPct val="15000"/>
            </a:spcAft>
            <a:buChar char="••"/>
          </a:pPr>
          <a:r>
            <a:rPr lang="es-ES" sz="1600" kern="1200" dirty="0"/>
            <a:t>Infraestructura y vivienda</a:t>
          </a:r>
        </a:p>
      </dsp:txBody>
      <dsp:txXfrm>
        <a:off x="2140918" y="203629"/>
        <a:ext cx="4334466" cy="1849963"/>
      </dsp:txXfrm>
    </dsp:sp>
    <dsp:sp modelId="{77DCD740-F9BC-403B-951B-F68449455DE7}">
      <dsp:nvSpPr>
        <dsp:cNvPr id="0" name=""/>
        <dsp:cNvSpPr/>
      </dsp:nvSpPr>
      <dsp:spPr>
        <a:xfrm rot="5400000">
          <a:off x="2677081" y="3429169"/>
          <a:ext cx="1196008" cy="1361613"/>
        </a:xfrm>
        <a:prstGeom prst="bentUpArrow">
          <a:avLst>
            <a:gd name="adj1" fmla="val 32840"/>
            <a:gd name="adj2" fmla="val 25000"/>
            <a:gd name="adj3" fmla="val 35780"/>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A62FE7-6169-49FD-B82E-78F86C9BE98E}">
      <dsp:nvSpPr>
        <dsp:cNvPr id="0" name=""/>
        <dsp:cNvSpPr/>
      </dsp:nvSpPr>
      <dsp:spPr>
        <a:xfrm>
          <a:off x="2158954" y="2103370"/>
          <a:ext cx="2013374" cy="1409297"/>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C" sz="2500" b="1" kern="1200" dirty="0"/>
            <a:t>Acciones estratégicas</a:t>
          </a:r>
          <a:endParaRPr lang="es-ES" sz="2500" kern="1200" dirty="0"/>
        </a:p>
      </dsp:txBody>
      <dsp:txXfrm>
        <a:off x="2227763" y="2172179"/>
        <a:ext cx="1875756" cy="1271679"/>
      </dsp:txXfrm>
    </dsp:sp>
    <dsp:sp modelId="{08370F26-CC69-4126-83CD-9770D17A32E0}">
      <dsp:nvSpPr>
        <dsp:cNvPr id="0" name=""/>
        <dsp:cNvSpPr/>
      </dsp:nvSpPr>
      <dsp:spPr>
        <a:xfrm>
          <a:off x="4371397" y="2347333"/>
          <a:ext cx="2887687" cy="919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just" defTabSz="711200">
            <a:lnSpc>
              <a:spcPct val="90000"/>
            </a:lnSpc>
            <a:spcBef>
              <a:spcPct val="0"/>
            </a:spcBef>
            <a:spcAft>
              <a:spcPct val="15000"/>
            </a:spcAft>
            <a:buChar char="••"/>
          </a:pPr>
          <a:r>
            <a:rPr lang="es-ES" sz="1600" kern="1200" dirty="0"/>
            <a:t> Acciones que permitan la coordinación y solución de problemas provenientes del evento.</a:t>
          </a:r>
        </a:p>
      </dsp:txBody>
      <dsp:txXfrm>
        <a:off x="4371397" y="2347333"/>
        <a:ext cx="2887687" cy="919947"/>
      </dsp:txXfrm>
    </dsp:sp>
    <dsp:sp modelId="{0E519493-981E-4469-AA92-00F0B3379A11}">
      <dsp:nvSpPr>
        <dsp:cNvPr id="0" name=""/>
        <dsp:cNvSpPr/>
      </dsp:nvSpPr>
      <dsp:spPr>
        <a:xfrm>
          <a:off x="4101486" y="3785284"/>
          <a:ext cx="2013374" cy="893423"/>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C" sz="2500" b="1" kern="1200" dirty="0"/>
            <a:t>Brechas</a:t>
          </a:r>
          <a:endParaRPr lang="es-ES" sz="2500" kern="1200" dirty="0"/>
        </a:p>
      </dsp:txBody>
      <dsp:txXfrm>
        <a:off x="4145107" y="3828905"/>
        <a:ext cx="1926132" cy="806181"/>
      </dsp:txXfrm>
    </dsp:sp>
    <dsp:sp modelId="{4E7F51D3-AB68-4049-99FA-5B185E676277}">
      <dsp:nvSpPr>
        <dsp:cNvPr id="0" name=""/>
        <dsp:cNvSpPr/>
      </dsp:nvSpPr>
      <dsp:spPr>
        <a:xfrm>
          <a:off x="6358935" y="3275424"/>
          <a:ext cx="2136862" cy="1139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just" defTabSz="711200">
            <a:lnSpc>
              <a:spcPct val="90000"/>
            </a:lnSpc>
            <a:spcBef>
              <a:spcPct val="0"/>
            </a:spcBef>
            <a:spcAft>
              <a:spcPct val="15000"/>
            </a:spcAft>
            <a:buChar char="••"/>
          </a:pPr>
          <a:r>
            <a:rPr lang="es-ES" sz="1600" kern="1200" dirty="0"/>
            <a:t>Situaciones que deben considerarse para el cumplimiento de las acciones estratégicas.</a:t>
          </a:r>
        </a:p>
      </dsp:txBody>
      <dsp:txXfrm>
        <a:off x="6358935" y="3275424"/>
        <a:ext cx="2136862" cy="11390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8BAF95-8119-4216-B556-39458AEB2828}">
      <dsp:nvSpPr>
        <dsp:cNvPr id="0" name=""/>
        <dsp:cNvSpPr/>
      </dsp:nvSpPr>
      <dsp:spPr>
        <a:xfrm rot="5400000">
          <a:off x="307513" y="1677250"/>
          <a:ext cx="1159552" cy="1320109"/>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C7CED3-424A-4CCE-93BE-FBAB03FD98FA}">
      <dsp:nvSpPr>
        <dsp:cNvPr id="0" name=""/>
        <dsp:cNvSpPr/>
      </dsp:nvSpPr>
      <dsp:spPr>
        <a:xfrm>
          <a:off x="302" y="391863"/>
          <a:ext cx="1952004" cy="1366339"/>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C" sz="2500" b="1" kern="1200" dirty="0"/>
            <a:t>Escenario</a:t>
          </a:r>
          <a:endParaRPr lang="es-ES" sz="2500" kern="1200" dirty="0"/>
        </a:p>
      </dsp:txBody>
      <dsp:txXfrm>
        <a:off x="67013" y="458574"/>
        <a:ext cx="1818582" cy="1232917"/>
      </dsp:txXfrm>
    </dsp:sp>
    <dsp:sp modelId="{4DBF394C-A25D-4642-BFEF-2690A5997A0E}">
      <dsp:nvSpPr>
        <dsp:cNvPr id="0" name=""/>
        <dsp:cNvSpPr/>
      </dsp:nvSpPr>
      <dsp:spPr>
        <a:xfrm>
          <a:off x="2073946" y="84880"/>
          <a:ext cx="4202345" cy="1793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just" defTabSz="711200">
            <a:lnSpc>
              <a:spcPct val="90000"/>
            </a:lnSpc>
            <a:spcBef>
              <a:spcPct val="0"/>
            </a:spcBef>
            <a:spcAft>
              <a:spcPct val="15000"/>
            </a:spcAft>
            <a:buChar char="••"/>
          </a:pPr>
          <a:r>
            <a:rPr lang="es-EC" sz="1600" kern="1200" dirty="0"/>
            <a:t>Luego a una erupción grande del volcán Cotopaxi, se requiere rehabilitar los servicios en el DMQ, en especial aquellos que puedan garantizar la protección de derechos de la población afectada o expuesta</a:t>
          </a:r>
          <a:endParaRPr lang="es-ES" sz="1600" kern="1200" dirty="0"/>
        </a:p>
      </dsp:txBody>
      <dsp:txXfrm>
        <a:off x="2073946" y="84880"/>
        <a:ext cx="4202345" cy="1793573"/>
      </dsp:txXfrm>
    </dsp:sp>
    <dsp:sp modelId="{77DCD740-F9BC-403B-951B-F68449455DE7}">
      <dsp:nvSpPr>
        <dsp:cNvPr id="0" name=""/>
        <dsp:cNvSpPr/>
      </dsp:nvSpPr>
      <dsp:spPr>
        <a:xfrm rot="5400000">
          <a:off x="2593766" y="3212101"/>
          <a:ext cx="1159552" cy="1320109"/>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A62FE7-6169-49FD-B82E-78F86C9BE98E}">
      <dsp:nvSpPr>
        <dsp:cNvPr id="0" name=""/>
        <dsp:cNvSpPr/>
      </dsp:nvSpPr>
      <dsp:spPr>
        <a:xfrm>
          <a:off x="2091433" y="1926713"/>
          <a:ext cx="1952004" cy="1366339"/>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C" sz="2500" b="1" kern="1200" dirty="0"/>
            <a:t>Acciones estratégicas</a:t>
          </a:r>
          <a:endParaRPr lang="es-ES" sz="2500" kern="1200" dirty="0"/>
        </a:p>
      </dsp:txBody>
      <dsp:txXfrm>
        <a:off x="2158144" y="1993424"/>
        <a:ext cx="1818582" cy="1232917"/>
      </dsp:txXfrm>
    </dsp:sp>
    <dsp:sp modelId="{08370F26-CC69-4126-83CD-9770D17A32E0}">
      <dsp:nvSpPr>
        <dsp:cNvPr id="0" name=""/>
        <dsp:cNvSpPr/>
      </dsp:nvSpPr>
      <dsp:spPr>
        <a:xfrm>
          <a:off x="4234953" y="1861022"/>
          <a:ext cx="3626145" cy="1327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just" defTabSz="711200">
            <a:lnSpc>
              <a:spcPct val="90000"/>
            </a:lnSpc>
            <a:spcBef>
              <a:spcPct val="0"/>
            </a:spcBef>
            <a:spcAft>
              <a:spcPct val="15000"/>
            </a:spcAft>
            <a:buChar char="••"/>
          </a:pPr>
          <a:r>
            <a:rPr lang="es-ES" sz="1600" kern="1200" dirty="0"/>
            <a:t> Acciones que permitan la coordinación y solución de problemas provenientes del evento.</a:t>
          </a:r>
        </a:p>
        <a:p>
          <a:pPr marL="171450" lvl="1" indent="-171450" algn="just" defTabSz="711200">
            <a:lnSpc>
              <a:spcPct val="90000"/>
            </a:lnSpc>
            <a:spcBef>
              <a:spcPct val="0"/>
            </a:spcBef>
            <a:spcAft>
              <a:spcPct val="15000"/>
            </a:spcAft>
            <a:buChar char="••"/>
          </a:pPr>
          <a:r>
            <a:rPr lang="es-MX" sz="1600" kern="1200" dirty="0"/>
            <a:t>Plan de recuperación </a:t>
          </a:r>
          <a:r>
            <a:rPr lang="es-MX" sz="1600" kern="1200" dirty="0" err="1"/>
            <a:t>post-desastre</a:t>
          </a:r>
          <a:r>
            <a:rPr lang="es-MX" sz="1600" kern="1200" dirty="0"/>
            <a:t> identificando posibles acciones de recuperación temprana.</a:t>
          </a:r>
          <a:endParaRPr lang="es-ES" sz="1600" kern="1200" dirty="0"/>
        </a:p>
      </dsp:txBody>
      <dsp:txXfrm>
        <a:off x="4234953" y="1861022"/>
        <a:ext cx="3626145" cy="1327444"/>
      </dsp:txXfrm>
    </dsp:sp>
    <dsp:sp modelId="{0E519493-981E-4469-AA92-00F0B3379A11}">
      <dsp:nvSpPr>
        <dsp:cNvPr id="0" name=""/>
        <dsp:cNvSpPr/>
      </dsp:nvSpPr>
      <dsp:spPr>
        <a:xfrm>
          <a:off x="3974753" y="3602983"/>
          <a:ext cx="1952004" cy="866190"/>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C" sz="2500" b="1" kern="1200" dirty="0"/>
            <a:t>Brechas</a:t>
          </a:r>
          <a:endParaRPr lang="es-ES" sz="2500" kern="1200" dirty="0"/>
        </a:p>
      </dsp:txBody>
      <dsp:txXfrm>
        <a:off x="4017045" y="3645275"/>
        <a:ext cx="1867420" cy="781606"/>
      </dsp:txXfrm>
    </dsp:sp>
    <dsp:sp modelId="{4E7F51D3-AB68-4049-99FA-5B185E676277}">
      <dsp:nvSpPr>
        <dsp:cNvPr id="0" name=""/>
        <dsp:cNvSpPr/>
      </dsp:nvSpPr>
      <dsp:spPr>
        <a:xfrm>
          <a:off x="5935534" y="3320275"/>
          <a:ext cx="2598863" cy="1104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just" defTabSz="711200">
            <a:lnSpc>
              <a:spcPct val="90000"/>
            </a:lnSpc>
            <a:spcBef>
              <a:spcPct val="0"/>
            </a:spcBef>
            <a:spcAft>
              <a:spcPct val="15000"/>
            </a:spcAft>
            <a:buChar char="••"/>
          </a:pPr>
          <a:r>
            <a:rPr lang="es-MX" sz="1600" kern="1200" dirty="0"/>
            <a:t>Disponibilidad de recursos financieros, considerando que esta fase puede durar meses o años.</a:t>
          </a:r>
          <a:endParaRPr lang="es-ES" sz="1600" kern="1200" dirty="0"/>
        </a:p>
      </dsp:txBody>
      <dsp:txXfrm>
        <a:off x="5935534" y="3320275"/>
        <a:ext cx="2598863" cy="11043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B28648-C220-4F06-B0E4-401D8446A4D8}">
      <dsp:nvSpPr>
        <dsp:cNvPr id="0" name=""/>
        <dsp:cNvSpPr/>
      </dsp:nvSpPr>
      <dsp:spPr>
        <a:xfrm>
          <a:off x="3134064" y="0"/>
          <a:ext cx="2876532" cy="2876970"/>
        </a:xfrm>
        <a:prstGeom prst="circularArrow">
          <a:avLst>
            <a:gd name="adj1" fmla="val 10980"/>
            <a:gd name="adj2" fmla="val 1142322"/>
            <a:gd name="adj3" fmla="val 4500000"/>
            <a:gd name="adj4" fmla="val 10800000"/>
            <a:gd name="adj5" fmla="val 12500"/>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F105295-944E-452A-8A01-3BD67BEB299B}">
      <dsp:nvSpPr>
        <dsp:cNvPr id="0" name=""/>
        <dsp:cNvSpPr/>
      </dsp:nvSpPr>
      <dsp:spPr>
        <a:xfrm>
          <a:off x="3769872" y="1038673"/>
          <a:ext cx="1598433" cy="799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a:t>Evaluación de daños y estimación de necesidades</a:t>
          </a:r>
        </a:p>
      </dsp:txBody>
      <dsp:txXfrm>
        <a:off x="3769872" y="1038673"/>
        <a:ext cx="1598433" cy="799025"/>
      </dsp:txXfrm>
    </dsp:sp>
    <dsp:sp modelId="{0F174192-32D3-4689-A07D-79AB98B8DBF3}">
      <dsp:nvSpPr>
        <dsp:cNvPr id="0" name=""/>
        <dsp:cNvSpPr/>
      </dsp:nvSpPr>
      <dsp:spPr>
        <a:xfrm>
          <a:off x="2335117" y="1653032"/>
          <a:ext cx="2876532" cy="2876970"/>
        </a:xfrm>
        <a:prstGeom prst="leftCircularArrow">
          <a:avLst>
            <a:gd name="adj1" fmla="val 10980"/>
            <a:gd name="adj2" fmla="val 1142322"/>
            <a:gd name="adj3" fmla="val 6300000"/>
            <a:gd name="adj4" fmla="val 18900000"/>
            <a:gd name="adj5" fmla="val 12500"/>
          </a:avLst>
        </a:prstGeom>
        <a:solidFill>
          <a:schemeClr val="accent6"/>
        </a:solidFill>
        <a:ln>
          <a:noFill/>
        </a:ln>
        <a:effectLst/>
      </dsp:spPr>
      <dsp:style>
        <a:lnRef idx="0">
          <a:scrgbClr r="0" g="0" b="0"/>
        </a:lnRef>
        <a:fillRef idx="0">
          <a:scrgbClr r="0" g="0" b="0"/>
        </a:fillRef>
        <a:effectRef idx="0">
          <a:scrgbClr r="0" g="0" b="0"/>
        </a:effectRef>
        <a:fontRef idx="minor">
          <a:schemeClr val="lt1"/>
        </a:fontRef>
      </dsp:style>
    </dsp:sp>
    <dsp:sp modelId="{C8803570-27D8-4650-AC37-F5F07FC93FC7}">
      <dsp:nvSpPr>
        <dsp:cNvPr id="0" name=""/>
        <dsp:cNvSpPr/>
      </dsp:nvSpPr>
      <dsp:spPr>
        <a:xfrm>
          <a:off x="2974167" y="2701268"/>
          <a:ext cx="1598433" cy="799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a:t>Información pública y medios de comunicación</a:t>
          </a:r>
        </a:p>
      </dsp:txBody>
      <dsp:txXfrm>
        <a:off x="2974167" y="2701268"/>
        <a:ext cx="1598433" cy="799025"/>
      </dsp:txXfrm>
    </dsp:sp>
    <dsp:sp modelId="{FAC2714B-10FB-44CA-9A5B-6053893DE73E}">
      <dsp:nvSpPr>
        <dsp:cNvPr id="0" name=""/>
        <dsp:cNvSpPr/>
      </dsp:nvSpPr>
      <dsp:spPr>
        <a:xfrm>
          <a:off x="3338798" y="3503879"/>
          <a:ext cx="2471386" cy="2472377"/>
        </a:xfrm>
        <a:prstGeom prst="blockArc">
          <a:avLst>
            <a:gd name="adj1" fmla="val 13500000"/>
            <a:gd name="adj2" fmla="val 10800000"/>
            <a:gd name="adj3" fmla="val 12740"/>
          </a:avLst>
        </a:prstGeom>
        <a:solidFill>
          <a:schemeClr val="accent4"/>
        </a:solidFill>
        <a:ln>
          <a:noFill/>
        </a:ln>
        <a:effectLst/>
      </dsp:spPr>
      <dsp:style>
        <a:lnRef idx="0">
          <a:scrgbClr r="0" g="0" b="0"/>
        </a:lnRef>
        <a:fillRef idx="0">
          <a:scrgbClr r="0" g="0" b="0"/>
        </a:fillRef>
        <a:effectRef idx="0">
          <a:scrgbClr r="0" g="0" b="0"/>
        </a:effectRef>
        <a:fontRef idx="minor">
          <a:schemeClr val="lt1"/>
        </a:fontRef>
      </dsp:style>
    </dsp:sp>
    <dsp:sp modelId="{00CBFD42-A333-44F8-86F6-7B4AD70AED5B}">
      <dsp:nvSpPr>
        <dsp:cNvPr id="0" name=""/>
        <dsp:cNvSpPr/>
      </dsp:nvSpPr>
      <dsp:spPr>
        <a:xfrm>
          <a:off x="3773654" y="4366253"/>
          <a:ext cx="1598433" cy="799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a:t>Censo y Donaciones</a:t>
          </a:r>
        </a:p>
      </dsp:txBody>
      <dsp:txXfrm>
        <a:off x="3773654" y="4366253"/>
        <a:ext cx="1598433" cy="79902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8ACCA4D1-F68F-402A-9A29-77550F285DDC}" type="datetimeFigureOut">
              <a:rPr lang="es-EC" smtClean="0"/>
              <a:t>8/5/2023</a:t>
            </a:fld>
            <a:endParaRPr lang="es-EC"/>
          </a:p>
        </p:txBody>
      </p:sp>
      <p:sp>
        <p:nvSpPr>
          <p:cNvPr id="4" name="Marcador de imagen de diapositiva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32C7682A-8FBC-435C-B23D-0599B1D2D6FA}" type="slidenum">
              <a:rPr lang="es-EC" smtClean="0"/>
              <a:t>‹Nº›</a:t>
            </a:fld>
            <a:endParaRPr lang="es-EC"/>
          </a:p>
        </p:txBody>
      </p:sp>
    </p:spTree>
    <p:extLst>
      <p:ext uri="{BB962C8B-B14F-4D97-AF65-F5344CB8AC3E}">
        <p14:creationId xmlns:p14="http://schemas.microsoft.com/office/powerpoint/2010/main" val="634657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Es importante poner en contexto</a:t>
            </a:r>
            <a:r>
              <a:rPr lang="es-EC" baseline="0" dirty="0"/>
              <a:t> la articulación de los documentos y para qué sirve cada uno. En este caso el plan de contingencia establece acciones de respuesta interinstitucionales y sectoriales a partir de </a:t>
            </a:r>
            <a:r>
              <a:rPr lang="es-EC" baseline="0" dirty="0" smtClean="0"/>
              <a:t>escenarios específicos de impacto del volcán Cotopaxi.</a:t>
            </a:r>
            <a:endParaRPr lang="es-EC" dirty="0"/>
          </a:p>
        </p:txBody>
      </p:sp>
      <p:sp>
        <p:nvSpPr>
          <p:cNvPr id="4" name="Marcador de número de diapositiva 3"/>
          <p:cNvSpPr>
            <a:spLocks noGrp="1"/>
          </p:cNvSpPr>
          <p:nvPr>
            <p:ph type="sldNum" sz="quarter" idx="10"/>
          </p:nvPr>
        </p:nvSpPr>
        <p:spPr/>
        <p:txBody>
          <a:bodyPr/>
          <a:lstStyle/>
          <a:p>
            <a:fld id="{1D803CF9-B77D-47B9-AC66-ED1938B108A3}" type="slidenum">
              <a:rPr lang="es-EC" smtClean="0"/>
              <a:t>4</a:t>
            </a:fld>
            <a:endParaRPr lang="es-EC"/>
          </a:p>
        </p:txBody>
      </p:sp>
    </p:spTree>
    <p:extLst>
      <p:ext uri="{BB962C8B-B14F-4D97-AF65-F5344CB8AC3E}">
        <p14:creationId xmlns:p14="http://schemas.microsoft.com/office/powerpoint/2010/main" val="1692331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Recalcar que se mantiene</a:t>
            </a:r>
            <a:r>
              <a:rPr lang="es-EC" baseline="0" dirty="0"/>
              <a:t> un plan de capacitación con un cronograma, mismo que está en ejecución.</a:t>
            </a:r>
            <a:endParaRPr lang="es-EC" dirty="0"/>
          </a:p>
        </p:txBody>
      </p:sp>
      <p:sp>
        <p:nvSpPr>
          <p:cNvPr id="4" name="Marcador de número de diapositiva 3"/>
          <p:cNvSpPr>
            <a:spLocks noGrp="1"/>
          </p:cNvSpPr>
          <p:nvPr>
            <p:ph type="sldNum" sz="quarter" idx="10"/>
          </p:nvPr>
        </p:nvSpPr>
        <p:spPr/>
        <p:txBody>
          <a:bodyPr/>
          <a:lstStyle/>
          <a:p>
            <a:fld id="{1D803CF9-B77D-47B9-AC66-ED1938B108A3}" type="slidenum">
              <a:rPr lang="es-EC" smtClean="0"/>
              <a:t>14</a:t>
            </a:fld>
            <a:endParaRPr lang="es-EC"/>
          </a:p>
        </p:txBody>
      </p:sp>
    </p:spTree>
    <p:extLst>
      <p:ext uri="{BB962C8B-B14F-4D97-AF65-F5344CB8AC3E}">
        <p14:creationId xmlns:p14="http://schemas.microsoft.com/office/powerpoint/2010/main" val="1389856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Recalcar</a:t>
            </a:r>
            <a:r>
              <a:rPr lang="es-EC" baseline="0" dirty="0"/>
              <a:t> que se ha capacitado a las UGR Metropolitanas sobre el proceso eruptivo del volcán, peligros asociados, acciones de preparación y uso de la página web: volcancotopaxi.ec</a:t>
            </a:r>
            <a:endParaRPr lang="es-EC" dirty="0"/>
          </a:p>
        </p:txBody>
      </p:sp>
      <p:sp>
        <p:nvSpPr>
          <p:cNvPr id="4" name="Marcador de número de diapositiva 3"/>
          <p:cNvSpPr>
            <a:spLocks noGrp="1"/>
          </p:cNvSpPr>
          <p:nvPr>
            <p:ph type="sldNum" sz="quarter" idx="10"/>
          </p:nvPr>
        </p:nvSpPr>
        <p:spPr/>
        <p:txBody>
          <a:bodyPr/>
          <a:lstStyle/>
          <a:p>
            <a:fld id="{1D803CF9-B77D-47B9-AC66-ED1938B108A3}" type="slidenum">
              <a:rPr lang="es-EC" smtClean="0"/>
              <a:t>15</a:t>
            </a:fld>
            <a:endParaRPr lang="es-EC"/>
          </a:p>
        </p:txBody>
      </p:sp>
    </p:spTree>
    <p:extLst>
      <p:ext uri="{BB962C8B-B14F-4D97-AF65-F5344CB8AC3E}">
        <p14:creationId xmlns:p14="http://schemas.microsoft.com/office/powerpoint/2010/main" val="3683488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Recalcar</a:t>
            </a:r>
            <a:r>
              <a:rPr lang="es-EC" baseline="0" dirty="0"/>
              <a:t> que se cuenta con un total de 35 personas formadas que brindarán apoyo en temas de capacitación y se realizarán más formador de formadores involucrando a la academia a través de convenios.</a:t>
            </a:r>
            <a:endParaRPr lang="es-EC" dirty="0"/>
          </a:p>
        </p:txBody>
      </p:sp>
      <p:sp>
        <p:nvSpPr>
          <p:cNvPr id="4" name="Marcador de número de diapositiva 3"/>
          <p:cNvSpPr>
            <a:spLocks noGrp="1"/>
          </p:cNvSpPr>
          <p:nvPr>
            <p:ph type="sldNum" sz="quarter" idx="10"/>
          </p:nvPr>
        </p:nvSpPr>
        <p:spPr/>
        <p:txBody>
          <a:bodyPr/>
          <a:lstStyle/>
          <a:p>
            <a:fld id="{1D803CF9-B77D-47B9-AC66-ED1938B108A3}" type="slidenum">
              <a:rPr lang="es-EC" smtClean="0"/>
              <a:t>16</a:t>
            </a:fld>
            <a:endParaRPr lang="es-EC"/>
          </a:p>
        </p:txBody>
      </p:sp>
    </p:spTree>
    <p:extLst>
      <p:ext uri="{BB962C8B-B14F-4D97-AF65-F5344CB8AC3E}">
        <p14:creationId xmlns:p14="http://schemas.microsoft.com/office/powerpoint/2010/main" val="1313501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Feria informativa realizada</a:t>
            </a:r>
            <a:r>
              <a:rPr lang="es-EC" baseline="0" dirty="0"/>
              <a:t> en el sector comercial de San Gabriel, en el mes de febrero</a:t>
            </a:r>
          </a:p>
          <a:p>
            <a:r>
              <a:rPr lang="es-EC" baseline="0" dirty="0"/>
              <a:t>Puerta a puerta realizada en el sector comercial de Playa Chica calles: acceso 5, Av. San Juan de Dios y </a:t>
            </a:r>
            <a:r>
              <a:rPr lang="es-EC" baseline="0" dirty="0" err="1"/>
              <a:t>Av</a:t>
            </a:r>
            <a:r>
              <a:rPr lang="es-EC" baseline="0" dirty="0"/>
              <a:t> </a:t>
            </a:r>
            <a:r>
              <a:rPr lang="es-EC" baseline="0" dirty="0" err="1"/>
              <a:t>Ilaló</a:t>
            </a:r>
            <a:r>
              <a:rPr lang="es-EC" baseline="0" dirty="0"/>
              <a:t> en el mes de mayo</a:t>
            </a:r>
          </a:p>
          <a:p>
            <a:endParaRPr lang="es-EC" dirty="0"/>
          </a:p>
        </p:txBody>
      </p:sp>
      <p:sp>
        <p:nvSpPr>
          <p:cNvPr id="4" name="Marcador de número de diapositiva 3"/>
          <p:cNvSpPr>
            <a:spLocks noGrp="1"/>
          </p:cNvSpPr>
          <p:nvPr>
            <p:ph type="sldNum" sz="quarter" idx="10"/>
          </p:nvPr>
        </p:nvSpPr>
        <p:spPr/>
        <p:txBody>
          <a:bodyPr/>
          <a:lstStyle/>
          <a:p>
            <a:fld id="{1D803CF9-B77D-47B9-AC66-ED1938B108A3}" type="slidenum">
              <a:rPr lang="es-EC" smtClean="0"/>
              <a:t>17</a:t>
            </a:fld>
            <a:endParaRPr lang="es-EC"/>
          </a:p>
        </p:txBody>
      </p:sp>
    </p:spTree>
    <p:extLst>
      <p:ext uri="{BB962C8B-B14F-4D97-AF65-F5344CB8AC3E}">
        <p14:creationId xmlns:p14="http://schemas.microsoft.com/office/powerpoint/2010/main" val="2639330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Recalcar</a:t>
            </a:r>
            <a:r>
              <a:rPr lang="es-EC" baseline="0" dirty="0"/>
              <a:t> que la metodología esta enfocada en hacer todos los esfuerzo en la capacitación para luego establecer ejercicios de simulacro, para este año al igual que en el anterior se tiene planificado un simulacro general con hipótesis volcán Cotopaxi en noviembre, se está gestionando el financiamiento.</a:t>
            </a:r>
            <a:endParaRPr lang="es-EC" dirty="0"/>
          </a:p>
        </p:txBody>
      </p:sp>
      <p:sp>
        <p:nvSpPr>
          <p:cNvPr id="4" name="Marcador de número de diapositiva 3"/>
          <p:cNvSpPr>
            <a:spLocks noGrp="1"/>
          </p:cNvSpPr>
          <p:nvPr>
            <p:ph type="sldNum" sz="quarter" idx="10"/>
          </p:nvPr>
        </p:nvSpPr>
        <p:spPr/>
        <p:txBody>
          <a:bodyPr/>
          <a:lstStyle/>
          <a:p>
            <a:fld id="{1D803CF9-B77D-47B9-AC66-ED1938B108A3}" type="slidenum">
              <a:rPr lang="es-EC" smtClean="0"/>
              <a:t>18</a:t>
            </a:fld>
            <a:endParaRPr lang="es-EC"/>
          </a:p>
        </p:txBody>
      </p:sp>
    </p:spTree>
    <p:extLst>
      <p:ext uri="{BB962C8B-B14F-4D97-AF65-F5344CB8AC3E}">
        <p14:creationId xmlns:p14="http://schemas.microsoft.com/office/powerpoint/2010/main" val="3667616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D803CF9-B77D-47B9-AC66-ED1938B108A3}" type="slidenum">
              <a:rPr lang="es-EC" smtClean="0"/>
              <a:t>19</a:t>
            </a:fld>
            <a:endParaRPr lang="es-EC"/>
          </a:p>
        </p:txBody>
      </p:sp>
    </p:spTree>
    <p:extLst>
      <p:ext uri="{BB962C8B-B14F-4D97-AF65-F5344CB8AC3E}">
        <p14:creationId xmlns:p14="http://schemas.microsoft.com/office/powerpoint/2010/main" val="3672737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Ejemplo</a:t>
            </a:r>
          </a:p>
        </p:txBody>
      </p:sp>
      <p:sp>
        <p:nvSpPr>
          <p:cNvPr id="4" name="Marcador de número de diapositiva 3"/>
          <p:cNvSpPr>
            <a:spLocks noGrp="1"/>
          </p:cNvSpPr>
          <p:nvPr>
            <p:ph type="sldNum" sz="quarter" idx="10"/>
          </p:nvPr>
        </p:nvSpPr>
        <p:spPr/>
        <p:txBody>
          <a:bodyPr/>
          <a:lstStyle/>
          <a:p>
            <a:fld id="{1D803CF9-B77D-47B9-AC66-ED1938B108A3}" type="slidenum">
              <a:rPr lang="es-EC" smtClean="0"/>
              <a:t>20</a:t>
            </a:fld>
            <a:endParaRPr lang="es-EC"/>
          </a:p>
        </p:txBody>
      </p:sp>
    </p:spTree>
    <p:extLst>
      <p:ext uri="{BB962C8B-B14F-4D97-AF65-F5344CB8AC3E}">
        <p14:creationId xmlns:p14="http://schemas.microsoft.com/office/powerpoint/2010/main" val="2908181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Ejemplo</a:t>
            </a:r>
          </a:p>
        </p:txBody>
      </p:sp>
      <p:sp>
        <p:nvSpPr>
          <p:cNvPr id="4" name="Marcador de número de diapositiva 3"/>
          <p:cNvSpPr>
            <a:spLocks noGrp="1"/>
          </p:cNvSpPr>
          <p:nvPr>
            <p:ph type="sldNum" sz="quarter" idx="10"/>
          </p:nvPr>
        </p:nvSpPr>
        <p:spPr/>
        <p:txBody>
          <a:bodyPr/>
          <a:lstStyle/>
          <a:p>
            <a:fld id="{1D803CF9-B77D-47B9-AC66-ED1938B108A3}" type="slidenum">
              <a:rPr lang="es-EC" smtClean="0"/>
              <a:t>21</a:t>
            </a:fld>
            <a:endParaRPr lang="es-EC"/>
          </a:p>
        </p:txBody>
      </p:sp>
    </p:spTree>
    <p:extLst>
      <p:ext uri="{BB962C8B-B14F-4D97-AF65-F5344CB8AC3E}">
        <p14:creationId xmlns:p14="http://schemas.microsoft.com/office/powerpoint/2010/main" val="4022498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Ejemplo</a:t>
            </a:r>
          </a:p>
        </p:txBody>
      </p:sp>
      <p:sp>
        <p:nvSpPr>
          <p:cNvPr id="4" name="Marcador de número de diapositiva 3"/>
          <p:cNvSpPr>
            <a:spLocks noGrp="1"/>
          </p:cNvSpPr>
          <p:nvPr>
            <p:ph type="sldNum" sz="quarter" idx="10"/>
          </p:nvPr>
        </p:nvSpPr>
        <p:spPr/>
        <p:txBody>
          <a:bodyPr/>
          <a:lstStyle/>
          <a:p>
            <a:fld id="{1D803CF9-B77D-47B9-AC66-ED1938B108A3}" type="slidenum">
              <a:rPr lang="es-EC" smtClean="0"/>
              <a:t>22</a:t>
            </a:fld>
            <a:endParaRPr lang="es-EC"/>
          </a:p>
        </p:txBody>
      </p:sp>
    </p:spTree>
    <p:extLst>
      <p:ext uri="{BB962C8B-B14F-4D97-AF65-F5344CB8AC3E}">
        <p14:creationId xmlns:p14="http://schemas.microsoft.com/office/powerpoint/2010/main" val="368817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Ejemplo</a:t>
            </a:r>
          </a:p>
        </p:txBody>
      </p:sp>
      <p:sp>
        <p:nvSpPr>
          <p:cNvPr id="4" name="Marcador de número de diapositiva 3"/>
          <p:cNvSpPr>
            <a:spLocks noGrp="1"/>
          </p:cNvSpPr>
          <p:nvPr>
            <p:ph type="sldNum" sz="quarter" idx="10"/>
          </p:nvPr>
        </p:nvSpPr>
        <p:spPr/>
        <p:txBody>
          <a:bodyPr/>
          <a:lstStyle/>
          <a:p>
            <a:fld id="{1D803CF9-B77D-47B9-AC66-ED1938B108A3}" type="slidenum">
              <a:rPr lang="es-EC" smtClean="0"/>
              <a:t>23</a:t>
            </a:fld>
            <a:endParaRPr lang="es-EC"/>
          </a:p>
        </p:txBody>
      </p:sp>
    </p:spTree>
    <p:extLst>
      <p:ext uri="{BB962C8B-B14F-4D97-AF65-F5344CB8AC3E}">
        <p14:creationId xmlns:p14="http://schemas.microsoft.com/office/powerpoint/2010/main" val="2372275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Recalcar que la estructura del plan se</a:t>
            </a:r>
            <a:r>
              <a:rPr lang="es-EC" baseline="0" dirty="0"/>
              <a:t> basa con lo establecido por el plan </a:t>
            </a:r>
            <a:r>
              <a:rPr lang="es-EC" baseline="0" dirty="0" err="1"/>
              <a:t>RespondeQuito</a:t>
            </a:r>
            <a:endParaRPr lang="es-EC" dirty="0"/>
          </a:p>
        </p:txBody>
      </p:sp>
      <p:sp>
        <p:nvSpPr>
          <p:cNvPr id="4" name="Marcador de número de diapositiva 3"/>
          <p:cNvSpPr>
            <a:spLocks noGrp="1"/>
          </p:cNvSpPr>
          <p:nvPr>
            <p:ph type="sldNum" sz="quarter" idx="10"/>
          </p:nvPr>
        </p:nvSpPr>
        <p:spPr/>
        <p:txBody>
          <a:bodyPr/>
          <a:lstStyle/>
          <a:p>
            <a:fld id="{1D803CF9-B77D-47B9-AC66-ED1938B108A3}" type="slidenum">
              <a:rPr lang="es-EC" smtClean="0"/>
              <a:t>5</a:t>
            </a:fld>
            <a:endParaRPr lang="es-EC"/>
          </a:p>
        </p:txBody>
      </p:sp>
    </p:spTree>
    <p:extLst>
      <p:ext uri="{BB962C8B-B14F-4D97-AF65-F5344CB8AC3E}">
        <p14:creationId xmlns:p14="http://schemas.microsoft.com/office/powerpoint/2010/main" val="2819250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Ejemplo</a:t>
            </a:r>
          </a:p>
        </p:txBody>
      </p:sp>
      <p:sp>
        <p:nvSpPr>
          <p:cNvPr id="4" name="Marcador de número de diapositiva 3"/>
          <p:cNvSpPr>
            <a:spLocks noGrp="1"/>
          </p:cNvSpPr>
          <p:nvPr>
            <p:ph type="sldNum" sz="quarter" idx="10"/>
          </p:nvPr>
        </p:nvSpPr>
        <p:spPr/>
        <p:txBody>
          <a:bodyPr/>
          <a:lstStyle/>
          <a:p>
            <a:fld id="{1D803CF9-B77D-47B9-AC66-ED1938B108A3}" type="slidenum">
              <a:rPr lang="es-EC" smtClean="0"/>
              <a:t>24</a:t>
            </a:fld>
            <a:endParaRPr lang="es-EC"/>
          </a:p>
        </p:txBody>
      </p:sp>
    </p:spTree>
    <p:extLst>
      <p:ext uri="{BB962C8B-B14F-4D97-AF65-F5344CB8AC3E}">
        <p14:creationId xmlns:p14="http://schemas.microsoft.com/office/powerpoint/2010/main" val="995546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Ejemplo</a:t>
            </a:r>
          </a:p>
        </p:txBody>
      </p:sp>
      <p:sp>
        <p:nvSpPr>
          <p:cNvPr id="4" name="Marcador de número de diapositiva 3"/>
          <p:cNvSpPr>
            <a:spLocks noGrp="1"/>
          </p:cNvSpPr>
          <p:nvPr>
            <p:ph type="sldNum" sz="quarter" idx="10"/>
          </p:nvPr>
        </p:nvSpPr>
        <p:spPr/>
        <p:txBody>
          <a:bodyPr/>
          <a:lstStyle/>
          <a:p>
            <a:fld id="{1D803CF9-B77D-47B9-AC66-ED1938B108A3}" type="slidenum">
              <a:rPr lang="es-EC" smtClean="0"/>
              <a:t>25</a:t>
            </a:fld>
            <a:endParaRPr lang="es-EC"/>
          </a:p>
        </p:txBody>
      </p:sp>
    </p:spTree>
    <p:extLst>
      <p:ext uri="{BB962C8B-B14F-4D97-AF65-F5344CB8AC3E}">
        <p14:creationId xmlns:p14="http://schemas.microsoft.com/office/powerpoint/2010/main" val="4220727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Ejemplo</a:t>
            </a:r>
          </a:p>
        </p:txBody>
      </p:sp>
      <p:sp>
        <p:nvSpPr>
          <p:cNvPr id="4" name="Marcador de número de diapositiva 3"/>
          <p:cNvSpPr>
            <a:spLocks noGrp="1"/>
          </p:cNvSpPr>
          <p:nvPr>
            <p:ph type="sldNum" sz="quarter" idx="10"/>
          </p:nvPr>
        </p:nvSpPr>
        <p:spPr/>
        <p:txBody>
          <a:bodyPr/>
          <a:lstStyle/>
          <a:p>
            <a:fld id="{1D803CF9-B77D-47B9-AC66-ED1938B108A3}" type="slidenum">
              <a:rPr lang="es-EC" smtClean="0"/>
              <a:t>26</a:t>
            </a:fld>
            <a:endParaRPr lang="es-EC"/>
          </a:p>
        </p:txBody>
      </p:sp>
    </p:spTree>
    <p:extLst>
      <p:ext uri="{BB962C8B-B14F-4D97-AF65-F5344CB8AC3E}">
        <p14:creationId xmlns:p14="http://schemas.microsoft.com/office/powerpoint/2010/main" val="3973527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D803CF9-B77D-47B9-AC66-ED1938B108A3}" type="slidenum">
              <a:rPr lang="es-EC" smtClean="0"/>
              <a:t>27</a:t>
            </a:fld>
            <a:endParaRPr lang="es-EC"/>
          </a:p>
        </p:txBody>
      </p:sp>
    </p:spTree>
    <p:extLst>
      <p:ext uri="{BB962C8B-B14F-4D97-AF65-F5344CB8AC3E}">
        <p14:creationId xmlns:p14="http://schemas.microsoft.com/office/powerpoint/2010/main" val="653667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D803CF9-B77D-47B9-AC66-ED1938B108A3}" type="slidenum">
              <a:rPr lang="es-EC" smtClean="0"/>
              <a:t>28</a:t>
            </a:fld>
            <a:endParaRPr lang="es-EC"/>
          </a:p>
        </p:txBody>
      </p:sp>
    </p:spTree>
    <p:extLst>
      <p:ext uri="{BB962C8B-B14F-4D97-AF65-F5344CB8AC3E}">
        <p14:creationId xmlns:p14="http://schemas.microsoft.com/office/powerpoint/2010/main" val="3052233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Es importante indicar que el</a:t>
            </a:r>
            <a:r>
              <a:rPr lang="es-EC" baseline="0" dirty="0"/>
              <a:t> </a:t>
            </a:r>
            <a:r>
              <a:rPr lang="es-EC" dirty="0"/>
              <a:t>GAD de Quito ha creado su</a:t>
            </a:r>
            <a:r>
              <a:rPr lang="es-EC" baseline="0" dirty="0"/>
              <a:t> propio escenario con datos de estudios y coordinaciones con las instituciones. </a:t>
            </a:r>
            <a:endParaRPr lang="es-EC" dirty="0"/>
          </a:p>
        </p:txBody>
      </p:sp>
      <p:sp>
        <p:nvSpPr>
          <p:cNvPr id="4" name="Marcador de número de diapositiva 3"/>
          <p:cNvSpPr>
            <a:spLocks noGrp="1"/>
          </p:cNvSpPr>
          <p:nvPr>
            <p:ph type="sldNum" sz="quarter" idx="10"/>
          </p:nvPr>
        </p:nvSpPr>
        <p:spPr/>
        <p:txBody>
          <a:bodyPr/>
          <a:lstStyle/>
          <a:p>
            <a:fld id="{1D803CF9-B77D-47B9-AC66-ED1938B108A3}" type="slidenum">
              <a:rPr lang="es-EC" smtClean="0"/>
              <a:t>6</a:t>
            </a:fld>
            <a:endParaRPr lang="es-EC"/>
          </a:p>
        </p:txBody>
      </p:sp>
    </p:spTree>
    <p:extLst>
      <p:ext uri="{BB962C8B-B14F-4D97-AF65-F5344CB8AC3E}">
        <p14:creationId xmlns:p14="http://schemas.microsoft.com/office/powerpoint/2010/main" val="1666650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Es importante recalcar</a:t>
            </a:r>
            <a:r>
              <a:rPr lang="es-EC" baseline="0" dirty="0"/>
              <a:t> que no se contaba con un procedimiento específico.</a:t>
            </a:r>
            <a:endParaRPr lang="es-EC" dirty="0"/>
          </a:p>
        </p:txBody>
      </p:sp>
      <p:sp>
        <p:nvSpPr>
          <p:cNvPr id="4" name="Marcador de número de diapositiva 3"/>
          <p:cNvSpPr>
            <a:spLocks noGrp="1"/>
          </p:cNvSpPr>
          <p:nvPr>
            <p:ph type="sldNum" sz="quarter" idx="10"/>
          </p:nvPr>
        </p:nvSpPr>
        <p:spPr/>
        <p:txBody>
          <a:bodyPr/>
          <a:lstStyle/>
          <a:p>
            <a:fld id="{1D803CF9-B77D-47B9-AC66-ED1938B108A3}" type="slidenum">
              <a:rPr lang="es-EC" smtClean="0"/>
              <a:t>7</a:t>
            </a:fld>
            <a:endParaRPr lang="es-EC"/>
          </a:p>
        </p:txBody>
      </p:sp>
    </p:spTree>
    <p:extLst>
      <p:ext uri="{BB962C8B-B14F-4D97-AF65-F5344CB8AC3E}">
        <p14:creationId xmlns:p14="http://schemas.microsoft.com/office/powerpoint/2010/main" val="993035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Sobre</a:t>
            </a:r>
            <a:r>
              <a:rPr lang="es-EC" baseline="0" dirty="0"/>
              <a:t> las sirenas es importante recalcar que: No estaban operativas, al momento las sirenas están calibradas, cuentan con los tonos estandarizados por la SGR ya que eran otros tonos y pueden ser activadas por fibra óptica, por radio y de manera física en cada sirena, todo está operativo.</a:t>
            </a:r>
            <a:endParaRPr lang="es-EC" dirty="0"/>
          </a:p>
        </p:txBody>
      </p:sp>
      <p:sp>
        <p:nvSpPr>
          <p:cNvPr id="4" name="Marcador de número de diapositiva 3"/>
          <p:cNvSpPr>
            <a:spLocks noGrp="1"/>
          </p:cNvSpPr>
          <p:nvPr>
            <p:ph type="sldNum" sz="quarter" idx="10"/>
          </p:nvPr>
        </p:nvSpPr>
        <p:spPr/>
        <p:txBody>
          <a:bodyPr/>
          <a:lstStyle/>
          <a:p>
            <a:fld id="{1D803CF9-B77D-47B9-AC66-ED1938B108A3}" type="slidenum">
              <a:rPr lang="es-EC" smtClean="0"/>
              <a:t>8</a:t>
            </a:fld>
            <a:endParaRPr lang="es-EC"/>
          </a:p>
        </p:txBody>
      </p:sp>
    </p:spTree>
    <p:extLst>
      <p:ext uri="{BB962C8B-B14F-4D97-AF65-F5344CB8AC3E}">
        <p14:creationId xmlns:p14="http://schemas.microsoft.com/office/powerpoint/2010/main" val="786175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Recalcar que la estrategia del DMQ se basa en utilizar de manera innovadora y eficiente la tecnología</a:t>
            </a:r>
            <a:r>
              <a:rPr lang="es-EC" baseline="0" dirty="0"/>
              <a:t>, esto con el fin de llegar a informar bien a un mayor número de personas. A través de la página web se ha tenido un alcance no solo nacional sino internacional. En un mes se ha llegado a 58.000 personas </a:t>
            </a:r>
            <a:r>
              <a:rPr lang="es-EC" baseline="0" dirty="0" err="1"/>
              <a:t>aprox</a:t>
            </a:r>
            <a:r>
              <a:rPr lang="es-EC" baseline="0" dirty="0"/>
              <a:t>, llegando a estar en segunda posición entre las páginas más buscadas con relacionadas al volcán Cotopaxi, luego del IG y antes que Wikipedia.</a:t>
            </a:r>
            <a:endParaRPr lang="es-EC" dirty="0"/>
          </a:p>
        </p:txBody>
      </p:sp>
      <p:sp>
        <p:nvSpPr>
          <p:cNvPr id="4" name="Marcador de número de diapositiva 3"/>
          <p:cNvSpPr>
            <a:spLocks noGrp="1"/>
          </p:cNvSpPr>
          <p:nvPr>
            <p:ph type="sldNum" sz="quarter" idx="10"/>
          </p:nvPr>
        </p:nvSpPr>
        <p:spPr/>
        <p:txBody>
          <a:bodyPr/>
          <a:lstStyle/>
          <a:p>
            <a:fld id="{1D803CF9-B77D-47B9-AC66-ED1938B108A3}" type="slidenum">
              <a:rPr lang="es-EC" smtClean="0"/>
              <a:t>9</a:t>
            </a:fld>
            <a:endParaRPr lang="es-EC"/>
          </a:p>
        </p:txBody>
      </p:sp>
    </p:spTree>
    <p:extLst>
      <p:ext uri="{BB962C8B-B14F-4D97-AF65-F5344CB8AC3E}">
        <p14:creationId xmlns:p14="http://schemas.microsoft.com/office/powerpoint/2010/main" val="3805922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D803CF9-B77D-47B9-AC66-ED1938B108A3}" type="slidenum">
              <a:rPr lang="es-EC" smtClean="0"/>
              <a:t>10</a:t>
            </a:fld>
            <a:endParaRPr lang="es-EC"/>
          </a:p>
        </p:txBody>
      </p:sp>
    </p:spTree>
    <p:extLst>
      <p:ext uri="{BB962C8B-B14F-4D97-AF65-F5344CB8AC3E}">
        <p14:creationId xmlns:p14="http://schemas.microsoft.com/office/powerpoint/2010/main" val="2380440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2,000 personas en Tumbaco. 18,000 personas en los Chillos.</a:t>
            </a:r>
            <a:endParaRPr lang="es-EC" dirty="0"/>
          </a:p>
        </p:txBody>
      </p:sp>
      <p:sp>
        <p:nvSpPr>
          <p:cNvPr id="4" name="Marcador de número de diapositiva 3"/>
          <p:cNvSpPr>
            <a:spLocks noGrp="1"/>
          </p:cNvSpPr>
          <p:nvPr>
            <p:ph type="sldNum" sz="quarter" idx="10"/>
          </p:nvPr>
        </p:nvSpPr>
        <p:spPr/>
        <p:txBody>
          <a:bodyPr/>
          <a:lstStyle/>
          <a:p>
            <a:fld id="{1D803CF9-B77D-47B9-AC66-ED1938B108A3}" type="slidenum">
              <a:rPr lang="es-EC" smtClean="0"/>
              <a:t>12</a:t>
            </a:fld>
            <a:endParaRPr lang="es-EC"/>
          </a:p>
        </p:txBody>
      </p:sp>
    </p:spTree>
    <p:extLst>
      <p:ext uri="{BB962C8B-B14F-4D97-AF65-F5344CB8AC3E}">
        <p14:creationId xmlns:p14="http://schemas.microsoft.com/office/powerpoint/2010/main" val="3251826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D803CF9-B77D-47B9-AC66-ED1938B108A3}" type="slidenum">
              <a:rPr lang="es-EC" smtClean="0"/>
              <a:t>13</a:t>
            </a:fld>
            <a:endParaRPr lang="es-EC"/>
          </a:p>
        </p:txBody>
      </p:sp>
    </p:spTree>
    <p:extLst>
      <p:ext uri="{BB962C8B-B14F-4D97-AF65-F5344CB8AC3E}">
        <p14:creationId xmlns:p14="http://schemas.microsoft.com/office/powerpoint/2010/main" val="1576961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smtClean="0"/>
              <a:t>Clic para editar título</a:t>
            </a:r>
            <a:endParaRPr lang="es-ES_tradn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p>
            <a:fld id="{2E38E9CB-C5E4-D447-87EB-F9BE3040ECD0}" type="datetimeFigureOut">
              <a:rPr lang="es-ES_tradnl" smtClean="0"/>
              <a:t>08/05/2023</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846930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2E38E9CB-C5E4-D447-87EB-F9BE3040ECD0}" type="datetimeFigureOut">
              <a:rPr lang="es-ES_tradnl" smtClean="0"/>
              <a:t>08/05/2023</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1359512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2E38E9CB-C5E4-D447-87EB-F9BE3040ECD0}" type="datetimeFigureOut">
              <a:rPr lang="es-ES_tradnl" smtClean="0"/>
              <a:t>08/05/2023</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480298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2E38E9CB-C5E4-D447-87EB-F9BE3040ECD0}" type="datetimeFigureOut">
              <a:rPr lang="es-ES_tradnl" smtClean="0"/>
              <a:t>08/05/2023</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532670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smtClean="0"/>
              <a:t>Clic para editar título</a:t>
            </a:r>
            <a:endParaRPr lang="es-ES_tradn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2E38E9CB-C5E4-D447-87EB-F9BE3040ECD0}" type="datetimeFigureOut">
              <a:rPr lang="es-ES_tradnl" smtClean="0"/>
              <a:t>08/05/2023</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1351797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838200" y="1825625"/>
            <a:ext cx="5181600" cy="435133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6172200" y="1825625"/>
            <a:ext cx="5181600" cy="435133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fecha 4"/>
          <p:cNvSpPr>
            <a:spLocks noGrp="1"/>
          </p:cNvSpPr>
          <p:nvPr>
            <p:ph type="dt" sz="half" idx="10"/>
          </p:nvPr>
        </p:nvSpPr>
        <p:spPr/>
        <p:txBody>
          <a:bodyPr/>
          <a:lstStyle/>
          <a:p>
            <a:fld id="{2E38E9CB-C5E4-D447-87EB-F9BE3040ECD0}" type="datetimeFigureOut">
              <a:rPr lang="es-ES_tradnl" smtClean="0"/>
              <a:t>08/05/2023</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492067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smtClean="0"/>
              <a:t>Clic para editar título</a:t>
            </a:r>
            <a:endParaRPr lang="es-ES_tradn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fecha 6"/>
          <p:cNvSpPr>
            <a:spLocks noGrp="1"/>
          </p:cNvSpPr>
          <p:nvPr>
            <p:ph type="dt" sz="half" idx="10"/>
          </p:nvPr>
        </p:nvSpPr>
        <p:spPr/>
        <p:txBody>
          <a:bodyPr/>
          <a:lstStyle/>
          <a:p>
            <a:fld id="{2E38E9CB-C5E4-D447-87EB-F9BE3040ECD0}" type="datetimeFigureOut">
              <a:rPr lang="es-ES_tradnl" smtClean="0"/>
              <a:t>08/05/2023</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1504569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fecha 2"/>
          <p:cNvSpPr>
            <a:spLocks noGrp="1"/>
          </p:cNvSpPr>
          <p:nvPr>
            <p:ph type="dt" sz="half" idx="10"/>
          </p:nvPr>
        </p:nvSpPr>
        <p:spPr/>
        <p:txBody>
          <a:bodyPr/>
          <a:lstStyle/>
          <a:p>
            <a:fld id="{2E38E9CB-C5E4-D447-87EB-F9BE3040ECD0}" type="datetimeFigureOut">
              <a:rPr lang="es-ES_tradnl" smtClean="0"/>
              <a:t>08/05/2023</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680466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E38E9CB-C5E4-D447-87EB-F9BE3040ECD0}" type="datetimeFigureOut">
              <a:rPr lang="es-ES_tradnl" smtClean="0"/>
              <a:t>08/05/2023</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70604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smtClean="0"/>
              <a:t>Clic para editar título</a:t>
            </a:r>
            <a:endParaRPr lang="es-ES_tradn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2E38E9CB-C5E4-D447-87EB-F9BE3040ECD0}" type="datetimeFigureOut">
              <a:rPr lang="es-ES_tradnl" smtClean="0"/>
              <a:t>08/05/2023</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496987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smtClean="0"/>
              <a:t>Clic para editar título</a:t>
            </a:r>
            <a:endParaRPr lang="es-ES_tradnl"/>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2E38E9CB-C5E4-D447-87EB-F9BE3040ECD0}" type="datetimeFigureOut">
              <a:rPr lang="es-ES_tradnl" smtClean="0"/>
              <a:t>08/05/2023</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159259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smtClean="0"/>
              <a:t>Clic para editar título</a:t>
            </a:r>
            <a:endParaRPr lang="es-ES_tradn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8E9CB-C5E4-D447-87EB-F9BE3040ECD0}" type="datetimeFigureOut">
              <a:rPr lang="es-ES_tradnl" smtClean="0"/>
              <a:t>08/05/2023</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1.tiff"/><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png"/><Relationship Id="rId4" Type="http://schemas.openxmlformats.org/officeDocument/2006/relationships/image" Target="../media/image35.jpe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4.png"/><Relationship Id="rId5" Type="http://schemas.openxmlformats.org/officeDocument/2006/relationships/diagramQuickStyle" Target="../diagrams/quickStyle3.xml"/><Relationship Id="rId10" Type="http://schemas.openxmlformats.org/officeDocument/2006/relationships/image" Target="../media/image48.jpeg"/><Relationship Id="rId4" Type="http://schemas.openxmlformats.org/officeDocument/2006/relationships/diagramLayout" Target="../diagrams/layout3.xml"/><Relationship Id="rId9" Type="http://schemas.openxmlformats.org/officeDocument/2006/relationships/image" Target="../media/image47.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4.png"/><Relationship Id="rId4" Type="http://schemas.openxmlformats.org/officeDocument/2006/relationships/diagramLayout" Target="../diagrams/layout4.xml"/><Relationship Id="rId9" Type="http://schemas.openxmlformats.org/officeDocument/2006/relationships/image" Target="../media/image50.jp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microsoft.com/office/2007/relationships/diagramDrawing" Target="../diagrams/drawing2.xml"/><Relationship Id="rId3" Type="http://schemas.microsoft.com/office/2007/relationships/media" Target="../media/media2.mp3"/><Relationship Id="rId7" Type="http://schemas.openxmlformats.org/officeDocument/2006/relationships/slideLayout" Target="../slideLayouts/slideLayout2.xml"/><Relationship Id="rId12" Type="http://schemas.openxmlformats.org/officeDocument/2006/relationships/diagramColors" Target="../diagrams/colors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mp3"/><Relationship Id="rId11" Type="http://schemas.openxmlformats.org/officeDocument/2006/relationships/diagramQuickStyle" Target="../diagrams/quickStyle2.xml"/><Relationship Id="rId5" Type="http://schemas.microsoft.com/office/2007/relationships/media" Target="../media/media3.mp3"/><Relationship Id="rId15" Type="http://schemas.openxmlformats.org/officeDocument/2006/relationships/image" Target="../media/image4.png"/><Relationship Id="rId10" Type="http://schemas.openxmlformats.org/officeDocument/2006/relationships/diagramLayout" Target="../diagrams/layout2.xml"/><Relationship Id="rId4" Type="http://schemas.openxmlformats.org/officeDocument/2006/relationships/audio" Target="../media/media2.mp3"/><Relationship Id="rId9" Type="http://schemas.openxmlformats.org/officeDocument/2006/relationships/diagramData" Target="../diagrams/data2.xml"/><Relationship Id="rId1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6816927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2059" y="900822"/>
            <a:ext cx="10635748" cy="567936"/>
          </a:xfrm>
        </p:spPr>
        <p:txBody>
          <a:bodyPr>
            <a:noAutofit/>
          </a:bodyPr>
          <a:lstStyle/>
          <a:p>
            <a:pPr marL="457200" indent="-457200">
              <a:buFont typeface="Arial" panose="020B0604020202020204" pitchFamily="34" charset="0"/>
              <a:buChar char="•"/>
            </a:pPr>
            <a:r>
              <a:rPr lang="es-EC" sz="2800" b="1" dirty="0">
                <a:solidFill>
                  <a:srgbClr val="002060"/>
                </a:solidFill>
              </a:rPr>
              <a:t>Campaña </a:t>
            </a:r>
            <a:r>
              <a:rPr lang="es-EC" sz="2800" b="1" dirty="0" err="1">
                <a:solidFill>
                  <a:srgbClr val="002060"/>
                </a:solidFill>
              </a:rPr>
              <a:t>edu</a:t>
            </a:r>
            <a:r>
              <a:rPr lang="es-EC" sz="2800" b="1" dirty="0">
                <a:solidFill>
                  <a:srgbClr val="002060"/>
                </a:solidFill>
              </a:rPr>
              <a:t>-comunicacional “Hablando Claro”</a:t>
            </a:r>
            <a:endParaRPr lang="es-EC" sz="2800" b="1" dirty="0"/>
          </a:p>
        </p:txBody>
      </p:sp>
      <p:sp>
        <p:nvSpPr>
          <p:cNvPr id="18" name="Título 1"/>
          <p:cNvSpPr txBox="1">
            <a:spLocks/>
          </p:cNvSpPr>
          <p:nvPr/>
        </p:nvSpPr>
        <p:spPr>
          <a:xfrm>
            <a:off x="384315" y="154207"/>
            <a:ext cx="10515600" cy="90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dirty="0">
                <a:solidFill>
                  <a:srgbClr val="002060"/>
                </a:solidFill>
                <a:latin typeface="+mn-lt"/>
              </a:rPr>
              <a:t>Preparación para la respuesta</a:t>
            </a:r>
          </a:p>
        </p:txBody>
      </p:sp>
      <p:sp>
        <p:nvSpPr>
          <p:cNvPr id="29" name="CuadroTexto 28"/>
          <p:cNvSpPr txBox="1"/>
          <p:nvPr/>
        </p:nvSpPr>
        <p:spPr>
          <a:xfrm>
            <a:off x="7683619" y="4335917"/>
            <a:ext cx="3561571" cy="523220"/>
          </a:xfrm>
          <a:prstGeom prst="rect">
            <a:avLst/>
          </a:prstGeom>
          <a:noFill/>
        </p:spPr>
        <p:txBody>
          <a:bodyPr wrap="square" rtlCol="0">
            <a:spAutoFit/>
          </a:bodyPr>
          <a:lstStyle/>
          <a:p>
            <a:r>
              <a:rPr lang="es-EC" sz="2800" b="1" dirty="0">
                <a:solidFill>
                  <a:srgbClr val="002060"/>
                </a:solidFill>
                <a:latin typeface="+mj-lt"/>
                <a:ea typeface="+mj-ea"/>
                <a:cs typeface="+mj-cs"/>
              </a:rPr>
              <a:t>Videos informativos</a:t>
            </a:r>
          </a:p>
        </p:txBody>
      </p:sp>
      <p:pic>
        <p:nvPicPr>
          <p:cNvPr id="7" name="Imagen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2059" y="1569652"/>
            <a:ext cx="5366624" cy="5152423"/>
          </a:xfrm>
          <a:prstGeom prst="rect">
            <a:avLst/>
          </a:prstGeom>
        </p:spPr>
      </p:pic>
      <p:pic>
        <p:nvPicPr>
          <p:cNvPr id="8" name="Imagen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33080" y="1805893"/>
            <a:ext cx="5388194" cy="1247853"/>
          </a:xfrm>
          <a:prstGeom prst="rect">
            <a:avLst/>
          </a:prstGeom>
        </p:spPr>
      </p:pic>
      <p:pic>
        <p:nvPicPr>
          <p:cNvPr id="9" name="Imagen 8"/>
          <p:cNvPicPr>
            <a:picLocks noChangeAspect="1"/>
          </p:cNvPicPr>
          <p:nvPr/>
        </p:nvPicPr>
        <p:blipFill rotWithShape="1">
          <a:blip r:embed="rId5">
            <a:extLst>
              <a:ext uri="{28A0092B-C50C-407E-A947-70E740481C1C}">
                <a14:useLocalDpi xmlns:a14="http://schemas.microsoft.com/office/drawing/2010/main" val="0"/>
              </a:ext>
            </a:extLst>
          </a:blip>
          <a:srcRect t="26263" b="26261"/>
          <a:stretch/>
        </p:blipFill>
        <p:spPr>
          <a:xfrm>
            <a:off x="9893296" y="6141308"/>
            <a:ext cx="2174787" cy="580767"/>
          </a:xfrm>
          <a:prstGeom prst="rect">
            <a:avLst/>
          </a:prstGeom>
        </p:spPr>
      </p:pic>
    </p:spTree>
    <p:extLst>
      <p:ext uri="{BB962C8B-B14F-4D97-AF65-F5344CB8AC3E}">
        <p14:creationId xmlns:p14="http://schemas.microsoft.com/office/powerpoint/2010/main" val="3788740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384315" y="154207"/>
            <a:ext cx="10515600" cy="90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002060"/>
                </a:solidFill>
                <a:latin typeface="+mn-lt"/>
              </a:rPr>
              <a:t>Preparación para la respuesta</a:t>
            </a:r>
          </a:p>
        </p:txBody>
      </p:sp>
      <p:sp>
        <p:nvSpPr>
          <p:cNvPr id="6" name="Título 1"/>
          <p:cNvSpPr txBox="1">
            <a:spLocks/>
          </p:cNvSpPr>
          <p:nvPr/>
        </p:nvSpPr>
        <p:spPr>
          <a:xfrm>
            <a:off x="862945" y="2967343"/>
            <a:ext cx="5167742" cy="12872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buFont typeface="Arial" panose="020B0604020202020204" pitchFamily="34" charset="0"/>
              <a:buChar char="•"/>
            </a:pPr>
            <a:r>
              <a:rPr lang="es-MX" sz="2800" b="1" dirty="0" smtClean="0">
                <a:solidFill>
                  <a:srgbClr val="002060"/>
                </a:solidFill>
              </a:rPr>
              <a:t>Proceso </a:t>
            </a:r>
            <a:r>
              <a:rPr lang="es-MX" sz="2800" b="1" dirty="0">
                <a:solidFill>
                  <a:srgbClr val="002060"/>
                </a:solidFill>
              </a:rPr>
              <a:t>eruptivo histórico </a:t>
            </a:r>
            <a:r>
              <a:rPr lang="es-MX" sz="2800" b="1" dirty="0" smtClean="0">
                <a:solidFill>
                  <a:srgbClr val="002060"/>
                </a:solidFill>
              </a:rPr>
              <a:t>y </a:t>
            </a:r>
            <a:r>
              <a:rPr lang="es-MX" sz="2800" b="1" dirty="0">
                <a:solidFill>
                  <a:srgbClr val="002060"/>
                </a:solidFill>
              </a:rPr>
              <a:t>escenarios probables del volcán Cotopaxi </a:t>
            </a:r>
            <a:endParaRPr lang="es-EC" sz="2800" b="1" dirty="0"/>
          </a:p>
        </p:txBody>
      </p:sp>
      <p:pic>
        <p:nvPicPr>
          <p:cNvPr id="8" name="Hablando Claro sobre el proceso eruptivo del volcán Cotopax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34705" y="288674"/>
            <a:ext cx="4356554" cy="6438697"/>
          </a:xfrm>
          <a:prstGeom prst="rect">
            <a:avLst/>
          </a:prstGeom>
        </p:spPr>
      </p:pic>
    </p:spTree>
    <p:extLst>
      <p:ext uri="{BB962C8B-B14F-4D97-AF65-F5344CB8AC3E}">
        <p14:creationId xmlns:p14="http://schemas.microsoft.com/office/powerpoint/2010/main" val="8206279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2059" y="900822"/>
            <a:ext cx="10635748" cy="567936"/>
          </a:xfrm>
        </p:spPr>
        <p:txBody>
          <a:bodyPr>
            <a:noAutofit/>
          </a:bodyPr>
          <a:lstStyle/>
          <a:p>
            <a:pPr marL="457200" indent="-457200">
              <a:buFont typeface="Arial" panose="020B0604020202020204" pitchFamily="34" charset="0"/>
              <a:buChar char="•"/>
            </a:pPr>
            <a:r>
              <a:rPr lang="es-EC" sz="2800" b="1" dirty="0">
                <a:solidFill>
                  <a:srgbClr val="002060"/>
                </a:solidFill>
              </a:rPr>
              <a:t>Material para capacitación</a:t>
            </a:r>
            <a:endParaRPr lang="es-EC" sz="2800" b="1" dirty="0"/>
          </a:p>
        </p:txBody>
      </p:sp>
      <p:sp>
        <p:nvSpPr>
          <p:cNvPr id="18" name="Título 1"/>
          <p:cNvSpPr txBox="1">
            <a:spLocks/>
          </p:cNvSpPr>
          <p:nvPr/>
        </p:nvSpPr>
        <p:spPr>
          <a:xfrm>
            <a:off x="384315" y="154207"/>
            <a:ext cx="10515600" cy="90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a:solidFill>
                  <a:srgbClr val="002060"/>
                </a:solidFill>
                <a:latin typeface="+mn-lt"/>
              </a:rPr>
              <a:t>Preparación para la respuesta</a:t>
            </a:r>
          </a:p>
        </p:txBody>
      </p:sp>
      <p:pic>
        <p:nvPicPr>
          <p:cNvPr id="9" name="Imagen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315" y="1468758"/>
            <a:ext cx="3732213" cy="480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8930" y="1468758"/>
            <a:ext cx="3349625" cy="4792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99715" y="1187193"/>
            <a:ext cx="3536214" cy="4829511"/>
          </a:xfrm>
          <a:prstGeom prst="rect">
            <a:avLst/>
          </a:prstGeom>
        </p:spPr>
      </p:pic>
      <p:sp>
        <p:nvSpPr>
          <p:cNvPr id="3" name="CuadroTexto 2"/>
          <p:cNvSpPr txBox="1"/>
          <p:nvPr/>
        </p:nvSpPr>
        <p:spPr>
          <a:xfrm>
            <a:off x="8671952" y="238137"/>
            <a:ext cx="1992085" cy="369332"/>
          </a:xfrm>
          <a:prstGeom prst="rect">
            <a:avLst/>
          </a:prstGeom>
          <a:noFill/>
        </p:spPr>
        <p:txBody>
          <a:bodyPr wrap="square" rtlCol="0">
            <a:spAutoFit/>
          </a:bodyPr>
          <a:lstStyle/>
          <a:p>
            <a:r>
              <a:rPr lang="es-EC" b="1" dirty="0">
                <a:solidFill>
                  <a:schemeClr val="accent5">
                    <a:lumMod val="75000"/>
                  </a:schemeClr>
                </a:solidFill>
              </a:rPr>
              <a:t>Mapas de </a:t>
            </a:r>
            <a:r>
              <a:rPr lang="es-EC" b="1" dirty="0" err="1">
                <a:solidFill>
                  <a:schemeClr val="accent5">
                    <a:lumMod val="75000"/>
                  </a:schemeClr>
                </a:solidFill>
              </a:rPr>
              <a:t>lahares</a:t>
            </a:r>
            <a:endParaRPr lang="es-EC" b="1" dirty="0">
              <a:solidFill>
                <a:schemeClr val="accent5">
                  <a:lumMod val="75000"/>
                </a:schemeClr>
              </a:solidFill>
            </a:endParaRPr>
          </a:p>
        </p:txBody>
      </p:sp>
      <p:sp>
        <p:nvSpPr>
          <p:cNvPr id="12" name="CuadroTexto 11"/>
          <p:cNvSpPr txBox="1"/>
          <p:nvPr/>
        </p:nvSpPr>
        <p:spPr>
          <a:xfrm>
            <a:off x="8539799" y="650970"/>
            <a:ext cx="2296886" cy="369332"/>
          </a:xfrm>
          <a:prstGeom prst="rect">
            <a:avLst/>
          </a:prstGeom>
          <a:noFill/>
          <a:ln w="28575">
            <a:solidFill>
              <a:srgbClr val="312782"/>
            </a:solidFill>
          </a:ln>
        </p:spPr>
        <p:txBody>
          <a:bodyPr wrap="square" rtlCol="0">
            <a:spAutoFit/>
          </a:bodyPr>
          <a:lstStyle/>
          <a:p>
            <a:r>
              <a:rPr lang="es-EC" dirty="0"/>
              <a:t>Los Chillos y Tumbaco</a:t>
            </a:r>
          </a:p>
        </p:txBody>
      </p:sp>
      <p:pic>
        <p:nvPicPr>
          <p:cNvPr id="13" name="Imagen 12"/>
          <p:cNvPicPr>
            <a:picLocks noChangeAspect="1"/>
          </p:cNvPicPr>
          <p:nvPr/>
        </p:nvPicPr>
        <p:blipFill rotWithShape="1">
          <a:blip r:embed="rId6">
            <a:extLst>
              <a:ext uri="{28A0092B-C50C-407E-A947-70E740481C1C}">
                <a14:useLocalDpi xmlns:a14="http://schemas.microsoft.com/office/drawing/2010/main" val="0"/>
              </a:ext>
            </a:extLst>
          </a:blip>
          <a:srcRect t="26263" b="26261"/>
          <a:stretch/>
        </p:blipFill>
        <p:spPr>
          <a:xfrm>
            <a:off x="9893296" y="6141308"/>
            <a:ext cx="2174787" cy="580767"/>
          </a:xfrm>
          <a:prstGeom prst="rect">
            <a:avLst/>
          </a:prstGeom>
        </p:spPr>
      </p:pic>
    </p:spTree>
    <p:extLst>
      <p:ext uri="{BB962C8B-B14F-4D97-AF65-F5344CB8AC3E}">
        <p14:creationId xmlns:p14="http://schemas.microsoft.com/office/powerpoint/2010/main" val="109086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2059" y="900822"/>
            <a:ext cx="10635748" cy="567936"/>
          </a:xfrm>
        </p:spPr>
        <p:txBody>
          <a:bodyPr>
            <a:noAutofit/>
          </a:bodyPr>
          <a:lstStyle/>
          <a:p>
            <a:pPr marL="457200" indent="-457200">
              <a:buFont typeface="Arial" panose="020B0604020202020204" pitchFamily="34" charset="0"/>
              <a:buChar char="•"/>
            </a:pPr>
            <a:r>
              <a:rPr lang="es-EC" sz="2800" b="1" dirty="0">
                <a:solidFill>
                  <a:srgbClr val="002060"/>
                </a:solidFill>
              </a:rPr>
              <a:t>Visor interactivo de predios en peligro por </a:t>
            </a:r>
            <a:r>
              <a:rPr lang="es-EC" sz="2800" b="1" dirty="0" err="1">
                <a:solidFill>
                  <a:srgbClr val="002060"/>
                </a:solidFill>
              </a:rPr>
              <a:t>lahares</a:t>
            </a:r>
            <a:endParaRPr lang="es-EC" sz="2800" b="1" dirty="0"/>
          </a:p>
        </p:txBody>
      </p:sp>
      <p:sp>
        <p:nvSpPr>
          <p:cNvPr id="18" name="Título 1"/>
          <p:cNvSpPr txBox="1">
            <a:spLocks/>
          </p:cNvSpPr>
          <p:nvPr/>
        </p:nvSpPr>
        <p:spPr>
          <a:xfrm>
            <a:off x="384315" y="154207"/>
            <a:ext cx="10515600" cy="90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a:solidFill>
                  <a:srgbClr val="002060"/>
                </a:solidFill>
                <a:latin typeface="+mn-lt"/>
              </a:rPr>
              <a:t>Preparación para la respuesta</a:t>
            </a:r>
          </a:p>
        </p:txBody>
      </p:sp>
      <p:pic>
        <p:nvPicPr>
          <p:cNvPr id="4" name="Imagen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4315" y="1468758"/>
            <a:ext cx="9299715" cy="4647292"/>
          </a:xfrm>
          <a:prstGeom prst="rect">
            <a:avLst/>
          </a:prstGeom>
        </p:spPr>
      </p:pic>
      <p:sp>
        <p:nvSpPr>
          <p:cNvPr id="5" name="CuadroTexto 4"/>
          <p:cNvSpPr txBox="1"/>
          <p:nvPr/>
        </p:nvSpPr>
        <p:spPr>
          <a:xfrm>
            <a:off x="384315" y="2394857"/>
            <a:ext cx="1553342" cy="646331"/>
          </a:xfrm>
          <a:prstGeom prst="rect">
            <a:avLst/>
          </a:prstGeom>
          <a:solidFill>
            <a:srgbClr val="293264"/>
          </a:solidFill>
        </p:spPr>
        <p:txBody>
          <a:bodyPr wrap="square" rtlCol="0">
            <a:spAutoFit/>
          </a:bodyPr>
          <a:lstStyle/>
          <a:p>
            <a:r>
              <a:rPr lang="es-EC" b="1" dirty="0">
                <a:solidFill>
                  <a:schemeClr val="bg1"/>
                </a:solidFill>
              </a:rPr>
              <a:t>Número de cédula</a:t>
            </a:r>
          </a:p>
        </p:txBody>
      </p:sp>
      <p:sp>
        <p:nvSpPr>
          <p:cNvPr id="13" name="CuadroTexto 12"/>
          <p:cNvSpPr txBox="1"/>
          <p:nvPr/>
        </p:nvSpPr>
        <p:spPr>
          <a:xfrm>
            <a:off x="384315" y="4713514"/>
            <a:ext cx="1477142" cy="646331"/>
          </a:xfrm>
          <a:prstGeom prst="rect">
            <a:avLst/>
          </a:prstGeom>
          <a:solidFill>
            <a:srgbClr val="293264"/>
          </a:solidFill>
        </p:spPr>
        <p:txBody>
          <a:bodyPr wrap="square" rtlCol="0">
            <a:spAutoFit/>
          </a:bodyPr>
          <a:lstStyle/>
          <a:p>
            <a:r>
              <a:rPr lang="es-EC" b="1" dirty="0">
                <a:solidFill>
                  <a:schemeClr val="bg1"/>
                </a:solidFill>
              </a:rPr>
              <a:t>Número de predio</a:t>
            </a:r>
          </a:p>
        </p:txBody>
      </p:sp>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t="26263" b="26261"/>
          <a:stretch/>
        </p:blipFill>
        <p:spPr>
          <a:xfrm>
            <a:off x="9893296" y="6141308"/>
            <a:ext cx="2174787" cy="580767"/>
          </a:xfrm>
          <a:prstGeom prst="rect">
            <a:avLst/>
          </a:prstGeom>
        </p:spPr>
      </p:pic>
    </p:spTree>
    <p:extLst>
      <p:ext uri="{BB962C8B-B14F-4D97-AF65-F5344CB8AC3E}">
        <p14:creationId xmlns:p14="http://schemas.microsoft.com/office/powerpoint/2010/main" val="1244788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2059" y="900822"/>
            <a:ext cx="10635748" cy="567936"/>
          </a:xfrm>
        </p:spPr>
        <p:txBody>
          <a:bodyPr>
            <a:noAutofit/>
          </a:bodyPr>
          <a:lstStyle/>
          <a:p>
            <a:pPr marL="457200" indent="-457200">
              <a:buFont typeface="Arial" panose="020B0604020202020204" pitchFamily="34" charset="0"/>
              <a:buChar char="•"/>
            </a:pPr>
            <a:r>
              <a:rPr lang="es-EC" sz="2800" b="1" dirty="0">
                <a:solidFill>
                  <a:srgbClr val="002060"/>
                </a:solidFill>
              </a:rPr>
              <a:t>Ejecución del plan de capacitación e información a la comunidad</a:t>
            </a:r>
            <a:endParaRPr lang="es-EC" sz="2800" b="1" dirty="0"/>
          </a:p>
        </p:txBody>
      </p:sp>
      <p:sp>
        <p:nvSpPr>
          <p:cNvPr id="18" name="Título 1"/>
          <p:cNvSpPr txBox="1">
            <a:spLocks/>
          </p:cNvSpPr>
          <p:nvPr/>
        </p:nvSpPr>
        <p:spPr>
          <a:xfrm>
            <a:off x="384315" y="154207"/>
            <a:ext cx="10515600" cy="90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dirty="0">
                <a:solidFill>
                  <a:srgbClr val="002060"/>
                </a:solidFill>
                <a:latin typeface="+mn-lt"/>
              </a:rPr>
              <a:t>Preparación para la respuesta</a:t>
            </a:r>
          </a:p>
        </p:txBody>
      </p:sp>
      <p:sp>
        <p:nvSpPr>
          <p:cNvPr id="3" name="CuadroTexto 2"/>
          <p:cNvSpPr txBox="1"/>
          <p:nvPr/>
        </p:nvSpPr>
        <p:spPr>
          <a:xfrm>
            <a:off x="2135381" y="1551275"/>
            <a:ext cx="7921238" cy="523220"/>
          </a:xfrm>
          <a:prstGeom prst="rect">
            <a:avLst/>
          </a:prstGeom>
          <a:solidFill>
            <a:schemeClr val="accent5"/>
          </a:solidFill>
        </p:spPr>
        <p:txBody>
          <a:bodyPr wrap="square" rtlCol="0">
            <a:spAutoFit/>
          </a:bodyPr>
          <a:lstStyle/>
          <a:p>
            <a:pPr algn="ctr"/>
            <a:r>
              <a:rPr lang="es-EC" sz="2800" b="1" dirty="0">
                <a:solidFill>
                  <a:schemeClr val="bg1"/>
                </a:solidFill>
                <a:latin typeface="+mj-lt"/>
                <a:ea typeface="+mj-ea"/>
                <a:cs typeface="+mj-cs"/>
              </a:rPr>
              <a:t>Charlas informativas: </a:t>
            </a:r>
            <a:r>
              <a:rPr lang="es-EC" sz="2800" b="1" dirty="0" smtClean="0">
                <a:solidFill>
                  <a:schemeClr val="bg1"/>
                </a:solidFill>
                <a:latin typeface="+mj-lt"/>
                <a:ea typeface="+mj-ea"/>
                <a:cs typeface="+mj-cs"/>
              </a:rPr>
              <a:t>2.208 </a:t>
            </a:r>
            <a:r>
              <a:rPr lang="es-EC" sz="2800" b="1" dirty="0">
                <a:solidFill>
                  <a:schemeClr val="bg1"/>
                </a:solidFill>
                <a:latin typeface="+mj-lt"/>
                <a:ea typeface="+mj-ea"/>
                <a:cs typeface="+mj-cs"/>
              </a:rPr>
              <a:t>personas (ene-</a:t>
            </a:r>
            <a:r>
              <a:rPr lang="es-EC" sz="2800" b="1" dirty="0" err="1">
                <a:solidFill>
                  <a:schemeClr val="bg1"/>
                </a:solidFill>
                <a:latin typeface="+mj-lt"/>
                <a:ea typeface="+mj-ea"/>
                <a:cs typeface="+mj-cs"/>
              </a:rPr>
              <a:t>may</a:t>
            </a:r>
            <a:r>
              <a:rPr lang="es-EC" sz="2800" b="1" dirty="0">
                <a:solidFill>
                  <a:schemeClr val="bg1"/>
                </a:solidFill>
                <a:latin typeface="+mj-lt"/>
                <a:ea typeface="+mj-ea"/>
                <a:cs typeface="+mj-cs"/>
              </a:rPr>
              <a:t> 2023)</a:t>
            </a:r>
          </a:p>
        </p:txBody>
      </p:sp>
      <p:pic>
        <p:nvPicPr>
          <p:cNvPr id="4" name="Imagen 3"/>
          <p:cNvPicPr>
            <a:picLocks noChangeAspect="1"/>
          </p:cNvPicPr>
          <p:nvPr/>
        </p:nvPicPr>
        <p:blipFill>
          <a:blip r:embed="rId3"/>
          <a:stretch>
            <a:fillRect/>
          </a:stretch>
        </p:blipFill>
        <p:spPr>
          <a:xfrm>
            <a:off x="4319930" y="2261286"/>
            <a:ext cx="2644369" cy="4342240"/>
          </a:xfrm>
          <a:prstGeom prst="rect">
            <a:avLst/>
          </a:prstGeom>
        </p:spPr>
      </p:pic>
      <p:pic>
        <p:nvPicPr>
          <p:cNvPr id="7" name="Imagen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09404" y="2261285"/>
            <a:ext cx="4399560" cy="3558849"/>
          </a:xfrm>
          <a:prstGeom prst="rect">
            <a:avLst/>
          </a:prstGeom>
        </p:spPr>
      </p:pic>
      <p:pic>
        <p:nvPicPr>
          <p:cNvPr id="9" name="Imagen 8"/>
          <p:cNvPicPr>
            <a:picLocks noChangeAspect="1"/>
          </p:cNvPicPr>
          <p:nvPr/>
        </p:nvPicPr>
        <p:blipFill rotWithShape="1">
          <a:blip r:embed="rId5" cstate="screen">
            <a:extLst>
              <a:ext uri="{28A0092B-C50C-407E-A947-70E740481C1C}">
                <a14:useLocalDpi xmlns:a14="http://schemas.microsoft.com/office/drawing/2010/main"/>
              </a:ext>
            </a:extLst>
          </a:blip>
          <a:srcRect t="15085"/>
          <a:stretch/>
        </p:blipFill>
        <p:spPr>
          <a:xfrm>
            <a:off x="290630" y="2261286"/>
            <a:ext cx="3787777" cy="1866886"/>
          </a:xfrm>
          <a:prstGeom prst="rect">
            <a:avLst/>
          </a:prstGeom>
        </p:spPr>
      </p:pic>
      <p:pic>
        <p:nvPicPr>
          <p:cNvPr id="10" name="Imagen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0629" y="4257462"/>
            <a:ext cx="3787777" cy="2346064"/>
          </a:xfrm>
          <a:prstGeom prst="rect">
            <a:avLst/>
          </a:prstGeom>
        </p:spPr>
      </p:pic>
      <p:pic>
        <p:nvPicPr>
          <p:cNvPr id="11" name="Imagen 10"/>
          <p:cNvPicPr>
            <a:picLocks noChangeAspect="1"/>
          </p:cNvPicPr>
          <p:nvPr/>
        </p:nvPicPr>
        <p:blipFill rotWithShape="1">
          <a:blip r:embed="rId7">
            <a:extLst>
              <a:ext uri="{28A0092B-C50C-407E-A947-70E740481C1C}">
                <a14:useLocalDpi xmlns:a14="http://schemas.microsoft.com/office/drawing/2010/main" val="0"/>
              </a:ext>
            </a:extLst>
          </a:blip>
          <a:srcRect t="26263" b="26261"/>
          <a:stretch/>
        </p:blipFill>
        <p:spPr>
          <a:xfrm>
            <a:off x="9893296" y="6141308"/>
            <a:ext cx="2174787" cy="580767"/>
          </a:xfrm>
          <a:prstGeom prst="rect">
            <a:avLst/>
          </a:prstGeom>
        </p:spPr>
      </p:pic>
    </p:spTree>
    <p:extLst>
      <p:ext uri="{BB962C8B-B14F-4D97-AF65-F5344CB8AC3E}">
        <p14:creationId xmlns:p14="http://schemas.microsoft.com/office/powerpoint/2010/main" val="1086898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2059" y="900822"/>
            <a:ext cx="10635748" cy="567936"/>
          </a:xfrm>
        </p:spPr>
        <p:txBody>
          <a:bodyPr>
            <a:noAutofit/>
          </a:bodyPr>
          <a:lstStyle/>
          <a:p>
            <a:pPr marL="457200" indent="-457200">
              <a:buFont typeface="Arial" panose="020B0604020202020204" pitchFamily="34" charset="0"/>
              <a:buChar char="•"/>
            </a:pPr>
            <a:r>
              <a:rPr lang="es-EC" sz="2800" b="1" dirty="0">
                <a:solidFill>
                  <a:srgbClr val="002060"/>
                </a:solidFill>
              </a:rPr>
              <a:t>Ejecución del plan de capacitación e información a la comunidad</a:t>
            </a:r>
            <a:endParaRPr lang="es-EC" sz="2800" b="1" dirty="0"/>
          </a:p>
        </p:txBody>
      </p:sp>
      <p:sp>
        <p:nvSpPr>
          <p:cNvPr id="18" name="Título 1"/>
          <p:cNvSpPr txBox="1">
            <a:spLocks/>
          </p:cNvSpPr>
          <p:nvPr/>
        </p:nvSpPr>
        <p:spPr>
          <a:xfrm>
            <a:off x="384315" y="154207"/>
            <a:ext cx="10515600" cy="90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dirty="0">
                <a:solidFill>
                  <a:srgbClr val="002060"/>
                </a:solidFill>
                <a:latin typeface="+mn-lt"/>
              </a:rPr>
              <a:t>Preparación para la respuesta</a:t>
            </a:r>
          </a:p>
        </p:txBody>
      </p:sp>
      <p:sp>
        <p:nvSpPr>
          <p:cNvPr id="3" name="CuadroTexto 2"/>
          <p:cNvSpPr txBox="1"/>
          <p:nvPr/>
        </p:nvSpPr>
        <p:spPr>
          <a:xfrm>
            <a:off x="1125328" y="1553184"/>
            <a:ext cx="10362479" cy="954107"/>
          </a:xfrm>
          <a:prstGeom prst="rect">
            <a:avLst/>
          </a:prstGeom>
          <a:noFill/>
        </p:spPr>
        <p:txBody>
          <a:bodyPr wrap="square" rtlCol="0">
            <a:spAutoFit/>
          </a:bodyPr>
          <a:lstStyle/>
          <a:p>
            <a:r>
              <a:rPr lang="es-EC" sz="2800" b="1" dirty="0">
                <a:solidFill>
                  <a:srgbClr val="002060"/>
                </a:solidFill>
                <a:latin typeface="+mj-lt"/>
                <a:ea typeface="+mj-ea"/>
                <a:cs typeface="+mj-cs"/>
              </a:rPr>
              <a:t>Charlas informativas Unidades de Gestión de Riesgos Metropolitanas:</a:t>
            </a:r>
          </a:p>
          <a:p>
            <a:r>
              <a:rPr lang="es-EC" sz="2800" b="1" dirty="0">
                <a:solidFill>
                  <a:srgbClr val="002060"/>
                </a:solidFill>
                <a:latin typeface="+mj-lt"/>
                <a:ea typeface="+mj-ea"/>
                <a:cs typeface="+mj-cs"/>
              </a:rPr>
              <a:t>40 delegados institucionales</a:t>
            </a:r>
          </a:p>
        </p:txBody>
      </p:sp>
      <p:pic>
        <p:nvPicPr>
          <p:cNvPr id="6" name="Imagen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58279" y="2425119"/>
            <a:ext cx="3818746" cy="2148044"/>
          </a:xfrm>
          <a:prstGeom prst="rect">
            <a:avLst/>
          </a:prstGeom>
        </p:spPr>
      </p:pic>
      <p:pic>
        <p:nvPicPr>
          <p:cNvPr id="8" name="Imagen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58279" y="4652141"/>
            <a:ext cx="3818746" cy="2069224"/>
          </a:xfrm>
          <a:prstGeom prst="rect">
            <a:avLst/>
          </a:prstGeom>
        </p:spPr>
      </p:pic>
      <p:pic>
        <p:nvPicPr>
          <p:cNvPr id="10" name="Imagen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25328" y="2916771"/>
            <a:ext cx="4227404" cy="3434602"/>
          </a:xfrm>
          <a:prstGeom prst="rect">
            <a:avLst/>
          </a:prstGeom>
        </p:spPr>
      </p:pic>
      <p:pic>
        <p:nvPicPr>
          <p:cNvPr id="9" name="Imagen 8"/>
          <p:cNvPicPr>
            <a:picLocks noChangeAspect="1"/>
          </p:cNvPicPr>
          <p:nvPr/>
        </p:nvPicPr>
        <p:blipFill rotWithShape="1">
          <a:blip r:embed="rId6">
            <a:extLst>
              <a:ext uri="{28A0092B-C50C-407E-A947-70E740481C1C}">
                <a14:useLocalDpi xmlns:a14="http://schemas.microsoft.com/office/drawing/2010/main" val="0"/>
              </a:ext>
            </a:extLst>
          </a:blip>
          <a:srcRect t="26263" b="26261"/>
          <a:stretch/>
        </p:blipFill>
        <p:spPr>
          <a:xfrm>
            <a:off x="9893296" y="6141308"/>
            <a:ext cx="2174787" cy="580767"/>
          </a:xfrm>
          <a:prstGeom prst="rect">
            <a:avLst/>
          </a:prstGeom>
        </p:spPr>
      </p:pic>
    </p:spTree>
    <p:extLst>
      <p:ext uri="{BB962C8B-B14F-4D97-AF65-F5344CB8AC3E}">
        <p14:creationId xmlns:p14="http://schemas.microsoft.com/office/powerpoint/2010/main" val="3138228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2059" y="900822"/>
            <a:ext cx="10635748" cy="567936"/>
          </a:xfrm>
        </p:spPr>
        <p:txBody>
          <a:bodyPr>
            <a:noAutofit/>
          </a:bodyPr>
          <a:lstStyle/>
          <a:p>
            <a:pPr marL="457200" indent="-457200">
              <a:buFont typeface="Arial" panose="020B0604020202020204" pitchFamily="34" charset="0"/>
              <a:buChar char="•"/>
            </a:pPr>
            <a:r>
              <a:rPr lang="es-EC" sz="2800" b="1" dirty="0">
                <a:solidFill>
                  <a:srgbClr val="002060"/>
                </a:solidFill>
              </a:rPr>
              <a:t>Ejecución del plan de capacitación e información a la comunidad</a:t>
            </a:r>
            <a:endParaRPr lang="es-EC" sz="2800" b="1" dirty="0"/>
          </a:p>
        </p:txBody>
      </p:sp>
      <p:sp>
        <p:nvSpPr>
          <p:cNvPr id="18" name="Título 1"/>
          <p:cNvSpPr txBox="1">
            <a:spLocks/>
          </p:cNvSpPr>
          <p:nvPr/>
        </p:nvSpPr>
        <p:spPr>
          <a:xfrm>
            <a:off x="643807" y="52536"/>
            <a:ext cx="10515600" cy="90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dirty="0">
                <a:solidFill>
                  <a:srgbClr val="002060"/>
                </a:solidFill>
                <a:latin typeface="+mn-lt"/>
              </a:rPr>
              <a:t>Preparación para la respuesta</a:t>
            </a:r>
          </a:p>
        </p:txBody>
      </p:sp>
      <p:sp>
        <p:nvSpPr>
          <p:cNvPr id="34" name="CuadroTexto 33"/>
          <p:cNvSpPr txBox="1"/>
          <p:nvPr/>
        </p:nvSpPr>
        <p:spPr>
          <a:xfrm>
            <a:off x="852059" y="1603234"/>
            <a:ext cx="4129844" cy="523220"/>
          </a:xfrm>
          <a:prstGeom prst="rect">
            <a:avLst/>
          </a:prstGeom>
          <a:noFill/>
        </p:spPr>
        <p:txBody>
          <a:bodyPr wrap="square" rtlCol="0">
            <a:spAutoFit/>
          </a:bodyPr>
          <a:lstStyle/>
          <a:p>
            <a:r>
              <a:rPr lang="es-EC" sz="2800" b="1" dirty="0">
                <a:solidFill>
                  <a:srgbClr val="002060"/>
                </a:solidFill>
                <a:latin typeface="+mj-lt"/>
                <a:ea typeface="+mj-ea"/>
                <a:cs typeface="+mj-cs"/>
              </a:rPr>
              <a:t>Formador de capacitadores</a:t>
            </a:r>
          </a:p>
        </p:txBody>
      </p:sp>
      <p:pic>
        <p:nvPicPr>
          <p:cNvPr id="11" name="Imagen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4315" y="3729679"/>
            <a:ext cx="3262793" cy="2411629"/>
          </a:xfrm>
          <a:prstGeom prst="rect">
            <a:avLst/>
          </a:prstGeom>
        </p:spPr>
      </p:pic>
      <p:pic>
        <p:nvPicPr>
          <p:cNvPr id="16" name="Imagen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39983" y="1567531"/>
            <a:ext cx="3259497" cy="2368433"/>
          </a:xfrm>
          <a:prstGeom prst="rect">
            <a:avLst/>
          </a:prstGeom>
        </p:spPr>
      </p:pic>
      <p:sp>
        <p:nvSpPr>
          <p:cNvPr id="19" name="CuadroTexto 18"/>
          <p:cNvSpPr txBox="1"/>
          <p:nvPr/>
        </p:nvSpPr>
        <p:spPr>
          <a:xfrm>
            <a:off x="852059" y="2260930"/>
            <a:ext cx="6178040" cy="1200329"/>
          </a:xfrm>
          <a:prstGeom prst="rect">
            <a:avLst/>
          </a:prstGeom>
          <a:noFill/>
        </p:spPr>
        <p:txBody>
          <a:bodyPr wrap="square" rtlCol="0">
            <a:spAutoFit/>
          </a:bodyPr>
          <a:lstStyle/>
          <a:p>
            <a:pPr marL="285750" indent="-285750">
              <a:buFont typeface="Arial" panose="020B0604020202020204" pitchFamily="34" charset="0"/>
              <a:buChar char="•"/>
            </a:pPr>
            <a:r>
              <a:rPr lang="es-EC" dirty="0"/>
              <a:t>Administraciones Zonales: 11 formadores</a:t>
            </a:r>
          </a:p>
          <a:p>
            <a:pPr marL="285750" indent="-285750">
              <a:buFont typeface="Arial" panose="020B0604020202020204" pitchFamily="34" charset="0"/>
              <a:buChar char="•"/>
            </a:pPr>
            <a:r>
              <a:rPr lang="es-EC" dirty="0"/>
              <a:t>Cuerpo de Agentes de Control (CAMC): 9 formadores</a:t>
            </a:r>
          </a:p>
          <a:p>
            <a:pPr marL="285750" indent="-285750">
              <a:buFont typeface="Arial" panose="020B0604020202020204" pitchFamily="34" charset="0"/>
              <a:buChar char="•"/>
            </a:pPr>
            <a:r>
              <a:rPr lang="es-EC" dirty="0"/>
              <a:t>Brigadas Ministerio del Interior: 3 formadores</a:t>
            </a:r>
          </a:p>
          <a:p>
            <a:pPr marL="285750" indent="-285750">
              <a:buFont typeface="Arial" panose="020B0604020202020204" pitchFamily="34" charset="0"/>
              <a:buChar char="•"/>
            </a:pPr>
            <a:r>
              <a:rPr lang="es-EC" dirty="0"/>
              <a:t>Instituto Superior </a:t>
            </a:r>
            <a:r>
              <a:rPr lang="es-EC" dirty="0" err="1"/>
              <a:t>Tecnoecuatoriano</a:t>
            </a:r>
            <a:r>
              <a:rPr lang="es-EC" dirty="0"/>
              <a:t>: 12 formadores</a:t>
            </a:r>
          </a:p>
        </p:txBody>
      </p:sp>
      <p:pic>
        <p:nvPicPr>
          <p:cNvPr id="20" name="Imagen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19849" y="3729679"/>
            <a:ext cx="3447393" cy="2585545"/>
          </a:xfrm>
          <a:prstGeom prst="rect">
            <a:avLst/>
          </a:prstGeom>
        </p:spPr>
      </p:pic>
      <p:pic>
        <p:nvPicPr>
          <p:cNvPr id="36" name="Imagen 3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39983" y="4034737"/>
            <a:ext cx="3259497" cy="2106571"/>
          </a:xfrm>
          <a:prstGeom prst="rect">
            <a:avLst/>
          </a:prstGeom>
        </p:spPr>
      </p:pic>
      <p:pic>
        <p:nvPicPr>
          <p:cNvPr id="10" name="Imagen 9"/>
          <p:cNvPicPr>
            <a:picLocks noChangeAspect="1"/>
          </p:cNvPicPr>
          <p:nvPr/>
        </p:nvPicPr>
        <p:blipFill rotWithShape="1">
          <a:blip r:embed="rId7">
            <a:extLst>
              <a:ext uri="{28A0092B-C50C-407E-A947-70E740481C1C}">
                <a14:useLocalDpi xmlns:a14="http://schemas.microsoft.com/office/drawing/2010/main" val="0"/>
              </a:ext>
            </a:extLst>
          </a:blip>
          <a:srcRect t="26263" b="26261"/>
          <a:stretch/>
        </p:blipFill>
        <p:spPr>
          <a:xfrm>
            <a:off x="9893296" y="6141308"/>
            <a:ext cx="2174787" cy="580767"/>
          </a:xfrm>
          <a:prstGeom prst="rect">
            <a:avLst/>
          </a:prstGeom>
        </p:spPr>
      </p:pic>
    </p:spTree>
    <p:extLst>
      <p:ext uri="{BB962C8B-B14F-4D97-AF65-F5344CB8AC3E}">
        <p14:creationId xmlns:p14="http://schemas.microsoft.com/office/powerpoint/2010/main" val="1132881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2059" y="900822"/>
            <a:ext cx="10635748" cy="567936"/>
          </a:xfrm>
        </p:spPr>
        <p:txBody>
          <a:bodyPr>
            <a:noAutofit/>
          </a:bodyPr>
          <a:lstStyle/>
          <a:p>
            <a:pPr marL="457200" indent="-457200">
              <a:buFont typeface="Arial" panose="020B0604020202020204" pitchFamily="34" charset="0"/>
              <a:buChar char="•"/>
            </a:pPr>
            <a:r>
              <a:rPr lang="es-EC" sz="2800" b="1" dirty="0">
                <a:solidFill>
                  <a:srgbClr val="002060"/>
                </a:solidFill>
              </a:rPr>
              <a:t>Ejecución del plan de capacitación e información a la comunidad</a:t>
            </a:r>
            <a:endParaRPr lang="es-EC" sz="2800" b="1" dirty="0"/>
          </a:p>
        </p:txBody>
      </p:sp>
      <p:sp>
        <p:nvSpPr>
          <p:cNvPr id="18" name="Título 1"/>
          <p:cNvSpPr txBox="1">
            <a:spLocks/>
          </p:cNvSpPr>
          <p:nvPr/>
        </p:nvSpPr>
        <p:spPr>
          <a:xfrm>
            <a:off x="632024" y="79355"/>
            <a:ext cx="10515600" cy="90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dirty="0">
                <a:solidFill>
                  <a:srgbClr val="002060"/>
                </a:solidFill>
                <a:latin typeface="+mn-lt"/>
              </a:rPr>
              <a:t>Preparación para la respuesta</a:t>
            </a:r>
          </a:p>
        </p:txBody>
      </p:sp>
      <p:sp>
        <p:nvSpPr>
          <p:cNvPr id="23" name="CuadroTexto 22"/>
          <p:cNvSpPr txBox="1"/>
          <p:nvPr/>
        </p:nvSpPr>
        <p:spPr>
          <a:xfrm>
            <a:off x="6705600" y="1648240"/>
            <a:ext cx="4677104" cy="523220"/>
          </a:xfrm>
          <a:prstGeom prst="rect">
            <a:avLst/>
          </a:prstGeom>
          <a:noFill/>
        </p:spPr>
        <p:txBody>
          <a:bodyPr wrap="square" rtlCol="0">
            <a:spAutoFit/>
          </a:bodyPr>
          <a:lstStyle/>
          <a:p>
            <a:r>
              <a:rPr lang="es-EC" sz="2800" b="1" dirty="0">
                <a:solidFill>
                  <a:srgbClr val="002060"/>
                </a:solidFill>
                <a:latin typeface="+mj-lt"/>
                <a:ea typeface="+mj-ea"/>
                <a:cs typeface="+mj-cs"/>
              </a:rPr>
              <a:t>Puerta a puerta: 500 personas</a:t>
            </a:r>
          </a:p>
        </p:txBody>
      </p:sp>
      <p:sp>
        <p:nvSpPr>
          <p:cNvPr id="6" name="CuadroTexto 5"/>
          <p:cNvSpPr txBox="1"/>
          <p:nvPr/>
        </p:nvSpPr>
        <p:spPr>
          <a:xfrm>
            <a:off x="693680" y="1654437"/>
            <a:ext cx="5297215" cy="523220"/>
          </a:xfrm>
          <a:prstGeom prst="rect">
            <a:avLst/>
          </a:prstGeom>
          <a:noFill/>
        </p:spPr>
        <p:txBody>
          <a:bodyPr wrap="square" rtlCol="0">
            <a:spAutoFit/>
          </a:bodyPr>
          <a:lstStyle/>
          <a:p>
            <a:r>
              <a:rPr lang="es-EC" sz="2800" b="1" dirty="0">
                <a:solidFill>
                  <a:srgbClr val="002060"/>
                </a:solidFill>
                <a:latin typeface="+mj-lt"/>
                <a:ea typeface="+mj-ea"/>
                <a:cs typeface="+mj-cs"/>
              </a:rPr>
              <a:t>Ferias informativas: 800 personas  </a:t>
            </a:r>
          </a:p>
        </p:txBody>
      </p:sp>
      <p:pic>
        <p:nvPicPr>
          <p:cNvPr id="7" name="Marcador de contenido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709363" y="2546588"/>
            <a:ext cx="3005389" cy="1975175"/>
          </a:xfrm>
          <a:prstGeom prst="rect">
            <a:avLst/>
          </a:prstGeom>
        </p:spPr>
      </p:pic>
      <p:pic>
        <p:nvPicPr>
          <p:cNvPr id="8" name="Imagen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2059" y="4661347"/>
            <a:ext cx="3224497" cy="1899911"/>
          </a:xfrm>
          <a:prstGeom prst="rect">
            <a:avLst/>
          </a:prstGeom>
        </p:spPr>
      </p:pic>
      <p:pic>
        <p:nvPicPr>
          <p:cNvPr id="3" name="Imagen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47876" y="2300548"/>
            <a:ext cx="1932803" cy="2224160"/>
          </a:xfrm>
          <a:prstGeom prst="rect">
            <a:avLst/>
          </a:prstGeom>
        </p:spPr>
      </p:pic>
      <p:pic>
        <p:nvPicPr>
          <p:cNvPr id="4" name="Imagen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29934" y="2350942"/>
            <a:ext cx="1939962" cy="2224160"/>
          </a:xfrm>
          <a:prstGeom prst="rect">
            <a:avLst/>
          </a:prstGeom>
        </p:spPr>
      </p:pic>
      <p:pic>
        <p:nvPicPr>
          <p:cNvPr id="5" name="Imagen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65076" y="2350942"/>
            <a:ext cx="1880461" cy="2224160"/>
          </a:xfrm>
          <a:prstGeom prst="rect">
            <a:avLst/>
          </a:prstGeom>
        </p:spPr>
      </p:pic>
      <p:pic>
        <p:nvPicPr>
          <p:cNvPr id="9" name="Imagen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47875" y="4569002"/>
            <a:ext cx="1932803" cy="2084600"/>
          </a:xfrm>
          <a:prstGeom prst="rect">
            <a:avLst/>
          </a:prstGeom>
        </p:spPr>
      </p:pic>
      <p:pic>
        <p:nvPicPr>
          <p:cNvPr id="10" name="Imagen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65076" y="4617120"/>
            <a:ext cx="1880461" cy="2080132"/>
          </a:xfrm>
          <a:prstGeom prst="rect">
            <a:avLst/>
          </a:prstGeom>
        </p:spPr>
      </p:pic>
      <p:pic>
        <p:nvPicPr>
          <p:cNvPr id="13" name="Imagen 12"/>
          <p:cNvPicPr>
            <a:picLocks noChangeAspect="1"/>
          </p:cNvPicPr>
          <p:nvPr/>
        </p:nvPicPr>
        <p:blipFill rotWithShape="1">
          <a:blip r:embed="rId10">
            <a:extLst>
              <a:ext uri="{28A0092B-C50C-407E-A947-70E740481C1C}">
                <a14:useLocalDpi xmlns:a14="http://schemas.microsoft.com/office/drawing/2010/main" val="0"/>
              </a:ext>
            </a:extLst>
          </a:blip>
          <a:srcRect t="26263" b="26261"/>
          <a:stretch/>
        </p:blipFill>
        <p:spPr>
          <a:xfrm>
            <a:off x="9893296" y="6141308"/>
            <a:ext cx="2174787" cy="580767"/>
          </a:xfrm>
          <a:prstGeom prst="rect">
            <a:avLst/>
          </a:prstGeom>
        </p:spPr>
      </p:pic>
    </p:spTree>
    <p:extLst>
      <p:ext uri="{BB962C8B-B14F-4D97-AF65-F5344CB8AC3E}">
        <p14:creationId xmlns:p14="http://schemas.microsoft.com/office/powerpoint/2010/main" val="2307647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2059" y="900822"/>
            <a:ext cx="10635748" cy="567936"/>
          </a:xfrm>
        </p:spPr>
        <p:txBody>
          <a:bodyPr>
            <a:noAutofit/>
          </a:bodyPr>
          <a:lstStyle/>
          <a:p>
            <a:pPr marL="457200" indent="-457200">
              <a:buFont typeface="Arial" panose="020B0604020202020204" pitchFamily="34" charset="0"/>
              <a:buChar char="•"/>
            </a:pPr>
            <a:r>
              <a:rPr lang="es-EC" sz="2800" b="1" dirty="0">
                <a:solidFill>
                  <a:srgbClr val="002060"/>
                </a:solidFill>
              </a:rPr>
              <a:t>Simulaciones y simulacros</a:t>
            </a:r>
            <a:endParaRPr lang="es-EC" sz="2800" b="1" dirty="0"/>
          </a:p>
        </p:txBody>
      </p:sp>
      <p:sp>
        <p:nvSpPr>
          <p:cNvPr id="18" name="Título 1"/>
          <p:cNvSpPr txBox="1">
            <a:spLocks/>
          </p:cNvSpPr>
          <p:nvPr/>
        </p:nvSpPr>
        <p:spPr>
          <a:xfrm>
            <a:off x="384315" y="154207"/>
            <a:ext cx="10515600" cy="90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dirty="0">
                <a:solidFill>
                  <a:srgbClr val="002060"/>
                </a:solidFill>
                <a:latin typeface="+mn-lt"/>
              </a:rPr>
              <a:t>Preparación para la respuesta</a:t>
            </a:r>
          </a:p>
        </p:txBody>
      </p:sp>
      <p:sp>
        <p:nvSpPr>
          <p:cNvPr id="29" name="CuadroTexto 28"/>
          <p:cNvSpPr txBox="1"/>
          <p:nvPr/>
        </p:nvSpPr>
        <p:spPr>
          <a:xfrm>
            <a:off x="734032" y="1353417"/>
            <a:ext cx="11258967" cy="523220"/>
          </a:xfrm>
          <a:prstGeom prst="rect">
            <a:avLst/>
          </a:prstGeom>
          <a:noFill/>
        </p:spPr>
        <p:txBody>
          <a:bodyPr wrap="square" rtlCol="0">
            <a:spAutoFit/>
          </a:bodyPr>
          <a:lstStyle/>
          <a:p>
            <a:pPr algn="ctr"/>
            <a:r>
              <a:rPr lang="es-EC" sz="2800" b="1" dirty="0">
                <a:solidFill>
                  <a:srgbClr val="002060"/>
                </a:solidFill>
                <a:latin typeface="+mj-lt"/>
                <a:ea typeface="+mj-ea"/>
                <a:cs typeface="+mj-cs"/>
              </a:rPr>
              <a:t>Simulacros: 1.130 personas </a:t>
            </a:r>
            <a:r>
              <a:rPr lang="es-EC" sz="2800" b="1" dirty="0" smtClean="0">
                <a:solidFill>
                  <a:srgbClr val="002060"/>
                </a:solidFill>
                <a:latin typeface="+mj-lt"/>
                <a:ea typeface="+mj-ea"/>
                <a:cs typeface="+mj-cs"/>
              </a:rPr>
              <a:t>aprox.</a:t>
            </a:r>
            <a:endParaRPr lang="es-EC" sz="2800" b="1" dirty="0">
              <a:solidFill>
                <a:srgbClr val="002060"/>
              </a:solidFill>
              <a:latin typeface="+mj-lt"/>
              <a:ea typeface="+mj-ea"/>
              <a:cs typeface="+mj-cs"/>
            </a:endParaRPr>
          </a:p>
        </p:txBody>
      </p:sp>
      <p:pic>
        <p:nvPicPr>
          <p:cNvPr id="6" name="Imagen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3772" y="2345420"/>
            <a:ext cx="3651472" cy="2252185"/>
          </a:xfrm>
          <a:prstGeom prst="rect">
            <a:avLst/>
          </a:prstGeom>
        </p:spPr>
      </p:pic>
      <p:pic>
        <p:nvPicPr>
          <p:cNvPr id="7" name="Imagen 6"/>
          <p:cNvPicPr>
            <a:picLocks noChangeAspect="1"/>
          </p:cNvPicPr>
          <p:nvPr/>
        </p:nvPicPr>
        <p:blipFill rotWithShape="1">
          <a:blip r:embed="rId4" cstate="screen">
            <a:extLst>
              <a:ext uri="{28A0092B-C50C-407E-A947-70E740481C1C}">
                <a14:useLocalDpi xmlns:a14="http://schemas.microsoft.com/office/drawing/2010/main"/>
              </a:ext>
            </a:extLst>
          </a:blip>
          <a:srcRect t="17624"/>
          <a:stretch/>
        </p:blipFill>
        <p:spPr>
          <a:xfrm>
            <a:off x="4204557" y="2323069"/>
            <a:ext cx="3930749" cy="2086721"/>
          </a:xfrm>
          <a:prstGeom prst="rect">
            <a:avLst/>
          </a:prstGeom>
        </p:spPr>
      </p:pic>
      <p:pic>
        <p:nvPicPr>
          <p:cNvPr id="8" name="Imagen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04558" y="4374769"/>
            <a:ext cx="3930749" cy="2220985"/>
          </a:xfrm>
          <a:prstGeom prst="rect">
            <a:avLst/>
          </a:prstGeom>
        </p:spPr>
      </p:pic>
      <p:pic>
        <p:nvPicPr>
          <p:cNvPr id="9" name="Imagen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40741" y="2345420"/>
            <a:ext cx="3752259" cy="2292021"/>
          </a:xfrm>
          <a:prstGeom prst="rect">
            <a:avLst/>
          </a:prstGeom>
        </p:spPr>
      </p:pic>
      <p:pic>
        <p:nvPicPr>
          <p:cNvPr id="10" name="Imagen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4315" y="4374769"/>
            <a:ext cx="3660929" cy="2313346"/>
          </a:xfrm>
          <a:prstGeom prst="rect">
            <a:avLst/>
          </a:prstGeom>
        </p:spPr>
      </p:pic>
      <p:sp>
        <p:nvSpPr>
          <p:cNvPr id="11" name="CuadroTexto 10"/>
          <p:cNvSpPr txBox="1"/>
          <p:nvPr/>
        </p:nvSpPr>
        <p:spPr>
          <a:xfrm>
            <a:off x="734032" y="1723218"/>
            <a:ext cx="11258968" cy="523220"/>
          </a:xfrm>
          <a:prstGeom prst="rect">
            <a:avLst/>
          </a:prstGeom>
          <a:noFill/>
        </p:spPr>
        <p:txBody>
          <a:bodyPr wrap="square" rtlCol="0">
            <a:spAutoFit/>
          </a:bodyPr>
          <a:lstStyle/>
          <a:p>
            <a:pPr algn="ctr"/>
            <a:r>
              <a:rPr lang="es-EC" sz="2800" b="1" dirty="0">
                <a:solidFill>
                  <a:srgbClr val="002060"/>
                </a:solidFill>
                <a:latin typeface="+mj-lt"/>
                <a:ea typeface="+mj-ea"/>
                <a:cs typeface="+mj-cs"/>
              </a:rPr>
              <a:t>Preparación del macro simulacro, nov 2023</a:t>
            </a:r>
          </a:p>
        </p:txBody>
      </p:sp>
      <p:pic>
        <p:nvPicPr>
          <p:cNvPr id="12" name="Imagen 11"/>
          <p:cNvPicPr>
            <a:picLocks noChangeAspect="1"/>
          </p:cNvPicPr>
          <p:nvPr/>
        </p:nvPicPr>
        <p:blipFill rotWithShape="1">
          <a:blip r:embed="rId8">
            <a:extLst>
              <a:ext uri="{28A0092B-C50C-407E-A947-70E740481C1C}">
                <a14:useLocalDpi xmlns:a14="http://schemas.microsoft.com/office/drawing/2010/main" val="0"/>
              </a:ext>
            </a:extLst>
          </a:blip>
          <a:srcRect t="26263" b="26261"/>
          <a:stretch/>
        </p:blipFill>
        <p:spPr>
          <a:xfrm>
            <a:off x="9893296" y="6141308"/>
            <a:ext cx="2174787" cy="580767"/>
          </a:xfrm>
          <a:prstGeom prst="rect">
            <a:avLst/>
          </a:prstGeom>
        </p:spPr>
      </p:pic>
    </p:spTree>
    <p:extLst>
      <p:ext uri="{BB962C8B-B14F-4D97-AF65-F5344CB8AC3E}">
        <p14:creationId xmlns:p14="http://schemas.microsoft.com/office/powerpoint/2010/main" val="2394344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82116" y="984120"/>
            <a:ext cx="6963542" cy="547290"/>
          </a:xfrm>
          <a:ln w="28575">
            <a:solidFill>
              <a:srgbClr val="C00000"/>
            </a:solidFill>
          </a:ln>
        </p:spPr>
        <p:txBody>
          <a:bodyPr>
            <a:noAutofit/>
          </a:bodyPr>
          <a:lstStyle/>
          <a:p>
            <a:pPr algn="ctr"/>
            <a:r>
              <a:rPr lang="es-EC" sz="3200" b="1" dirty="0"/>
              <a:t>Mesa técnica / Grupos de trabajo</a:t>
            </a:r>
          </a:p>
        </p:txBody>
      </p:sp>
      <p:sp>
        <p:nvSpPr>
          <p:cNvPr id="18" name="Título 1"/>
          <p:cNvSpPr txBox="1">
            <a:spLocks/>
          </p:cNvSpPr>
          <p:nvPr/>
        </p:nvSpPr>
        <p:spPr>
          <a:xfrm>
            <a:off x="384315" y="154207"/>
            <a:ext cx="10515600" cy="90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dirty="0">
                <a:solidFill>
                  <a:srgbClr val="002060"/>
                </a:solidFill>
                <a:latin typeface="+mn-lt"/>
              </a:rPr>
              <a:t>Respuesta</a:t>
            </a:r>
          </a:p>
        </p:txBody>
      </p:sp>
      <p:graphicFrame>
        <p:nvGraphicFramePr>
          <p:cNvPr id="3" name="Diagrama 2"/>
          <p:cNvGraphicFramePr/>
          <p:nvPr>
            <p:extLst>
              <p:ext uri="{D42A27DB-BD31-4B8C-83A1-F6EECF244321}">
                <p14:modId xmlns:p14="http://schemas.microsoft.com/office/powerpoint/2010/main" val="38008748"/>
              </p:ext>
            </p:extLst>
          </p:nvPr>
        </p:nvGraphicFramePr>
        <p:xfrm>
          <a:off x="3472544" y="1621971"/>
          <a:ext cx="8534398" cy="51247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6689" y="1834760"/>
            <a:ext cx="1942627" cy="1469572"/>
          </a:xfrm>
          <a:prstGeom prst="rect">
            <a:avLst/>
          </a:prstGeom>
        </p:spPr>
      </p:pic>
      <p:pic>
        <p:nvPicPr>
          <p:cNvPr id="13" name="Imagen 1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6122" y="5081937"/>
            <a:ext cx="3116422" cy="1307004"/>
          </a:xfrm>
          <a:prstGeom prst="rect">
            <a:avLst/>
          </a:prstGeom>
        </p:spPr>
      </p:pic>
      <p:pic>
        <p:nvPicPr>
          <p:cNvPr id="14" name="Imagen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4315" y="3509469"/>
            <a:ext cx="2862941" cy="1367331"/>
          </a:xfrm>
          <a:prstGeom prst="rect">
            <a:avLst/>
          </a:prstGeom>
        </p:spPr>
      </p:pic>
      <p:pic>
        <p:nvPicPr>
          <p:cNvPr id="8" name="Imagen 7"/>
          <p:cNvPicPr>
            <a:picLocks noChangeAspect="1"/>
          </p:cNvPicPr>
          <p:nvPr/>
        </p:nvPicPr>
        <p:blipFill rotWithShape="1">
          <a:blip r:embed="rId11">
            <a:extLst>
              <a:ext uri="{28A0092B-C50C-407E-A947-70E740481C1C}">
                <a14:useLocalDpi xmlns:a14="http://schemas.microsoft.com/office/drawing/2010/main" val="0"/>
              </a:ext>
            </a:extLst>
          </a:blip>
          <a:srcRect t="26263" b="26261"/>
          <a:stretch/>
        </p:blipFill>
        <p:spPr>
          <a:xfrm>
            <a:off x="9893296" y="6141308"/>
            <a:ext cx="2174787" cy="580767"/>
          </a:xfrm>
          <a:prstGeom prst="rect">
            <a:avLst/>
          </a:prstGeom>
        </p:spPr>
      </p:pic>
    </p:spTree>
    <p:extLst>
      <p:ext uri="{BB962C8B-B14F-4D97-AF65-F5344CB8AC3E}">
        <p14:creationId xmlns:p14="http://schemas.microsoft.com/office/powerpoint/2010/main" val="4271180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748" y="1282358"/>
            <a:ext cx="7632505" cy="4293284"/>
          </a:xfrm>
          <a:prstGeom prst="rect">
            <a:avLst/>
          </a:prstGeom>
        </p:spPr>
      </p:pic>
    </p:spTree>
    <p:extLst>
      <p:ext uri="{BB962C8B-B14F-4D97-AF65-F5344CB8AC3E}">
        <p14:creationId xmlns:p14="http://schemas.microsoft.com/office/powerpoint/2010/main" val="40729073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8856" y="1060663"/>
            <a:ext cx="10635748" cy="567936"/>
          </a:xfrm>
          <a:solidFill>
            <a:srgbClr val="312782"/>
          </a:solidFill>
        </p:spPr>
        <p:txBody>
          <a:bodyPr>
            <a:noAutofit/>
          </a:bodyPr>
          <a:lstStyle/>
          <a:p>
            <a:pPr marL="457200" indent="-457200">
              <a:buFont typeface="Arial" panose="020B0604020202020204" pitchFamily="34" charset="0"/>
              <a:buChar char="•"/>
            </a:pPr>
            <a:r>
              <a:rPr lang="es-EC" sz="2800" b="1" dirty="0">
                <a:solidFill>
                  <a:schemeClr val="bg1"/>
                </a:solidFill>
              </a:rPr>
              <a:t>Mesa técnica de trabajo 1 (Agua, higiene y saneamiento)</a:t>
            </a:r>
          </a:p>
        </p:txBody>
      </p:sp>
      <p:sp>
        <p:nvSpPr>
          <p:cNvPr id="18" name="Título 1"/>
          <p:cNvSpPr txBox="1">
            <a:spLocks/>
          </p:cNvSpPr>
          <p:nvPr/>
        </p:nvSpPr>
        <p:spPr>
          <a:xfrm>
            <a:off x="384315" y="154207"/>
            <a:ext cx="10515600" cy="90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a:solidFill>
                  <a:srgbClr val="002060"/>
                </a:solidFill>
              </a:rPr>
              <a:t>Respuesta</a:t>
            </a:r>
          </a:p>
        </p:txBody>
      </p:sp>
      <p:sp>
        <p:nvSpPr>
          <p:cNvPr id="11" name="Título 1"/>
          <p:cNvSpPr txBox="1">
            <a:spLocks/>
          </p:cNvSpPr>
          <p:nvPr/>
        </p:nvSpPr>
        <p:spPr>
          <a:xfrm>
            <a:off x="565653" y="1737455"/>
            <a:ext cx="10922154" cy="45544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buFont typeface="+mj-lt"/>
              <a:buAutoNum type="arabicPeriod"/>
            </a:pPr>
            <a:r>
              <a:rPr lang="es-EC" sz="2000" b="1" dirty="0"/>
              <a:t>Escenario de exposición</a:t>
            </a:r>
          </a:p>
          <a:p>
            <a:pPr marL="457200" indent="-457200" algn="just">
              <a:buFont typeface="Arial" panose="020B0604020202020204" pitchFamily="34" charset="0"/>
              <a:buChar char="•"/>
            </a:pPr>
            <a:r>
              <a:rPr lang="es-EC" sz="2000" dirty="0"/>
              <a:t>Afectación por </a:t>
            </a:r>
            <a:r>
              <a:rPr lang="es-EC" sz="2000" dirty="0" err="1"/>
              <a:t>lahares</a:t>
            </a:r>
            <a:r>
              <a:rPr lang="es-EC" sz="2000" dirty="0"/>
              <a:t> a fuentes de agua: Pita- Tambo, Mica y </a:t>
            </a:r>
            <a:r>
              <a:rPr lang="es-EC" sz="2000" dirty="0" err="1"/>
              <a:t>Papallacta</a:t>
            </a:r>
            <a:r>
              <a:rPr lang="es-EC" sz="2000" dirty="0"/>
              <a:t>.</a:t>
            </a:r>
          </a:p>
          <a:p>
            <a:pPr marL="457200" indent="-457200" algn="just">
              <a:buFont typeface="Arial" panose="020B0604020202020204" pitchFamily="34" charset="0"/>
              <a:buChar char="•"/>
            </a:pPr>
            <a:r>
              <a:rPr lang="es-EC" sz="2000" dirty="0"/>
              <a:t>Afectaciones por ceniza a plantas de tratamiento de </a:t>
            </a:r>
            <a:r>
              <a:rPr lang="es-MX" sz="2000" dirty="0" err="1"/>
              <a:t>Puengasí</a:t>
            </a:r>
            <a:r>
              <a:rPr lang="es-MX" sz="2000" dirty="0"/>
              <a:t>, El Troje, Bellavista y </a:t>
            </a:r>
            <a:r>
              <a:rPr lang="es-MX" sz="2000" dirty="0" err="1"/>
              <a:t>Conocoto</a:t>
            </a:r>
            <a:r>
              <a:rPr lang="es-MX" sz="2000" dirty="0"/>
              <a:t>.</a:t>
            </a:r>
          </a:p>
          <a:p>
            <a:pPr marL="457200" indent="-457200" algn="just">
              <a:buFont typeface="Arial" panose="020B0604020202020204" pitchFamily="34" charset="0"/>
              <a:buChar char="•"/>
            </a:pPr>
            <a:r>
              <a:rPr lang="es-EC" sz="2000" dirty="0"/>
              <a:t>El área afectada es toda la zona urbana de Quito. </a:t>
            </a:r>
          </a:p>
          <a:p>
            <a:pPr algn="just"/>
            <a:r>
              <a:rPr lang="es-EC" sz="2000" b="1" dirty="0"/>
              <a:t>2. Acciones estratégicas</a:t>
            </a:r>
          </a:p>
          <a:p>
            <a:pPr marL="457200" lvl="0" indent="-457200" algn="just">
              <a:buFont typeface="Arial" panose="020B0604020202020204" pitchFamily="34" charset="0"/>
              <a:buChar char="•"/>
            </a:pPr>
            <a:r>
              <a:rPr lang="es-EC" sz="2000" dirty="0"/>
              <a:t>Interconexión de los pasos elevados en los ríos San Pedro, Santa Clara y Pita.</a:t>
            </a:r>
          </a:p>
          <a:p>
            <a:pPr marL="457200" lvl="0" indent="-457200" algn="just">
              <a:buFont typeface="Arial" panose="020B0604020202020204" pitchFamily="34" charset="0"/>
              <a:buChar char="•"/>
            </a:pPr>
            <a:r>
              <a:rPr lang="es-MX" sz="2000" dirty="0"/>
              <a:t>Poner a funcionar todas las estaciones de bombeo, pozos y vertientes de Quito.</a:t>
            </a:r>
          </a:p>
          <a:p>
            <a:pPr marL="457200" lvl="0" indent="-457200" algn="just">
              <a:buFont typeface="Arial" panose="020B0604020202020204" pitchFamily="34" charset="0"/>
              <a:buChar char="•"/>
            </a:pPr>
            <a:r>
              <a:rPr lang="es-MX" sz="2000" dirty="0"/>
              <a:t>El cauda disponible será distribuido a través de la red pública, varios sectores de manera racionada.</a:t>
            </a:r>
            <a:endParaRPr lang="es-EC" sz="2000" dirty="0"/>
          </a:p>
          <a:p>
            <a:pPr algn="just"/>
            <a:r>
              <a:rPr lang="es-EC" sz="2000" b="1" dirty="0"/>
              <a:t>3. Brechas</a:t>
            </a:r>
          </a:p>
          <a:p>
            <a:pPr marL="342900" indent="-342900" algn="just">
              <a:buFont typeface="Arial" panose="020B0604020202020204" pitchFamily="34" charset="0"/>
              <a:buChar char="•"/>
            </a:pPr>
            <a:r>
              <a:rPr lang="es-MX" sz="2000" dirty="0"/>
              <a:t>Provisión de agua segura en viviendas, establecimientos de salud, alojamientos temporales y otros establecimientos que lo requieran.</a:t>
            </a:r>
          </a:p>
          <a:p>
            <a:pPr marL="342900" indent="-342900" algn="just">
              <a:buFont typeface="Arial" panose="020B0604020202020204" pitchFamily="34" charset="0"/>
              <a:buChar char="•"/>
            </a:pPr>
            <a:r>
              <a:rPr lang="es-MX" sz="2000" dirty="0"/>
              <a:t>Certificación de la operatividad de los pasos contingentes de conducción existentes.</a:t>
            </a:r>
          </a:p>
          <a:p>
            <a:pPr marL="342900" indent="-342900" algn="just">
              <a:buFont typeface="Arial" panose="020B0604020202020204" pitchFamily="34" charset="0"/>
              <a:buChar char="•"/>
            </a:pPr>
            <a:r>
              <a:rPr lang="es-MX" sz="2000" dirty="0"/>
              <a:t>Provisión de drenaje y saneamiento. Evacuación de aguas negras, grises y excretas en viviendas, establecimientos de salud, alojamientos temporales y otros establecimientos que lo requieran.</a:t>
            </a:r>
            <a:endParaRPr lang="es-EC" sz="2000" dirty="0"/>
          </a:p>
        </p:txBody>
      </p:sp>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t="26263" b="26261"/>
          <a:stretch/>
        </p:blipFill>
        <p:spPr>
          <a:xfrm>
            <a:off x="9893296" y="6141308"/>
            <a:ext cx="2174787" cy="580767"/>
          </a:xfrm>
          <a:prstGeom prst="rect">
            <a:avLst/>
          </a:prstGeom>
        </p:spPr>
      </p:pic>
    </p:spTree>
    <p:extLst>
      <p:ext uri="{BB962C8B-B14F-4D97-AF65-F5344CB8AC3E}">
        <p14:creationId xmlns:p14="http://schemas.microsoft.com/office/powerpoint/2010/main" val="3264739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8856" y="1060663"/>
            <a:ext cx="10635748" cy="567936"/>
          </a:xfrm>
          <a:solidFill>
            <a:srgbClr val="312782"/>
          </a:solidFill>
        </p:spPr>
        <p:txBody>
          <a:bodyPr>
            <a:noAutofit/>
          </a:bodyPr>
          <a:lstStyle/>
          <a:p>
            <a:pPr marL="457200" indent="-457200">
              <a:buFont typeface="Arial" panose="020B0604020202020204" pitchFamily="34" charset="0"/>
              <a:buChar char="•"/>
            </a:pPr>
            <a:r>
              <a:rPr lang="es-EC" sz="2800" b="1" dirty="0">
                <a:solidFill>
                  <a:schemeClr val="bg1"/>
                </a:solidFill>
              </a:rPr>
              <a:t>Mesa técnica de trabajo 2 (Salud y atención psicosocial)</a:t>
            </a:r>
          </a:p>
        </p:txBody>
      </p:sp>
      <p:sp>
        <p:nvSpPr>
          <p:cNvPr id="18" name="Título 1"/>
          <p:cNvSpPr txBox="1">
            <a:spLocks/>
          </p:cNvSpPr>
          <p:nvPr/>
        </p:nvSpPr>
        <p:spPr>
          <a:xfrm>
            <a:off x="384315" y="154207"/>
            <a:ext cx="10515600" cy="90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a:solidFill>
                  <a:srgbClr val="002060"/>
                </a:solidFill>
              </a:rPr>
              <a:t>Respuesta</a:t>
            </a:r>
          </a:p>
        </p:txBody>
      </p:sp>
      <p:sp>
        <p:nvSpPr>
          <p:cNvPr id="11" name="Título 1"/>
          <p:cNvSpPr txBox="1">
            <a:spLocks/>
          </p:cNvSpPr>
          <p:nvPr/>
        </p:nvSpPr>
        <p:spPr>
          <a:xfrm>
            <a:off x="565653" y="1737455"/>
            <a:ext cx="10922154" cy="45544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buFont typeface="+mj-lt"/>
              <a:buAutoNum type="arabicPeriod"/>
            </a:pPr>
            <a:r>
              <a:rPr lang="es-EC" sz="2000" b="1" dirty="0"/>
              <a:t>Escenario de exposición</a:t>
            </a:r>
          </a:p>
          <a:p>
            <a:pPr marL="457200" indent="-457200" algn="just">
              <a:buFont typeface="Arial" panose="020B0604020202020204" pitchFamily="34" charset="0"/>
              <a:buChar char="•"/>
            </a:pPr>
            <a:r>
              <a:rPr lang="es-MX" sz="2000" dirty="0"/>
              <a:t>En los establecimientos de salud es necesario valorar el funcionamiento de instalaciones y disponibilidad de agua, gas domiciliario, oxígeno, sistemas de ventilación, calefacción, cadena de frío, etc.</a:t>
            </a:r>
          </a:p>
          <a:p>
            <a:pPr marL="457200" indent="-457200" algn="just">
              <a:buFont typeface="Arial" panose="020B0604020202020204" pitchFamily="34" charset="0"/>
              <a:buChar char="•"/>
            </a:pPr>
            <a:r>
              <a:rPr lang="es-MX" sz="2000" dirty="0"/>
              <a:t>Se espera un aumento en la demanda de los servicios de salud en las primeras 24-48 horas.</a:t>
            </a:r>
          </a:p>
          <a:p>
            <a:pPr algn="just"/>
            <a:r>
              <a:rPr lang="es-EC" sz="2000" b="1" dirty="0"/>
              <a:t>2. Acciones estratégicas</a:t>
            </a:r>
          </a:p>
          <a:p>
            <a:pPr marL="457200" lvl="0" indent="-457200" algn="just">
              <a:buFont typeface="Arial" panose="020B0604020202020204" pitchFamily="34" charset="0"/>
              <a:buChar char="•"/>
            </a:pPr>
            <a:r>
              <a:rPr lang="es-MX" sz="2000" dirty="0"/>
              <a:t>Activar inmediata los Planes Hospitalarios de Emergencia en la red hospitalaria de la zona, en la red hospitalaria de apoyo y en ciudades aledañas a la zona de desastre.</a:t>
            </a:r>
          </a:p>
          <a:p>
            <a:pPr marL="457200" lvl="0" indent="-457200" algn="just">
              <a:buFont typeface="Arial" panose="020B0604020202020204" pitchFamily="34" charset="0"/>
              <a:buChar char="•"/>
            </a:pPr>
            <a:r>
              <a:rPr lang="es-MX" sz="2000" dirty="0"/>
              <a:t>Fortalecimiento de consumo de alimentos saludables, Prevención de desnutrición, agua segura.</a:t>
            </a:r>
          </a:p>
          <a:p>
            <a:pPr marL="457200" lvl="0" indent="-457200" algn="just">
              <a:buFont typeface="Arial" panose="020B0604020202020204" pitchFamily="34" charset="0"/>
              <a:buChar char="•"/>
            </a:pPr>
            <a:r>
              <a:rPr lang="es-MX" sz="2000" dirty="0"/>
              <a:t>Primeros Auxilios Psicológicos (PAP) a la población afectada. Intervención en crisis.</a:t>
            </a:r>
          </a:p>
          <a:p>
            <a:pPr lvl="0" algn="just"/>
            <a:r>
              <a:rPr lang="es-EC" sz="2000" b="1" dirty="0"/>
              <a:t>3. Brechas</a:t>
            </a:r>
          </a:p>
          <a:p>
            <a:pPr marL="342900" indent="-342900" algn="just">
              <a:buFont typeface="Arial" panose="020B0604020202020204" pitchFamily="34" charset="0"/>
              <a:buChar char="•"/>
            </a:pPr>
            <a:r>
              <a:rPr lang="es-MX" sz="2000" dirty="0"/>
              <a:t>Es necesario considerar el posible aislamiento de los sectores afectados, el acceso a los mismo por vías alternas, y a puntos de encuentro y albergues temporales.</a:t>
            </a:r>
          </a:p>
          <a:p>
            <a:pPr marL="342900" indent="-342900" algn="just">
              <a:buFont typeface="Arial" panose="020B0604020202020204" pitchFamily="34" charset="0"/>
              <a:buChar char="•"/>
            </a:pPr>
            <a:r>
              <a:rPr lang="es-MX" sz="2000" dirty="0"/>
              <a:t>Desarrollar acciones de información y comunicación, salud mental y apoyo psicosocial para los puntos de encuentro y albergues temporales. </a:t>
            </a:r>
          </a:p>
          <a:p>
            <a:pPr marL="342900" indent="-342900" algn="just">
              <a:buFont typeface="Arial" panose="020B0604020202020204" pitchFamily="34" charset="0"/>
              <a:buChar char="•"/>
            </a:pPr>
            <a:r>
              <a:rPr lang="es-MX" sz="2000" dirty="0"/>
              <a:t>Se deben asegurar los insumos, medicamentos y dispositivos médicos necesarios de acuerdo a capacidad resolutiva de los servicios de salud.</a:t>
            </a:r>
            <a:endParaRPr lang="es-EC" sz="2000" dirty="0"/>
          </a:p>
        </p:txBody>
      </p:sp>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t="26263" b="26261"/>
          <a:stretch/>
        </p:blipFill>
        <p:spPr>
          <a:xfrm>
            <a:off x="9893296" y="6141308"/>
            <a:ext cx="2174787" cy="580767"/>
          </a:xfrm>
          <a:prstGeom prst="rect">
            <a:avLst/>
          </a:prstGeom>
        </p:spPr>
      </p:pic>
    </p:spTree>
    <p:extLst>
      <p:ext uri="{BB962C8B-B14F-4D97-AF65-F5344CB8AC3E}">
        <p14:creationId xmlns:p14="http://schemas.microsoft.com/office/powerpoint/2010/main" val="3483264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8856" y="940919"/>
            <a:ext cx="10635748" cy="567936"/>
          </a:xfrm>
          <a:solidFill>
            <a:srgbClr val="312782"/>
          </a:solidFill>
        </p:spPr>
        <p:txBody>
          <a:bodyPr>
            <a:noAutofit/>
          </a:bodyPr>
          <a:lstStyle/>
          <a:p>
            <a:pPr marL="457200" indent="-457200">
              <a:buFont typeface="Arial" panose="020B0604020202020204" pitchFamily="34" charset="0"/>
              <a:buChar char="•"/>
            </a:pPr>
            <a:r>
              <a:rPr lang="es-EC" sz="2800" b="1" dirty="0">
                <a:solidFill>
                  <a:schemeClr val="bg1"/>
                </a:solidFill>
              </a:rPr>
              <a:t>Mesa técnica de </a:t>
            </a:r>
            <a:r>
              <a:rPr lang="es-EC" sz="2800" b="1">
                <a:solidFill>
                  <a:schemeClr val="bg1"/>
                </a:solidFill>
              </a:rPr>
              <a:t>trabajo 3 (Servicios esenciales)</a:t>
            </a:r>
            <a:endParaRPr lang="es-EC" sz="2800" b="1" dirty="0">
              <a:solidFill>
                <a:schemeClr val="bg1"/>
              </a:solidFill>
            </a:endParaRPr>
          </a:p>
        </p:txBody>
      </p:sp>
      <p:sp>
        <p:nvSpPr>
          <p:cNvPr id="18" name="Título 1"/>
          <p:cNvSpPr txBox="1">
            <a:spLocks/>
          </p:cNvSpPr>
          <p:nvPr/>
        </p:nvSpPr>
        <p:spPr>
          <a:xfrm>
            <a:off x="384315" y="12693"/>
            <a:ext cx="10515600" cy="90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a:solidFill>
                  <a:srgbClr val="002060"/>
                </a:solidFill>
              </a:rPr>
              <a:t>Respuesta</a:t>
            </a:r>
          </a:p>
        </p:txBody>
      </p:sp>
      <p:sp>
        <p:nvSpPr>
          <p:cNvPr id="11" name="Título 1"/>
          <p:cNvSpPr txBox="1">
            <a:spLocks/>
          </p:cNvSpPr>
          <p:nvPr/>
        </p:nvSpPr>
        <p:spPr>
          <a:xfrm>
            <a:off x="565653" y="1785258"/>
            <a:ext cx="10778951" cy="43216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buFont typeface="+mj-lt"/>
              <a:buAutoNum type="arabicPeriod"/>
            </a:pPr>
            <a:r>
              <a:rPr lang="es-EC" sz="1800" b="1" dirty="0"/>
              <a:t>Escenario de exposición </a:t>
            </a:r>
          </a:p>
          <a:p>
            <a:pPr marL="457200" indent="-457200" algn="just">
              <a:buFont typeface="Arial" panose="020B0604020202020204" pitchFamily="34" charset="0"/>
              <a:buChar char="•"/>
            </a:pPr>
            <a:r>
              <a:rPr lang="es-MX" sz="1800" dirty="0"/>
              <a:t>Destrucción total o parcial de la infraestructura eléctrica en el área de posible afectación, se espera colapso del servicio eléctrico en la ciudad. Falla de funcionamiento o desconexión de centrales telefónicas, radio bases, sistemas de transmisión, repetidores, nodos de interconexión o de cualquier equipo de telecomunicaciones, que se encuentre ubicado en la zona de riesgo.</a:t>
            </a:r>
          </a:p>
          <a:p>
            <a:pPr marL="457200" indent="-457200" algn="just">
              <a:buFont typeface="Arial" panose="020B0604020202020204" pitchFamily="34" charset="0"/>
              <a:buChar char="•"/>
            </a:pPr>
            <a:r>
              <a:rPr lang="es-MX" sz="1800" dirty="0"/>
              <a:t>Afectaciones operacionales en el sistema integrado de transporte público, debido a la acumulación de ceniza en las unidades de transporte.</a:t>
            </a:r>
          </a:p>
          <a:p>
            <a:pPr marL="457200" indent="-457200" algn="just">
              <a:buFont typeface="Arial" panose="020B0604020202020204" pitchFamily="34" charset="0"/>
              <a:buChar char="•"/>
            </a:pPr>
            <a:r>
              <a:rPr lang="es-MX" sz="1800" dirty="0"/>
              <a:t>Destrucción parcial o total de vías que conforman la red vial estatal, provincial o cantonal y puentes provocando la incomunicación entre centros poblados. Afectaciones a los tanques de almacenamiento de combustible en las instalaciones de El Beaterio y afectaciones en el SOTE, Oleoducto.</a:t>
            </a:r>
          </a:p>
          <a:p>
            <a:pPr algn="just"/>
            <a:r>
              <a:rPr lang="es-EC" sz="1800" b="1" dirty="0"/>
              <a:t>2. Acciones estratégicas</a:t>
            </a:r>
          </a:p>
          <a:p>
            <a:pPr marL="457200" lvl="0" indent="-457200" algn="just">
              <a:buFont typeface="Arial" panose="020B0604020202020204" pitchFamily="34" charset="0"/>
              <a:buChar char="•"/>
            </a:pPr>
            <a:r>
              <a:rPr lang="es-MX" sz="1800" dirty="0"/>
              <a:t>En caso de cortes de energía eléctrica, se dispondrá de los generadores de energía eléctrica y se racionalizará el consumo de energía.</a:t>
            </a:r>
          </a:p>
          <a:p>
            <a:pPr marL="457200" lvl="0" indent="-457200" algn="just">
              <a:buFont typeface="Arial" panose="020B0604020202020204" pitchFamily="34" charset="0"/>
              <a:buChar char="•"/>
            </a:pPr>
            <a:r>
              <a:rPr lang="es-MX" sz="1800" dirty="0"/>
              <a:t>En alerta roja los ACT, realizará la </a:t>
            </a:r>
            <a:r>
              <a:rPr lang="es-MX" sz="1800" dirty="0" err="1"/>
              <a:t>unidireccionalidad</a:t>
            </a:r>
            <a:r>
              <a:rPr lang="es-MX" sz="1800" dirty="0"/>
              <a:t> de ciertas vías, en relación con la zona de afectación.4</a:t>
            </a:r>
          </a:p>
          <a:p>
            <a:pPr marL="457200" indent="-457200" algn="just">
              <a:buFont typeface="Arial" panose="020B0604020202020204" pitchFamily="34" charset="0"/>
              <a:buChar char="•"/>
            </a:pPr>
            <a:r>
              <a:rPr lang="es-MX" sz="1800" dirty="0"/>
              <a:t>No se permitirá la circulación sobre puentes y vías que estén dentro de la zona de afectación.</a:t>
            </a:r>
          </a:p>
          <a:p>
            <a:pPr lvl="0" algn="just"/>
            <a:r>
              <a:rPr lang="es-EC" sz="1800" b="1" dirty="0"/>
              <a:t>3. Brechas</a:t>
            </a:r>
          </a:p>
          <a:p>
            <a:pPr marL="342900" indent="-342900" algn="just">
              <a:buFont typeface="Arial" panose="020B0604020202020204" pitchFamily="34" charset="0"/>
              <a:buChar char="•"/>
            </a:pPr>
            <a:r>
              <a:rPr lang="es-MX" sz="1800" dirty="0"/>
              <a:t>Provisión de combustible en establecimientos de salud, alojamientos temporales y otros establecimientos que lo requieran.</a:t>
            </a:r>
            <a:endParaRPr lang="es-EC" sz="1800" dirty="0"/>
          </a:p>
        </p:txBody>
      </p:sp>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t="26263" b="26261"/>
          <a:stretch/>
        </p:blipFill>
        <p:spPr>
          <a:xfrm>
            <a:off x="9893296" y="6141308"/>
            <a:ext cx="2174787" cy="580767"/>
          </a:xfrm>
          <a:prstGeom prst="rect">
            <a:avLst/>
          </a:prstGeom>
        </p:spPr>
      </p:pic>
    </p:spTree>
    <p:extLst>
      <p:ext uri="{BB962C8B-B14F-4D97-AF65-F5344CB8AC3E}">
        <p14:creationId xmlns:p14="http://schemas.microsoft.com/office/powerpoint/2010/main" val="3017776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8856" y="1060663"/>
            <a:ext cx="10635748" cy="567936"/>
          </a:xfrm>
          <a:solidFill>
            <a:srgbClr val="312782"/>
          </a:solidFill>
        </p:spPr>
        <p:txBody>
          <a:bodyPr>
            <a:noAutofit/>
          </a:bodyPr>
          <a:lstStyle/>
          <a:p>
            <a:pPr marL="457200" indent="-457200">
              <a:buFont typeface="Arial" panose="020B0604020202020204" pitchFamily="34" charset="0"/>
              <a:buChar char="•"/>
            </a:pPr>
            <a:r>
              <a:rPr lang="es-EC" sz="2800" b="1" dirty="0">
                <a:solidFill>
                  <a:schemeClr val="bg1"/>
                </a:solidFill>
              </a:rPr>
              <a:t>Mesa técnica de trabajo 4 (Alojamientos temporales y asistencia)</a:t>
            </a:r>
          </a:p>
        </p:txBody>
      </p:sp>
      <p:sp>
        <p:nvSpPr>
          <p:cNvPr id="18" name="Título 1"/>
          <p:cNvSpPr txBox="1">
            <a:spLocks/>
          </p:cNvSpPr>
          <p:nvPr/>
        </p:nvSpPr>
        <p:spPr>
          <a:xfrm>
            <a:off x="384315" y="154207"/>
            <a:ext cx="10515600" cy="90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a:solidFill>
                  <a:srgbClr val="002060"/>
                </a:solidFill>
              </a:rPr>
              <a:t>Respuesta</a:t>
            </a:r>
          </a:p>
        </p:txBody>
      </p:sp>
      <p:sp>
        <p:nvSpPr>
          <p:cNvPr id="11" name="Título 1"/>
          <p:cNvSpPr txBox="1">
            <a:spLocks/>
          </p:cNvSpPr>
          <p:nvPr/>
        </p:nvSpPr>
        <p:spPr>
          <a:xfrm>
            <a:off x="565653" y="1737455"/>
            <a:ext cx="10922154" cy="45544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buFont typeface="+mj-lt"/>
              <a:buAutoNum type="arabicPeriod"/>
            </a:pPr>
            <a:r>
              <a:rPr lang="es-EC" sz="2000" b="1" dirty="0"/>
              <a:t>Escenario de exposición</a:t>
            </a:r>
          </a:p>
          <a:p>
            <a:pPr marL="457200" indent="-457200" algn="just">
              <a:buFont typeface="Arial" panose="020B0604020202020204" pitchFamily="34" charset="0"/>
              <a:buChar char="•"/>
            </a:pPr>
            <a:r>
              <a:rPr lang="es-MX" sz="2000" dirty="0"/>
              <a:t>El impacto del </a:t>
            </a:r>
            <a:r>
              <a:rPr lang="es-MX" sz="2000" dirty="0" err="1"/>
              <a:t>lahar</a:t>
            </a:r>
            <a:r>
              <a:rPr lang="es-MX" sz="2000" dirty="0"/>
              <a:t> puede llegar al nivel de pérdida total, se estima un aproximado de 21.000 personas.</a:t>
            </a:r>
          </a:p>
          <a:p>
            <a:pPr algn="just"/>
            <a:r>
              <a:rPr lang="es-EC" sz="2000" b="1" dirty="0"/>
              <a:t>2. Acciones estratégicas</a:t>
            </a:r>
          </a:p>
          <a:p>
            <a:pPr marL="457200" lvl="0" indent="-457200" algn="just">
              <a:buFont typeface="Arial" panose="020B0604020202020204" pitchFamily="34" charset="0"/>
              <a:buChar char="•"/>
            </a:pPr>
            <a:r>
              <a:rPr lang="es-MX" sz="2000" dirty="0"/>
              <a:t>Activación del Fondo de Emergencia para la entrega de asistencia humanitaria por un valor de: $ 50.000.</a:t>
            </a:r>
          </a:p>
          <a:p>
            <a:pPr marL="457200" lvl="0" indent="-457200" algn="just">
              <a:buFont typeface="Arial" panose="020B0604020202020204" pitchFamily="34" charset="0"/>
              <a:buChar char="•"/>
            </a:pPr>
            <a:r>
              <a:rPr lang="es-MX" sz="2000" dirty="0"/>
              <a:t>Recolectar información. Mantener registros actualizados de la población de puntos de encuentro y albergues temporales, incluyendo la identificación de personas con necesidades específicas.</a:t>
            </a:r>
          </a:p>
          <a:p>
            <a:pPr lvl="0" algn="just"/>
            <a:r>
              <a:rPr lang="es-EC" sz="2000" b="1" dirty="0"/>
              <a:t>3. Brechas</a:t>
            </a:r>
          </a:p>
          <a:p>
            <a:pPr marL="342900" indent="-342900" algn="just">
              <a:buFont typeface="Arial" panose="020B0604020202020204" pitchFamily="34" charset="0"/>
              <a:buChar char="•"/>
            </a:pPr>
            <a:r>
              <a:rPr lang="es-MX" sz="2000" dirty="0"/>
              <a:t>Coordinaciones para que cada entidad municipal y del gobierno nacional ejecuten acciones para la protección de los derechos de las personas durante el evento peligroso.</a:t>
            </a:r>
          </a:p>
          <a:p>
            <a:pPr marL="342900" indent="-342900" algn="just">
              <a:buFont typeface="Arial" panose="020B0604020202020204" pitchFamily="34" charset="0"/>
              <a:buChar char="•"/>
            </a:pPr>
            <a:r>
              <a:rPr lang="es-MX" sz="2000" dirty="0"/>
              <a:t>Garantizar la previsión económica, siendo que en términos referenciales los kit de alimentos y kits de higiene tendrían un costo aproximadamente de $ 1’900 000 y $ 2’100 000 respectivamente, según datos del Portal de Compras Públicas y con relación a 21000 personas afectadas.</a:t>
            </a:r>
          </a:p>
        </p:txBody>
      </p:sp>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t="26263" b="26261"/>
          <a:stretch/>
        </p:blipFill>
        <p:spPr>
          <a:xfrm>
            <a:off x="9893296" y="6141308"/>
            <a:ext cx="2174787" cy="580767"/>
          </a:xfrm>
          <a:prstGeom prst="rect">
            <a:avLst/>
          </a:prstGeom>
        </p:spPr>
      </p:pic>
    </p:spTree>
    <p:extLst>
      <p:ext uri="{BB962C8B-B14F-4D97-AF65-F5344CB8AC3E}">
        <p14:creationId xmlns:p14="http://schemas.microsoft.com/office/powerpoint/2010/main" val="2624667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8856" y="1060663"/>
            <a:ext cx="10635748" cy="567936"/>
          </a:xfrm>
          <a:solidFill>
            <a:srgbClr val="312782"/>
          </a:solidFill>
        </p:spPr>
        <p:txBody>
          <a:bodyPr>
            <a:noAutofit/>
          </a:bodyPr>
          <a:lstStyle/>
          <a:p>
            <a:pPr marL="457200" indent="-457200">
              <a:buFont typeface="Arial" panose="020B0604020202020204" pitchFamily="34" charset="0"/>
              <a:buChar char="•"/>
            </a:pPr>
            <a:r>
              <a:rPr lang="es-EC" sz="2800" b="1" dirty="0">
                <a:solidFill>
                  <a:schemeClr val="bg1"/>
                </a:solidFill>
              </a:rPr>
              <a:t>Mesa técnica de trabajo 5 (Educación)</a:t>
            </a:r>
          </a:p>
        </p:txBody>
      </p:sp>
      <p:sp>
        <p:nvSpPr>
          <p:cNvPr id="18" name="Título 1"/>
          <p:cNvSpPr txBox="1">
            <a:spLocks/>
          </p:cNvSpPr>
          <p:nvPr/>
        </p:nvSpPr>
        <p:spPr>
          <a:xfrm>
            <a:off x="384315" y="154207"/>
            <a:ext cx="10515600" cy="90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a:solidFill>
                  <a:srgbClr val="002060"/>
                </a:solidFill>
              </a:rPr>
              <a:t>Respuesta</a:t>
            </a:r>
          </a:p>
        </p:txBody>
      </p:sp>
      <p:sp>
        <p:nvSpPr>
          <p:cNvPr id="11" name="Título 1"/>
          <p:cNvSpPr txBox="1">
            <a:spLocks/>
          </p:cNvSpPr>
          <p:nvPr/>
        </p:nvSpPr>
        <p:spPr>
          <a:xfrm>
            <a:off x="565653" y="1737455"/>
            <a:ext cx="10922154" cy="45544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buFont typeface="+mj-lt"/>
              <a:buAutoNum type="arabicPeriod"/>
            </a:pPr>
            <a:r>
              <a:rPr lang="es-EC" sz="2000" b="1" dirty="0"/>
              <a:t>Escenario de exposición</a:t>
            </a:r>
          </a:p>
          <a:p>
            <a:pPr marL="457200" indent="-457200" algn="just">
              <a:buFont typeface="Arial" panose="020B0604020202020204" pitchFamily="34" charset="0"/>
              <a:buChar char="•"/>
            </a:pPr>
            <a:r>
              <a:rPr lang="es-EC" sz="2000" dirty="0"/>
              <a:t>Se estima 18 instituciones educativas (fiscales, </a:t>
            </a:r>
            <a:r>
              <a:rPr lang="es-EC" sz="2000" dirty="0" err="1"/>
              <a:t>fiscomisionales</a:t>
            </a:r>
            <a:r>
              <a:rPr lang="es-EC" sz="2000" dirty="0"/>
              <a:t> y municipales) que se encuentran expuestas a </a:t>
            </a:r>
            <a:r>
              <a:rPr lang="es-EC" sz="2000" dirty="0" err="1"/>
              <a:t>lahares</a:t>
            </a:r>
            <a:r>
              <a:rPr lang="es-EC" sz="2000" dirty="0"/>
              <a:t> en el DMQ. Con una población educativa de 5.490 integrantes.</a:t>
            </a:r>
          </a:p>
          <a:p>
            <a:pPr algn="just"/>
            <a:r>
              <a:rPr lang="es-EC" sz="2000" b="1" dirty="0"/>
              <a:t>2. Acciones estratégicas</a:t>
            </a:r>
          </a:p>
          <a:p>
            <a:pPr marL="457200" lvl="0" indent="-457200" algn="just">
              <a:buFont typeface="Arial" panose="020B0604020202020204" pitchFamily="34" charset="0"/>
              <a:buChar char="•"/>
            </a:pPr>
            <a:r>
              <a:rPr lang="es-MX" sz="2000" dirty="0"/>
              <a:t>En alerta amarilla desarrollar actividades educativas normalmente</a:t>
            </a:r>
          </a:p>
          <a:p>
            <a:pPr marL="457200" lvl="0" indent="-457200" algn="just">
              <a:buFont typeface="Arial" panose="020B0604020202020204" pitchFamily="34" charset="0"/>
              <a:buChar char="•"/>
            </a:pPr>
            <a:r>
              <a:rPr lang="es-MX" sz="2000" dirty="0"/>
              <a:t>En alerta naranja se suspende actividades escolares presenciales de instituciones educativas ubicadas en zona de impacto por </a:t>
            </a:r>
            <a:r>
              <a:rPr lang="es-MX" sz="2000" dirty="0" err="1"/>
              <a:t>lahares</a:t>
            </a:r>
            <a:r>
              <a:rPr lang="es-MX" sz="2000" dirty="0"/>
              <a:t> hasta que el volcán pase a nivel más alto o descienda su actividad.</a:t>
            </a:r>
          </a:p>
          <a:p>
            <a:pPr marL="457200" lvl="0" indent="-457200" algn="just">
              <a:buFont typeface="Arial" panose="020B0604020202020204" pitchFamily="34" charset="0"/>
              <a:buChar char="•"/>
            </a:pPr>
            <a:r>
              <a:rPr lang="es-MX" sz="2000" dirty="0"/>
              <a:t>En alerta roja las instituciones educativas ubicadas en zona de impacto por </a:t>
            </a:r>
            <a:r>
              <a:rPr lang="es-MX" sz="2000" dirty="0" err="1"/>
              <a:t>lahares</a:t>
            </a:r>
            <a:r>
              <a:rPr lang="es-MX" sz="2000" dirty="0"/>
              <a:t>, continúan con actividades educativas virtuales.</a:t>
            </a:r>
          </a:p>
          <a:p>
            <a:pPr lvl="0" algn="just"/>
            <a:r>
              <a:rPr lang="es-EC" sz="2000" b="1" dirty="0"/>
              <a:t>3. Brechas</a:t>
            </a:r>
          </a:p>
          <a:p>
            <a:pPr marL="342900" indent="-342900" algn="just">
              <a:buFont typeface="Arial" panose="020B0604020202020204" pitchFamily="34" charset="0"/>
              <a:buChar char="•"/>
            </a:pPr>
            <a:r>
              <a:rPr lang="es-MX" sz="2000" dirty="0"/>
              <a:t>Coordinar y apoyar al fortalecimiento y aseguramiento de la continuidad de los servicios educativos durante la emergencia y la recuperación temprana.</a:t>
            </a:r>
            <a:endParaRPr lang="es-EC" sz="2000" dirty="0"/>
          </a:p>
        </p:txBody>
      </p:sp>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t="26263" b="26261"/>
          <a:stretch/>
        </p:blipFill>
        <p:spPr>
          <a:xfrm>
            <a:off x="9893296" y="6141308"/>
            <a:ext cx="2174787" cy="580767"/>
          </a:xfrm>
          <a:prstGeom prst="rect">
            <a:avLst/>
          </a:prstGeom>
        </p:spPr>
      </p:pic>
    </p:spTree>
    <p:extLst>
      <p:ext uri="{BB962C8B-B14F-4D97-AF65-F5344CB8AC3E}">
        <p14:creationId xmlns:p14="http://schemas.microsoft.com/office/powerpoint/2010/main" val="2091586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8856" y="1060663"/>
            <a:ext cx="10635748" cy="567936"/>
          </a:xfrm>
          <a:solidFill>
            <a:srgbClr val="312782"/>
          </a:solidFill>
        </p:spPr>
        <p:txBody>
          <a:bodyPr>
            <a:noAutofit/>
          </a:bodyPr>
          <a:lstStyle/>
          <a:p>
            <a:pPr marL="457200" indent="-457200">
              <a:buFont typeface="Arial" panose="020B0604020202020204" pitchFamily="34" charset="0"/>
              <a:buChar char="•"/>
            </a:pPr>
            <a:r>
              <a:rPr lang="es-EC" sz="2800" b="1" dirty="0">
                <a:solidFill>
                  <a:schemeClr val="bg1"/>
                </a:solidFill>
              </a:rPr>
              <a:t>Mesa técnica de trabajo 6 (Productividad y medios de vida)</a:t>
            </a:r>
          </a:p>
        </p:txBody>
      </p:sp>
      <p:sp>
        <p:nvSpPr>
          <p:cNvPr id="18" name="Título 1"/>
          <p:cNvSpPr txBox="1">
            <a:spLocks/>
          </p:cNvSpPr>
          <p:nvPr/>
        </p:nvSpPr>
        <p:spPr>
          <a:xfrm>
            <a:off x="384315" y="154207"/>
            <a:ext cx="10515600" cy="90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a:solidFill>
                  <a:srgbClr val="002060"/>
                </a:solidFill>
              </a:rPr>
              <a:t>Respuesta</a:t>
            </a:r>
          </a:p>
        </p:txBody>
      </p:sp>
      <p:sp>
        <p:nvSpPr>
          <p:cNvPr id="11" name="Título 1"/>
          <p:cNvSpPr txBox="1">
            <a:spLocks/>
          </p:cNvSpPr>
          <p:nvPr/>
        </p:nvSpPr>
        <p:spPr>
          <a:xfrm>
            <a:off x="565653" y="1737455"/>
            <a:ext cx="10922154" cy="45544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buFont typeface="+mj-lt"/>
              <a:buAutoNum type="arabicPeriod"/>
            </a:pPr>
            <a:r>
              <a:rPr lang="es-EC" sz="2000" b="1" dirty="0"/>
              <a:t>Escenario de exposición</a:t>
            </a:r>
          </a:p>
          <a:p>
            <a:pPr marL="457200" indent="-457200" algn="just">
              <a:buFont typeface="Arial" panose="020B0604020202020204" pitchFamily="34" charset="0"/>
              <a:buChar char="•"/>
            </a:pPr>
            <a:r>
              <a:rPr lang="es-MX" sz="2000" dirty="0"/>
              <a:t>Afectación a la operaciones de aeropuertos, zonas agrícolas, ganaderas, fuentes de agua, zonas urbanas, otros, las cuales intervienen en el abastecimiento normal del mercados, turismo y comercio. Se estima que 8 infraestructuras turísticas se verán afectadas por </a:t>
            </a:r>
            <a:r>
              <a:rPr lang="es-MX" sz="2000" dirty="0" err="1"/>
              <a:t>lahares</a:t>
            </a:r>
            <a:r>
              <a:rPr lang="es-MX" sz="2000" dirty="0"/>
              <a:t>.</a:t>
            </a:r>
          </a:p>
          <a:p>
            <a:pPr algn="just"/>
            <a:r>
              <a:rPr lang="es-EC" sz="2000" b="1" dirty="0"/>
              <a:t>2.  Acciones estratégicas</a:t>
            </a:r>
          </a:p>
          <a:p>
            <a:pPr marL="457200" lvl="0" indent="-457200" algn="just">
              <a:buFont typeface="Arial" panose="020B0604020202020204" pitchFamily="34" charset="0"/>
              <a:buChar char="•"/>
            </a:pPr>
            <a:r>
              <a:rPr lang="es-MX" sz="2000" dirty="0"/>
              <a:t>Ante la caída de ceniza se dispondrá la limpieza continua y programada de techos, dotar de respiradores N95, proteger los productos con plásticos.</a:t>
            </a:r>
          </a:p>
          <a:p>
            <a:pPr marL="457200" lvl="0" indent="-457200" algn="just">
              <a:buFont typeface="Arial" panose="020B0604020202020204" pitchFamily="34" charset="0"/>
              <a:buChar char="•"/>
            </a:pPr>
            <a:r>
              <a:rPr lang="es-MX" sz="2000" dirty="0"/>
              <a:t>Mantener un plan operativo para garantizar la seguridad física de las instalaciones ante rumores de escasez.</a:t>
            </a:r>
          </a:p>
          <a:p>
            <a:pPr lvl="0" algn="just"/>
            <a:r>
              <a:rPr lang="es-EC" sz="2000" b="1" dirty="0"/>
              <a:t>3.  Brechas</a:t>
            </a:r>
          </a:p>
          <a:p>
            <a:pPr marL="342900" indent="-342900" algn="just">
              <a:buFont typeface="Arial" panose="020B0604020202020204" pitchFamily="34" charset="0"/>
              <a:buChar char="•"/>
            </a:pPr>
            <a:r>
              <a:rPr lang="es-MX" sz="2000" dirty="0"/>
              <a:t>Se debe coordinar con los entes nacionales, provinciales y locales para la provisión de productos y evitar la especulación de precios con comunicación acertada para la población.</a:t>
            </a:r>
          </a:p>
          <a:p>
            <a:pPr marL="342900" indent="-342900" algn="just">
              <a:buFont typeface="Arial" panose="020B0604020202020204" pitchFamily="34" charset="0"/>
              <a:buChar char="•"/>
            </a:pPr>
            <a:r>
              <a:rPr lang="es-MX" sz="2000" dirty="0"/>
              <a:t>Ejecución de programas de recuperación económica que permitan la dotación de materia prima para los productores afectados en el DMQ.</a:t>
            </a:r>
          </a:p>
          <a:p>
            <a:pPr marL="342900" indent="-342900" algn="just">
              <a:buFont typeface="Arial" panose="020B0604020202020204" pitchFamily="34" charset="0"/>
              <a:buChar char="•"/>
            </a:pPr>
            <a:r>
              <a:rPr lang="es-MX" sz="2000" dirty="0"/>
              <a:t>Se debe realizar un plan de recuperación para solventar los efectos de la erupción volcánica del Cotopaxi.</a:t>
            </a:r>
            <a:endParaRPr lang="es-EC" sz="2000" dirty="0"/>
          </a:p>
        </p:txBody>
      </p:sp>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t="26263" b="26261"/>
          <a:stretch/>
        </p:blipFill>
        <p:spPr>
          <a:xfrm>
            <a:off x="9893296" y="6141308"/>
            <a:ext cx="2174787" cy="580767"/>
          </a:xfrm>
          <a:prstGeom prst="rect">
            <a:avLst/>
          </a:prstGeom>
        </p:spPr>
      </p:pic>
    </p:spTree>
    <p:extLst>
      <p:ext uri="{BB962C8B-B14F-4D97-AF65-F5344CB8AC3E}">
        <p14:creationId xmlns:p14="http://schemas.microsoft.com/office/powerpoint/2010/main" val="802688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8856" y="1060663"/>
            <a:ext cx="10635748" cy="567936"/>
          </a:xfrm>
          <a:solidFill>
            <a:srgbClr val="312782"/>
          </a:solidFill>
        </p:spPr>
        <p:txBody>
          <a:bodyPr>
            <a:noAutofit/>
          </a:bodyPr>
          <a:lstStyle/>
          <a:p>
            <a:pPr marL="457200" indent="-457200">
              <a:buFont typeface="Arial" panose="020B0604020202020204" pitchFamily="34" charset="0"/>
              <a:buChar char="•"/>
            </a:pPr>
            <a:r>
              <a:rPr lang="es-EC" sz="2800" b="1" dirty="0">
                <a:solidFill>
                  <a:schemeClr val="bg1"/>
                </a:solidFill>
              </a:rPr>
              <a:t>Mesa técnica de trabajo 7 (Infraestructura y vivienda)</a:t>
            </a:r>
          </a:p>
        </p:txBody>
      </p:sp>
      <p:sp>
        <p:nvSpPr>
          <p:cNvPr id="18" name="Título 1"/>
          <p:cNvSpPr txBox="1">
            <a:spLocks/>
          </p:cNvSpPr>
          <p:nvPr/>
        </p:nvSpPr>
        <p:spPr>
          <a:xfrm>
            <a:off x="384315" y="154207"/>
            <a:ext cx="10515600" cy="90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a:solidFill>
                  <a:srgbClr val="002060"/>
                </a:solidFill>
              </a:rPr>
              <a:t>Respuesta</a:t>
            </a:r>
          </a:p>
        </p:txBody>
      </p:sp>
      <p:sp>
        <p:nvSpPr>
          <p:cNvPr id="11" name="Título 1"/>
          <p:cNvSpPr txBox="1">
            <a:spLocks/>
          </p:cNvSpPr>
          <p:nvPr/>
        </p:nvSpPr>
        <p:spPr>
          <a:xfrm>
            <a:off x="565653" y="2177143"/>
            <a:ext cx="10922154" cy="381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buFont typeface="+mj-lt"/>
              <a:buAutoNum type="arabicPeriod"/>
            </a:pPr>
            <a:r>
              <a:rPr lang="es-EC" sz="2000" b="1" dirty="0"/>
              <a:t>Escenario de exposición</a:t>
            </a:r>
          </a:p>
          <a:p>
            <a:pPr marL="457200" indent="-457200" algn="just">
              <a:buFont typeface="Arial" panose="020B0604020202020204" pitchFamily="34" charset="0"/>
              <a:buChar char="•"/>
            </a:pPr>
            <a:r>
              <a:rPr lang="es-MX" sz="2000" dirty="0"/>
              <a:t>Se afectan tres Administraciones Zonales, con una totalidad de 13,51 millones de m2 (1.351 Ha). Existen 3300 viviendas aproximadamente en zona de riesgo por </a:t>
            </a:r>
            <a:r>
              <a:rPr lang="es-MX" sz="2000" dirty="0" err="1"/>
              <a:t>lahares</a:t>
            </a:r>
            <a:r>
              <a:rPr lang="es-MX" sz="2000" dirty="0"/>
              <a:t>, estas son de diferentes tipos como casas, edificios residenciales, departamentos, etc.</a:t>
            </a:r>
          </a:p>
          <a:p>
            <a:pPr algn="just"/>
            <a:r>
              <a:rPr lang="es-EC" sz="2000" b="1" dirty="0"/>
              <a:t>2.   Acciones estratégicas</a:t>
            </a:r>
          </a:p>
          <a:p>
            <a:pPr marL="457200" lvl="0" indent="-457200" algn="just">
              <a:buFont typeface="Arial" panose="020B0604020202020204" pitchFamily="34" charset="0"/>
              <a:buChar char="•"/>
            </a:pPr>
            <a:r>
              <a:rPr lang="es-MX" sz="2000" dirty="0"/>
              <a:t>Evaluación / cuantificación de daños y análisis de necesidades en el DMQ de la infraestructura esencial y vivienda para familias afectadas.</a:t>
            </a:r>
          </a:p>
          <a:p>
            <a:pPr lvl="0" algn="just"/>
            <a:r>
              <a:rPr lang="es-EC" sz="2000" b="1" dirty="0"/>
              <a:t>3.  Brechas</a:t>
            </a:r>
          </a:p>
          <a:p>
            <a:pPr marL="342900" indent="-342900" algn="just">
              <a:buFont typeface="Arial" panose="020B0604020202020204" pitchFamily="34" charset="0"/>
              <a:buChar char="•"/>
            </a:pPr>
            <a:r>
              <a:rPr lang="es-MX" sz="2000" dirty="0"/>
              <a:t>Garantizar la previsión económica, siendo que en términos referenciales el costo para la recuperación de infraestructura y vivienda es de $ 297,632,201.94.</a:t>
            </a:r>
          </a:p>
        </p:txBody>
      </p:sp>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t="26263" b="26261"/>
          <a:stretch/>
        </p:blipFill>
        <p:spPr>
          <a:xfrm>
            <a:off x="9893296" y="6141308"/>
            <a:ext cx="2174787" cy="580767"/>
          </a:xfrm>
          <a:prstGeom prst="rect">
            <a:avLst/>
          </a:prstGeom>
        </p:spPr>
      </p:pic>
    </p:spTree>
    <p:extLst>
      <p:ext uri="{BB962C8B-B14F-4D97-AF65-F5344CB8AC3E}">
        <p14:creationId xmlns:p14="http://schemas.microsoft.com/office/powerpoint/2010/main" val="30437749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2059" y="1120973"/>
            <a:ext cx="10635748" cy="567936"/>
          </a:xfrm>
        </p:spPr>
        <p:txBody>
          <a:bodyPr>
            <a:noAutofit/>
          </a:bodyPr>
          <a:lstStyle/>
          <a:p>
            <a:pPr marL="457200" indent="-457200" algn="just">
              <a:buFont typeface="Arial" panose="020B0604020202020204" pitchFamily="34" charset="0"/>
              <a:buChar char="•"/>
            </a:pPr>
            <a:r>
              <a:rPr lang="es-MX" sz="2000" b="1" dirty="0"/>
              <a:t>El objetivo primario en esta fase es restablecer las condiciones que garanticen los derechos de la población como: seguridad, alimentación, agua, salud, educación y alojamiento. </a:t>
            </a:r>
            <a:endParaRPr lang="es-EC" sz="2000" b="1" dirty="0"/>
          </a:p>
        </p:txBody>
      </p:sp>
      <p:sp>
        <p:nvSpPr>
          <p:cNvPr id="18" name="Título 1"/>
          <p:cNvSpPr txBox="1">
            <a:spLocks/>
          </p:cNvSpPr>
          <p:nvPr/>
        </p:nvSpPr>
        <p:spPr>
          <a:xfrm>
            <a:off x="384315" y="154207"/>
            <a:ext cx="10515600" cy="90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a:solidFill>
                  <a:srgbClr val="002060"/>
                </a:solidFill>
              </a:rPr>
              <a:t>Recuperación temprana</a:t>
            </a:r>
          </a:p>
        </p:txBody>
      </p:sp>
      <p:graphicFrame>
        <p:nvGraphicFramePr>
          <p:cNvPr id="5" name="Diagrama 4"/>
          <p:cNvGraphicFramePr/>
          <p:nvPr>
            <p:extLst>
              <p:ext uri="{D42A27DB-BD31-4B8C-83A1-F6EECF244321}">
                <p14:modId xmlns:p14="http://schemas.microsoft.com/office/powerpoint/2010/main" val="3248994821"/>
              </p:ext>
            </p:extLst>
          </p:nvPr>
        </p:nvGraphicFramePr>
        <p:xfrm>
          <a:off x="3548742" y="1528508"/>
          <a:ext cx="8534398" cy="4743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n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0742" y="2666999"/>
            <a:ext cx="2656115" cy="1770743"/>
          </a:xfrm>
          <a:prstGeom prst="rect">
            <a:avLst/>
          </a:prstGeom>
        </p:spPr>
      </p:pic>
      <p:pic>
        <p:nvPicPr>
          <p:cNvPr id="4" name="Imagen 3"/>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00845" y="4660601"/>
            <a:ext cx="3356756" cy="1779659"/>
          </a:xfrm>
          <a:prstGeom prst="rect">
            <a:avLst/>
          </a:prstGeom>
        </p:spPr>
      </p:pic>
      <p:pic>
        <p:nvPicPr>
          <p:cNvPr id="7" name="Imagen 6"/>
          <p:cNvPicPr>
            <a:picLocks noChangeAspect="1"/>
          </p:cNvPicPr>
          <p:nvPr/>
        </p:nvPicPr>
        <p:blipFill rotWithShape="1">
          <a:blip r:embed="rId10">
            <a:extLst>
              <a:ext uri="{28A0092B-C50C-407E-A947-70E740481C1C}">
                <a14:useLocalDpi xmlns:a14="http://schemas.microsoft.com/office/drawing/2010/main" val="0"/>
              </a:ext>
            </a:extLst>
          </a:blip>
          <a:srcRect t="26263" b="26261"/>
          <a:stretch/>
        </p:blipFill>
        <p:spPr>
          <a:xfrm>
            <a:off x="9893296" y="6141308"/>
            <a:ext cx="2174787" cy="580767"/>
          </a:xfrm>
          <a:prstGeom prst="rect">
            <a:avLst/>
          </a:prstGeom>
        </p:spPr>
      </p:pic>
    </p:spTree>
    <p:extLst>
      <p:ext uri="{BB962C8B-B14F-4D97-AF65-F5344CB8AC3E}">
        <p14:creationId xmlns:p14="http://schemas.microsoft.com/office/powerpoint/2010/main" val="2495410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2102350607"/>
              </p:ext>
            </p:extLst>
          </p:nvPr>
        </p:nvGraphicFramePr>
        <p:xfrm>
          <a:off x="4846005" y="18829"/>
          <a:ext cx="8345715" cy="5976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ítulo 1"/>
          <p:cNvSpPr>
            <a:spLocks noGrp="1"/>
          </p:cNvSpPr>
          <p:nvPr>
            <p:ph type="title"/>
          </p:nvPr>
        </p:nvSpPr>
        <p:spPr>
          <a:xfrm>
            <a:off x="645572" y="1774371"/>
            <a:ext cx="5928223" cy="3233222"/>
          </a:xfrm>
          <a:ln/>
        </p:spPr>
        <p:style>
          <a:lnRef idx="3">
            <a:schemeClr val="lt1"/>
          </a:lnRef>
          <a:fillRef idx="1">
            <a:schemeClr val="accent2"/>
          </a:fillRef>
          <a:effectRef idx="1">
            <a:schemeClr val="accent2"/>
          </a:effectRef>
          <a:fontRef idx="minor">
            <a:schemeClr val="lt1"/>
          </a:fontRef>
        </p:style>
        <p:txBody>
          <a:bodyPr>
            <a:noAutofit/>
          </a:bodyPr>
          <a:lstStyle/>
          <a:p>
            <a:pPr marL="457200" indent="-457200" algn="just">
              <a:buFont typeface="Arial" panose="020B0604020202020204" pitchFamily="34" charset="0"/>
              <a:buChar char="•"/>
            </a:pPr>
            <a:r>
              <a:rPr lang="es-EC" sz="2800" b="1" dirty="0"/>
              <a:t>Estos mecanismos y áreas que deben activarse durante toda la emergencia. La correcta aplicación de procedimientos para evaluación, gestión de la información y comunicación hará la diferencia para una eficiente gestión de la emergencia o desastre.</a:t>
            </a:r>
          </a:p>
        </p:txBody>
      </p:sp>
      <p:sp>
        <p:nvSpPr>
          <p:cNvPr id="18" name="Título 1"/>
          <p:cNvSpPr txBox="1">
            <a:spLocks/>
          </p:cNvSpPr>
          <p:nvPr/>
        </p:nvSpPr>
        <p:spPr>
          <a:xfrm>
            <a:off x="384315" y="154207"/>
            <a:ext cx="10515600" cy="90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a:solidFill>
                  <a:srgbClr val="002060"/>
                </a:solidFill>
              </a:rPr>
              <a:t>Ejes transversales</a:t>
            </a:r>
          </a:p>
        </p:txBody>
      </p:sp>
      <p:pic>
        <p:nvPicPr>
          <p:cNvPr id="5" name="Imagen 4"/>
          <p:cNvPicPr>
            <a:picLocks noChangeAspect="1"/>
          </p:cNvPicPr>
          <p:nvPr/>
        </p:nvPicPr>
        <p:blipFill rotWithShape="1">
          <a:blip r:embed="rId8">
            <a:extLst>
              <a:ext uri="{28A0092B-C50C-407E-A947-70E740481C1C}">
                <a14:useLocalDpi xmlns:a14="http://schemas.microsoft.com/office/drawing/2010/main" val="0"/>
              </a:ext>
            </a:extLst>
          </a:blip>
          <a:srcRect t="26263" b="26261"/>
          <a:stretch/>
        </p:blipFill>
        <p:spPr>
          <a:xfrm>
            <a:off x="9893296" y="6141308"/>
            <a:ext cx="2174787" cy="580767"/>
          </a:xfrm>
          <a:prstGeom prst="rect">
            <a:avLst/>
          </a:prstGeom>
        </p:spPr>
      </p:pic>
    </p:spTree>
    <p:extLst>
      <p:ext uri="{BB962C8B-B14F-4D97-AF65-F5344CB8AC3E}">
        <p14:creationId xmlns:p14="http://schemas.microsoft.com/office/powerpoint/2010/main" val="30477761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p:cNvGraphicFramePr>
            <a:graphicFrameLocks noGrp="1"/>
          </p:cNvGraphicFramePr>
          <p:nvPr>
            <p:extLst/>
          </p:nvPr>
        </p:nvGraphicFramePr>
        <p:xfrm>
          <a:off x="1225161" y="1636428"/>
          <a:ext cx="9388150" cy="3228394"/>
        </p:xfrm>
        <a:graphic>
          <a:graphicData uri="http://schemas.openxmlformats.org/drawingml/2006/table">
            <a:tbl>
              <a:tblPr firstRow="1" bandRow="1">
                <a:tableStyleId>{5C22544A-7EE6-4342-B048-85BDC9FD1C3A}</a:tableStyleId>
              </a:tblPr>
              <a:tblGrid>
                <a:gridCol w="6307753">
                  <a:extLst>
                    <a:ext uri="{9D8B030D-6E8A-4147-A177-3AD203B41FA5}">
                      <a16:colId xmlns:a16="http://schemas.microsoft.com/office/drawing/2014/main" val="1825570209"/>
                    </a:ext>
                  </a:extLst>
                </a:gridCol>
                <a:gridCol w="3080397">
                  <a:extLst>
                    <a:ext uri="{9D8B030D-6E8A-4147-A177-3AD203B41FA5}">
                      <a16:colId xmlns:a16="http://schemas.microsoft.com/office/drawing/2014/main" val="3486888636"/>
                    </a:ext>
                  </a:extLst>
                </a:gridCol>
              </a:tblGrid>
              <a:tr h="562637">
                <a:tc>
                  <a:txBody>
                    <a:bodyPr/>
                    <a:lstStyle/>
                    <a:p>
                      <a:pPr lvl="0" algn="ctr"/>
                      <a:r>
                        <a:rPr lang="es-ES" sz="1800" dirty="0"/>
                        <a:t>Actividad</a:t>
                      </a:r>
                    </a:p>
                  </a:txBody>
                  <a:tcPr/>
                </a:tc>
                <a:tc>
                  <a:txBody>
                    <a:bodyPr/>
                    <a:lstStyle/>
                    <a:p>
                      <a:pPr lvl="0" algn="ctr"/>
                      <a:r>
                        <a:rPr lang="es-ES" sz="1800" dirty="0"/>
                        <a:t>Fecha</a:t>
                      </a:r>
                    </a:p>
                  </a:txBody>
                  <a:tcPr/>
                </a:tc>
                <a:extLst>
                  <a:ext uri="{0D108BD9-81ED-4DB2-BD59-A6C34878D82A}">
                    <a16:rowId xmlns:a16="http://schemas.microsoft.com/office/drawing/2014/main" val="4242547701"/>
                  </a:ext>
                </a:extLst>
              </a:tr>
              <a:tr h="424393">
                <a:tc>
                  <a:txBody>
                    <a:bodyPr/>
                    <a:lstStyle/>
                    <a:p>
                      <a:pPr marL="0" marR="0" lvl="0" indent="0" algn="just" defTabSz="914400" rtl="0" eaLnBrk="1" fontAlgn="auto" latinLnBrk="0" hangingPunct="1">
                        <a:lnSpc>
                          <a:spcPct val="100000"/>
                        </a:lnSpc>
                        <a:spcBef>
                          <a:spcPts val="0"/>
                        </a:spcBef>
                        <a:spcAft>
                          <a:spcPts val="0"/>
                        </a:spcAft>
                        <a:buClrTx/>
                        <a:buSzTx/>
                        <a:buFont typeface="+mj-lt"/>
                        <a:buNone/>
                        <a:tabLst/>
                        <a:defRPr/>
                      </a:pPr>
                      <a:r>
                        <a:rPr lang="es-ES" sz="2000" dirty="0"/>
                        <a:t>1. Continuidad al proceso de capacitación</a:t>
                      </a:r>
                      <a:r>
                        <a:rPr lang="es-ES" sz="2000" baseline="0" dirty="0"/>
                        <a:t> de la población y campañas comunicacionales</a:t>
                      </a:r>
                      <a:endParaRPr lang="es-ES" sz="2000"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 typeface="+mj-lt"/>
                        <a:buNone/>
                        <a:tabLst/>
                        <a:defRPr/>
                      </a:pPr>
                      <a:r>
                        <a:rPr lang="es-ES" sz="2000" dirty="0" err="1"/>
                        <a:t>May</a:t>
                      </a:r>
                      <a:r>
                        <a:rPr lang="es-ES" sz="2000" dirty="0"/>
                        <a:t> – jul 2023</a:t>
                      </a:r>
                    </a:p>
                  </a:txBody>
                  <a:tcPr/>
                </a:tc>
                <a:extLst>
                  <a:ext uri="{0D108BD9-81ED-4DB2-BD59-A6C34878D82A}">
                    <a16:rowId xmlns:a16="http://schemas.microsoft.com/office/drawing/2014/main" val="1445713270"/>
                  </a:ext>
                </a:extLst>
              </a:tr>
              <a:tr h="489857">
                <a:tc>
                  <a:txBody>
                    <a:bodyPr/>
                    <a:lstStyle/>
                    <a:p>
                      <a:pPr marL="0" marR="0" lvl="0" indent="0" algn="just" defTabSz="914400" rtl="0" eaLnBrk="1" fontAlgn="auto" latinLnBrk="0" hangingPunct="1">
                        <a:lnSpc>
                          <a:spcPct val="100000"/>
                        </a:lnSpc>
                        <a:spcBef>
                          <a:spcPts val="0"/>
                        </a:spcBef>
                        <a:spcAft>
                          <a:spcPts val="0"/>
                        </a:spcAft>
                        <a:buClrTx/>
                        <a:buSzTx/>
                        <a:buFont typeface="+mj-lt"/>
                        <a:buNone/>
                        <a:tabLst/>
                        <a:defRPr/>
                      </a:pPr>
                      <a:r>
                        <a:rPr lang="es-MX" sz="2000" kern="1200" dirty="0">
                          <a:solidFill>
                            <a:schemeClr val="dk1"/>
                          </a:solidFill>
                          <a:latin typeface="+mn-lt"/>
                          <a:ea typeface="+mn-ea"/>
                          <a:cs typeface="+mn-cs"/>
                        </a:rPr>
                        <a:t>2.</a:t>
                      </a:r>
                      <a:r>
                        <a:rPr lang="es-MX" sz="2000" kern="1200" baseline="0" dirty="0">
                          <a:solidFill>
                            <a:schemeClr val="dk1"/>
                          </a:solidFill>
                          <a:latin typeface="+mn-lt"/>
                          <a:ea typeface="+mn-ea"/>
                          <a:cs typeface="+mn-cs"/>
                        </a:rPr>
                        <a:t> </a:t>
                      </a:r>
                      <a:r>
                        <a:rPr lang="es-ES" sz="2000" dirty="0" smtClean="0"/>
                        <a:t>Continuidad</a:t>
                      </a:r>
                      <a:r>
                        <a:rPr lang="es-ES" sz="2000" baseline="0" dirty="0" smtClean="0"/>
                        <a:t> a la coordinación con mesas técnicas y grupos de trabajo</a:t>
                      </a:r>
                      <a:endParaRPr lang="es-MX" sz="2000" kern="1200" dirty="0">
                        <a:solidFill>
                          <a:schemeClr val="dk1"/>
                        </a:solidFill>
                        <a:latin typeface="+mn-lt"/>
                        <a:ea typeface="+mn-ea"/>
                        <a:cs typeface="+mn-cs"/>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 typeface="+mj-lt"/>
                        <a:buNone/>
                        <a:tabLst/>
                        <a:defRPr/>
                      </a:pPr>
                      <a:r>
                        <a:rPr lang="es-MX" sz="2000" kern="1200" dirty="0" err="1">
                          <a:solidFill>
                            <a:schemeClr val="dk1"/>
                          </a:solidFill>
                          <a:latin typeface="+mn-lt"/>
                          <a:ea typeface="+mn-ea"/>
                          <a:cs typeface="+mn-cs"/>
                        </a:rPr>
                        <a:t>May</a:t>
                      </a:r>
                      <a:r>
                        <a:rPr lang="es-MX" sz="2000" kern="1200" dirty="0">
                          <a:solidFill>
                            <a:schemeClr val="dk1"/>
                          </a:solidFill>
                          <a:latin typeface="+mn-lt"/>
                          <a:ea typeface="+mn-ea"/>
                          <a:cs typeface="+mn-cs"/>
                        </a:rPr>
                        <a:t> – nov</a:t>
                      </a:r>
                      <a:r>
                        <a:rPr lang="es-MX" sz="2000" kern="1200" baseline="0" dirty="0">
                          <a:solidFill>
                            <a:schemeClr val="dk1"/>
                          </a:solidFill>
                          <a:latin typeface="+mn-lt"/>
                          <a:ea typeface="+mn-ea"/>
                          <a:cs typeface="+mn-cs"/>
                        </a:rPr>
                        <a:t> 2023</a:t>
                      </a:r>
                      <a:endParaRPr lang="es-MX" sz="2000" kern="1200" dirty="0">
                        <a:solidFill>
                          <a:schemeClr val="dk1"/>
                        </a:solidFill>
                        <a:latin typeface="+mn-lt"/>
                        <a:ea typeface="+mn-ea"/>
                        <a:cs typeface="+mn-cs"/>
                      </a:endParaRPr>
                    </a:p>
                  </a:txBody>
                  <a:tcPr/>
                </a:tc>
                <a:extLst>
                  <a:ext uri="{0D108BD9-81ED-4DB2-BD59-A6C34878D82A}">
                    <a16:rowId xmlns:a16="http://schemas.microsoft.com/office/drawing/2014/main" val="816679835"/>
                  </a:ext>
                </a:extLst>
              </a:tr>
              <a:tr h="47897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2000" baseline="0" dirty="0"/>
                        <a:t>3. Entrega de material impreso (planes familiares por </a:t>
                      </a:r>
                      <a:r>
                        <a:rPr lang="es-ES" sz="2000" baseline="0" dirty="0" err="1"/>
                        <a:t>lahares</a:t>
                      </a:r>
                      <a:r>
                        <a:rPr lang="es-ES" sz="2000" baseline="0" dirty="0"/>
                        <a:t> y ceniza)</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2000" baseline="0" dirty="0" err="1"/>
                        <a:t>May</a:t>
                      </a:r>
                      <a:r>
                        <a:rPr lang="es-ES" sz="2000" baseline="0" dirty="0"/>
                        <a:t> – jun 2023</a:t>
                      </a:r>
                    </a:p>
                  </a:txBody>
                  <a:tcPr/>
                </a:tc>
                <a:extLst>
                  <a:ext uri="{0D108BD9-81ED-4DB2-BD59-A6C34878D82A}">
                    <a16:rowId xmlns:a16="http://schemas.microsoft.com/office/drawing/2014/main" val="591803729"/>
                  </a:ext>
                </a:extLst>
              </a:tr>
              <a:tr h="562637">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2000" dirty="0"/>
                        <a:t>4. </a:t>
                      </a:r>
                      <a:r>
                        <a:rPr lang="es-MX" sz="2000" kern="1200" baseline="0" dirty="0" smtClean="0">
                          <a:solidFill>
                            <a:schemeClr val="dk1"/>
                          </a:solidFill>
                          <a:latin typeface="+mn-lt"/>
                          <a:ea typeface="+mn-ea"/>
                          <a:cs typeface="+mn-cs"/>
                        </a:rPr>
                        <a:t>Planificación del simulacro de Quito por volcán Cotopaxi</a:t>
                      </a:r>
                      <a:endParaRPr lang="es-MX" sz="2000" kern="1200" dirty="0" smtClean="0">
                        <a:solidFill>
                          <a:schemeClr val="dk1"/>
                        </a:solidFill>
                        <a:latin typeface="+mn-lt"/>
                        <a:ea typeface="+mn-ea"/>
                        <a:cs typeface="+mn-cs"/>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2000" dirty="0" err="1"/>
                        <a:t>May</a:t>
                      </a:r>
                      <a:r>
                        <a:rPr lang="es-ES" sz="2000" dirty="0"/>
                        <a:t> – dic</a:t>
                      </a:r>
                      <a:r>
                        <a:rPr lang="es-ES" sz="2000" baseline="0" dirty="0"/>
                        <a:t> 2023</a:t>
                      </a:r>
                      <a:endParaRPr lang="es-ES" sz="2000" dirty="0"/>
                    </a:p>
                  </a:txBody>
                  <a:tcPr/>
                </a:tc>
                <a:extLst>
                  <a:ext uri="{0D108BD9-81ED-4DB2-BD59-A6C34878D82A}">
                    <a16:rowId xmlns:a16="http://schemas.microsoft.com/office/drawing/2014/main" val="225765047"/>
                  </a:ext>
                </a:extLst>
              </a:tr>
            </a:tbl>
          </a:graphicData>
        </a:graphic>
      </p:graphicFrame>
      <p:sp>
        <p:nvSpPr>
          <p:cNvPr id="2" name="Título 1"/>
          <p:cNvSpPr>
            <a:spLocks noGrp="1"/>
          </p:cNvSpPr>
          <p:nvPr>
            <p:ph type="title"/>
          </p:nvPr>
        </p:nvSpPr>
        <p:spPr>
          <a:xfrm>
            <a:off x="661436" y="271820"/>
            <a:ext cx="10515600" cy="1109112"/>
          </a:xfrm>
        </p:spPr>
        <p:txBody>
          <a:bodyPr>
            <a:normAutofit/>
          </a:bodyPr>
          <a:lstStyle/>
          <a:p>
            <a:r>
              <a:rPr lang="es-EC" b="1" dirty="0">
                <a:solidFill>
                  <a:srgbClr val="002060"/>
                </a:solidFill>
              </a:rPr>
              <a:t>Acciones en proceso</a:t>
            </a:r>
            <a:endParaRPr lang="es-EC" dirty="0"/>
          </a:p>
        </p:txBody>
      </p:sp>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t="26263" b="26261"/>
          <a:stretch/>
        </p:blipFill>
        <p:spPr>
          <a:xfrm>
            <a:off x="9893296" y="6141308"/>
            <a:ext cx="2174787" cy="580767"/>
          </a:xfrm>
          <a:prstGeom prst="rect">
            <a:avLst/>
          </a:prstGeom>
        </p:spPr>
      </p:pic>
    </p:spTree>
    <p:extLst>
      <p:ext uri="{BB962C8B-B14F-4D97-AF65-F5344CB8AC3E}">
        <p14:creationId xmlns:p14="http://schemas.microsoft.com/office/powerpoint/2010/main" val="107643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3143251"/>
            <a:ext cx="12192000" cy="3714749"/>
          </a:xfrm>
          <a:prstGeom prst="rect">
            <a:avLst/>
          </a:prstGeom>
        </p:spPr>
      </p:pic>
      <p:sp>
        <p:nvSpPr>
          <p:cNvPr id="9" name="CuadroTexto 8">
            <a:extLst>
              <a:ext uri="{FF2B5EF4-FFF2-40B4-BE49-F238E27FC236}">
                <a16:creationId xmlns:a16="http://schemas.microsoft.com/office/drawing/2014/main" id="{EF74D6AE-FAB0-30B4-00EB-C157BA7019A7}"/>
              </a:ext>
            </a:extLst>
          </p:cNvPr>
          <p:cNvSpPr txBox="1"/>
          <p:nvPr/>
        </p:nvSpPr>
        <p:spPr>
          <a:xfrm>
            <a:off x="1074638" y="852460"/>
            <a:ext cx="9855432" cy="2585323"/>
          </a:xfrm>
          <a:prstGeom prst="rect">
            <a:avLst/>
          </a:prstGeom>
          <a:noFill/>
        </p:spPr>
        <p:txBody>
          <a:bodyPr wrap="square">
            <a:spAutoFit/>
          </a:bodyPr>
          <a:lstStyle/>
          <a:p>
            <a:pPr algn="ctr"/>
            <a:r>
              <a:rPr lang="es-MX" sz="5400" b="1" dirty="0">
                <a:solidFill>
                  <a:schemeClr val="accent1">
                    <a:lumMod val="75000"/>
                  </a:schemeClr>
                </a:solidFill>
              </a:rPr>
              <a:t>PLAN DE CONTINGENCIA ANTE UNA ERUPCIÓN VEI 3-4 DEL VOLCÁN COTOPAXI</a:t>
            </a:r>
            <a:endParaRPr lang="es-EC" sz="5400" b="1" dirty="0">
              <a:solidFill>
                <a:schemeClr val="accent1">
                  <a:lumMod val="75000"/>
                </a:schemeClr>
              </a:solidFill>
            </a:endParaRPr>
          </a:p>
        </p:txBody>
      </p:sp>
      <p:sp>
        <p:nvSpPr>
          <p:cNvPr id="6" name="CuadroTexto 5"/>
          <p:cNvSpPr txBox="1"/>
          <p:nvPr/>
        </p:nvSpPr>
        <p:spPr>
          <a:xfrm>
            <a:off x="263342" y="5746706"/>
            <a:ext cx="11064021" cy="830997"/>
          </a:xfrm>
          <a:prstGeom prst="rect">
            <a:avLst/>
          </a:prstGeom>
          <a:noFill/>
        </p:spPr>
        <p:txBody>
          <a:bodyPr wrap="square" rtlCol="0">
            <a:spAutoFit/>
          </a:bodyPr>
          <a:lstStyle/>
          <a:p>
            <a:r>
              <a:rPr lang="es-EC" sz="2400" b="1" dirty="0">
                <a:solidFill>
                  <a:srgbClr val="002060"/>
                </a:solidFill>
              </a:rPr>
              <a:t>DIRECCIÓN METROPOLITANA DE GESTIÓN DE </a:t>
            </a:r>
            <a:r>
              <a:rPr lang="es-EC" sz="2400" b="1" dirty="0" smtClean="0">
                <a:solidFill>
                  <a:srgbClr val="002060"/>
                </a:solidFill>
              </a:rPr>
              <a:t>RIESGOS</a:t>
            </a:r>
            <a:endParaRPr lang="es-EC" sz="2400" b="1" dirty="0" smtClean="0">
              <a:solidFill>
                <a:srgbClr val="002060"/>
              </a:solidFill>
            </a:endParaRPr>
          </a:p>
          <a:p>
            <a:r>
              <a:rPr lang="es-EC" sz="2400" b="1" dirty="0" smtClean="0">
                <a:solidFill>
                  <a:srgbClr val="002060"/>
                </a:solidFill>
              </a:rPr>
              <a:t>SECRETARÍA </a:t>
            </a:r>
            <a:r>
              <a:rPr lang="es-EC" sz="2400" b="1" dirty="0">
                <a:solidFill>
                  <a:srgbClr val="002060"/>
                </a:solidFill>
              </a:rPr>
              <a:t>DE SEGURIDAD Y </a:t>
            </a:r>
            <a:r>
              <a:rPr lang="es-EC" sz="2400" b="1" dirty="0" smtClean="0">
                <a:solidFill>
                  <a:srgbClr val="002060"/>
                </a:solidFill>
              </a:rPr>
              <a:t>GOBERNABILIDAD</a:t>
            </a:r>
            <a:endParaRPr lang="es-EC" sz="2400" b="1" dirty="0">
              <a:solidFill>
                <a:srgbClr val="002060"/>
              </a:solidFill>
            </a:endParaRPr>
          </a:p>
        </p:txBody>
      </p:sp>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t="26263" b="26261"/>
          <a:stretch/>
        </p:blipFill>
        <p:spPr>
          <a:xfrm>
            <a:off x="9893296" y="6141308"/>
            <a:ext cx="2174787" cy="580767"/>
          </a:xfrm>
          <a:prstGeom prst="rect">
            <a:avLst/>
          </a:prstGeom>
        </p:spPr>
      </p:pic>
    </p:spTree>
    <p:extLst>
      <p:ext uri="{BB962C8B-B14F-4D97-AF65-F5344CB8AC3E}">
        <p14:creationId xmlns:p14="http://schemas.microsoft.com/office/powerpoint/2010/main" val="326791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427654" y="200006"/>
            <a:ext cx="7137369" cy="9050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4000" b="1" dirty="0" smtClean="0">
                <a:solidFill>
                  <a:srgbClr val="002060"/>
                </a:solidFill>
                <a:latin typeface="+mn-lt"/>
              </a:rPr>
              <a:t>Reviviendo </a:t>
            </a:r>
            <a:r>
              <a:rPr lang="es-MX" sz="4000" b="1" dirty="0">
                <a:solidFill>
                  <a:srgbClr val="002060"/>
                </a:solidFill>
                <a:latin typeface="+mn-lt"/>
              </a:rPr>
              <a:t>la erupción de </a:t>
            </a:r>
            <a:r>
              <a:rPr lang="es-MX" sz="4000" b="1" dirty="0" smtClean="0">
                <a:solidFill>
                  <a:srgbClr val="002060"/>
                </a:solidFill>
                <a:latin typeface="+mn-lt"/>
              </a:rPr>
              <a:t>1877</a:t>
            </a:r>
            <a:endParaRPr lang="es-EC" sz="4000" b="1" dirty="0">
              <a:solidFill>
                <a:srgbClr val="002060"/>
              </a:solidFill>
              <a:latin typeface="+mn-lt"/>
            </a:endParaRPr>
          </a:p>
        </p:txBody>
      </p:sp>
      <p:sp>
        <p:nvSpPr>
          <p:cNvPr id="6" name="Título 1"/>
          <p:cNvSpPr txBox="1">
            <a:spLocks/>
          </p:cNvSpPr>
          <p:nvPr/>
        </p:nvSpPr>
        <p:spPr>
          <a:xfrm>
            <a:off x="753424" y="2758251"/>
            <a:ext cx="5845084" cy="8134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
              <a:buFont typeface="Arial" panose="020B0604020202020204" pitchFamily="34" charset="0"/>
              <a:buChar char="•"/>
            </a:pPr>
            <a:r>
              <a:rPr lang="es-EC" sz="2800" b="1" dirty="0" smtClean="0">
                <a:solidFill>
                  <a:srgbClr val="002060"/>
                </a:solidFill>
              </a:rPr>
              <a:t>Cortometraje realizado a base de</a:t>
            </a:r>
            <a:r>
              <a:rPr lang="es-MX" sz="2800" b="1" dirty="0" smtClean="0">
                <a:solidFill>
                  <a:srgbClr val="002060"/>
                </a:solidFill>
              </a:rPr>
              <a:t> </a:t>
            </a:r>
            <a:r>
              <a:rPr lang="es-MX" sz="2800" b="1" dirty="0">
                <a:solidFill>
                  <a:srgbClr val="002060"/>
                </a:solidFill>
              </a:rPr>
              <a:t>inteligencia </a:t>
            </a:r>
            <a:r>
              <a:rPr lang="es-MX" sz="2800" b="1" dirty="0" smtClean="0">
                <a:solidFill>
                  <a:srgbClr val="002060"/>
                </a:solidFill>
              </a:rPr>
              <a:t>artificial</a:t>
            </a:r>
            <a:endParaRPr lang="es-EC" sz="2800" b="1" dirty="0"/>
          </a:p>
        </p:txBody>
      </p:sp>
      <p:pic>
        <p:nvPicPr>
          <p:cNvPr id="7" name="Cortometraje volcán Cotopax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65023" y="518983"/>
            <a:ext cx="4399553" cy="5291939"/>
          </a:xfrm>
          <a:prstGeom prst="rect">
            <a:avLst/>
          </a:prstGeom>
        </p:spPr>
      </p:pic>
      <p:sp>
        <p:nvSpPr>
          <p:cNvPr id="8" name="Título 1"/>
          <p:cNvSpPr txBox="1">
            <a:spLocks/>
          </p:cNvSpPr>
          <p:nvPr/>
        </p:nvSpPr>
        <p:spPr>
          <a:xfrm>
            <a:off x="829624" y="5618289"/>
            <a:ext cx="6646214" cy="8134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C" sz="1600" b="1" dirty="0" smtClean="0"/>
              <a:t>Créditos: </a:t>
            </a:r>
          </a:p>
          <a:p>
            <a:pPr marL="285750" indent="-285750" algn="just">
              <a:buFont typeface="Arial" panose="020B0604020202020204" pitchFamily="34" charset="0"/>
              <a:buChar char="•"/>
            </a:pPr>
            <a:r>
              <a:rPr lang="es-EC" sz="1600" dirty="0" smtClean="0"/>
              <a:t>Secretaría de Comunicación Metropolitana (SECOM)</a:t>
            </a:r>
            <a:endParaRPr lang="es-EC" sz="1600" dirty="0"/>
          </a:p>
          <a:p>
            <a:pPr algn="just"/>
            <a:r>
              <a:rPr lang="es-EC" sz="1600" b="1" dirty="0" smtClean="0"/>
              <a:t>Asesoría:</a:t>
            </a:r>
          </a:p>
          <a:p>
            <a:pPr marL="285750" indent="-285750" algn="just">
              <a:buFont typeface="Arial" panose="020B0604020202020204" pitchFamily="34" charset="0"/>
              <a:buChar char="•"/>
            </a:pPr>
            <a:r>
              <a:rPr lang="es-EC" sz="1600" dirty="0" smtClean="0"/>
              <a:t>Alcaldía Metropolitana, Ing. Hugo Yepes.</a:t>
            </a:r>
          </a:p>
        </p:txBody>
      </p:sp>
      <p:pic>
        <p:nvPicPr>
          <p:cNvPr id="9" name="Imagen 8"/>
          <p:cNvPicPr>
            <a:picLocks noChangeAspect="1"/>
          </p:cNvPicPr>
          <p:nvPr/>
        </p:nvPicPr>
        <p:blipFill rotWithShape="1">
          <a:blip r:embed="rId5">
            <a:extLst>
              <a:ext uri="{28A0092B-C50C-407E-A947-70E740481C1C}">
                <a14:useLocalDpi xmlns:a14="http://schemas.microsoft.com/office/drawing/2010/main" val="0"/>
              </a:ext>
            </a:extLst>
          </a:blip>
          <a:srcRect t="26263" b="26261"/>
          <a:stretch/>
        </p:blipFill>
        <p:spPr>
          <a:xfrm>
            <a:off x="9893296" y="6141308"/>
            <a:ext cx="2174787" cy="580767"/>
          </a:xfrm>
          <a:prstGeom prst="rect">
            <a:avLst/>
          </a:prstGeom>
        </p:spPr>
      </p:pic>
    </p:spTree>
    <p:extLst>
      <p:ext uri="{BB962C8B-B14F-4D97-AF65-F5344CB8AC3E}">
        <p14:creationId xmlns:p14="http://schemas.microsoft.com/office/powerpoint/2010/main" val="37078657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921058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48775" y="4801371"/>
            <a:ext cx="3479060" cy="623245"/>
          </a:xfrm>
          <a:ln w="28575">
            <a:solidFill>
              <a:srgbClr val="92D050"/>
            </a:solidFill>
          </a:ln>
        </p:spPr>
        <p:txBody>
          <a:bodyPr>
            <a:normAutofit fontScale="85000" lnSpcReduction="20000"/>
          </a:bodyPr>
          <a:lstStyle/>
          <a:p>
            <a:pPr marL="0" indent="0" algn="ctr">
              <a:buNone/>
            </a:pPr>
            <a:r>
              <a:rPr lang="es-EC" b="1" dirty="0"/>
              <a:t>Respuesta con enfoque </a:t>
            </a:r>
            <a:r>
              <a:rPr lang="es-EC" b="1" dirty="0" err="1"/>
              <a:t>multi-amenaza</a:t>
            </a:r>
            <a:endParaRPr lang="es-EC" b="1" dirty="0"/>
          </a:p>
        </p:txBody>
      </p:sp>
      <p:sp>
        <p:nvSpPr>
          <p:cNvPr id="4" name="Título 1"/>
          <p:cNvSpPr txBox="1">
            <a:spLocks/>
          </p:cNvSpPr>
          <p:nvPr/>
        </p:nvSpPr>
        <p:spPr>
          <a:xfrm>
            <a:off x="838200" y="157872"/>
            <a:ext cx="10515600" cy="8291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b="1" dirty="0">
                <a:solidFill>
                  <a:srgbClr val="002060"/>
                </a:solidFill>
                <a:latin typeface="+mn-lt"/>
              </a:rPr>
              <a:t>Planificación para la respuesta a desastres</a:t>
            </a:r>
            <a:endParaRPr lang="es-EC" b="1" dirty="0">
              <a:latin typeface="+mn-lt"/>
            </a:endParaRPr>
          </a:p>
        </p:txBody>
      </p:sp>
      <p:sp>
        <p:nvSpPr>
          <p:cNvPr id="5" name="Marcador de contenido 2"/>
          <p:cNvSpPr txBox="1">
            <a:spLocks/>
          </p:cNvSpPr>
          <p:nvPr/>
        </p:nvSpPr>
        <p:spPr>
          <a:xfrm>
            <a:off x="7503482" y="4655379"/>
            <a:ext cx="3636006" cy="769237"/>
          </a:xfrm>
          <a:prstGeom prst="rect">
            <a:avLst/>
          </a:prstGeom>
          <a:ln w="28575">
            <a:solidFill>
              <a:srgbClr val="C32130"/>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s-MX" b="1" dirty="0"/>
              <a:t>Respuesta en función del evento generador</a:t>
            </a:r>
          </a:p>
        </p:txBody>
      </p:sp>
      <p:pic>
        <p:nvPicPr>
          <p:cNvPr id="6" name="Imagen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317" y="1621871"/>
            <a:ext cx="4349976" cy="3051110"/>
          </a:xfrm>
          <a:prstGeom prst="rect">
            <a:avLst/>
          </a:prstGeom>
          <a:ln>
            <a:noFill/>
          </a:ln>
        </p:spPr>
      </p:pic>
      <p:pic>
        <p:nvPicPr>
          <p:cNvPr id="7" name="Imagen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3482" y="1621871"/>
            <a:ext cx="3636006" cy="2797037"/>
          </a:xfrm>
          <a:prstGeom prst="rect">
            <a:avLst/>
          </a:prstGeom>
          <a:ln>
            <a:noFill/>
          </a:ln>
        </p:spPr>
      </p:pic>
      <p:sp>
        <p:nvSpPr>
          <p:cNvPr id="8" name="Flecha curvada hacia arriba 7"/>
          <p:cNvSpPr/>
          <p:nvPr/>
        </p:nvSpPr>
        <p:spPr>
          <a:xfrm>
            <a:off x="4958357" y="3150146"/>
            <a:ext cx="1825882" cy="970325"/>
          </a:xfrm>
          <a:prstGeom prst="curvedUpArrow">
            <a:avLst>
              <a:gd name="adj1" fmla="val 25000"/>
              <a:gd name="adj2" fmla="val 54947"/>
              <a:gd name="adj3" fmla="val 39725"/>
            </a:avLst>
          </a:prstGeom>
          <a:solidFill>
            <a:srgbClr val="312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0" name="Rectángulo 9"/>
          <p:cNvSpPr/>
          <p:nvPr/>
        </p:nvSpPr>
        <p:spPr>
          <a:xfrm>
            <a:off x="1169005" y="5577191"/>
            <a:ext cx="2912016" cy="400110"/>
          </a:xfrm>
          <a:prstGeom prst="rect">
            <a:avLst/>
          </a:prstGeom>
          <a:solidFill>
            <a:srgbClr val="92D050"/>
          </a:solidFill>
          <a:ln>
            <a:solidFill>
              <a:srgbClr val="92D050"/>
            </a:solidFill>
          </a:ln>
        </p:spPr>
        <p:txBody>
          <a:bodyPr wrap="none">
            <a:spAutoFit/>
          </a:bodyPr>
          <a:lstStyle/>
          <a:p>
            <a:pPr algn="ctr"/>
            <a:r>
              <a:rPr lang="es-EC" sz="2000" dirty="0"/>
              <a:t>Estructura y componentes</a:t>
            </a:r>
          </a:p>
        </p:txBody>
      </p:sp>
      <p:sp>
        <p:nvSpPr>
          <p:cNvPr id="11" name="Rectángulo 10"/>
          <p:cNvSpPr/>
          <p:nvPr/>
        </p:nvSpPr>
        <p:spPr>
          <a:xfrm>
            <a:off x="6899763" y="5553006"/>
            <a:ext cx="4888518" cy="400110"/>
          </a:xfrm>
          <a:prstGeom prst="rect">
            <a:avLst/>
          </a:prstGeom>
          <a:solidFill>
            <a:srgbClr val="C32130"/>
          </a:solidFill>
          <a:ln>
            <a:solidFill>
              <a:srgbClr val="FF0000"/>
            </a:solidFill>
          </a:ln>
        </p:spPr>
        <p:txBody>
          <a:bodyPr wrap="none">
            <a:spAutoFit/>
          </a:bodyPr>
          <a:lstStyle/>
          <a:p>
            <a:pPr algn="ctr"/>
            <a:r>
              <a:rPr lang="es-EC" sz="2000" dirty="0">
                <a:solidFill>
                  <a:schemeClr val="bg1"/>
                </a:solidFill>
              </a:rPr>
              <a:t>Acciones de respuesta a un evento especifico</a:t>
            </a:r>
          </a:p>
        </p:txBody>
      </p:sp>
      <p:sp>
        <p:nvSpPr>
          <p:cNvPr id="12" name="Rectángulo 11"/>
          <p:cNvSpPr/>
          <p:nvPr/>
        </p:nvSpPr>
        <p:spPr>
          <a:xfrm>
            <a:off x="1519391" y="1137350"/>
            <a:ext cx="2137828" cy="400110"/>
          </a:xfrm>
          <a:prstGeom prst="rect">
            <a:avLst/>
          </a:prstGeom>
          <a:solidFill>
            <a:srgbClr val="92D050"/>
          </a:solidFill>
          <a:ln w="28575">
            <a:noFill/>
          </a:ln>
        </p:spPr>
        <p:txBody>
          <a:bodyPr wrap="none">
            <a:spAutoFit/>
          </a:bodyPr>
          <a:lstStyle/>
          <a:p>
            <a:pPr algn="ctr"/>
            <a:r>
              <a:rPr lang="es-EC" sz="2000" dirty="0"/>
              <a:t>Plan de Respuesta</a:t>
            </a:r>
          </a:p>
        </p:txBody>
      </p:sp>
      <p:sp>
        <p:nvSpPr>
          <p:cNvPr id="13" name="Rectángulo 12"/>
          <p:cNvSpPr/>
          <p:nvPr/>
        </p:nvSpPr>
        <p:spPr>
          <a:xfrm>
            <a:off x="8173765" y="1083332"/>
            <a:ext cx="2340513" cy="400110"/>
          </a:xfrm>
          <a:prstGeom prst="rect">
            <a:avLst/>
          </a:prstGeom>
          <a:solidFill>
            <a:srgbClr val="C32130"/>
          </a:solidFill>
          <a:ln w="28575">
            <a:noFill/>
          </a:ln>
        </p:spPr>
        <p:txBody>
          <a:bodyPr wrap="none">
            <a:spAutoFit/>
          </a:bodyPr>
          <a:lstStyle/>
          <a:p>
            <a:pPr algn="ctr"/>
            <a:r>
              <a:rPr lang="es-EC" sz="2000" dirty="0">
                <a:solidFill>
                  <a:schemeClr val="bg1"/>
                </a:solidFill>
              </a:rPr>
              <a:t>Plan de contingencia</a:t>
            </a:r>
          </a:p>
        </p:txBody>
      </p:sp>
      <p:pic>
        <p:nvPicPr>
          <p:cNvPr id="15" name="Imagen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56360" y="4375430"/>
            <a:ext cx="1114369" cy="1582479"/>
          </a:xfrm>
          <a:prstGeom prst="rect">
            <a:avLst/>
          </a:prstGeom>
        </p:spPr>
      </p:pic>
      <p:pic>
        <p:nvPicPr>
          <p:cNvPr id="16" name="Imagen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92327" y="1359278"/>
            <a:ext cx="1027656" cy="1488633"/>
          </a:xfrm>
          <a:prstGeom prst="rect">
            <a:avLst/>
          </a:prstGeom>
        </p:spPr>
      </p:pic>
      <p:pic>
        <p:nvPicPr>
          <p:cNvPr id="14" name="Imagen 13"/>
          <p:cNvPicPr>
            <a:picLocks noChangeAspect="1"/>
          </p:cNvPicPr>
          <p:nvPr/>
        </p:nvPicPr>
        <p:blipFill rotWithShape="1">
          <a:blip r:embed="rId7">
            <a:extLst>
              <a:ext uri="{28A0092B-C50C-407E-A947-70E740481C1C}">
                <a14:useLocalDpi xmlns:a14="http://schemas.microsoft.com/office/drawing/2010/main" val="0"/>
              </a:ext>
            </a:extLst>
          </a:blip>
          <a:srcRect t="26263" b="26261"/>
          <a:stretch/>
        </p:blipFill>
        <p:spPr>
          <a:xfrm>
            <a:off x="9893296" y="6141308"/>
            <a:ext cx="2174787" cy="580767"/>
          </a:xfrm>
          <a:prstGeom prst="rect">
            <a:avLst/>
          </a:prstGeom>
        </p:spPr>
      </p:pic>
    </p:spTree>
    <p:extLst>
      <p:ext uri="{BB962C8B-B14F-4D97-AF65-F5344CB8AC3E}">
        <p14:creationId xmlns:p14="http://schemas.microsoft.com/office/powerpoint/2010/main" val="912845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76055"/>
            <a:ext cx="10515600" cy="829192"/>
          </a:xfrm>
        </p:spPr>
        <p:txBody>
          <a:bodyPr>
            <a:normAutofit/>
          </a:bodyPr>
          <a:lstStyle/>
          <a:p>
            <a:pPr algn="ctr"/>
            <a:r>
              <a:rPr lang="es-EC" b="1" dirty="0">
                <a:solidFill>
                  <a:srgbClr val="002060"/>
                </a:solidFill>
                <a:latin typeface="+mn-lt"/>
              </a:rPr>
              <a:t>Composición del Plan de Contingencia</a:t>
            </a:r>
            <a:endParaRPr lang="es-EC" b="1" dirty="0">
              <a:latin typeface="+mn-lt"/>
            </a:endParaRPr>
          </a:p>
        </p:txBody>
      </p:sp>
      <p:graphicFrame>
        <p:nvGraphicFramePr>
          <p:cNvPr id="3" name="Diagrama 2"/>
          <p:cNvGraphicFramePr/>
          <p:nvPr>
            <p:extLst>
              <p:ext uri="{D42A27DB-BD31-4B8C-83A1-F6EECF244321}">
                <p14:modId xmlns:p14="http://schemas.microsoft.com/office/powerpoint/2010/main" val="3066953031"/>
              </p:ext>
            </p:extLst>
          </p:nvPr>
        </p:nvGraphicFramePr>
        <p:xfrm>
          <a:off x="1973942" y="1137823"/>
          <a:ext cx="7755813" cy="4962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uadroTexto 3"/>
          <p:cNvSpPr txBox="1"/>
          <p:nvPr/>
        </p:nvSpPr>
        <p:spPr>
          <a:xfrm>
            <a:off x="6923314" y="1474236"/>
            <a:ext cx="3489648" cy="369332"/>
          </a:xfrm>
          <a:prstGeom prst="rect">
            <a:avLst/>
          </a:prstGeom>
          <a:noFill/>
        </p:spPr>
        <p:txBody>
          <a:bodyPr wrap="square" rtlCol="0">
            <a:spAutoFit/>
          </a:bodyPr>
          <a:lstStyle/>
          <a:p>
            <a:pPr marL="342900" indent="-342900">
              <a:buFont typeface="+mj-lt"/>
              <a:buAutoNum type="arabicPeriod"/>
            </a:pPr>
            <a:r>
              <a:rPr lang="es-EC" dirty="0"/>
              <a:t>Escenario general</a:t>
            </a:r>
          </a:p>
        </p:txBody>
      </p:sp>
      <p:sp>
        <p:nvSpPr>
          <p:cNvPr id="6" name="CuadroTexto 5"/>
          <p:cNvSpPr txBox="1"/>
          <p:nvPr/>
        </p:nvSpPr>
        <p:spPr>
          <a:xfrm>
            <a:off x="8588828" y="2581547"/>
            <a:ext cx="3215952" cy="1477328"/>
          </a:xfrm>
          <a:prstGeom prst="rect">
            <a:avLst/>
          </a:prstGeom>
          <a:noFill/>
        </p:spPr>
        <p:txBody>
          <a:bodyPr wrap="square" rtlCol="0">
            <a:spAutoFit/>
          </a:bodyPr>
          <a:lstStyle/>
          <a:p>
            <a:pPr marL="342900" indent="-342900" algn="just">
              <a:buFont typeface="+mj-lt"/>
              <a:buAutoNum type="arabicPeriod"/>
            </a:pPr>
            <a:r>
              <a:rPr lang="es-EC" dirty="0"/>
              <a:t>Sistema de Alerta Temprana</a:t>
            </a:r>
          </a:p>
          <a:p>
            <a:pPr marL="342900" indent="-342900" algn="just">
              <a:buFont typeface="+mj-lt"/>
              <a:buAutoNum type="arabicPeriod"/>
            </a:pPr>
            <a:r>
              <a:rPr lang="es-EC" dirty="0"/>
              <a:t>Formación y capacitación</a:t>
            </a:r>
          </a:p>
          <a:p>
            <a:pPr marL="342900" indent="-342900" algn="just">
              <a:buFont typeface="+mj-lt"/>
              <a:buAutoNum type="arabicPeriod"/>
            </a:pPr>
            <a:r>
              <a:rPr lang="es-EC" dirty="0"/>
              <a:t>Simulaciones y simulacros</a:t>
            </a:r>
          </a:p>
          <a:p>
            <a:pPr marL="342900" indent="-342900" algn="just">
              <a:buFont typeface="+mj-lt"/>
              <a:buAutoNum type="arabicPeriod"/>
            </a:pPr>
            <a:r>
              <a:rPr lang="es-EC" dirty="0"/>
              <a:t>Lineamientos para la toma de decisiones</a:t>
            </a:r>
          </a:p>
        </p:txBody>
      </p:sp>
      <p:sp>
        <p:nvSpPr>
          <p:cNvPr id="7" name="CuadroTexto 6"/>
          <p:cNvSpPr txBox="1"/>
          <p:nvPr/>
        </p:nvSpPr>
        <p:spPr>
          <a:xfrm>
            <a:off x="7951237" y="4911794"/>
            <a:ext cx="3853543" cy="1200329"/>
          </a:xfrm>
          <a:prstGeom prst="rect">
            <a:avLst/>
          </a:prstGeom>
          <a:noFill/>
        </p:spPr>
        <p:txBody>
          <a:bodyPr wrap="square" rtlCol="0">
            <a:spAutoFit/>
          </a:bodyPr>
          <a:lstStyle/>
          <a:p>
            <a:pPr marL="342900" indent="-342900">
              <a:buFont typeface="+mj-lt"/>
              <a:buAutoNum type="arabicPeriod"/>
            </a:pPr>
            <a:r>
              <a:rPr lang="es-EC" dirty="0"/>
              <a:t>Escenario de exposición (sectores, servicios) </a:t>
            </a:r>
          </a:p>
          <a:p>
            <a:pPr marL="342900" indent="-342900">
              <a:buFont typeface="+mj-lt"/>
              <a:buAutoNum type="arabicPeriod"/>
            </a:pPr>
            <a:r>
              <a:rPr lang="es-EC" dirty="0"/>
              <a:t>Acciones estratégicas</a:t>
            </a:r>
          </a:p>
          <a:p>
            <a:pPr marL="342900" indent="-342900">
              <a:buFont typeface="+mj-lt"/>
              <a:buAutoNum type="arabicPeriod"/>
            </a:pPr>
            <a:r>
              <a:rPr lang="es-EC" dirty="0"/>
              <a:t>Brechas</a:t>
            </a:r>
          </a:p>
        </p:txBody>
      </p:sp>
      <p:sp>
        <p:nvSpPr>
          <p:cNvPr id="9" name="CuadroTexto 8"/>
          <p:cNvSpPr txBox="1"/>
          <p:nvPr/>
        </p:nvSpPr>
        <p:spPr>
          <a:xfrm>
            <a:off x="1290735" y="5188793"/>
            <a:ext cx="3135086" cy="646331"/>
          </a:xfrm>
          <a:prstGeom prst="rect">
            <a:avLst/>
          </a:prstGeom>
          <a:noFill/>
        </p:spPr>
        <p:txBody>
          <a:bodyPr wrap="square" rtlCol="0" anchor="t" anchorCtr="0">
            <a:spAutoFit/>
          </a:bodyPr>
          <a:lstStyle/>
          <a:p>
            <a:pPr marL="342900" indent="-342900" algn="just">
              <a:buFont typeface="+mj-lt"/>
              <a:buAutoNum type="arabicPeriod"/>
            </a:pPr>
            <a:r>
              <a:rPr lang="es-EC" dirty="0"/>
              <a:t>Acciones estratégicas</a:t>
            </a:r>
          </a:p>
          <a:p>
            <a:pPr marL="342900" indent="-342900" algn="just">
              <a:buFont typeface="+mj-lt"/>
              <a:buAutoNum type="arabicPeriod"/>
            </a:pPr>
            <a:r>
              <a:rPr lang="es-EC" dirty="0"/>
              <a:t>Brechas </a:t>
            </a:r>
          </a:p>
        </p:txBody>
      </p:sp>
      <p:sp>
        <p:nvSpPr>
          <p:cNvPr id="10" name="CuadroTexto 9"/>
          <p:cNvSpPr txBox="1"/>
          <p:nvPr/>
        </p:nvSpPr>
        <p:spPr>
          <a:xfrm>
            <a:off x="149808" y="2238406"/>
            <a:ext cx="3135086" cy="1754326"/>
          </a:xfrm>
          <a:prstGeom prst="rect">
            <a:avLst/>
          </a:prstGeom>
          <a:noFill/>
        </p:spPr>
        <p:txBody>
          <a:bodyPr wrap="square" rtlCol="0">
            <a:spAutoFit/>
          </a:bodyPr>
          <a:lstStyle/>
          <a:p>
            <a:pPr marL="342900" indent="-342900" algn="just">
              <a:buFont typeface="+mj-lt"/>
              <a:buAutoNum type="arabicPeriod"/>
            </a:pPr>
            <a:r>
              <a:rPr lang="es-EC" dirty="0"/>
              <a:t>Evaluación de daños y estimación de necesidades.</a:t>
            </a:r>
          </a:p>
          <a:p>
            <a:pPr marL="342900" indent="-342900" algn="just">
              <a:buFont typeface="+mj-lt"/>
              <a:buAutoNum type="arabicPeriod"/>
            </a:pPr>
            <a:r>
              <a:rPr lang="es-EC" dirty="0"/>
              <a:t>Información pública, medios de comunicación.</a:t>
            </a:r>
          </a:p>
          <a:p>
            <a:pPr marL="342900" indent="-342900" algn="just">
              <a:buFont typeface="+mj-lt"/>
              <a:buAutoNum type="arabicPeriod"/>
            </a:pPr>
            <a:r>
              <a:rPr lang="es-EC" dirty="0"/>
              <a:t>Telecomunicaciones.</a:t>
            </a:r>
          </a:p>
          <a:p>
            <a:pPr marL="342900" indent="-342900" algn="just">
              <a:buFont typeface="+mj-lt"/>
              <a:buAutoNum type="arabicPeriod"/>
            </a:pPr>
            <a:r>
              <a:rPr lang="es-EC" dirty="0"/>
              <a:t>Donaciones.</a:t>
            </a:r>
          </a:p>
        </p:txBody>
      </p:sp>
      <p:sp>
        <p:nvSpPr>
          <p:cNvPr id="5" name="Rectángulo redondeado 4"/>
          <p:cNvSpPr/>
          <p:nvPr/>
        </p:nvSpPr>
        <p:spPr>
          <a:xfrm>
            <a:off x="4875243" y="3019058"/>
            <a:ext cx="1953210" cy="1534281"/>
          </a:xfrm>
          <a:prstGeom prst="roundRect">
            <a:avLst/>
          </a:prstGeom>
          <a:solidFill>
            <a:srgbClr val="C321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t>ACTORES DEL SISTEMA METROPOLITANO DE GESTIÓN DE RIESGOS</a:t>
            </a:r>
          </a:p>
        </p:txBody>
      </p:sp>
      <p:pic>
        <p:nvPicPr>
          <p:cNvPr id="11" name="Imagen 10"/>
          <p:cNvPicPr>
            <a:picLocks noChangeAspect="1"/>
          </p:cNvPicPr>
          <p:nvPr/>
        </p:nvPicPr>
        <p:blipFill rotWithShape="1">
          <a:blip r:embed="rId8">
            <a:extLst>
              <a:ext uri="{28A0092B-C50C-407E-A947-70E740481C1C}">
                <a14:useLocalDpi xmlns:a14="http://schemas.microsoft.com/office/drawing/2010/main" val="0"/>
              </a:ext>
            </a:extLst>
          </a:blip>
          <a:srcRect t="26263" b="26261"/>
          <a:stretch/>
        </p:blipFill>
        <p:spPr>
          <a:xfrm>
            <a:off x="9893296" y="6141308"/>
            <a:ext cx="2174787" cy="580767"/>
          </a:xfrm>
          <a:prstGeom prst="rect">
            <a:avLst/>
          </a:prstGeom>
        </p:spPr>
      </p:pic>
    </p:spTree>
    <p:extLst>
      <p:ext uri="{BB962C8B-B14F-4D97-AF65-F5344CB8AC3E}">
        <p14:creationId xmlns:p14="http://schemas.microsoft.com/office/powerpoint/2010/main" val="892041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502299" y="241107"/>
            <a:ext cx="5869836" cy="8291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600" b="1" dirty="0">
                <a:solidFill>
                  <a:srgbClr val="002060"/>
                </a:solidFill>
                <a:latin typeface="+mn-lt"/>
              </a:rPr>
              <a:t>Generación del conocimiento</a:t>
            </a:r>
            <a:endParaRPr lang="es-EC" sz="3600" b="1" dirty="0">
              <a:latin typeface="+mn-lt"/>
            </a:endParaRPr>
          </a:p>
        </p:txBody>
      </p:sp>
      <p:graphicFrame>
        <p:nvGraphicFramePr>
          <p:cNvPr id="5" name="Tabla 4"/>
          <p:cNvGraphicFramePr>
            <a:graphicFrameLocks noGrp="1"/>
          </p:cNvGraphicFramePr>
          <p:nvPr>
            <p:extLst>
              <p:ext uri="{D42A27DB-BD31-4B8C-83A1-F6EECF244321}">
                <p14:modId xmlns:p14="http://schemas.microsoft.com/office/powerpoint/2010/main" val="3907086715"/>
              </p:ext>
            </p:extLst>
          </p:nvPr>
        </p:nvGraphicFramePr>
        <p:xfrm>
          <a:off x="6504630" y="537307"/>
          <a:ext cx="5484845" cy="4518597"/>
        </p:xfrm>
        <a:graphic>
          <a:graphicData uri="http://schemas.openxmlformats.org/drawingml/2006/table">
            <a:tbl>
              <a:tblPr>
                <a:tableStyleId>{8FD4443E-F989-4FC4-A0C8-D5A2AF1F390B}</a:tableStyleId>
              </a:tblPr>
              <a:tblGrid>
                <a:gridCol w="3130695">
                  <a:extLst>
                    <a:ext uri="{9D8B030D-6E8A-4147-A177-3AD203B41FA5}">
                      <a16:colId xmlns:a16="http://schemas.microsoft.com/office/drawing/2014/main" val="1273601747"/>
                    </a:ext>
                  </a:extLst>
                </a:gridCol>
                <a:gridCol w="2354150">
                  <a:extLst>
                    <a:ext uri="{9D8B030D-6E8A-4147-A177-3AD203B41FA5}">
                      <a16:colId xmlns:a16="http://schemas.microsoft.com/office/drawing/2014/main" val="3485283671"/>
                    </a:ext>
                  </a:extLst>
                </a:gridCol>
              </a:tblGrid>
              <a:tr h="221068">
                <a:tc gridSpan="2">
                  <a:txBody>
                    <a:bodyPr/>
                    <a:lstStyle/>
                    <a:p>
                      <a:pPr algn="ctr">
                        <a:lnSpc>
                          <a:spcPct val="107000"/>
                        </a:lnSpc>
                        <a:spcAft>
                          <a:spcPts val="800"/>
                        </a:spcAft>
                      </a:pPr>
                      <a:r>
                        <a:rPr lang="es-EC" sz="1400" dirty="0">
                          <a:effectLst/>
                        </a:rPr>
                        <a:t>DATOS GENERALES</a:t>
                      </a:r>
                      <a:endParaRPr lang="es-EC"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7620" marR="7620" marT="7620" marB="0" anchor="ctr"/>
                </a:tc>
                <a:tc hMerge="1">
                  <a:txBody>
                    <a:bodyPr/>
                    <a:lstStyle/>
                    <a:p>
                      <a:endParaRPr lang="es-EC"/>
                    </a:p>
                  </a:txBody>
                  <a:tcPr/>
                </a:tc>
                <a:extLst>
                  <a:ext uri="{0D108BD9-81ED-4DB2-BD59-A6C34878D82A}">
                    <a16:rowId xmlns:a16="http://schemas.microsoft.com/office/drawing/2014/main" val="1614249014"/>
                  </a:ext>
                </a:extLst>
              </a:tr>
              <a:tr h="221068">
                <a:tc>
                  <a:txBody>
                    <a:bodyPr/>
                    <a:lstStyle/>
                    <a:p>
                      <a:pPr algn="just">
                        <a:lnSpc>
                          <a:spcPct val="107000"/>
                        </a:lnSpc>
                        <a:spcAft>
                          <a:spcPts val="0"/>
                        </a:spcAft>
                      </a:pPr>
                      <a:r>
                        <a:rPr lang="es-EC" sz="1400" dirty="0">
                          <a:effectLst/>
                        </a:rPr>
                        <a:t>POBLACIÓN AFECTADA</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620" marR="7620" marT="7620" marB="0" anchor="ctr">
                    <a:solidFill>
                      <a:schemeClr val="accent1"/>
                    </a:solidFill>
                  </a:tcPr>
                </a:tc>
                <a:tc>
                  <a:txBody>
                    <a:bodyPr/>
                    <a:lstStyle/>
                    <a:p>
                      <a:pPr algn="just">
                        <a:lnSpc>
                          <a:spcPct val="107000"/>
                        </a:lnSpc>
                        <a:spcAft>
                          <a:spcPts val="0"/>
                        </a:spcAft>
                      </a:pPr>
                      <a:r>
                        <a:rPr lang="es-EC" sz="1400" dirty="0">
                          <a:effectLst/>
                        </a:rPr>
                        <a:t>20477</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620" marR="7620" marT="7620" marB="0" anchor="ctr">
                    <a:solidFill>
                      <a:schemeClr val="accent1"/>
                    </a:solidFill>
                  </a:tcPr>
                </a:tc>
                <a:extLst>
                  <a:ext uri="{0D108BD9-81ED-4DB2-BD59-A6C34878D82A}">
                    <a16:rowId xmlns:a16="http://schemas.microsoft.com/office/drawing/2014/main" val="3519521572"/>
                  </a:ext>
                </a:extLst>
              </a:tr>
              <a:tr h="221068">
                <a:tc>
                  <a:txBody>
                    <a:bodyPr/>
                    <a:lstStyle/>
                    <a:p>
                      <a:pPr algn="just">
                        <a:lnSpc>
                          <a:spcPct val="107000"/>
                        </a:lnSpc>
                        <a:spcAft>
                          <a:spcPts val="0"/>
                        </a:spcAft>
                      </a:pPr>
                      <a:r>
                        <a:rPr lang="es-EC" sz="1400" dirty="0">
                          <a:effectLst/>
                        </a:rPr>
                        <a:t>CONSTRUCCIONES</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620" marR="7620" marT="7620" marB="0" anchor="ctr">
                    <a:solidFill>
                      <a:schemeClr val="accent1"/>
                    </a:solidFill>
                  </a:tcPr>
                </a:tc>
                <a:tc>
                  <a:txBody>
                    <a:bodyPr/>
                    <a:lstStyle/>
                    <a:p>
                      <a:pPr algn="just">
                        <a:lnSpc>
                          <a:spcPct val="107000"/>
                        </a:lnSpc>
                        <a:spcAft>
                          <a:spcPts val="0"/>
                        </a:spcAft>
                      </a:pPr>
                      <a:r>
                        <a:rPr lang="es-EC" sz="1400" dirty="0">
                          <a:effectLst/>
                        </a:rPr>
                        <a:t>3269</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620" marR="7620" marT="7620" marB="0" anchor="ctr">
                    <a:solidFill>
                      <a:schemeClr val="accent1"/>
                    </a:solidFill>
                  </a:tcPr>
                </a:tc>
                <a:extLst>
                  <a:ext uri="{0D108BD9-81ED-4DB2-BD59-A6C34878D82A}">
                    <a16:rowId xmlns:a16="http://schemas.microsoft.com/office/drawing/2014/main" val="715649343"/>
                  </a:ext>
                </a:extLst>
              </a:tr>
              <a:tr h="221068">
                <a:tc gridSpan="2">
                  <a:txBody>
                    <a:bodyPr/>
                    <a:lstStyle/>
                    <a:p>
                      <a:pPr algn="ctr">
                        <a:lnSpc>
                          <a:spcPct val="107000"/>
                        </a:lnSpc>
                        <a:spcAft>
                          <a:spcPts val="0"/>
                        </a:spcAft>
                      </a:pPr>
                      <a:r>
                        <a:rPr lang="es-EC" sz="1400" dirty="0">
                          <a:effectLst/>
                        </a:rPr>
                        <a:t>INFRAESTRUCTURA VIAL</a:t>
                      </a:r>
                      <a:endParaRPr lang="es-EC"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7620" marR="7620" marT="7620" marB="0" anchor="ctr"/>
                </a:tc>
                <a:tc hMerge="1">
                  <a:txBody>
                    <a:bodyPr/>
                    <a:lstStyle/>
                    <a:p>
                      <a:endParaRPr lang="es-EC"/>
                    </a:p>
                  </a:txBody>
                  <a:tcPr/>
                </a:tc>
                <a:extLst>
                  <a:ext uri="{0D108BD9-81ED-4DB2-BD59-A6C34878D82A}">
                    <a16:rowId xmlns:a16="http://schemas.microsoft.com/office/drawing/2014/main" val="2835028064"/>
                  </a:ext>
                </a:extLst>
              </a:tr>
              <a:tr h="221068">
                <a:tc>
                  <a:txBody>
                    <a:bodyPr/>
                    <a:lstStyle/>
                    <a:p>
                      <a:pPr algn="just">
                        <a:lnSpc>
                          <a:spcPct val="107000"/>
                        </a:lnSpc>
                        <a:spcAft>
                          <a:spcPts val="0"/>
                        </a:spcAft>
                      </a:pPr>
                      <a:r>
                        <a:rPr lang="es-EC" sz="1400" dirty="0">
                          <a:effectLst/>
                        </a:rPr>
                        <a:t>VÍAS</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620" marR="7620" marT="7620" marB="0" anchor="ctr">
                    <a:solidFill>
                      <a:schemeClr val="accent1"/>
                    </a:solidFill>
                  </a:tcPr>
                </a:tc>
                <a:tc>
                  <a:txBody>
                    <a:bodyPr/>
                    <a:lstStyle/>
                    <a:p>
                      <a:pPr algn="just">
                        <a:lnSpc>
                          <a:spcPct val="107000"/>
                        </a:lnSpc>
                        <a:spcAft>
                          <a:spcPts val="0"/>
                        </a:spcAft>
                      </a:pPr>
                      <a:r>
                        <a:rPr lang="es-EC" sz="1400" dirty="0">
                          <a:effectLst/>
                        </a:rPr>
                        <a:t>66.32 KM</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620" marR="7620" marT="7620" marB="0" anchor="ctr">
                    <a:solidFill>
                      <a:schemeClr val="accent1"/>
                    </a:solidFill>
                  </a:tcPr>
                </a:tc>
                <a:extLst>
                  <a:ext uri="{0D108BD9-81ED-4DB2-BD59-A6C34878D82A}">
                    <a16:rowId xmlns:a16="http://schemas.microsoft.com/office/drawing/2014/main" val="1305932007"/>
                  </a:ext>
                </a:extLst>
              </a:tr>
              <a:tr h="221068">
                <a:tc>
                  <a:txBody>
                    <a:bodyPr/>
                    <a:lstStyle/>
                    <a:p>
                      <a:pPr algn="just">
                        <a:lnSpc>
                          <a:spcPct val="107000"/>
                        </a:lnSpc>
                        <a:spcAft>
                          <a:spcPts val="0"/>
                        </a:spcAft>
                      </a:pPr>
                      <a:r>
                        <a:rPr lang="es-EC" sz="1400" dirty="0">
                          <a:effectLst/>
                        </a:rPr>
                        <a:t>PASOS VEHICULARES</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620" marR="7620" marT="7620" marB="0" anchor="ctr">
                    <a:solidFill>
                      <a:schemeClr val="accent1"/>
                    </a:solidFill>
                  </a:tcPr>
                </a:tc>
                <a:tc>
                  <a:txBody>
                    <a:bodyPr/>
                    <a:lstStyle/>
                    <a:p>
                      <a:pPr algn="just">
                        <a:lnSpc>
                          <a:spcPct val="107000"/>
                        </a:lnSpc>
                        <a:spcAft>
                          <a:spcPts val="0"/>
                        </a:spcAft>
                      </a:pPr>
                      <a:r>
                        <a:rPr lang="es-EC" sz="1400" dirty="0">
                          <a:effectLst/>
                        </a:rPr>
                        <a:t>14</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620" marR="7620" marT="7620" marB="0" anchor="ctr">
                    <a:solidFill>
                      <a:schemeClr val="accent1"/>
                    </a:solidFill>
                  </a:tcPr>
                </a:tc>
                <a:extLst>
                  <a:ext uri="{0D108BD9-81ED-4DB2-BD59-A6C34878D82A}">
                    <a16:rowId xmlns:a16="http://schemas.microsoft.com/office/drawing/2014/main" val="2015087601"/>
                  </a:ext>
                </a:extLst>
              </a:tr>
              <a:tr h="221068">
                <a:tc gridSpan="2">
                  <a:txBody>
                    <a:bodyPr/>
                    <a:lstStyle/>
                    <a:p>
                      <a:pPr algn="ctr">
                        <a:lnSpc>
                          <a:spcPct val="107000"/>
                        </a:lnSpc>
                        <a:spcAft>
                          <a:spcPts val="0"/>
                        </a:spcAft>
                      </a:pPr>
                      <a:r>
                        <a:rPr lang="es-EC" sz="1400" dirty="0">
                          <a:effectLst/>
                        </a:rPr>
                        <a:t>INFRAESTRUCTURA SALUD - EDUCACIÓN</a:t>
                      </a:r>
                      <a:endParaRPr lang="es-EC"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7620" marR="7620" marT="7620" marB="0" anchor="ctr"/>
                </a:tc>
                <a:tc hMerge="1">
                  <a:txBody>
                    <a:bodyPr/>
                    <a:lstStyle/>
                    <a:p>
                      <a:endParaRPr lang="es-EC"/>
                    </a:p>
                  </a:txBody>
                  <a:tcPr/>
                </a:tc>
                <a:extLst>
                  <a:ext uri="{0D108BD9-81ED-4DB2-BD59-A6C34878D82A}">
                    <a16:rowId xmlns:a16="http://schemas.microsoft.com/office/drawing/2014/main" val="1778341661"/>
                  </a:ext>
                </a:extLst>
              </a:tr>
              <a:tr h="221068">
                <a:tc>
                  <a:txBody>
                    <a:bodyPr/>
                    <a:lstStyle/>
                    <a:p>
                      <a:pPr algn="just">
                        <a:lnSpc>
                          <a:spcPct val="107000"/>
                        </a:lnSpc>
                        <a:spcAft>
                          <a:spcPts val="0"/>
                        </a:spcAft>
                      </a:pPr>
                      <a:r>
                        <a:rPr lang="es-EC" sz="1400" dirty="0">
                          <a:effectLst/>
                        </a:rPr>
                        <a:t>CENTROS EDUCATIVOS</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R="7620" marT="7620" marB="0" anchor="ctr">
                    <a:solidFill>
                      <a:schemeClr val="accent1"/>
                    </a:solidFill>
                  </a:tcPr>
                </a:tc>
                <a:tc>
                  <a:txBody>
                    <a:bodyPr/>
                    <a:lstStyle/>
                    <a:p>
                      <a:pPr algn="just">
                        <a:lnSpc>
                          <a:spcPct val="107000"/>
                        </a:lnSpc>
                        <a:spcAft>
                          <a:spcPts val="0"/>
                        </a:spcAft>
                      </a:pPr>
                      <a:r>
                        <a:rPr lang="es-EC" sz="1400" dirty="0">
                          <a:effectLst/>
                        </a:rPr>
                        <a:t>10</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620" marR="7620" marT="7620" marB="0" anchor="ctr">
                    <a:solidFill>
                      <a:schemeClr val="accent1"/>
                    </a:solidFill>
                  </a:tcPr>
                </a:tc>
                <a:extLst>
                  <a:ext uri="{0D108BD9-81ED-4DB2-BD59-A6C34878D82A}">
                    <a16:rowId xmlns:a16="http://schemas.microsoft.com/office/drawing/2014/main" val="943231424"/>
                  </a:ext>
                </a:extLst>
              </a:tr>
              <a:tr h="426873">
                <a:tc>
                  <a:txBody>
                    <a:bodyPr/>
                    <a:lstStyle/>
                    <a:p>
                      <a:pPr algn="just">
                        <a:lnSpc>
                          <a:spcPct val="107000"/>
                        </a:lnSpc>
                        <a:spcAft>
                          <a:spcPts val="0"/>
                        </a:spcAft>
                      </a:pPr>
                      <a:r>
                        <a:rPr lang="es-EC" sz="1400" dirty="0">
                          <a:effectLst/>
                        </a:rPr>
                        <a:t>ESTABLECIMIENTOS DE SALUD - TODOS LOS NIVELES</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R="7620" marT="7620" marB="0" anchor="ctr">
                    <a:solidFill>
                      <a:schemeClr val="accent1"/>
                    </a:solidFill>
                  </a:tcPr>
                </a:tc>
                <a:tc>
                  <a:txBody>
                    <a:bodyPr/>
                    <a:lstStyle/>
                    <a:p>
                      <a:pPr algn="just">
                        <a:lnSpc>
                          <a:spcPct val="107000"/>
                        </a:lnSpc>
                        <a:spcAft>
                          <a:spcPts val="0"/>
                        </a:spcAft>
                      </a:pPr>
                      <a:r>
                        <a:rPr lang="es-EC" sz="1400" dirty="0">
                          <a:effectLst/>
                        </a:rPr>
                        <a:t>92</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620" marR="7620" marT="7620" marB="0" anchor="ctr">
                    <a:solidFill>
                      <a:schemeClr val="accent1"/>
                    </a:solidFill>
                  </a:tcPr>
                </a:tc>
                <a:extLst>
                  <a:ext uri="{0D108BD9-81ED-4DB2-BD59-A6C34878D82A}">
                    <a16:rowId xmlns:a16="http://schemas.microsoft.com/office/drawing/2014/main" val="2934732521"/>
                  </a:ext>
                </a:extLst>
              </a:tr>
              <a:tr h="221068">
                <a:tc gridSpan="2">
                  <a:txBody>
                    <a:bodyPr/>
                    <a:lstStyle/>
                    <a:p>
                      <a:pPr algn="ctr">
                        <a:lnSpc>
                          <a:spcPct val="107000"/>
                        </a:lnSpc>
                        <a:spcAft>
                          <a:spcPts val="0"/>
                        </a:spcAft>
                      </a:pPr>
                      <a:r>
                        <a:rPr lang="es-EC" sz="1400" dirty="0">
                          <a:effectLst/>
                        </a:rPr>
                        <a:t>INFRAESTRUCTURA ELÉCTRICA ESENCIAL</a:t>
                      </a:r>
                      <a:endParaRPr lang="es-EC"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R="7620" marT="7620" marB="0" anchor="ctr"/>
                </a:tc>
                <a:tc hMerge="1">
                  <a:txBody>
                    <a:bodyPr/>
                    <a:lstStyle/>
                    <a:p>
                      <a:endParaRPr lang="es-EC"/>
                    </a:p>
                  </a:txBody>
                  <a:tcPr/>
                </a:tc>
                <a:extLst>
                  <a:ext uri="{0D108BD9-81ED-4DB2-BD59-A6C34878D82A}">
                    <a16:rowId xmlns:a16="http://schemas.microsoft.com/office/drawing/2014/main" val="1430145016"/>
                  </a:ext>
                </a:extLst>
              </a:tr>
              <a:tr h="221068">
                <a:tc>
                  <a:txBody>
                    <a:bodyPr/>
                    <a:lstStyle/>
                    <a:p>
                      <a:pPr algn="just">
                        <a:lnSpc>
                          <a:spcPct val="107000"/>
                        </a:lnSpc>
                        <a:spcAft>
                          <a:spcPts val="0"/>
                        </a:spcAft>
                      </a:pPr>
                      <a:r>
                        <a:rPr lang="es-EC" sz="1400" dirty="0">
                          <a:effectLst/>
                        </a:rPr>
                        <a:t>ESTACIÓN MADURIACU</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82880" marR="7620" marT="7620" marB="0" anchor="ctr">
                    <a:solidFill>
                      <a:schemeClr val="accent1"/>
                    </a:solidFill>
                  </a:tcPr>
                </a:tc>
                <a:tc>
                  <a:txBody>
                    <a:bodyPr/>
                    <a:lstStyle/>
                    <a:p>
                      <a:pPr algn="just">
                        <a:lnSpc>
                          <a:spcPct val="107000"/>
                        </a:lnSpc>
                        <a:spcAft>
                          <a:spcPts val="0"/>
                        </a:spcAft>
                      </a:pPr>
                      <a:r>
                        <a:rPr lang="es-EC" sz="1400" dirty="0">
                          <a:effectLst/>
                        </a:rPr>
                        <a:t>1</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620" marR="7620" marT="7620" marB="0" anchor="ctr">
                    <a:solidFill>
                      <a:schemeClr val="accent1"/>
                    </a:solidFill>
                  </a:tcPr>
                </a:tc>
                <a:extLst>
                  <a:ext uri="{0D108BD9-81ED-4DB2-BD59-A6C34878D82A}">
                    <a16:rowId xmlns:a16="http://schemas.microsoft.com/office/drawing/2014/main" val="377686793"/>
                  </a:ext>
                </a:extLst>
              </a:tr>
              <a:tr h="221068">
                <a:tc>
                  <a:txBody>
                    <a:bodyPr/>
                    <a:lstStyle/>
                    <a:p>
                      <a:pPr algn="just">
                        <a:lnSpc>
                          <a:spcPct val="107000"/>
                        </a:lnSpc>
                        <a:spcAft>
                          <a:spcPts val="0"/>
                        </a:spcAft>
                      </a:pPr>
                      <a:r>
                        <a:rPr lang="es-EC" sz="1400" dirty="0">
                          <a:effectLst/>
                        </a:rPr>
                        <a:t>SUBESTACIONES</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82880" marR="7620" marT="7620" marB="0" anchor="ctr">
                    <a:solidFill>
                      <a:schemeClr val="accent1"/>
                    </a:solidFill>
                  </a:tcPr>
                </a:tc>
                <a:tc>
                  <a:txBody>
                    <a:bodyPr/>
                    <a:lstStyle/>
                    <a:p>
                      <a:pPr algn="just">
                        <a:lnSpc>
                          <a:spcPct val="107000"/>
                        </a:lnSpc>
                        <a:spcAft>
                          <a:spcPts val="0"/>
                        </a:spcAft>
                      </a:pPr>
                      <a:r>
                        <a:rPr lang="es-EC" sz="1400" dirty="0">
                          <a:effectLst/>
                        </a:rPr>
                        <a:t>4</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620" marR="7620" marT="7620" marB="0" anchor="ctr">
                    <a:solidFill>
                      <a:schemeClr val="accent1"/>
                    </a:solidFill>
                  </a:tcPr>
                </a:tc>
                <a:extLst>
                  <a:ext uri="{0D108BD9-81ED-4DB2-BD59-A6C34878D82A}">
                    <a16:rowId xmlns:a16="http://schemas.microsoft.com/office/drawing/2014/main" val="2491598435"/>
                  </a:ext>
                </a:extLst>
              </a:tr>
              <a:tr h="221068">
                <a:tc gridSpan="2">
                  <a:txBody>
                    <a:bodyPr/>
                    <a:lstStyle/>
                    <a:p>
                      <a:pPr algn="ctr">
                        <a:lnSpc>
                          <a:spcPct val="107000"/>
                        </a:lnSpc>
                        <a:spcAft>
                          <a:spcPts val="0"/>
                        </a:spcAft>
                      </a:pPr>
                      <a:r>
                        <a:rPr lang="es-EC" sz="1400" dirty="0">
                          <a:effectLst/>
                        </a:rPr>
                        <a:t>INFRAESTRUCTURA DE AGUA POTABLE</a:t>
                      </a:r>
                      <a:endParaRPr lang="es-EC"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R="7620" marT="7620" marB="0" anchor="ctr"/>
                </a:tc>
                <a:tc hMerge="1">
                  <a:txBody>
                    <a:bodyPr/>
                    <a:lstStyle/>
                    <a:p>
                      <a:endParaRPr lang="es-EC"/>
                    </a:p>
                  </a:txBody>
                  <a:tcPr/>
                </a:tc>
                <a:extLst>
                  <a:ext uri="{0D108BD9-81ED-4DB2-BD59-A6C34878D82A}">
                    <a16:rowId xmlns:a16="http://schemas.microsoft.com/office/drawing/2014/main" val="1932605417"/>
                  </a:ext>
                </a:extLst>
              </a:tr>
              <a:tr h="221068">
                <a:tc>
                  <a:txBody>
                    <a:bodyPr/>
                    <a:lstStyle/>
                    <a:p>
                      <a:pPr algn="just">
                        <a:lnSpc>
                          <a:spcPct val="107000"/>
                        </a:lnSpc>
                        <a:spcAft>
                          <a:spcPts val="0"/>
                        </a:spcAft>
                      </a:pPr>
                      <a:r>
                        <a:rPr lang="es-EC" sz="1400" dirty="0">
                          <a:effectLst/>
                        </a:rPr>
                        <a:t>DISTRIBUCIÓN PRINCIPAL (KM)</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82880" marR="7620" marT="7620" marB="0" anchor="ctr">
                    <a:solidFill>
                      <a:schemeClr val="accent1"/>
                    </a:solidFill>
                  </a:tcPr>
                </a:tc>
                <a:tc>
                  <a:txBody>
                    <a:bodyPr/>
                    <a:lstStyle/>
                    <a:p>
                      <a:pPr algn="just">
                        <a:lnSpc>
                          <a:spcPct val="107000"/>
                        </a:lnSpc>
                        <a:spcAft>
                          <a:spcPts val="0"/>
                        </a:spcAft>
                      </a:pPr>
                      <a:r>
                        <a:rPr lang="es-EC" sz="1400" dirty="0">
                          <a:effectLst/>
                        </a:rPr>
                        <a:t>40.84</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620" marR="7620" marT="7620" marB="0" anchor="ctr">
                    <a:solidFill>
                      <a:schemeClr val="accent1"/>
                    </a:solidFill>
                  </a:tcPr>
                </a:tc>
                <a:extLst>
                  <a:ext uri="{0D108BD9-81ED-4DB2-BD59-A6C34878D82A}">
                    <a16:rowId xmlns:a16="http://schemas.microsoft.com/office/drawing/2014/main" val="3557566071"/>
                  </a:ext>
                </a:extLst>
              </a:tr>
              <a:tr h="221068">
                <a:tc>
                  <a:txBody>
                    <a:bodyPr/>
                    <a:lstStyle/>
                    <a:p>
                      <a:pPr algn="just">
                        <a:lnSpc>
                          <a:spcPct val="107000"/>
                        </a:lnSpc>
                        <a:spcAft>
                          <a:spcPts val="0"/>
                        </a:spcAft>
                      </a:pPr>
                      <a:r>
                        <a:rPr lang="es-EC" sz="1400" dirty="0">
                          <a:effectLst/>
                        </a:rPr>
                        <a:t>PRODUCCIÓN (M)</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82880" marR="7620" marT="7620" marB="0" anchor="ctr">
                    <a:solidFill>
                      <a:schemeClr val="accent1"/>
                    </a:solidFill>
                  </a:tcPr>
                </a:tc>
                <a:tc>
                  <a:txBody>
                    <a:bodyPr/>
                    <a:lstStyle/>
                    <a:p>
                      <a:pPr algn="just">
                        <a:lnSpc>
                          <a:spcPct val="107000"/>
                        </a:lnSpc>
                        <a:spcAft>
                          <a:spcPts val="0"/>
                        </a:spcAft>
                      </a:pPr>
                      <a:r>
                        <a:rPr lang="es-EC" sz="1400" dirty="0">
                          <a:effectLst/>
                        </a:rPr>
                        <a:t>138.65</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620" marR="7620" marT="7620" marB="0" anchor="ctr">
                    <a:solidFill>
                      <a:schemeClr val="accent1"/>
                    </a:solidFill>
                  </a:tcPr>
                </a:tc>
                <a:extLst>
                  <a:ext uri="{0D108BD9-81ED-4DB2-BD59-A6C34878D82A}">
                    <a16:rowId xmlns:a16="http://schemas.microsoft.com/office/drawing/2014/main" val="1889378596"/>
                  </a:ext>
                </a:extLst>
              </a:tr>
              <a:tr h="221068">
                <a:tc>
                  <a:txBody>
                    <a:bodyPr/>
                    <a:lstStyle/>
                    <a:p>
                      <a:pPr algn="just">
                        <a:lnSpc>
                          <a:spcPct val="107000"/>
                        </a:lnSpc>
                        <a:spcAft>
                          <a:spcPts val="0"/>
                        </a:spcAft>
                      </a:pPr>
                      <a:r>
                        <a:rPr lang="es-EC" sz="1400" dirty="0">
                          <a:effectLst/>
                        </a:rPr>
                        <a:t>TRANSMISIÓN PRINCIPAL (M)</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82880" marR="7620" marT="7620" marB="0" anchor="ctr">
                    <a:solidFill>
                      <a:schemeClr val="accent1"/>
                    </a:solidFill>
                  </a:tcPr>
                </a:tc>
                <a:tc>
                  <a:txBody>
                    <a:bodyPr/>
                    <a:lstStyle/>
                    <a:p>
                      <a:pPr algn="just">
                        <a:lnSpc>
                          <a:spcPct val="107000"/>
                        </a:lnSpc>
                        <a:spcAft>
                          <a:spcPts val="0"/>
                        </a:spcAft>
                      </a:pPr>
                      <a:r>
                        <a:rPr lang="es-EC" sz="1400" dirty="0">
                          <a:effectLst/>
                        </a:rPr>
                        <a:t>2016.06</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620" marR="7620" marT="7620" marB="0" anchor="ctr">
                    <a:solidFill>
                      <a:schemeClr val="accent1"/>
                    </a:solidFill>
                  </a:tcPr>
                </a:tc>
                <a:extLst>
                  <a:ext uri="{0D108BD9-81ED-4DB2-BD59-A6C34878D82A}">
                    <a16:rowId xmlns:a16="http://schemas.microsoft.com/office/drawing/2014/main" val="1385670694"/>
                  </a:ext>
                </a:extLst>
              </a:tr>
              <a:tr h="221068">
                <a:tc gridSpan="2">
                  <a:txBody>
                    <a:bodyPr/>
                    <a:lstStyle/>
                    <a:p>
                      <a:pPr algn="ctr">
                        <a:lnSpc>
                          <a:spcPct val="107000"/>
                        </a:lnSpc>
                        <a:spcAft>
                          <a:spcPts val="0"/>
                        </a:spcAft>
                      </a:pPr>
                      <a:r>
                        <a:rPr lang="es-EC" sz="1400" dirty="0">
                          <a:effectLst/>
                        </a:rPr>
                        <a:t>ALCANTARILLADO</a:t>
                      </a:r>
                      <a:endParaRPr lang="es-EC"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182880" marR="7620" marT="7620" marB="0" anchor="ctr"/>
                </a:tc>
                <a:tc hMerge="1">
                  <a:txBody>
                    <a:bodyPr/>
                    <a:lstStyle/>
                    <a:p>
                      <a:endParaRPr lang="es-EC"/>
                    </a:p>
                  </a:txBody>
                  <a:tcPr/>
                </a:tc>
                <a:extLst>
                  <a:ext uri="{0D108BD9-81ED-4DB2-BD59-A6C34878D82A}">
                    <a16:rowId xmlns:a16="http://schemas.microsoft.com/office/drawing/2014/main" val="3330806968"/>
                  </a:ext>
                </a:extLst>
              </a:tr>
              <a:tr h="221068">
                <a:tc>
                  <a:txBody>
                    <a:bodyPr/>
                    <a:lstStyle/>
                    <a:p>
                      <a:pPr algn="just">
                        <a:lnSpc>
                          <a:spcPct val="107000"/>
                        </a:lnSpc>
                        <a:spcAft>
                          <a:spcPts val="0"/>
                        </a:spcAft>
                      </a:pPr>
                      <a:r>
                        <a:rPr lang="es-EC" sz="1400" dirty="0">
                          <a:effectLst/>
                        </a:rPr>
                        <a:t>COLECTORES (M)</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82880" marR="7620" marT="7620" marB="0" anchor="ctr">
                    <a:solidFill>
                      <a:schemeClr val="accent1"/>
                    </a:solidFill>
                  </a:tcPr>
                </a:tc>
                <a:tc>
                  <a:txBody>
                    <a:bodyPr/>
                    <a:lstStyle/>
                    <a:p>
                      <a:pPr algn="just">
                        <a:lnSpc>
                          <a:spcPct val="107000"/>
                        </a:lnSpc>
                        <a:spcAft>
                          <a:spcPts val="0"/>
                        </a:spcAft>
                      </a:pPr>
                      <a:r>
                        <a:rPr lang="es-EC" sz="1400" dirty="0">
                          <a:effectLst/>
                        </a:rPr>
                        <a:t>2083.90</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620" marR="7620" marT="7620" marB="0" anchor="ctr">
                    <a:solidFill>
                      <a:schemeClr val="accent1"/>
                    </a:solidFill>
                  </a:tcPr>
                </a:tc>
                <a:extLst>
                  <a:ext uri="{0D108BD9-81ED-4DB2-BD59-A6C34878D82A}">
                    <a16:rowId xmlns:a16="http://schemas.microsoft.com/office/drawing/2014/main" val="2106074210"/>
                  </a:ext>
                </a:extLst>
              </a:tr>
              <a:tr h="221068">
                <a:tc>
                  <a:txBody>
                    <a:bodyPr/>
                    <a:lstStyle/>
                    <a:p>
                      <a:pPr algn="just">
                        <a:lnSpc>
                          <a:spcPct val="107000"/>
                        </a:lnSpc>
                        <a:spcAft>
                          <a:spcPts val="0"/>
                        </a:spcAft>
                      </a:pPr>
                      <a:r>
                        <a:rPr lang="es-EC" sz="1400" dirty="0">
                          <a:effectLst/>
                        </a:rPr>
                        <a:t>RED SECUNDARIA (M)</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82880" marR="7620" marT="7620" marB="0" anchor="ctr">
                    <a:solidFill>
                      <a:schemeClr val="accent1"/>
                    </a:solidFill>
                  </a:tcPr>
                </a:tc>
                <a:tc>
                  <a:txBody>
                    <a:bodyPr/>
                    <a:lstStyle/>
                    <a:p>
                      <a:pPr algn="just">
                        <a:lnSpc>
                          <a:spcPct val="107000"/>
                        </a:lnSpc>
                        <a:spcAft>
                          <a:spcPts val="0"/>
                        </a:spcAft>
                      </a:pPr>
                      <a:r>
                        <a:rPr lang="es-EC" sz="1400" dirty="0">
                          <a:effectLst/>
                        </a:rPr>
                        <a:t>29722.70</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620" marR="7620" marT="7620" marB="0" anchor="ctr">
                    <a:solidFill>
                      <a:schemeClr val="accent1"/>
                    </a:solidFill>
                  </a:tcPr>
                </a:tc>
                <a:extLst>
                  <a:ext uri="{0D108BD9-81ED-4DB2-BD59-A6C34878D82A}">
                    <a16:rowId xmlns:a16="http://schemas.microsoft.com/office/drawing/2014/main" val="1529998917"/>
                  </a:ext>
                </a:extLst>
              </a:tr>
            </a:tbl>
          </a:graphicData>
        </a:graphic>
      </p:graphicFrame>
      <p:sp>
        <p:nvSpPr>
          <p:cNvPr id="6" name="Rectángulo 5"/>
          <p:cNvSpPr/>
          <p:nvPr/>
        </p:nvSpPr>
        <p:spPr>
          <a:xfrm>
            <a:off x="0" y="2535280"/>
            <a:ext cx="2323476" cy="1015663"/>
          </a:xfrm>
          <a:prstGeom prst="rect">
            <a:avLst/>
          </a:prstGeom>
          <a:solidFill>
            <a:schemeClr val="accent2">
              <a:lumMod val="75000"/>
            </a:schemeClr>
          </a:solidFill>
        </p:spPr>
        <p:txBody>
          <a:bodyPr wrap="square">
            <a:spAutoFit/>
          </a:bodyPr>
          <a:lstStyle/>
          <a:p>
            <a:pPr lvl="0" algn="ctr">
              <a:defRPr/>
            </a:pPr>
            <a:r>
              <a:rPr lang="es-ES" sz="2000" b="1" dirty="0">
                <a:solidFill>
                  <a:schemeClr val="bg1"/>
                </a:solidFill>
              </a:rPr>
              <a:t>Construcción del escenario general para el DMQ</a:t>
            </a:r>
          </a:p>
        </p:txBody>
      </p:sp>
      <p:sp>
        <p:nvSpPr>
          <p:cNvPr id="7" name="Rectángulo 6"/>
          <p:cNvSpPr/>
          <p:nvPr/>
        </p:nvSpPr>
        <p:spPr>
          <a:xfrm>
            <a:off x="276134" y="6009284"/>
            <a:ext cx="6096000" cy="264047"/>
          </a:xfrm>
          <a:prstGeom prst="rect">
            <a:avLst/>
          </a:prstGeom>
        </p:spPr>
        <p:txBody>
          <a:bodyPr>
            <a:spAutoFit/>
          </a:bodyPr>
          <a:lstStyle/>
          <a:p>
            <a:pPr algn="just">
              <a:lnSpc>
                <a:spcPct val="107000"/>
              </a:lnSpc>
              <a:spcAft>
                <a:spcPts val="800"/>
              </a:spcAft>
            </a:pPr>
            <a:r>
              <a:rPr lang="es-EC" sz="1100" b="1" dirty="0">
                <a:latin typeface="Century Gothic" panose="020B0502020202020204" pitchFamily="34" charset="0"/>
                <a:ea typeface="Calibri" panose="020F0502020204030204" pitchFamily="34" charset="0"/>
                <a:cs typeface="Times New Roman" panose="02020603050405020304" pitchFamily="18" charset="0"/>
              </a:rPr>
              <a:t>Fuente: </a:t>
            </a:r>
            <a:r>
              <a:rPr lang="es-EC" sz="1100" dirty="0">
                <a:latin typeface="Century Gothic" panose="020B0502020202020204" pitchFamily="34" charset="0"/>
                <a:ea typeface="Calibri" panose="020F0502020204030204" pitchFamily="34" charset="0"/>
                <a:cs typeface="Times New Roman" panose="02020603050405020304" pitchFamily="18" charset="0"/>
              </a:rPr>
              <a:t>Modelo de exposición / Instituciones municipales y de gobierno central</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n 7"/>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58310" y="1107235"/>
            <a:ext cx="3511486" cy="4770051"/>
          </a:xfrm>
          <a:prstGeom prst="rect">
            <a:avLst/>
          </a:prstGeom>
          <a:noFill/>
          <a:ln>
            <a:noFill/>
          </a:ln>
        </p:spPr>
      </p:pic>
      <p:graphicFrame>
        <p:nvGraphicFramePr>
          <p:cNvPr id="9" name="Tabla 8"/>
          <p:cNvGraphicFramePr>
            <a:graphicFrameLocks noGrp="1"/>
          </p:cNvGraphicFramePr>
          <p:nvPr>
            <p:extLst>
              <p:ext uri="{D42A27DB-BD31-4B8C-83A1-F6EECF244321}">
                <p14:modId xmlns:p14="http://schemas.microsoft.com/office/powerpoint/2010/main" val="2096131059"/>
              </p:ext>
            </p:extLst>
          </p:nvPr>
        </p:nvGraphicFramePr>
        <p:xfrm>
          <a:off x="6433097" y="5369094"/>
          <a:ext cx="5456854" cy="464185"/>
        </p:xfrm>
        <a:graphic>
          <a:graphicData uri="http://schemas.openxmlformats.org/drawingml/2006/table">
            <a:tbl>
              <a:tblPr>
                <a:tableStyleId>{5C22544A-7EE6-4342-B048-85BDC9FD1C3A}</a:tableStyleId>
              </a:tblPr>
              <a:tblGrid>
                <a:gridCol w="2834072">
                  <a:extLst>
                    <a:ext uri="{9D8B030D-6E8A-4147-A177-3AD203B41FA5}">
                      <a16:colId xmlns:a16="http://schemas.microsoft.com/office/drawing/2014/main" val="2602879198"/>
                    </a:ext>
                  </a:extLst>
                </a:gridCol>
                <a:gridCol w="2622782">
                  <a:extLst>
                    <a:ext uri="{9D8B030D-6E8A-4147-A177-3AD203B41FA5}">
                      <a16:colId xmlns:a16="http://schemas.microsoft.com/office/drawing/2014/main" val="21578511"/>
                    </a:ext>
                  </a:extLst>
                </a:gridCol>
              </a:tblGrid>
              <a:tr h="347147">
                <a:tc>
                  <a:txBody>
                    <a:bodyPr/>
                    <a:lstStyle/>
                    <a:p>
                      <a:pPr algn="ctr">
                        <a:lnSpc>
                          <a:spcPct val="107000"/>
                        </a:lnSpc>
                        <a:spcAft>
                          <a:spcPts val="800"/>
                        </a:spcAft>
                      </a:pPr>
                      <a:r>
                        <a:rPr lang="es-EC" sz="1400" b="1" dirty="0">
                          <a:solidFill>
                            <a:schemeClr val="bg1"/>
                          </a:solidFill>
                          <a:effectLst/>
                        </a:rPr>
                        <a:t>VALORES ECONÓMICOS (PÉRDIDAS DIRECTAS)</a:t>
                      </a:r>
                      <a:endParaRPr lang="es-EC"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7620" marR="7620" marT="7620" marB="0" anchor="ctr">
                    <a:solidFill>
                      <a:srgbClr val="0070C0"/>
                    </a:solidFill>
                  </a:tcPr>
                </a:tc>
                <a:tc>
                  <a:txBody>
                    <a:bodyPr/>
                    <a:lstStyle/>
                    <a:p>
                      <a:pPr algn="ctr">
                        <a:lnSpc>
                          <a:spcPct val="107000"/>
                        </a:lnSpc>
                        <a:spcAft>
                          <a:spcPts val="800"/>
                        </a:spcAft>
                      </a:pPr>
                      <a:r>
                        <a:rPr lang="es-EC" sz="1800" b="1" dirty="0">
                          <a:solidFill>
                            <a:schemeClr val="bg1"/>
                          </a:solidFill>
                          <a:effectLst/>
                        </a:rPr>
                        <a:t>$   297,632,201.94</a:t>
                      </a:r>
                      <a:endParaRPr lang="es-EC"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7620" marR="7620" marT="7620" marB="0" anchor="ctr">
                    <a:solidFill>
                      <a:srgbClr val="0070C0"/>
                    </a:solidFill>
                  </a:tcPr>
                </a:tc>
                <a:extLst>
                  <a:ext uri="{0D108BD9-81ED-4DB2-BD59-A6C34878D82A}">
                    <a16:rowId xmlns:a16="http://schemas.microsoft.com/office/drawing/2014/main" val="1458876566"/>
                  </a:ext>
                </a:extLst>
              </a:tr>
            </a:tbl>
          </a:graphicData>
        </a:graphic>
      </p:graphicFrame>
      <p:sp>
        <p:nvSpPr>
          <p:cNvPr id="10" name="Rectángulo 9"/>
          <p:cNvSpPr/>
          <p:nvPr/>
        </p:nvSpPr>
        <p:spPr>
          <a:xfrm>
            <a:off x="7695838" y="5046249"/>
            <a:ext cx="3580521" cy="322845"/>
          </a:xfrm>
          <a:prstGeom prst="rect">
            <a:avLst/>
          </a:prstGeom>
        </p:spPr>
        <p:txBody>
          <a:bodyPr wrap="square">
            <a:spAutoFit/>
          </a:bodyPr>
          <a:lstStyle/>
          <a:p>
            <a:pPr algn="just">
              <a:lnSpc>
                <a:spcPct val="107000"/>
              </a:lnSpc>
              <a:spcAft>
                <a:spcPts val="800"/>
              </a:spcAft>
            </a:pPr>
            <a:r>
              <a:rPr lang="es-EC" sz="1400" b="1" dirty="0">
                <a:latin typeface="Century Gothic" panose="020B0502020202020204" pitchFamily="34" charset="0"/>
                <a:ea typeface="Calibri" panose="020F0502020204030204" pitchFamily="34" charset="0"/>
                <a:cs typeface="Times New Roman" panose="02020603050405020304" pitchFamily="18" charset="0"/>
              </a:rPr>
              <a:t>Pérdidas económicas (estimadas) </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rotWithShape="1">
          <a:blip r:embed="rId4">
            <a:extLst>
              <a:ext uri="{28A0092B-C50C-407E-A947-70E740481C1C}">
                <a14:useLocalDpi xmlns:a14="http://schemas.microsoft.com/office/drawing/2010/main" val="0"/>
              </a:ext>
            </a:extLst>
          </a:blip>
          <a:srcRect t="26263" b="26261"/>
          <a:stretch/>
        </p:blipFill>
        <p:spPr>
          <a:xfrm>
            <a:off x="9893296" y="6141308"/>
            <a:ext cx="2174787" cy="580767"/>
          </a:xfrm>
          <a:prstGeom prst="rect">
            <a:avLst/>
          </a:prstGeom>
        </p:spPr>
      </p:pic>
    </p:spTree>
    <p:extLst>
      <p:ext uri="{BB962C8B-B14F-4D97-AF65-F5344CB8AC3E}">
        <p14:creationId xmlns:p14="http://schemas.microsoft.com/office/powerpoint/2010/main" val="545589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7654" y="66784"/>
            <a:ext cx="10668714" cy="905071"/>
          </a:xfrm>
        </p:spPr>
        <p:txBody>
          <a:bodyPr>
            <a:normAutofit/>
          </a:bodyPr>
          <a:lstStyle/>
          <a:p>
            <a:pPr algn="ctr"/>
            <a:r>
              <a:rPr lang="es-EC" b="1" dirty="0">
                <a:solidFill>
                  <a:srgbClr val="002060"/>
                </a:solidFill>
                <a:latin typeface="+mn-lt"/>
              </a:rPr>
              <a:t>Preparación para la respuesta</a:t>
            </a:r>
          </a:p>
        </p:txBody>
      </p:sp>
      <p:sp>
        <p:nvSpPr>
          <p:cNvPr id="5" name="Título 1"/>
          <p:cNvSpPr txBox="1">
            <a:spLocks/>
          </p:cNvSpPr>
          <p:nvPr/>
        </p:nvSpPr>
        <p:spPr>
          <a:xfrm>
            <a:off x="753423" y="971855"/>
            <a:ext cx="11364687" cy="5679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s-EC" sz="2800" b="1" dirty="0">
                <a:solidFill>
                  <a:srgbClr val="002060"/>
                </a:solidFill>
              </a:rPr>
              <a:t>Procedimiento de activación de las sirena en ALERTA ROJA para Quito</a:t>
            </a:r>
            <a:endParaRPr lang="es-EC" sz="2800" b="1" dirty="0"/>
          </a:p>
        </p:txBody>
      </p:sp>
      <p:pic>
        <p:nvPicPr>
          <p:cNvPr id="16" name="Imagen 15"/>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3444" y="1538424"/>
            <a:ext cx="7920135" cy="4105469"/>
          </a:xfrm>
          <a:prstGeom prst="rect">
            <a:avLst/>
          </a:prstGeom>
          <a:noFill/>
        </p:spPr>
      </p:pic>
      <p:sp>
        <p:nvSpPr>
          <p:cNvPr id="17" name="Marcador de contenido 2"/>
          <p:cNvSpPr txBox="1">
            <a:spLocks/>
          </p:cNvSpPr>
          <p:nvPr/>
        </p:nvSpPr>
        <p:spPr>
          <a:xfrm>
            <a:off x="427653" y="5722400"/>
            <a:ext cx="9395925" cy="72573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r>
              <a:rPr lang="es-EC" sz="2400" b="1" dirty="0">
                <a:latin typeface="+mj-lt"/>
              </a:rPr>
              <a:t>Los tonos de alerta se activarán de manera inmediata conforme la información que presente el Instituto Geofísico de la EPN en coordinación con la Secretaría de Gestión de Riesgos. </a:t>
            </a:r>
            <a:endParaRPr lang="es-EC" sz="2000" b="1" dirty="0">
              <a:latin typeface="+mj-lt"/>
            </a:endParaRPr>
          </a:p>
        </p:txBody>
      </p:sp>
      <p:pic>
        <p:nvPicPr>
          <p:cNvPr id="6" name="Imagen 5"/>
          <p:cNvPicPr>
            <a:picLocks noChangeAspect="1"/>
          </p:cNvPicPr>
          <p:nvPr/>
        </p:nvPicPr>
        <p:blipFill rotWithShape="1">
          <a:blip r:embed="rId4">
            <a:extLst>
              <a:ext uri="{28A0092B-C50C-407E-A947-70E740481C1C}">
                <a14:useLocalDpi xmlns:a14="http://schemas.microsoft.com/office/drawing/2010/main" val="0"/>
              </a:ext>
            </a:extLst>
          </a:blip>
          <a:srcRect t="26263" b="26261"/>
          <a:stretch/>
        </p:blipFill>
        <p:spPr>
          <a:xfrm>
            <a:off x="9893296" y="6141308"/>
            <a:ext cx="2174787" cy="580767"/>
          </a:xfrm>
          <a:prstGeom prst="rect">
            <a:avLst/>
          </a:prstGeom>
        </p:spPr>
      </p:pic>
    </p:spTree>
    <p:extLst>
      <p:ext uri="{BB962C8B-B14F-4D97-AF65-F5344CB8AC3E}">
        <p14:creationId xmlns:p14="http://schemas.microsoft.com/office/powerpoint/2010/main" val="2225781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a 13"/>
          <p:cNvGraphicFramePr/>
          <p:nvPr>
            <p:extLst>
              <p:ext uri="{D42A27DB-BD31-4B8C-83A1-F6EECF244321}">
                <p14:modId xmlns:p14="http://schemas.microsoft.com/office/powerpoint/2010/main" val="3293612587"/>
              </p:ext>
            </p:extLst>
          </p:nvPr>
        </p:nvGraphicFramePr>
        <p:xfrm>
          <a:off x="6146356" y="1813238"/>
          <a:ext cx="4572577" cy="242987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 name="Título 1"/>
          <p:cNvSpPr>
            <a:spLocks noGrp="1"/>
          </p:cNvSpPr>
          <p:nvPr>
            <p:ph type="title"/>
          </p:nvPr>
        </p:nvSpPr>
        <p:spPr>
          <a:xfrm>
            <a:off x="852059" y="900822"/>
            <a:ext cx="9647853" cy="567936"/>
          </a:xfrm>
        </p:spPr>
        <p:txBody>
          <a:bodyPr>
            <a:noAutofit/>
          </a:bodyPr>
          <a:lstStyle/>
          <a:p>
            <a:pPr marL="457200" indent="-457200">
              <a:buFont typeface="Arial" panose="020B0604020202020204" pitchFamily="34" charset="0"/>
              <a:buChar char="•"/>
            </a:pPr>
            <a:r>
              <a:rPr lang="es-EC" sz="2800" b="1" dirty="0" err="1">
                <a:solidFill>
                  <a:srgbClr val="002060"/>
                </a:solidFill>
              </a:rPr>
              <a:t>Operativización</a:t>
            </a:r>
            <a:r>
              <a:rPr lang="es-EC" sz="2800" b="1" dirty="0">
                <a:solidFill>
                  <a:srgbClr val="002060"/>
                </a:solidFill>
              </a:rPr>
              <a:t> de sirenas y actualización de tonos en el DMQ</a:t>
            </a:r>
            <a:endParaRPr lang="es-EC" sz="2800" b="1" dirty="0"/>
          </a:p>
        </p:txBody>
      </p:sp>
      <p:sp>
        <p:nvSpPr>
          <p:cNvPr id="12" name="Llamada de flecha hacia arriba 11"/>
          <p:cNvSpPr/>
          <p:nvPr/>
        </p:nvSpPr>
        <p:spPr>
          <a:xfrm>
            <a:off x="1592489" y="5098164"/>
            <a:ext cx="4659087" cy="895422"/>
          </a:xfrm>
          <a:prstGeom prst="upArrowCallou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s-EC" b="1" dirty="0"/>
              <a:t>TODOS LOS DOMINGOS 13:00</a:t>
            </a:r>
          </a:p>
          <a:p>
            <a:pPr lvl="1" algn="ctr"/>
            <a:r>
              <a:rPr lang="es-EC" b="1" dirty="0"/>
              <a:t>A PARTIR DEL 16 DE ABRIL 2023</a:t>
            </a:r>
            <a:endParaRPr lang="es-EC" dirty="0"/>
          </a:p>
        </p:txBody>
      </p:sp>
      <p:sp>
        <p:nvSpPr>
          <p:cNvPr id="13" name="Rectángulo 12"/>
          <p:cNvSpPr/>
          <p:nvPr/>
        </p:nvSpPr>
        <p:spPr>
          <a:xfrm>
            <a:off x="712646" y="4675186"/>
            <a:ext cx="7045750" cy="400110"/>
          </a:xfrm>
          <a:prstGeom prst="rect">
            <a:avLst/>
          </a:prstGeom>
        </p:spPr>
        <p:txBody>
          <a:bodyPr wrap="square">
            <a:spAutoFit/>
          </a:bodyPr>
          <a:lstStyle/>
          <a:p>
            <a:r>
              <a:rPr lang="es-EC" sz="2000" b="1" dirty="0"/>
              <a:t>EJERCICIOS PERIÓDICOS DE FUNCIONAMIENTO (SGR, </a:t>
            </a:r>
            <a:r>
              <a:rPr lang="es-EC" sz="2000" b="1" dirty="0" err="1"/>
              <a:t>GADs</a:t>
            </a:r>
            <a:r>
              <a:rPr lang="es-EC" sz="2000" b="1" dirty="0"/>
              <a:t>)</a:t>
            </a:r>
            <a:endParaRPr lang="es-EC" sz="2000" dirty="0"/>
          </a:p>
        </p:txBody>
      </p:sp>
      <p:sp>
        <p:nvSpPr>
          <p:cNvPr id="4" name="CuadroTexto 3"/>
          <p:cNvSpPr txBox="1"/>
          <p:nvPr/>
        </p:nvSpPr>
        <p:spPr>
          <a:xfrm>
            <a:off x="10499912" y="1957350"/>
            <a:ext cx="920395" cy="307777"/>
          </a:xfrm>
          <a:prstGeom prst="rect">
            <a:avLst/>
          </a:prstGeom>
          <a:solidFill>
            <a:srgbClr val="C00000"/>
          </a:solidFill>
        </p:spPr>
        <p:txBody>
          <a:bodyPr wrap="square" rtlCol="0">
            <a:spAutoFit/>
          </a:bodyPr>
          <a:lstStyle/>
          <a:p>
            <a:r>
              <a:rPr lang="es-EC" sz="1400" b="1" dirty="0">
                <a:solidFill>
                  <a:schemeClr val="bg1"/>
                </a:solidFill>
              </a:rPr>
              <a:t>3 ciclos</a:t>
            </a:r>
          </a:p>
        </p:txBody>
      </p:sp>
      <p:sp>
        <p:nvSpPr>
          <p:cNvPr id="24" name="Rectángulo 23"/>
          <p:cNvSpPr/>
          <p:nvPr/>
        </p:nvSpPr>
        <p:spPr>
          <a:xfrm>
            <a:off x="472915" y="1849067"/>
            <a:ext cx="4723298" cy="523220"/>
          </a:xfrm>
          <a:prstGeom prst="rect">
            <a:avLst/>
          </a:prstGeom>
          <a:ln>
            <a:solidFill>
              <a:srgbClr val="312782"/>
            </a:solidFill>
          </a:ln>
        </p:spPr>
        <p:txBody>
          <a:bodyPr wrap="square">
            <a:spAutoFit/>
          </a:bodyPr>
          <a:lstStyle/>
          <a:p>
            <a:pPr algn="just"/>
            <a:r>
              <a:rPr lang="es-EC" sz="1400" i="1" dirty="0">
                <a:latin typeface="Calibri" panose="020F0502020204030204" pitchFamily="34" charset="0"/>
                <a:ea typeface="Calibri" panose="020F0502020204030204" pitchFamily="34" charset="0"/>
              </a:rPr>
              <a:t>“Atención, atención, se reporta presencia de </a:t>
            </a:r>
            <a:r>
              <a:rPr lang="es-EC" sz="1400" i="1" dirty="0" err="1">
                <a:latin typeface="Calibri" panose="020F0502020204030204" pitchFamily="34" charset="0"/>
                <a:ea typeface="Calibri" panose="020F0502020204030204" pitchFamily="34" charset="0"/>
              </a:rPr>
              <a:t>lahares</a:t>
            </a:r>
            <a:r>
              <a:rPr lang="es-EC" sz="1400" i="1" dirty="0">
                <a:latin typeface="Calibri" panose="020F0502020204030204" pitchFamily="34" charset="0"/>
                <a:ea typeface="Calibri" panose="020F0502020204030204" pitchFamily="34" charset="0"/>
              </a:rPr>
              <a:t>, por favor evacúe y diríjase a su punto de encuentro” x2 </a:t>
            </a:r>
            <a:r>
              <a:rPr lang="es-EC" sz="1400" i="1" dirty="0">
                <a:solidFill>
                  <a:srgbClr val="FF0000"/>
                </a:solidFill>
                <a:latin typeface="Calibri" panose="020F0502020204030204" pitchFamily="34" charset="0"/>
                <a:ea typeface="Calibri" panose="020F0502020204030204" pitchFamily="34" charset="0"/>
              </a:rPr>
              <a:t>(propuesta)</a:t>
            </a:r>
            <a:endParaRPr lang="es-EC" sz="1400" i="1" dirty="0">
              <a:solidFill>
                <a:srgbClr val="FF0000"/>
              </a:solidFill>
            </a:endParaRPr>
          </a:p>
        </p:txBody>
      </p:sp>
      <p:sp>
        <p:nvSpPr>
          <p:cNvPr id="25" name="Flecha derecha 24"/>
          <p:cNvSpPr/>
          <p:nvPr/>
        </p:nvSpPr>
        <p:spPr>
          <a:xfrm>
            <a:off x="6148074" y="1946460"/>
            <a:ext cx="378137" cy="3877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 name="alarm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427603" y="1874505"/>
            <a:ext cx="487363" cy="487363"/>
          </a:xfrm>
          <a:prstGeom prst="rect">
            <a:avLst/>
          </a:prstGeom>
        </p:spPr>
      </p:pic>
      <p:sp>
        <p:nvSpPr>
          <p:cNvPr id="27" name="CuadroTexto 26"/>
          <p:cNvSpPr txBox="1"/>
          <p:nvPr/>
        </p:nvSpPr>
        <p:spPr>
          <a:xfrm>
            <a:off x="10511829" y="3635007"/>
            <a:ext cx="920395" cy="307777"/>
          </a:xfrm>
          <a:prstGeom prst="rect">
            <a:avLst/>
          </a:prstGeom>
          <a:solidFill>
            <a:srgbClr val="C00000"/>
          </a:solidFill>
        </p:spPr>
        <p:txBody>
          <a:bodyPr wrap="square" rtlCol="0">
            <a:spAutoFit/>
          </a:bodyPr>
          <a:lstStyle/>
          <a:p>
            <a:r>
              <a:rPr lang="es-EC" sz="1400" b="1" dirty="0">
                <a:solidFill>
                  <a:schemeClr val="bg1"/>
                </a:solidFill>
              </a:rPr>
              <a:t>3 ciclos</a:t>
            </a:r>
          </a:p>
        </p:txBody>
      </p:sp>
      <p:pic>
        <p:nvPicPr>
          <p:cNvPr id="6" name="ROJ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5427602" y="2888766"/>
            <a:ext cx="487363" cy="487363"/>
          </a:xfrm>
          <a:prstGeom prst="rect">
            <a:avLst/>
          </a:prstGeom>
        </p:spPr>
      </p:pic>
      <p:pic>
        <p:nvPicPr>
          <p:cNvPr id="7" name="PRUEBA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437641" y="3694049"/>
            <a:ext cx="487363" cy="487363"/>
          </a:xfrm>
          <a:prstGeom prst="rect">
            <a:avLst/>
          </a:prstGeom>
        </p:spPr>
      </p:pic>
      <p:sp>
        <p:nvSpPr>
          <p:cNvPr id="28" name="CuadroTexto 27"/>
          <p:cNvSpPr txBox="1"/>
          <p:nvPr/>
        </p:nvSpPr>
        <p:spPr>
          <a:xfrm>
            <a:off x="10517430" y="2800559"/>
            <a:ext cx="920395" cy="307777"/>
          </a:xfrm>
          <a:prstGeom prst="rect">
            <a:avLst/>
          </a:prstGeom>
          <a:solidFill>
            <a:srgbClr val="C00000"/>
          </a:solidFill>
        </p:spPr>
        <p:txBody>
          <a:bodyPr wrap="square" rtlCol="0">
            <a:spAutoFit/>
          </a:bodyPr>
          <a:lstStyle/>
          <a:p>
            <a:r>
              <a:rPr lang="es-EC" sz="1400" b="1" dirty="0">
                <a:solidFill>
                  <a:schemeClr val="bg1"/>
                </a:solidFill>
              </a:rPr>
              <a:t>3 ciclos</a:t>
            </a:r>
          </a:p>
        </p:txBody>
      </p:sp>
      <p:sp>
        <p:nvSpPr>
          <p:cNvPr id="18" name="Título 1"/>
          <p:cNvSpPr txBox="1">
            <a:spLocks/>
          </p:cNvSpPr>
          <p:nvPr/>
        </p:nvSpPr>
        <p:spPr>
          <a:xfrm>
            <a:off x="384315" y="154207"/>
            <a:ext cx="10515600" cy="90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dirty="0">
                <a:solidFill>
                  <a:srgbClr val="002060"/>
                </a:solidFill>
                <a:latin typeface="+mn-lt"/>
              </a:rPr>
              <a:t>Preparación para la respuesta</a:t>
            </a:r>
          </a:p>
        </p:txBody>
      </p:sp>
      <p:sp>
        <p:nvSpPr>
          <p:cNvPr id="8" name="Rectángulo 7"/>
          <p:cNvSpPr/>
          <p:nvPr/>
        </p:nvSpPr>
        <p:spPr>
          <a:xfrm>
            <a:off x="7262322" y="5199012"/>
            <a:ext cx="3237590" cy="954107"/>
          </a:xfrm>
          <a:prstGeom prst="rect">
            <a:avLst/>
          </a:prstGeom>
        </p:spPr>
        <p:txBody>
          <a:bodyPr wrap="square">
            <a:spAutoFit/>
          </a:bodyPr>
          <a:lstStyle/>
          <a:p>
            <a:pPr algn="just"/>
            <a:r>
              <a:rPr lang="es-EC" sz="1400" b="1" dirty="0"/>
              <a:t>Se informará a la comunidad por medios de comunicación, redes sociales y chat comunitarios para evitar crear falsas alarmas.</a:t>
            </a:r>
          </a:p>
        </p:txBody>
      </p:sp>
      <p:sp>
        <p:nvSpPr>
          <p:cNvPr id="21" name="Flecha derecha 20"/>
          <p:cNvSpPr/>
          <p:nvPr/>
        </p:nvSpPr>
        <p:spPr>
          <a:xfrm>
            <a:off x="6440364" y="5507365"/>
            <a:ext cx="584581" cy="337403"/>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384315" y="3442748"/>
            <a:ext cx="4725057" cy="738664"/>
          </a:xfrm>
          <a:prstGeom prst="rect">
            <a:avLst/>
          </a:prstGeom>
          <a:ln>
            <a:solidFill>
              <a:srgbClr val="312782"/>
            </a:solidFill>
          </a:ln>
        </p:spPr>
        <p:txBody>
          <a:bodyPr wrap="square">
            <a:spAutoFit/>
          </a:bodyPr>
          <a:lstStyle/>
          <a:p>
            <a:pPr algn="just"/>
            <a:r>
              <a:rPr lang="es-EC" sz="1400" i="1" dirty="0"/>
              <a:t>“Atención, atención se comunica a toda la ciudadanía que en breves momentos se realizará la prueba de funcionamiento de la sirena, se recuerda que solamente es una prueba” x2</a:t>
            </a:r>
          </a:p>
        </p:txBody>
      </p:sp>
      <p:sp>
        <p:nvSpPr>
          <p:cNvPr id="10" name="Rectángulo 9"/>
          <p:cNvSpPr/>
          <p:nvPr/>
        </p:nvSpPr>
        <p:spPr>
          <a:xfrm>
            <a:off x="2172006" y="1409842"/>
            <a:ext cx="1149674" cy="369332"/>
          </a:xfrm>
          <a:prstGeom prst="rect">
            <a:avLst/>
          </a:prstGeom>
        </p:spPr>
        <p:txBody>
          <a:bodyPr wrap="none">
            <a:spAutoFit/>
          </a:bodyPr>
          <a:lstStyle/>
          <a:p>
            <a:r>
              <a:rPr lang="es-EC" b="1" dirty="0">
                <a:latin typeface="Calibri" panose="020F0502020204030204" pitchFamily="34" charset="0"/>
                <a:ea typeface="Calibri" panose="020F0502020204030204" pitchFamily="34" charset="0"/>
              </a:rPr>
              <a:t>Mensajes </a:t>
            </a:r>
            <a:endParaRPr lang="es-EC" dirty="0"/>
          </a:p>
        </p:txBody>
      </p:sp>
      <p:sp>
        <p:nvSpPr>
          <p:cNvPr id="26" name="Flecha derecha 25"/>
          <p:cNvSpPr/>
          <p:nvPr/>
        </p:nvSpPr>
        <p:spPr>
          <a:xfrm>
            <a:off x="6125515" y="2805997"/>
            <a:ext cx="378137" cy="4027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0" name="Flecha derecha 29"/>
          <p:cNvSpPr/>
          <p:nvPr/>
        </p:nvSpPr>
        <p:spPr>
          <a:xfrm>
            <a:off x="6115969" y="3648299"/>
            <a:ext cx="378137" cy="3877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2" name="Imagen 21"/>
          <p:cNvPicPr>
            <a:picLocks noChangeAspect="1"/>
          </p:cNvPicPr>
          <p:nvPr/>
        </p:nvPicPr>
        <p:blipFill rotWithShape="1">
          <a:blip r:embed="rId15">
            <a:extLst>
              <a:ext uri="{28A0092B-C50C-407E-A947-70E740481C1C}">
                <a14:useLocalDpi xmlns:a14="http://schemas.microsoft.com/office/drawing/2010/main" val="0"/>
              </a:ext>
            </a:extLst>
          </a:blip>
          <a:srcRect t="26263" b="26261"/>
          <a:stretch/>
        </p:blipFill>
        <p:spPr>
          <a:xfrm>
            <a:off x="9893296" y="6141308"/>
            <a:ext cx="2174787" cy="580767"/>
          </a:xfrm>
          <a:prstGeom prst="rect">
            <a:avLst/>
          </a:prstGeom>
        </p:spPr>
      </p:pic>
    </p:spTree>
    <p:extLst>
      <p:ext uri="{BB962C8B-B14F-4D97-AF65-F5344CB8AC3E}">
        <p14:creationId xmlns:p14="http://schemas.microsoft.com/office/powerpoint/2010/main" val="9221170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9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4408"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4056" fill="hold"/>
                                        <p:tgtEl>
                                          <p:spTgt spid="7"/>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2059" y="900822"/>
            <a:ext cx="10635748" cy="567936"/>
          </a:xfrm>
        </p:spPr>
        <p:txBody>
          <a:bodyPr>
            <a:noAutofit/>
          </a:bodyPr>
          <a:lstStyle/>
          <a:p>
            <a:pPr marL="457200" indent="-457200">
              <a:buFont typeface="Arial" panose="020B0604020202020204" pitchFamily="34" charset="0"/>
              <a:buChar char="•"/>
            </a:pPr>
            <a:r>
              <a:rPr lang="es-EC" sz="2800" b="1" dirty="0">
                <a:solidFill>
                  <a:srgbClr val="002060"/>
                </a:solidFill>
              </a:rPr>
              <a:t>Ejecución del plan de capacitación e información a la comunidad</a:t>
            </a:r>
            <a:endParaRPr lang="es-EC" sz="2800" b="1" dirty="0"/>
          </a:p>
        </p:txBody>
      </p:sp>
      <p:sp>
        <p:nvSpPr>
          <p:cNvPr id="18" name="Título 1"/>
          <p:cNvSpPr txBox="1">
            <a:spLocks/>
          </p:cNvSpPr>
          <p:nvPr/>
        </p:nvSpPr>
        <p:spPr>
          <a:xfrm>
            <a:off x="406087" y="115651"/>
            <a:ext cx="10515600" cy="90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dirty="0">
                <a:solidFill>
                  <a:srgbClr val="002060"/>
                </a:solidFill>
                <a:latin typeface="+mn-lt"/>
              </a:rPr>
              <a:t>Preparación para la respuesta</a:t>
            </a:r>
          </a:p>
        </p:txBody>
      </p:sp>
      <p:sp>
        <p:nvSpPr>
          <p:cNvPr id="29" name="CuadroTexto 28"/>
          <p:cNvSpPr txBox="1"/>
          <p:nvPr/>
        </p:nvSpPr>
        <p:spPr>
          <a:xfrm>
            <a:off x="683858" y="1580384"/>
            <a:ext cx="4792031" cy="523220"/>
          </a:xfrm>
          <a:prstGeom prst="rect">
            <a:avLst/>
          </a:prstGeom>
          <a:noFill/>
        </p:spPr>
        <p:txBody>
          <a:bodyPr wrap="square" rtlCol="0">
            <a:spAutoFit/>
          </a:bodyPr>
          <a:lstStyle/>
          <a:p>
            <a:r>
              <a:rPr lang="es-EC" sz="2800" b="1" dirty="0">
                <a:solidFill>
                  <a:srgbClr val="002060"/>
                </a:solidFill>
                <a:latin typeface="+mj-lt"/>
                <a:ea typeface="+mj-ea"/>
                <a:cs typeface="+mj-cs"/>
              </a:rPr>
              <a:t>Página web: </a:t>
            </a:r>
            <a:r>
              <a:rPr lang="es-EC" sz="2200" b="1" u="sng" dirty="0">
                <a:solidFill>
                  <a:srgbClr val="FF0000"/>
                </a:solidFill>
                <a:latin typeface="+mj-lt"/>
                <a:ea typeface="+mj-ea"/>
                <a:cs typeface="+mj-cs"/>
              </a:rPr>
              <a:t>www.volcancotopaxi.ec</a:t>
            </a:r>
          </a:p>
        </p:txBody>
      </p:sp>
      <p:pic>
        <p:nvPicPr>
          <p:cNvPr id="3" name="Imagen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1313" y="1499901"/>
            <a:ext cx="6337811" cy="4375366"/>
          </a:xfrm>
          <a:prstGeom prst="rect">
            <a:avLst/>
          </a:prstGeom>
        </p:spPr>
      </p:pic>
      <p:pic>
        <p:nvPicPr>
          <p:cNvPr id="4" name="Imagen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86309" y="3803250"/>
            <a:ext cx="3977403" cy="2439351"/>
          </a:xfrm>
          <a:prstGeom prst="rect">
            <a:avLst/>
          </a:prstGeom>
        </p:spPr>
      </p:pic>
      <p:pic>
        <p:nvPicPr>
          <p:cNvPr id="5" name="Imagen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91313" y="1468758"/>
            <a:ext cx="3463197" cy="2701825"/>
          </a:xfrm>
          <a:prstGeom prst="rect">
            <a:avLst/>
          </a:prstGeom>
        </p:spPr>
      </p:pic>
      <p:pic>
        <p:nvPicPr>
          <p:cNvPr id="8" name="Imagen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4602" y="2353045"/>
            <a:ext cx="4689931" cy="3612326"/>
          </a:xfrm>
          <a:prstGeom prst="rect">
            <a:avLst/>
          </a:prstGeom>
        </p:spPr>
      </p:pic>
      <p:pic>
        <p:nvPicPr>
          <p:cNvPr id="9" name="Imagen 8"/>
          <p:cNvPicPr>
            <a:picLocks noChangeAspect="1"/>
          </p:cNvPicPr>
          <p:nvPr/>
        </p:nvPicPr>
        <p:blipFill rotWithShape="1">
          <a:blip r:embed="rId7">
            <a:extLst>
              <a:ext uri="{28A0092B-C50C-407E-A947-70E740481C1C}">
                <a14:useLocalDpi xmlns:a14="http://schemas.microsoft.com/office/drawing/2010/main" val="0"/>
              </a:ext>
            </a:extLst>
          </a:blip>
          <a:srcRect t="26263" b="26261"/>
          <a:stretch/>
        </p:blipFill>
        <p:spPr>
          <a:xfrm>
            <a:off x="9893296" y="6141308"/>
            <a:ext cx="2174787" cy="580767"/>
          </a:xfrm>
          <a:prstGeom prst="rect">
            <a:avLst/>
          </a:prstGeom>
        </p:spPr>
      </p:pic>
    </p:spTree>
    <p:extLst>
      <p:ext uri="{BB962C8B-B14F-4D97-AF65-F5344CB8AC3E}">
        <p14:creationId xmlns:p14="http://schemas.microsoft.com/office/powerpoint/2010/main" val="7544397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857</TotalTime>
  <Words>2608</Words>
  <Application>Microsoft Office PowerPoint</Application>
  <PresentationFormat>Panorámica</PresentationFormat>
  <Paragraphs>292</Paragraphs>
  <Slides>31</Slides>
  <Notes>24</Notes>
  <HiddenSlides>0</HiddenSlides>
  <MMClips>5</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31</vt:i4>
      </vt:variant>
    </vt:vector>
  </HeadingPairs>
  <TitlesOfParts>
    <vt:vector size="37" baseType="lpstr">
      <vt:lpstr>Arial</vt:lpstr>
      <vt:lpstr>Calibri</vt:lpstr>
      <vt:lpstr>Calibri Light</vt:lpstr>
      <vt:lpstr>Century Gothic</vt:lpstr>
      <vt:lpstr>Times New Roman</vt:lpstr>
      <vt:lpstr>Tema de Office</vt:lpstr>
      <vt:lpstr>Presentación de PowerPoint</vt:lpstr>
      <vt:lpstr>Presentación de PowerPoint</vt:lpstr>
      <vt:lpstr>Presentación de PowerPoint</vt:lpstr>
      <vt:lpstr>Presentación de PowerPoint</vt:lpstr>
      <vt:lpstr>Composición del Plan de Contingencia</vt:lpstr>
      <vt:lpstr>Presentación de PowerPoint</vt:lpstr>
      <vt:lpstr>Preparación para la respuesta</vt:lpstr>
      <vt:lpstr>Operativización de sirenas y actualización de tonos en el DMQ</vt:lpstr>
      <vt:lpstr>Ejecución del plan de capacitación e información a la comunidad</vt:lpstr>
      <vt:lpstr>Campaña edu-comunicacional “Hablando Claro”</vt:lpstr>
      <vt:lpstr>Presentación de PowerPoint</vt:lpstr>
      <vt:lpstr>Material para capacitación</vt:lpstr>
      <vt:lpstr>Visor interactivo de predios en peligro por lahares</vt:lpstr>
      <vt:lpstr>Ejecución del plan de capacitación e información a la comunidad</vt:lpstr>
      <vt:lpstr>Ejecución del plan de capacitación e información a la comunidad</vt:lpstr>
      <vt:lpstr>Ejecución del plan de capacitación e información a la comunidad</vt:lpstr>
      <vt:lpstr>Ejecución del plan de capacitación e información a la comunidad</vt:lpstr>
      <vt:lpstr>Simulaciones y simulacros</vt:lpstr>
      <vt:lpstr>Mesa técnica / Grupos de trabajo</vt:lpstr>
      <vt:lpstr>Mesa técnica de trabajo 1 (Agua, higiene y saneamiento)</vt:lpstr>
      <vt:lpstr>Mesa técnica de trabajo 2 (Salud y atención psicosocial)</vt:lpstr>
      <vt:lpstr>Mesa técnica de trabajo 3 (Servicios esenciales)</vt:lpstr>
      <vt:lpstr>Mesa técnica de trabajo 4 (Alojamientos temporales y asistencia)</vt:lpstr>
      <vt:lpstr>Mesa técnica de trabajo 5 (Educación)</vt:lpstr>
      <vt:lpstr>Mesa técnica de trabajo 6 (Productividad y medios de vida)</vt:lpstr>
      <vt:lpstr>Mesa técnica de trabajo 7 (Infraestructura y vivienda)</vt:lpstr>
      <vt:lpstr>El objetivo primario en esta fase es restablecer las condiciones que garanticen los derechos de la población como: seguridad, alimentación, agua, salud, educación y alojamiento. </vt:lpstr>
      <vt:lpstr>Estos mecanismos y áreas que deben activarse durante toda la emergencia. La correcta aplicación de procedimientos para evaluación, gestión de la información y comunicación hará la diferencia para una eficiente gestión de la emergencia o desastre.</vt:lpstr>
      <vt:lpstr>Acciones en proceso</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Fernando David Garcia Espinoza</cp:lastModifiedBy>
  <cp:revision>113</cp:revision>
  <cp:lastPrinted>2019-07-30T22:40:16Z</cp:lastPrinted>
  <dcterms:created xsi:type="dcterms:W3CDTF">2019-05-28T19:57:24Z</dcterms:created>
  <dcterms:modified xsi:type="dcterms:W3CDTF">2023-05-08T16:54:37Z</dcterms:modified>
</cp:coreProperties>
</file>