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0" r:id="rId6"/>
    <p:sldId id="258" r:id="rId7"/>
    <p:sldId id="275" r:id="rId8"/>
    <p:sldId id="276" r:id="rId9"/>
    <p:sldId id="266" r:id="rId10"/>
    <p:sldId id="272" r:id="rId11"/>
    <p:sldId id="277" r:id="rId12"/>
    <p:sldId id="271" r:id="rId13"/>
    <p:sldId id="278" r:id="rId14"/>
    <p:sldId id="279" r:id="rId15"/>
    <p:sldId id="280" r:id="rId16"/>
    <p:sldId id="281" r:id="rId17"/>
    <p:sldId id="282" r:id="rId18"/>
    <p:sldId id="283" r:id="rId1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58" y="-6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1D3A35-13CB-6732-4CE9-BF0DA73280B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2946CA29-B0CB-D729-C349-640293D9E1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5201E6DA-54C7-FFC8-5137-EE8BE5915C05}"/>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5" name="Marcador de pie de página 4">
            <a:extLst>
              <a:ext uri="{FF2B5EF4-FFF2-40B4-BE49-F238E27FC236}">
                <a16:creationId xmlns:a16="http://schemas.microsoft.com/office/drawing/2014/main" id="{8BC130B6-61CA-DF8B-A4D5-D2E25BF92780}"/>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B4F78994-439C-BE0D-161E-AE1E65DF6400}"/>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23239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985B41-2018-01B5-B947-2ED2B17E66E6}"/>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8E5FE430-D95F-C3AC-D89F-A4B4E261C52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2C4D12A-CBE3-E970-2D1E-615F516CB79A}"/>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5" name="Marcador de pie de página 4">
            <a:extLst>
              <a:ext uri="{FF2B5EF4-FFF2-40B4-BE49-F238E27FC236}">
                <a16:creationId xmlns:a16="http://schemas.microsoft.com/office/drawing/2014/main" id="{F2236F33-C519-F4AC-A40A-462196CC8A9D}"/>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FBB1B21B-25B3-01E7-7240-A4B3682C9ED5}"/>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159791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AC2B01B-D282-EEC2-A8A4-E408365CA05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57AC939B-969D-1A1F-C572-E21BB000ADC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F2FBD584-07D1-1D1C-1203-3C0DC89434C6}"/>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5" name="Marcador de pie de página 4">
            <a:extLst>
              <a:ext uri="{FF2B5EF4-FFF2-40B4-BE49-F238E27FC236}">
                <a16:creationId xmlns:a16="http://schemas.microsoft.com/office/drawing/2014/main" id="{A363DA06-149C-88E2-3518-4B9A3412D1B8}"/>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B1E4CCBB-885E-99C8-1578-0451737F458D}"/>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397330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79BA35-EC8E-34F9-2234-E80B39FDE4A6}"/>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9452697D-B12E-8363-3EC5-C85421870F8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2545E55-740B-BC7E-C7D1-6457C72C41F5}"/>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5" name="Marcador de pie de página 4">
            <a:extLst>
              <a:ext uri="{FF2B5EF4-FFF2-40B4-BE49-F238E27FC236}">
                <a16:creationId xmlns:a16="http://schemas.microsoft.com/office/drawing/2014/main" id="{52A9185B-18B4-1229-E583-1702BEACC4F9}"/>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3E9060FC-B630-480B-AF19-326095FCC1B7}"/>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320624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9B392-D10F-1F50-EE5E-9A34CE2A646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3799AB2-A119-91A6-DD0F-CD77E2134C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6FC3909-03E3-F0E1-26EA-33EDE675712C}"/>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5" name="Marcador de pie de página 4">
            <a:extLst>
              <a:ext uri="{FF2B5EF4-FFF2-40B4-BE49-F238E27FC236}">
                <a16:creationId xmlns:a16="http://schemas.microsoft.com/office/drawing/2014/main" id="{B37828E3-4B39-5175-31E0-10A874D70397}"/>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8714C08F-94DE-4A6C-CBBF-6784E89D24AE}"/>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420518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07A2F-F7C3-762B-E4BA-05121BEEA21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B3968E2C-1A0B-7172-3605-CAA41B3A86F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9015C648-0FDE-A383-95EC-379B4696584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4E799BFF-0FD7-683F-A777-2388A8A0FEED}"/>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6" name="Marcador de pie de página 5">
            <a:extLst>
              <a:ext uri="{FF2B5EF4-FFF2-40B4-BE49-F238E27FC236}">
                <a16:creationId xmlns:a16="http://schemas.microsoft.com/office/drawing/2014/main" id="{BD958E36-CE5D-B4AD-373E-EC70CFEE933B}"/>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6E69907D-4549-9691-1EDA-16EFF1BB74F5}"/>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54596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8E972-BEA9-5D0B-4951-06C3307E2FC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1EDF879-D1FB-1360-7BC9-B8E987301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C57CAC7-F605-613F-424E-B5A756B9330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B71CA4C2-C21A-57B7-06D6-4227DEB0C5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6E19DBB-6232-21BC-1F2A-FA651DDD396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5A59D4DD-7633-695D-A258-09326F7C5F0E}"/>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8" name="Marcador de pie de página 7">
            <a:extLst>
              <a:ext uri="{FF2B5EF4-FFF2-40B4-BE49-F238E27FC236}">
                <a16:creationId xmlns:a16="http://schemas.microsoft.com/office/drawing/2014/main" id="{6CA84D42-FA16-AFD8-1AD0-313C277C70DF}"/>
              </a:ext>
            </a:extLst>
          </p:cNvPr>
          <p:cNvSpPr>
            <a:spLocks noGrp="1"/>
          </p:cNvSpPr>
          <p:nvPr>
            <p:ph type="ftr" sz="quarter" idx="11"/>
          </p:nvPr>
        </p:nvSpPr>
        <p:spPr/>
        <p:txBody>
          <a:bodyPr/>
          <a:lstStyle/>
          <a:p>
            <a:endParaRPr lang="es-EC" dirty="0"/>
          </a:p>
        </p:txBody>
      </p:sp>
      <p:sp>
        <p:nvSpPr>
          <p:cNvPr id="9" name="Marcador de número de diapositiva 8">
            <a:extLst>
              <a:ext uri="{FF2B5EF4-FFF2-40B4-BE49-F238E27FC236}">
                <a16:creationId xmlns:a16="http://schemas.microsoft.com/office/drawing/2014/main" id="{A56AB08D-D359-CDB5-920D-D1501D189E16}"/>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2503059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780DE-BD6A-CE94-EE0D-19555063F3F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E67C425C-1075-04B6-5333-31F4B96DE111}"/>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4" name="Marcador de pie de página 3">
            <a:extLst>
              <a:ext uri="{FF2B5EF4-FFF2-40B4-BE49-F238E27FC236}">
                <a16:creationId xmlns:a16="http://schemas.microsoft.com/office/drawing/2014/main" id="{ABB9F567-7BD9-ADFB-BCBD-99FE933B5B79}"/>
              </a:ext>
            </a:extLst>
          </p:cNvPr>
          <p:cNvSpPr>
            <a:spLocks noGrp="1"/>
          </p:cNvSpPr>
          <p:nvPr>
            <p:ph type="ftr" sz="quarter" idx="11"/>
          </p:nvPr>
        </p:nvSpPr>
        <p:spPr/>
        <p:txBody>
          <a:bodyPr/>
          <a:lstStyle/>
          <a:p>
            <a:endParaRPr lang="es-EC" dirty="0"/>
          </a:p>
        </p:txBody>
      </p:sp>
      <p:sp>
        <p:nvSpPr>
          <p:cNvPr id="5" name="Marcador de número de diapositiva 4">
            <a:extLst>
              <a:ext uri="{FF2B5EF4-FFF2-40B4-BE49-F238E27FC236}">
                <a16:creationId xmlns:a16="http://schemas.microsoft.com/office/drawing/2014/main" id="{26D357DF-99C5-B91D-9B71-BFEF784DC941}"/>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330607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1E3242C-B453-A439-5D7E-61FEF6BBFD8C}"/>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3" name="Marcador de pie de página 2">
            <a:extLst>
              <a:ext uri="{FF2B5EF4-FFF2-40B4-BE49-F238E27FC236}">
                <a16:creationId xmlns:a16="http://schemas.microsoft.com/office/drawing/2014/main" id="{F127B8EF-923E-9285-E607-298C0391B902}"/>
              </a:ext>
            </a:extLst>
          </p:cNvPr>
          <p:cNvSpPr>
            <a:spLocks noGrp="1"/>
          </p:cNvSpPr>
          <p:nvPr>
            <p:ph type="ftr" sz="quarter" idx="11"/>
          </p:nvPr>
        </p:nvSpPr>
        <p:spPr/>
        <p:txBody>
          <a:bodyPr/>
          <a:lstStyle/>
          <a:p>
            <a:endParaRPr lang="es-EC" dirty="0"/>
          </a:p>
        </p:txBody>
      </p:sp>
      <p:sp>
        <p:nvSpPr>
          <p:cNvPr id="4" name="Marcador de número de diapositiva 3">
            <a:extLst>
              <a:ext uri="{FF2B5EF4-FFF2-40B4-BE49-F238E27FC236}">
                <a16:creationId xmlns:a16="http://schemas.microsoft.com/office/drawing/2014/main" id="{F113FE1E-4EFF-9083-39FB-397F85EABDBB}"/>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83024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6B11DF-FA40-50F9-C57B-F94F83DCF77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21FEE9D0-01FA-E5AF-FA65-11F1250C40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023B6AB1-B67E-089B-ECA1-204C110EB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2CD4939-F3BE-EC87-8952-5D1224B6D9CC}"/>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6" name="Marcador de pie de página 5">
            <a:extLst>
              <a:ext uri="{FF2B5EF4-FFF2-40B4-BE49-F238E27FC236}">
                <a16:creationId xmlns:a16="http://schemas.microsoft.com/office/drawing/2014/main" id="{23291C49-AF40-B878-E2D5-BF5863148911}"/>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F1C9AF55-0D56-DF88-0C59-165CF5561372}"/>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106210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2FBB6-C4BD-8A7C-7894-A4FA09E03B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64EE637B-162D-8631-09DE-5EC56A17F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a:extLst>
              <a:ext uri="{FF2B5EF4-FFF2-40B4-BE49-F238E27FC236}">
                <a16:creationId xmlns:a16="http://schemas.microsoft.com/office/drawing/2014/main" id="{72ED9AF8-5863-B252-3BD6-F0566C88C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AA916C2-1CFD-2BEB-3F54-2A354A841045}"/>
              </a:ext>
            </a:extLst>
          </p:cNvPr>
          <p:cNvSpPr>
            <a:spLocks noGrp="1"/>
          </p:cNvSpPr>
          <p:nvPr>
            <p:ph type="dt" sz="half" idx="10"/>
          </p:nvPr>
        </p:nvSpPr>
        <p:spPr/>
        <p:txBody>
          <a:bodyPr/>
          <a:lstStyle/>
          <a:p>
            <a:fld id="{3A64F07D-F0CE-43FC-B207-AF16AF15F9E7}" type="datetimeFigureOut">
              <a:rPr lang="es-EC" smtClean="0"/>
              <a:t>17/4/2023</a:t>
            </a:fld>
            <a:endParaRPr lang="es-EC" dirty="0"/>
          </a:p>
        </p:txBody>
      </p:sp>
      <p:sp>
        <p:nvSpPr>
          <p:cNvPr id="6" name="Marcador de pie de página 5">
            <a:extLst>
              <a:ext uri="{FF2B5EF4-FFF2-40B4-BE49-F238E27FC236}">
                <a16:creationId xmlns:a16="http://schemas.microsoft.com/office/drawing/2014/main" id="{B8C5F172-A35F-A96A-83B9-ADDF59919AEB}"/>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DFF79342-EF64-EB1D-EA50-932399B6BF5F}"/>
              </a:ext>
            </a:extLst>
          </p:cNvPr>
          <p:cNvSpPr>
            <a:spLocks noGrp="1"/>
          </p:cNvSpPr>
          <p:nvPr>
            <p:ph type="sldNum" sz="quarter" idx="12"/>
          </p:nvPr>
        </p:nvSpPr>
        <p:spPr/>
        <p:txBody>
          <a:bodyPr/>
          <a:lstStyle/>
          <a:p>
            <a:fld id="{8B61750E-1F6D-4060-A009-0397C0CBD111}" type="slidenum">
              <a:rPr lang="es-EC" smtClean="0"/>
              <a:t>‹Nº›</a:t>
            </a:fld>
            <a:endParaRPr lang="es-EC" dirty="0"/>
          </a:p>
        </p:txBody>
      </p:sp>
    </p:spTree>
    <p:extLst>
      <p:ext uri="{BB962C8B-B14F-4D97-AF65-F5344CB8AC3E}">
        <p14:creationId xmlns:p14="http://schemas.microsoft.com/office/powerpoint/2010/main" val="218653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8DBB3CA-287D-BA63-A130-5A93DE3D8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DF9D0FFF-D0A5-FAD0-21B3-1A3AE6B52E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8B037605-F4A0-60B5-3FC3-589B75DA75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4F07D-F0CE-43FC-B207-AF16AF15F9E7}" type="datetimeFigureOut">
              <a:rPr lang="es-EC" smtClean="0"/>
              <a:t>17/4/2023</a:t>
            </a:fld>
            <a:endParaRPr lang="es-EC" dirty="0"/>
          </a:p>
        </p:txBody>
      </p:sp>
      <p:sp>
        <p:nvSpPr>
          <p:cNvPr id="5" name="Marcador de pie de página 4">
            <a:extLst>
              <a:ext uri="{FF2B5EF4-FFF2-40B4-BE49-F238E27FC236}">
                <a16:creationId xmlns:a16="http://schemas.microsoft.com/office/drawing/2014/main" id="{953CEEFC-5A55-D95F-9BBB-89385E2A1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a:extLst>
              <a:ext uri="{FF2B5EF4-FFF2-40B4-BE49-F238E27FC236}">
                <a16:creationId xmlns:a16="http://schemas.microsoft.com/office/drawing/2014/main" id="{A42AF491-9448-3849-48C1-B642CD8CDF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1750E-1F6D-4060-A009-0397C0CBD111}" type="slidenum">
              <a:rPr lang="es-EC" smtClean="0"/>
              <a:t>‹Nº›</a:t>
            </a:fld>
            <a:endParaRPr lang="es-EC" dirty="0"/>
          </a:p>
        </p:txBody>
      </p:sp>
    </p:spTree>
    <p:extLst>
      <p:ext uri="{BB962C8B-B14F-4D97-AF65-F5344CB8AC3E}">
        <p14:creationId xmlns:p14="http://schemas.microsoft.com/office/powerpoint/2010/main" val="353809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sv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1282102" y="2577434"/>
            <a:ext cx="9627795" cy="1703131"/>
          </a:xfrm>
        </p:spPr>
        <p:txBody>
          <a:bodyPr>
            <a:normAutofit/>
          </a:bodyPr>
          <a:lstStyle/>
          <a:p>
            <a:pPr>
              <a:lnSpc>
                <a:spcPct val="100000"/>
              </a:lnSpc>
              <a:spcBef>
                <a:spcPts val="0"/>
              </a:spcBef>
            </a:pPr>
            <a:endParaRPr lang="es-EC" sz="2800" dirty="0">
              <a:solidFill>
                <a:schemeClr val="accent1">
                  <a:lumMod val="50000"/>
                </a:schemeClr>
              </a:solidFill>
              <a:latin typeface="Arial" panose="020B0604020202020204" pitchFamily="34" charset="0"/>
              <a:cs typeface="Arial" panose="020B0604020202020204" pitchFamily="34" charset="0"/>
            </a:endParaRPr>
          </a:p>
          <a:p>
            <a:pPr>
              <a:lnSpc>
                <a:spcPct val="100000"/>
              </a:lnSpc>
              <a:spcBef>
                <a:spcPts val="0"/>
              </a:spcBef>
            </a:pPr>
            <a:r>
              <a:rPr lang="es-EC" sz="3200" b="1" dirty="0">
                <a:solidFill>
                  <a:schemeClr val="accent1">
                    <a:lumMod val="50000"/>
                  </a:schemeClr>
                </a:solidFill>
                <a:latin typeface="Arial" panose="020B0604020202020204" pitchFamily="34" charset="0"/>
                <a:cs typeface="Arial" panose="020B0604020202020204" pitchFamily="34" charset="0"/>
              </a:rPr>
              <a:t>INFORME PARA LA SESIÓN No. 279 ORDINARIA DEL CONCEJO METROPOLITANO DE QUITO. </a:t>
            </a: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7277" y="6401150"/>
            <a:ext cx="6165850" cy="381000"/>
          </a:xfrm>
          <a:prstGeom prst="rect">
            <a:avLst/>
          </a:prstGeom>
        </p:spPr>
      </p:pic>
    </p:spTree>
    <p:extLst>
      <p:ext uri="{BB962C8B-B14F-4D97-AF65-F5344CB8AC3E}">
        <p14:creationId xmlns:p14="http://schemas.microsoft.com/office/powerpoint/2010/main" val="2744160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333461" y="1596190"/>
            <a:ext cx="11525075" cy="2727158"/>
          </a:xfrm>
        </p:spPr>
        <p:txBody>
          <a:bodyPr>
            <a:normAutofit/>
          </a:bodyPr>
          <a:lstStyle/>
          <a:p>
            <a:pPr marL="285750" indent="-285750" algn="just">
              <a:lnSpc>
                <a:spcPct val="110000"/>
              </a:lnSpc>
              <a:spcBef>
                <a:spcPts val="0"/>
              </a:spcBef>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DETALLE DE PROCESOS SANCIONATORIOS SUSTANCIADOS:</a:t>
            </a:r>
          </a:p>
          <a:p>
            <a:pPr marL="285750" indent="-285750" algn="just">
              <a:lnSpc>
                <a:spcPct val="110000"/>
              </a:lnSpc>
              <a:spcBef>
                <a:spcPts val="0"/>
              </a:spcBef>
              <a:buFont typeface="Arial" panose="020B0604020202020204" pitchFamily="34" charset="0"/>
              <a:buChar char="•"/>
            </a:pPr>
            <a:endParaRPr lang="es-MX" b="1" dirty="0">
              <a:solidFill>
                <a:schemeClr val="accent1">
                  <a:lumMod val="50000"/>
                </a:schemeClr>
              </a:solidFill>
              <a:latin typeface="Arial" panose="020B0604020202020204" pitchFamily="34" charset="0"/>
              <a:cs typeface="Arial" panose="020B0604020202020204" pitchFamily="34" charset="0"/>
            </a:endParaRPr>
          </a:p>
          <a:p>
            <a:pPr marL="285750" indent="-285750" algn="just">
              <a:lnSpc>
                <a:spcPct val="110000"/>
              </a:lnSpc>
              <a:spcBef>
                <a:spcPts val="0"/>
              </a:spcBef>
              <a:buFont typeface="Arial" panose="020B0604020202020204" pitchFamily="34" charset="0"/>
              <a:buChar char="•"/>
            </a:pPr>
            <a:endParaRPr lang="es-MX" b="1" dirty="0">
              <a:solidFill>
                <a:schemeClr val="accent1">
                  <a:lumMod val="50000"/>
                </a:schemeClr>
              </a:solidFill>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graphicFrame>
        <p:nvGraphicFramePr>
          <p:cNvPr id="2" name="Tabla 1">
            <a:extLst>
              <a:ext uri="{FF2B5EF4-FFF2-40B4-BE49-F238E27FC236}">
                <a16:creationId xmlns:a16="http://schemas.microsoft.com/office/drawing/2014/main" id="{86D216FB-F697-8026-51D2-D676D47AE6D5}"/>
              </a:ext>
            </a:extLst>
          </p:cNvPr>
          <p:cNvGraphicFramePr>
            <a:graphicFrameLocks noGrp="1"/>
          </p:cNvGraphicFramePr>
          <p:nvPr>
            <p:extLst>
              <p:ext uri="{D42A27DB-BD31-4B8C-83A1-F6EECF244321}">
                <p14:modId xmlns:p14="http://schemas.microsoft.com/office/powerpoint/2010/main" val="3382468149"/>
              </p:ext>
            </p:extLst>
          </p:nvPr>
        </p:nvGraphicFramePr>
        <p:xfrm>
          <a:off x="1821808" y="3048000"/>
          <a:ext cx="8548380" cy="2213810"/>
        </p:xfrm>
        <a:graphic>
          <a:graphicData uri="http://schemas.openxmlformats.org/drawingml/2006/table">
            <a:tbl>
              <a:tblPr>
                <a:tableStyleId>{5C22544A-7EE6-4342-B048-85BDC9FD1C3A}</a:tableStyleId>
              </a:tblPr>
              <a:tblGrid>
                <a:gridCol w="2694644">
                  <a:extLst>
                    <a:ext uri="{9D8B030D-6E8A-4147-A177-3AD203B41FA5}">
                      <a16:colId xmlns:a16="http://schemas.microsoft.com/office/drawing/2014/main" val="658371725"/>
                    </a:ext>
                  </a:extLst>
                </a:gridCol>
                <a:gridCol w="2698876">
                  <a:extLst>
                    <a:ext uri="{9D8B030D-6E8A-4147-A177-3AD203B41FA5}">
                      <a16:colId xmlns:a16="http://schemas.microsoft.com/office/drawing/2014/main" val="436828058"/>
                    </a:ext>
                  </a:extLst>
                </a:gridCol>
                <a:gridCol w="1844038">
                  <a:extLst>
                    <a:ext uri="{9D8B030D-6E8A-4147-A177-3AD203B41FA5}">
                      <a16:colId xmlns:a16="http://schemas.microsoft.com/office/drawing/2014/main" val="3388934229"/>
                    </a:ext>
                  </a:extLst>
                </a:gridCol>
                <a:gridCol w="1310822">
                  <a:extLst>
                    <a:ext uri="{9D8B030D-6E8A-4147-A177-3AD203B41FA5}">
                      <a16:colId xmlns:a16="http://schemas.microsoft.com/office/drawing/2014/main" val="2040956270"/>
                    </a:ext>
                  </a:extLst>
                </a:gridCol>
              </a:tblGrid>
              <a:tr h="1106905">
                <a:tc>
                  <a:txBody>
                    <a:bodyPr/>
                    <a:lstStyle/>
                    <a:p>
                      <a:pPr algn="ctr">
                        <a:lnSpc>
                          <a:spcPct val="107000"/>
                        </a:lnSpc>
                        <a:spcAft>
                          <a:spcPts val="800"/>
                        </a:spcAft>
                        <a:tabLst>
                          <a:tab pos="622935" algn="l"/>
                        </a:tabLst>
                      </a:pPr>
                      <a:r>
                        <a:rPr lang="es-EC" sz="2800" b="1" kern="100" dirty="0">
                          <a:effectLst/>
                        </a:rPr>
                        <a:t>AÑO</a:t>
                      </a:r>
                      <a:endParaRPr lang="es-EC" sz="3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800"/>
                        </a:spcAft>
                      </a:pPr>
                      <a:r>
                        <a:rPr lang="es-EC" sz="2800" kern="100" dirty="0">
                          <a:effectLst/>
                        </a:rPr>
                        <a:t>2022</a:t>
                      </a:r>
                      <a:endParaRPr lang="es-EC" sz="3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2800" kern="100" dirty="0">
                          <a:effectLst/>
                        </a:rPr>
                        <a:t>2023</a:t>
                      </a:r>
                      <a:endParaRPr lang="es-EC" sz="3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2800" b="1" kern="100" dirty="0">
                          <a:effectLst/>
                        </a:rPr>
                        <a:t>TOTAL</a:t>
                      </a:r>
                      <a:endParaRPr lang="es-EC" sz="3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5429046"/>
                  </a:ext>
                </a:extLst>
              </a:tr>
              <a:tr h="1106905">
                <a:tc>
                  <a:txBody>
                    <a:bodyPr/>
                    <a:lstStyle/>
                    <a:p>
                      <a:pPr algn="ctr">
                        <a:lnSpc>
                          <a:spcPct val="107000"/>
                        </a:lnSpc>
                        <a:spcAft>
                          <a:spcPts val="800"/>
                        </a:spcAft>
                        <a:tabLst>
                          <a:tab pos="622935" algn="l"/>
                        </a:tabLst>
                      </a:pPr>
                      <a:r>
                        <a:rPr lang="es-EC" sz="2800" b="1" kern="100" dirty="0">
                          <a:effectLst/>
                        </a:rPr>
                        <a:t>CANTIDAD</a:t>
                      </a:r>
                      <a:endParaRPr lang="es-EC" sz="3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800"/>
                        </a:spcAft>
                      </a:pPr>
                      <a:r>
                        <a:rPr lang="es-EC" sz="2800" kern="100" dirty="0">
                          <a:effectLst/>
                        </a:rPr>
                        <a:t>367</a:t>
                      </a:r>
                      <a:endParaRPr lang="es-EC" sz="3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2800" kern="100" dirty="0">
                          <a:effectLst/>
                        </a:rPr>
                        <a:t>542</a:t>
                      </a:r>
                      <a:endParaRPr lang="es-EC" sz="3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2800" b="1" kern="100" dirty="0">
                          <a:effectLst/>
                        </a:rPr>
                        <a:t>909</a:t>
                      </a:r>
                      <a:endParaRPr lang="es-EC" sz="3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6059463"/>
                  </a:ext>
                </a:extLst>
              </a:tr>
            </a:tbl>
          </a:graphicData>
        </a:graphic>
      </p:graphicFrame>
    </p:spTree>
    <p:extLst>
      <p:ext uri="{BB962C8B-B14F-4D97-AF65-F5344CB8AC3E}">
        <p14:creationId xmlns:p14="http://schemas.microsoft.com/office/powerpoint/2010/main" val="1920393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480630" y="2271962"/>
            <a:ext cx="11230740" cy="2314075"/>
          </a:xfrm>
        </p:spPr>
        <p:txBody>
          <a:bodyPr>
            <a:normAutofit/>
          </a:bodyPr>
          <a:lstStyle/>
          <a:p>
            <a:pPr>
              <a:lnSpc>
                <a:spcPct val="100000"/>
              </a:lnSpc>
              <a:spcBef>
                <a:spcPts val="0"/>
              </a:spcBef>
            </a:pPr>
            <a:endParaRPr lang="es-EC" sz="2800" dirty="0">
              <a:solidFill>
                <a:schemeClr val="accent1">
                  <a:lumMod val="50000"/>
                </a:schemeClr>
              </a:solidFill>
              <a:latin typeface="Arial" panose="020B0604020202020204" pitchFamily="34" charset="0"/>
              <a:cs typeface="Arial" panose="020B0604020202020204" pitchFamily="34" charset="0"/>
            </a:endParaRPr>
          </a:p>
          <a:p>
            <a:pPr algn="just">
              <a:lnSpc>
                <a:spcPct val="100000"/>
              </a:lnSpc>
              <a:spcBef>
                <a:spcPts val="0"/>
              </a:spcBef>
            </a:pPr>
            <a:r>
              <a:rPr lang="es-MX" sz="3200" b="1" dirty="0">
                <a:solidFill>
                  <a:schemeClr val="accent1">
                    <a:lumMod val="50000"/>
                  </a:schemeClr>
                </a:solidFill>
                <a:latin typeface="Arial" panose="020B0604020202020204" pitchFamily="34" charset="0"/>
                <a:cs typeface="Arial" panose="020B0604020202020204" pitchFamily="34" charset="0"/>
              </a:rPr>
              <a:t>JUSTIFICACIÓN DE LA RESOLUCIÓN No. SM-2023-0120, MEDIANTE LA CUAL SE INCREMENTÓ EL VALOR DEL PASAJE EN LA RUTA CHILLOGALLO – CUMBAYÁ.</a:t>
            </a:r>
            <a:endParaRPr lang="es-EC" sz="3200" b="1" dirty="0">
              <a:solidFill>
                <a:schemeClr val="accent1">
                  <a:lumMod val="50000"/>
                </a:schemeClr>
              </a:solidFill>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7277" y="6401150"/>
            <a:ext cx="6165850" cy="381000"/>
          </a:xfrm>
          <a:prstGeom prst="rect">
            <a:avLst/>
          </a:prstGeom>
        </p:spPr>
      </p:pic>
    </p:spTree>
    <p:extLst>
      <p:ext uri="{BB962C8B-B14F-4D97-AF65-F5344CB8AC3E}">
        <p14:creationId xmlns:p14="http://schemas.microsoft.com/office/powerpoint/2010/main" val="19649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286624" y="1415716"/>
            <a:ext cx="11618752" cy="4648200"/>
          </a:xfrm>
        </p:spPr>
        <p:txBody>
          <a:bodyPr>
            <a:normAutofit/>
          </a:bodyPr>
          <a:lstStyle/>
          <a:p>
            <a:pPr marL="285750" indent="-285750" algn="just">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PROCESO DE ACTUALIZACIÓN TARIFARIA OPERADORA ASOMETROVIP:</a:t>
            </a:r>
          </a:p>
          <a:p>
            <a:pPr marL="285750" indent="-285750" algn="just">
              <a:buFont typeface="Arial" panose="020B0604020202020204" pitchFamily="34" charset="0"/>
              <a:buChar char="•"/>
            </a:pPr>
            <a:endParaRPr lang="es-MX"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Memorando No. SM-DMGM-2021-0375 de 23 de abril de 2021: Solicitud de actualización de bitácoras.</a:t>
            </a: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Memorandos No. SM-DMGM-2021-0424 de 29 de abril de 2021 y No. SM-DMGM-2023-0302 de 08 de febrero de 2023: Certificación de no registrar incidentes en vía, siniestros de tránsito (fatales o no) o algún tipo de sucesos asociados a maltrato a los usuarios, que hayan sido reportados y procesados por medio de la Plataforma “Movilízate UIO”.</a:t>
            </a: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Oficios No. ASOME -OF-No. 390 de 12 de diciembre de 2022 y No. ASOME-OF-No. 01-2023 de 25 de enero de 2023: Listado de conductores. </a:t>
            </a: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Oficio No. ASOME-OF-No. 01-2023 de 25 de enero de 2023: Documentos referentes a los índices de calidad.</a:t>
            </a: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Acta de verificación de cumplimiento: 11 de febrero de 2023, se constataron los indicadores de calidad in situ.</a:t>
            </a: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Informe Técnico No. SM-DMGM-2023-0176-IT de 15 de febrero de 2023.</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MX" sz="1300" dirty="0">
              <a:solidFill>
                <a:schemeClr val="accent1">
                  <a:lumMod val="50000"/>
                </a:schemeClr>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spTree>
    <p:extLst>
      <p:ext uri="{BB962C8B-B14F-4D97-AF65-F5344CB8AC3E}">
        <p14:creationId xmlns:p14="http://schemas.microsoft.com/office/powerpoint/2010/main" val="3926300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graphicFrame>
        <p:nvGraphicFramePr>
          <p:cNvPr id="7" name="Tabla 6">
            <a:extLst>
              <a:ext uri="{FF2B5EF4-FFF2-40B4-BE49-F238E27FC236}">
                <a16:creationId xmlns:a16="http://schemas.microsoft.com/office/drawing/2014/main" id="{486C2567-AB50-6C3E-A033-50623C4D368A}"/>
              </a:ext>
            </a:extLst>
          </p:cNvPr>
          <p:cNvGraphicFramePr>
            <a:graphicFrameLocks noGrp="1"/>
          </p:cNvGraphicFramePr>
          <p:nvPr>
            <p:extLst>
              <p:ext uri="{D42A27DB-BD31-4B8C-83A1-F6EECF244321}">
                <p14:modId xmlns:p14="http://schemas.microsoft.com/office/powerpoint/2010/main" val="834770208"/>
              </p:ext>
            </p:extLst>
          </p:nvPr>
        </p:nvGraphicFramePr>
        <p:xfrm>
          <a:off x="634767" y="1644242"/>
          <a:ext cx="10922465" cy="3724822"/>
        </p:xfrm>
        <a:graphic>
          <a:graphicData uri="http://schemas.openxmlformats.org/drawingml/2006/table">
            <a:tbl>
              <a:tblPr firstRow="1" firstCol="1" bandRow="1">
                <a:tableStyleId>{5C22544A-7EE6-4342-B048-85BDC9FD1C3A}</a:tableStyleId>
              </a:tblPr>
              <a:tblGrid>
                <a:gridCol w="514525">
                  <a:extLst>
                    <a:ext uri="{9D8B030D-6E8A-4147-A177-3AD203B41FA5}">
                      <a16:colId xmlns:a16="http://schemas.microsoft.com/office/drawing/2014/main" val="751966479"/>
                    </a:ext>
                  </a:extLst>
                </a:gridCol>
                <a:gridCol w="2877424">
                  <a:extLst>
                    <a:ext uri="{9D8B030D-6E8A-4147-A177-3AD203B41FA5}">
                      <a16:colId xmlns:a16="http://schemas.microsoft.com/office/drawing/2014/main" val="313437580"/>
                    </a:ext>
                  </a:extLst>
                </a:gridCol>
                <a:gridCol w="4799354">
                  <a:extLst>
                    <a:ext uri="{9D8B030D-6E8A-4147-A177-3AD203B41FA5}">
                      <a16:colId xmlns:a16="http://schemas.microsoft.com/office/drawing/2014/main" val="3285700082"/>
                    </a:ext>
                  </a:extLst>
                </a:gridCol>
                <a:gridCol w="1592813">
                  <a:extLst>
                    <a:ext uri="{9D8B030D-6E8A-4147-A177-3AD203B41FA5}">
                      <a16:colId xmlns:a16="http://schemas.microsoft.com/office/drawing/2014/main" val="3519174189"/>
                    </a:ext>
                  </a:extLst>
                </a:gridCol>
                <a:gridCol w="1138349">
                  <a:extLst>
                    <a:ext uri="{9D8B030D-6E8A-4147-A177-3AD203B41FA5}">
                      <a16:colId xmlns:a16="http://schemas.microsoft.com/office/drawing/2014/main" val="2660643214"/>
                    </a:ext>
                  </a:extLst>
                </a:gridCol>
              </a:tblGrid>
              <a:tr h="321179">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No.</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INDICADOR DE CALIDAD (Resolución SM-2021- 003)</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PORCENTAJE MÍNIMO (Resolución SM-2021-003)</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RESULTADO (Plataforma de monitoreo)</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CUMPLE / NO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241936"/>
                  </a:ext>
                </a:extLst>
              </a:tr>
              <a:tr h="257662">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1</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TIEMPO DE VIAJE HORA PICO</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"Al menos el 80% de la flota operativa debería cumplir con el índice“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91,93%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CUMPLE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8653353"/>
                  </a:ext>
                </a:extLst>
              </a:tr>
              <a:tr h="251669">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2</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TIEMPO DE VIAJE HORA VALLE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“Al menos el 80% de la flota operativa debería cumplir con el índice”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91,49%</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1071650"/>
                  </a:ext>
                </a:extLst>
              </a:tr>
              <a:tr h="234892">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3</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CUMPLIMIENTO DE INTERVALO EN HORA PICO</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"Al menos el 80% de la flota operativa debería cumplir con el índice"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90,87%</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856133"/>
                  </a:ext>
                </a:extLst>
              </a:tr>
              <a:tr h="243281">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4</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CUMPLIMIENTO DE INTERVALO EN HORA VALLE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"Al menos el 80% de la flota operativa debería cumplir con el índice"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91,84%</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4822293"/>
                  </a:ext>
                </a:extLst>
              </a:tr>
              <a:tr h="0">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5</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CUMPLIMIENTO DE HORARIOS DE INICIO DE OPERACIÓN L-D</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En el mes, el 100% de los días cumple el operador con el índice del horario de inicio de operación</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100,00%</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409652"/>
                  </a:ext>
                </a:extLst>
              </a:tr>
              <a:tr h="0">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6</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CUMPLIMIENTO DE HORARIOS DE CIERRE DE OPERACIÓN L-D</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En el mes, el 100% de los días cumple el operador con el índice del horario de cierre de operación</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100,00%</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2034252"/>
                  </a:ext>
                </a:extLst>
              </a:tr>
              <a:tr h="297157">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7</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OPERACIÓN EN RUTA NO AUTORIZADOS (DESVÍOS DE RUTA)</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El 100% de la flota operativa cumple con el índice de ejecución de la operación en las rutas establecidas en el contrato de operación y la Adenda</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100,00%</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0226140"/>
                  </a:ext>
                </a:extLst>
              </a:tr>
              <a:tr h="0">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8</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TIEMPO DE PERMANENCIA DEL AUTOBÚS EN PARADAS EN HORA PICO (PARADAS SEÑALIZADAS)</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El 100% de la flota operativa debería cumplir con el índice de cumplimiento de tiempo máximo permito en las paradas señalizadas en la ruta en hora pico</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100,00%</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4331681"/>
                  </a:ext>
                </a:extLst>
              </a:tr>
              <a:tr h="0">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9</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TIEMPO DE PERMANENCIA DEL AUTOBÚS EN PARADAS EN HORA VALLE (PARADAS SEÑALIZADAS)</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El 100% de la flota operativa debería cumplir con el índice de cumplimiento de tiempo máximo permito en las paradas señalizadas en la ruta en hora valle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100,00%</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7581004"/>
                  </a:ext>
                </a:extLst>
              </a:tr>
              <a:tr h="0">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10</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ÍNDICE VELOCIDAD PLANIFICADA VS OPERACIONAL EN HORA PICO</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Al menos el 80% de la flota operativa debería cumplir con el índice de velocidad en ruta en hora pico</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93,65%</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2148079"/>
                  </a:ext>
                </a:extLst>
              </a:tr>
              <a:tr h="558088">
                <a:tc>
                  <a:txBody>
                    <a:bodyPr/>
                    <a:lstStyle/>
                    <a:p>
                      <a:pPr algn="ctr">
                        <a:lnSpc>
                          <a:spcPct val="107000"/>
                        </a:lnSpc>
                        <a:spcAft>
                          <a:spcPts val="800"/>
                        </a:spcAft>
                      </a:pPr>
                      <a:r>
                        <a:rPr lang="es-EC" sz="900" b="0" kern="100" dirty="0">
                          <a:solidFill>
                            <a:schemeClr val="accent1">
                              <a:lumMod val="50000"/>
                            </a:schemeClr>
                          </a:solidFill>
                          <a:effectLst/>
                          <a:latin typeface="Arial" panose="020B0604020202020204" pitchFamily="34" charset="0"/>
                          <a:cs typeface="Arial" panose="020B0604020202020204" pitchFamily="34" charset="0"/>
                        </a:rPr>
                        <a:t>11</a:t>
                      </a:r>
                      <a:endParaRPr lang="es-EC" sz="1050" b="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ÍNDICE VELOCIDAD PLANIFICADA VS OPERACIONAL EN HORA VALLE Y COLATERAL</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Al menos el 80% de la flota operativa debería cumplir con el índice de velocidad en ruta en hora valle y colaterales</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94,47%</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EC" sz="900" kern="100" dirty="0">
                          <a:solidFill>
                            <a:schemeClr val="accent1">
                              <a:lumMod val="50000"/>
                            </a:schemeClr>
                          </a:solidFill>
                          <a:effectLst/>
                          <a:latin typeface="Arial" panose="020B0604020202020204" pitchFamily="34" charset="0"/>
                          <a:cs typeface="Arial" panose="020B0604020202020204" pitchFamily="34" charset="0"/>
                        </a:rPr>
                        <a:t> CUMPLE</a:t>
                      </a:r>
                      <a:endParaRPr lang="es-EC" sz="1050" kern="1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3006533"/>
                  </a:ext>
                </a:extLst>
              </a:tr>
            </a:tbl>
          </a:graphicData>
        </a:graphic>
      </p:graphicFrame>
    </p:spTree>
    <p:extLst>
      <p:ext uri="{BB962C8B-B14F-4D97-AF65-F5344CB8AC3E}">
        <p14:creationId xmlns:p14="http://schemas.microsoft.com/office/powerpoint/2010/main" val="2102448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286623" y="1034809"/>
            <a:ext cx="11618752" cy="606031"/>
          </a:xfrm>
        </p:spPr>
        <p:txBody>
          <a:bodyPr>
            <a:normAutofit/>
          </a:bodyPr>
          <a:lstStyle/>
          <a:p>
            <a:pPr marL="285750" indent="-285750" algn="just">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RESOLUCIÓN No. SM-2023-0120 DE 21 DE MARZO DE 2023:</a:t>
            </a:r>
          </a:p>
          <a:p>
            <a:pPr algn="just"/>
            <a:endParaRPr lang="es-MX" b="1" dirty="0">
              <a:latin typeface="Arial" panose="020B0604020202020204" pitchFamily="34" charset="0"/>
              <a:cs typeface="Arial" panose="020B0604020202020204" pitchFamily="34" charset="0"/>
            </a:endParaRPr>
          </a:p>
          <a:p>
            <a:pPr algn="l"/>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pic>
        <p:nvPicPr>
          <p:cNvPr id="2" name="Imagen 1">
            <a:extLst>
              <a:ext uri="{FF2B5EF4-FFF2-40B4-BE49-F238E27FC236}">
                <a16:creationId xmlns:a16="http://schemas.microsoft.com/office/drawing/2014/main" id="{2962233F-A0A4-572F-5975-5DF7DA41949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53598" y="1887523"/>
            <a:ext cx="7884801" cy="3998496"/>
          </a:xfrm>
          <a:prstGeom prst="rect">
            <a:avLst/>
          </a:prstGeom>
        </p:spPr>
      </p:pic>
    </p:spTree>
    <p:extLst>
      <p:ext uri="{BB962C8B-B14F-4D97-AF65-F5344CB8AC3E}">
        <p14:creationId xmlns:p14="http://schemas.microsoft.com/office/powerpoint/2010/main" val="1998455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286624" y="1222034"/>
            <a:ext cx="11618752" cy="4648200"/>
          </a:xfrm>
        </p:spPr>
        <p:txBody>
          <a:bodyPr>
            <a:normAutofit fontScale="92500" lnSpcReduction="10000"/>
          </a:bodyPr>
          <a:lstStyle/>
          <a:p>
            <a:pPr marL="285750" indent="-285750" algn="just">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CONCLUSIONES:</a:t>
            </a: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El proceso de actualización tarifaria se ha realizado de conformidad con las disposiciones contenidas en la Ordenanza Metropolitana No. 017-2020 y la Resolución No. SM-2021-003 de 11 de enero de 2021, misma que contiene el Manual para la implementación de indicadores de calidad de Servicio en el Transporte Púbico de Pasajeros del DMQ.</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La verificación de índices de calidad realizadas dentro de los procesos de actualización tarifaria, fueron efectuados en la temporalidad correspondiente a la evaluación documental y tecnológica.</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La revisión de indicies de calidad, posterior a la actualización tarifaria, corresponde al período de fiscalización. De detectarse incumplimientos, se inicia el proceso sancionatorio correspondiente.</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La normativa aplicable no establece sanciones relacionadas con una rebaja en el valor de la tarifa, o dejar sin efecto la actualización tarifaria.</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Las tarifas actualizadas y detalladas en la Resolución No. SM-2023-0120 de 21 de marzo de 2023, corresponden a los valores dispuestos en el Anexo 2 de la Ordenanza Metropolitana No. 017-2020.</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MX" sz="1300" dirty="0">
              <a:solidFill>
                <a:schemeClr val="accent1">
                  <a:lumMod val="50000"/>
                </a:schemeClr>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spTree>
    <p:extLst>
      <p:ext uri="{BB962C8B-B14F-4D97-AF65-F5344CB8AC3E}">
        <p14:creationId xmlns:p14="http://schemas.microsoft.com/office/powerpoint/2010/main" val="108108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480630" y="1584157"/>
            <a:ext cx="11230740" cy="3689685"/>
          </a:xfrm>
        </p:spPr>
        <p:txBody>
          <a:bodyPr>
            <a:normAutofit/>
          </a:bodyPr>
          <a:lstStyle/>
          <a:p>
            <a:pPr>
              <a:lnSpc>
                <a:spcPct val="100000"/>
              </a:lnSpc>
              <a:spcBef>
                <a:spcPts val="0"/>
              </a:spcBef>
            </a:pPr>
            <a:endParaRPr lang="es-EC" sz="2800" dirty="0">
              <a:solidFill>
                <a:schemeClr val="accent1">
                  <a:lumMod val="50000"/>
                </a:schemeClr>
              </a:solidFill>
              <a:latin typeface="Arial" panose="020B0604020202020204" pitchFamily="34" charset="0"/>
              <a:cs typeface="Arial" panose="020B0604020202020204" pitchFamily="34" charset="0"/>
            </a:endParaRPr>
          </a:p>
          <a:p>
            <a:pPr algn="just">
              <a:lnSpc>
                <a:spcPct val="100000"/>
              </a:lnSpc>
              <a:spcBef>
                <a:spcPts val="0"/>
              </a:spcBef>
            </a:pPr>
            <a:r>
              <a:rPr lang="es-MX" sz="3200" b="1" dirty="0">
                <a:solidFill>
                  <a:schemeClr val="accent1">
                    <a:lumMod val="50000"/>
                  </a:schemeClr>
                </a:solidFill>
                <a:latin typeface="Arial" panose="020B0604020202020204" pitchFamily="34" charset="0"/>
                <a:cs typeface="Arial" panose="020B0604020202020204" pitchFamily="34" charset="0"/>
              </a:rPr>
              <a:t>CUMPLIMIENTO ÍNTEGRO DE LOS PARÁMETROS QUE SE HAN IMPLEMENTADO, PARA RESOLVER SOBRE LA FIJACIÓN DE LA TARIFA QUE ACTUALMENTE COBRAN LAS OPERADORAS DEL TRANSPORTE PÚBLICO DE PASAJEROS DEL DISTRITO METROPOLITANO DE QUITO.</a:t>
            </a:r>
            <a:endParaRPr lang="es-EC" sz="3200" b="1" dirty="0">
              <a:solidFill>
                <a:schemeClr val="accent1">
                  <a:lumMod val="50000"/>
                </a:schemeClr>
              </a:solidFill>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7277" y="6401150"/>
            <a:ext cx="6165850" cy="381000"/>
          </a:xfrm>
          <a:prstGeom prst="rect">
            <a:avLst/>
          </a:prstGeom>
        </p:spPr>
      </p:pic>
    </p:spTree>
    <p:extLst>
      <p:ext uri="{BB962C8B-B14F-4D97-AF65-F5344CB8AC3E}">
        <p14:creationId xmlns:p14="http://schemas.microsoft.com/office/powerpoint/2010/main" val="543209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286624" y="1010653"/>
            <a:ext cx="11618752" cy="5197642"/>
          </a:xfrm>
        </p:spPr>
        <p:txBody>
          <a:bodyPr>
            <a:normAutofit/>
          </a:bodyPr>
          <a:lstStyle/>
          <a:p>
            <a:pPr marL="285750" indent="-285750" algn="just">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ANTECEDENTES:</a:t>
            </a:r>
          </a:p>
          <a:p>
            <a:pPr marL="285750" indent="-285750" algn="just">
              <a:buFont typeface="Arial" panose="020B0604020202020204" pitchFamily="34" charset="0"/>
              <a:buChar char="•"/>
            </a:pPr>
            <a:endParaRPr lang="es-MX" b="1" dirty="0">
              <a:solidFill>
                <a:schemeClr val="accent1">
                  <a:lumMod val="50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ORDENANZA METROPOLITANA NO. 017-2020:</a:t>
            </a:r>
          </a:p>
          <a:p>
            <a:pPr algn="just"/>
            <a:endParaRPr lang="es-MX"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Disposición Transitoria Primera: Adenda a los contratos de operación vigentes.</a:t>
            </a: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Disposición Transitoria Cuarta: Emisión del Manual de Indicadores de Calidad de Servicio de Transporte Público de Pasajeros. </a:t>
            </a: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Disposición Transitoria Quinta: Los operadores públicos y privados deberán cumplir con los indicadores de calidad de servicio de transporte público de pasajeros.</a:t>
            </a:r>
          </a:p>
          <a:p>
            <a:pPr algn="just"/>
            <a:endParaRPr lang="es-MX" dirty="0">
              <a:solidFill>
                <a:schemeClr val="accent1">
                  <a:lumMod val="50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RESOLUCIÓN SM-2021-003:</a:t>
            </a:r>
          </a:p>
          <a:p>
            <a:pPr algn="just"/>
            <a:endParaRPr lang="es-MX" b="1"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900" dirty="0">
                <a:solidFill>
                  <a:schemeClr val="accent1">
                    <a:lumMod val="50000"/>
                  </a:schemeClr>
                </a:solidFill>
                <a:latin typeface="Arial" panose="020B0604020202020204" pitchFamily="34" charset="0"/>
                <a:cs typeface="Arial" panose="020B0604020202020204" pitchFamily="34" charset="0"/>
              </a:rPr>
              <a:t>Manual para la implementación de indicadores de calidad de Servicio en el Transporte Púbico de Pasajeros del DMQ.</a:t>
            </a:r>
          </a:p>
          <a:p>
            <a:pPr marL="285750" indent="-285750" algn="just">
              <a:buFont typeface="Arial" panose="020B0604020202020204" pitchFamily="34" charset="0"/>
              <a:buChar char="•"/>
            </a:pPr>
            <a:endParaRPr lang="es-MX" sz="1300" dirty="0">
              <a:solidFill>
                <a:schemeClr val="accent1">
                  <a:lumMod val="50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MX" sz="1300" dirty="0">
              <a:solidFill>
                <a:schemeClr val="accent1">
                  <a:lumMod val="50000"/>
                </a:schemeClr>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spTree>
    <p:extLst>
      <p:ext uri="{BB962C8B-B14F-4D97-AF65-F5344CB8AC3E}">
        <p14:creationId xmlns:p14="http://schemas.microsoft.com/office/powerpoint/2010/main" val="275787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286624" y="1010653"/>
            <a:ext cx="11618752" cy="5197642"/>
          </a:xfrm>
        </p:spPr>
        <p:txBody>
          <a:bodyPr>
            <a:normAutofit/>
          </a:bodyPr>
          <a:lstStyle/>
          <a:p>
            <a:pPr marL="285750" indent="-285750" algn="just">
              <a:buFont typeface="Arial" panose="020B0604020202020204" pitchFamily="34" charset="0"/>
              <a:buChar char="•"/>
            </a:pPr>
            <a:r>
              <a:rPr lang="es-MX" sz="1600" b="1" dirty="0">
                <a:solidFill>
                  <a:schemeClr val="accent1">
                    <a:lumMod val="50000"/>
                  </a:schemeClr>
                </a:solidFill>
                <a:latin typeface="Arial" panose="020B0604020202020204" pitchFamily="34" charset="0"/>
                <a:cs typeface="Arial" panose="020B0604020202020204" pitchFamily="34" charset="0"/>
              </a:rPr>
              <a:t>RESOLUCIÓN SM-2021-003: MANUAL PARA LA IMPLEMENTACIÓN DE INDICADORES DE CALIDAD DE SERVICIO EN EL TRANSPORTE PÚBICO DE PASAJEROS DEL DMQ.</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Procesos inherentes al Plan de Operación</a:t>
            </a:r>
          </a:p>
          <a:p>
            <a:pPr marL="285750" indent="-285750" algn="just">
              <a:buFont typeface="Arial" panose="020B0604020202020204" pitchFamily="34" charset="0"/>
              <a:buChar char="•"/>
            </a:pPr>
            <a:endParaRPr lang="es-MX" sz="1300" dirty="0">
              <a:solidFill>
                <a:schemeClr val="accent1">
                  <a:lumMod val="50000"/>
                </a:schemeClr>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pic>
        <p:nvPicPr>
          <p:cNvPr id="6" name="Imagen 5">
            <a:extLst>
              <a:ext uri="{FF2B5EF4-FFF2-40B4-BE49-F238E27FC236}">
                <a16:creationId xmlns:a16="http://schemas.microsoft.com/office/drawing/2014/main" id="{9E550005-D0D2-3D11-7F82-1179861185FF}"/>
              </a:ext>
            </a:extLst>
          </p:cNvPr>
          <p:cNvPicPr>
            <a:picLocks noChangeAspect="1"/>
          </p:cNvPicPr>
          <p:nvPr/>
        </p:nvPicPr>
        <p:blipFill rotWithShape="1">
          <a:blip r:embed="rId6"/>
          <a:srcRect l="25046" t="12865" r="26513" b="5198"/>
          <a:stretch/>
        </p:blipFill>
        <p:spPr>
          <a:xfrm>
            <a:off x="3766656" y="2000017"/>
            <a:ext cx="4219663" cy="4014889"/>
          </a:xfrm>
          <a:prstGeom prst="rect">
            <a:avLst/>
          </a:prstGeom>
        </p:spPr>
      </p:pic>
    </p:spTree>
    <p:extLst>
      <p:ext uri="{BB962C8B-B14F-4D97-AF65-F5344CB8AC3E}">
        <p14:creationId xmlns:p14="http://schemas.microsoft.com/office/powerpoint/2010/main" val="10781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303402" y="2270767"/>
            <a:ext cx="5119565" cy="2168775"/>
          </a:xfrm>
        </p:spPr>
        <p:txBody>
          <a:bodyPr>
            <a:normAutofit/>
          </a:bodyPr>
          <a:lstStyle/>
          <a:p>
            <a:pPr marL="285750" indent="-285750" algn="just">
              <a:buFont typeface="Arial" panose="020B0604020202020204" pitchFamily="34" charset="0"/>
              <a:buChar char="•"/>
            </a:pPr>
            <a:r>
              <a:rPr lang="es-MX" sz="1300" b="1" dirty="0">
                <a:solidFill>
                  <a:schemeClr val="accent1">
                    <a:lumMod val="50000"/>
                  </a:schemeClr>
                </a:solidFill>
                <a:latin typeface="Arial" panose="020B0604020202020204" pitchFamily="34" charset="0"/>
                <a:cs typeface="Arial" panose="020B0604020202020204" pitchFamily="34" charset="0"/>
              </a:rPr>
              <a:t>INDICADORES DE CONFIABILIDAD:</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Tiempo de viaje hora pico / valle y colateral.</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Cumplimiento de intervalo en hora pico / valle.</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Cumplimiento de horarios de inicio / cierre de operación.</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Operación en ruta autorizada (desvío de ruta).</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Tiempo de permanencia autobús en paradas hora pico / valle.</a:t>
            </a:r>
          </a:p>
          <a:p>
            <a:pPr marL="171450" indent="-171450" algn="l">
              <a:buFont typeface="Arial" panose="020B0604020202020204" pitchFamily="34" charset="0"/>
              <a:buChar char="•"/>
            </a:pPr>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sp>
        <p:nvSpPr>
          <p:cNvPr id="2" name="Subtítulo 2">
            <a:extLst>
              <a:ext uri="{FF2B5EF4-FFF2-40B4-BE49-F238E27FC236}">
                <a16:creationId xmlns:a16="http://schemas.microsoft.com/office/drawing/2014/main" id="{101E0E34-0B73-8AAA-975E-9CE8DCEEF582}"/>
              </a:ext>
            </a:extLst>
          </p:cNvPr>
          <p:cNvSpPr txBox="1">
            <a:spLocks/>
          </p:cNvSpPr>
          <p:nvPr/>
        </p:nvSpPr>
        <p:spPr>
          <a:xfrm>
            <a:off x="5636665" y="614053"/>
            <a:ext cx="6360559" cy="562989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just">
              <a:buFont typeface="Arial" panose="020B0604020202020204" pitchFamily="34" charset="0"/>
              <a:buChar char="•"/>
            </a:pPr>
            <a:r>
              <a:rPr lang="es-MX" sz="1300" b="1" dirty="0">
                <a:solidFill>
                  <a:schemeClr val="accent1">
                    <a:lumMod val="50000"/>
                  </a:schemeClr>
                </a:solidFill>
                <a:latin typeface="Arial" panose="020B0604020202020204" pitchFamily="34" charset="0"/>
                <a:cs typeface="Arial" panose="020B0604020202020204" pitchFamily="34" charset="0"/>
              </a:rPr>
              <a:t>INDICADORES DE NIVEL DE SEGURIDAD:</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Índice Velocidad planificada vs Operacional en hora pico / valle y colateral.</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Tasa de siniestralidad mensual.</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Índice de mortalidad.</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Habilitación de conductores para la operación de las unidades.</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Robos dentro de la unidad (medios disuasivos).</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Aforo máximo permitido en equipo rodante.</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Limpieza interna de la unidad.</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Contaminación ambiental.</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Conducta del personal de atención al usuario.</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Espacios reservados para personas con discapacidades.</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Incorporación de señalización visual y auditiva al interior de unidades.</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Reporte mensual de mantenimiento preventivo.</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Número de conductores por equipo rodante.</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Número de ayudantes o tecnología de conteo de pasajeros por equipo rodante.</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Número de personal administrativo por equipo rodante por flota.</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Número de capacitaciones al año del personal operativo.</a:t>
            </a:r>
          </a:p>
          <a:p>
            <a:pPr marL="285750" indent="-285750" algn="just">
              <a:buFont typeface="Arial" panose="020B0604020202020204" pitchFamily="34" charset="0"/>
              <a:buChar char="•"/>
            </a:pPr>
            <a:r>
              <a:rPr lang="es-MX" sz="1300" dirty="0">
                <a:solidFill>
                  <a:schemeClr val="accent1">
                    <a:lumMod val="50000"/>
                  </a:schemeClr>
                </a:solidFill>
                <a:latin typeface="Arial" panose="020B0604020202020204" pitchFamily="34" charset="0"/>
                <a:cs typeface="Arial" panose="020B0604020202020204" pitchFamily="34" charset="0"/>
              </a:rPr>
              <a:t>Número de técnicos de mantenimiento por equipo rodante.</a:t>
            </a:r>
            <a:endParaRPr lang="es-EC"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748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2 Título">
            <a:extLst>
              <a:ext uri="{FF2B5EF4-FFF2-40B4-BE49-F238E27FC236}">
                <a16:creationId xmlns:a16="http://schemas.microsoft.com/office/drawing/2014/main" id="{70CC31C8-D571-9AA6-47EB-0B6625659EEC}"/>
              </a:ext>
            </a:extLst>
          </p:cNvPr>
          <p:cNvSpPr txBox="1">
            <a:spLocks/>
          </p:cNvSpPr>
          <p:nvPr/>
        </p:nvSpPr>
        <p:spPr>
          <a:xfrm>
            <a:off x="736187" y="1099188"/>
            <a:ext cx="10342179" cy="6079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3200" b="1" dirty="0">
                <a:solidFill>
                  <a:schemeClr val="accent1">
                    <a:lumMod val="50000"/>
                  </a:schemeClr>
                </a:solidFill>
                <a:latin typeface="Arial" panose="020B0604020202020204" pitchFamily="34" charset="0"/>
                <a:ea typeface="+mn-ea"/>
                <a:cs typeface="Arial" panose="020B0604020202020204" pitchFamily="34" charset="0"/>
              </a:rPr>
              <a:t> PROCESO DE ACTUALIZACIÓN TARIFARIA</a:t>
            </a:r>
          </a:p>
        </p:txBody>
      </p:sp>
      <p:sp>
        <p:nvSpPr>
          <p:cNvPr id="15" name="5 CuadroTexto">
            <a:extLst>
              <a:ext uri="{FF2B5EF4-FFF2-40B4-BE49-F238E27FC236}">
                <a16:creationId xmlns:a16="http://schemas.microsoft.com/office/drawing/2014/main" id="{CAC44462-AD86-32C2-B086-A2F86611CADA}"/>
              </a:ext>
            </a:extLst>
          </p:cNvPr>
          <p:cNvSpPr txBox="1"/>
          <p:nvPr/>
        </p:nvSpPr>
        <p:spPr>
          <a:xfrm>
            <a:off x="145286" y="2434181"/>
            <a:ext cx="1399107" cy="584775"/>
          </a:xfrm>
          <a:prstGeom prst="rect">
            <a:avLst/>
          </a:prstGeom>
          <a:noFill/>
        </p:spPr>
        <p:txBody>
          <a:bodyPr wrap="square" rtlCol="0">
            <a:spAutoFit/>
          </a:bodyPr>
          <a:lstStyle/>
          <a:p>
            <a:pPr algn="ctr"/>
            <a:r>
              <a:rPr lang="es-ES" sz="1600" b="1" dirty="0">
                <a:solidFill>
                  <a:schemeClr val="accent1">
                    <a:lumMod val="50000"/>
                  </a:schemeClr>
                </a:solidFill>
              </a:rPr>
              <a:t>ORDENANZA 017-2020</a:t>
            </a:r>
          </a:p>
        </p:txBody>
      </p:sp>
      <p:sp>
        <p:nvSpPr>
          <p:cNvPr id="16" name="6 CuadroTexto">
            <a:extLst>
              <a:ext uri="{FF2B5EF4-FFF2-40B4-BE49-F238E27FC236}">
                <a16:creationId xmlns:a16="http://schemas.microsoft.com/office/drawing/2014/main" id="{D74716D8-3E45-F954-796E-A2A9FF6574DB}"/>
              </a:ext>
            </a:extLst>
          </p:cNvPr>
          <p:cNvSpPr txBox="1"/>
          <p:nvPr/>
        </p:nvSpPr>
        <p:spPr>
          <a:xfrm>
            <a:off x="7472342" y="4210264"/>
            <a:ext cx="1620694" cy="830997"/>
          </a:xfrm>
          <a:prstGeom prst="rect">
            <a:avLst/>
          </a:prstGeom>
          <a:noFill/>
        </p:spPr>
        <p:txBody>
          <a:bodyPr wrap="square" rtlCol="0">
            <a:spAutoFit/>
          </a:bodyPr>
          <a:lstStyle/>
          <a:p>
            <a:pPr algn="ctr"/>
            <a:r>
              <a:rPr lang="es-ES" sz="1600" b="1" dirty="0">
                <a:solidFill>
                  <a:schemeClr val="accent1">
                    <a:lumMod val="50000"/>
                  </a:schemeClr>
                </a:solidFill>
              </a:rPr>
              <a:t>RESOLUCIÓN ACTUALIZACIÓN DE TARIFA</a:t>
            </a:r>
          </a:p>
        </p:txBody>
      </p:sp>
      <p:cxnSp>
        <p:nvCxnSpPr>
          <p:cNvPr id="17" name="8 Conector recto">
            <a:extLst>
              <a:ext uri="{FF2B5EF4-FFF2-40B4-BE49-F238E27FC236}">
                <a16:creationId xmlns:a16="http://schemas.microsoft.com/office/drawing/2014/main" id="{3250E1E3-E7BB-F700-AE4F-8755E1B59634}"/>
              </a:ext>
            </a:extLst>
          </p:cNvPr>
          <p:cNvCxnSpPr>
            <a:cxnSpLocks/>
          </p:cNvCxnSpPr>
          <p:nvPr/>
        </p:nvCxnSpPr>
        <p:spPr>
          <a:xfrm flipV="1">
            <a:off x="3953034" y="3585427"/>
            <a:ext cx="4247531" cy="26589"/>
          </a:xfrm>
          <a:prstGeom prst="line">
            <a:avLst/>
          </a:prstGeom>
          <a:ln w="76200">
            <a:solidFill>
              <a:schemeClr val="tx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10 Conector recto">
            <a:extLst>
              <a:ext uri="{FF2B5EF4-FFF2-40B4-BE49-F238E27FC236}">
                <a16:creationId xmlns:a16="http://schemas.microsoft.com/office/drawing/2014/main" id="{585D5D9D-EE32-BACB-FEC4-927FCC3CF466}"/>
              </a:ext>
            </a:extLst>
          </p:cNvPr>
          <p:cNvCxnSpPr>
            <a:cxnSpLocks/>
          </p:cNvCxnSpPr>
          <p:nvPr/>
        </p:nvCxnSpPr>
        <p:spPr>
          <a:xfrm flipH="1">
            <a:off x="762831" y="3099158"/>
            <a:ext cx="1" cy="11303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12 CuadroTexto">
            <a:extLst>
              <a:ext uri="{FF2B5EF4-FFF2-40B4-BE49-F238E27FC236}">
                <a16:creationId xmlns:a16="http://schemas.microsoft.com/office/drawing/2014/main" id="{36CC27C3-5DD9-C4DE-913A-6802B68B2BA2}"/>
              </a:ext>
            </a:extLst>
          </p:cNvPr>
          <p:cNvSpPr txBox="1"/>
          <p:nvPr/>
        </p:nvSpPr>
        <p:spPr>
          <a:xfrm>
            <a:off x="4798414" y="3195055"/>
            <a:ext cx="3120342" cy="307777"/>
          </a:xfrm>
          <a:prstGeom prst="rect">
            <a:avLst/>
          </a:prstGeom>
          <a:noFill/>
        </p:spPr>
        <p:txBody>
          <a:bodyPr wrap="square" rtlCol="0">
            <a:spAutoFit/>
          </a:bodyPr>
          <a:lstStyle/>
          <a:p>
            <a:r>
              <a:rPr lang="es-ES" sz="1400" b="1" dirty="0">
                <a:solidFill>
                  <a:schemeClr val="accent1">
                    <a:lumMod val="50000"/>
                  </a:schemeClr>
                </a:solidFill>
              </a:rPr>
              <a:t>EVALUACIÓN DOCUMENTAL (DMGM)</a:t>
            </a:r>
          </a:p>
        </p:txBody>
      </p:sp>
      <p:sp>
        <p:nvSpPr>
          <p:cNvPr id="20" name="13 CuadroTexto">
            <a:extLst>
              <a:ext uri="{FF2B5EF4-FFF2-40B4-BE49-F238E27FC236}">
                <a16:creationId xmlns:a16="http://schemas.microsoft.com/office/drawing/2014/main" id="{F61D9B14-A299-C8FC-C1D4-59A9F32009D7}"/>
              </a:ext>
            </a:extLst>
          </p:cNvPr>
          <p:cNvSpPr txBox="1"/>
          <p:nvPr/>
        </p:nvSpPr>
        <p:spPr>
          <a:xfrm>
            <a:off x="5177610" y="3664336"/>
            <a:ext cx="2300206" cy="307777"/>
          </a:xfrm>
          <a:prstGeom prst="rect">
            <a:avLst/>
          </a:prstGeom>
          <a:noFill/>
        </p:spPr>
        <p:txBody>
          <a:bodyPr wrap="square" rtlCol="0">
            <a:spAutoFit/>
          </a:bodyPr>
          <a:lstStyle/>
          <a:p>
            <a:r>
              <a:rPr lang="es-ES" sz="1400" b="1" dirty="0">
                <a:solidFill>
                  <a:schemeClr val="accent1">
                    <a:lumMod val="50000"/>
                  </a:schemeClr>
                </a:solidFill>
              </a:rPr>
              <a:t>EVALUACIÓN TECNOLÓGICA</a:t>
            </a:r>
          </a:p>
        </p:txBody>
      </p:sp>
      <p:cxnSp>
        <p:nvCxnSpPr>
          <p:cNvPr id="21" name="14 Conector recto">
            <a:extLst>
              <a:ext uri="{FF2B5EF4-FFF2-40B4-BE49-F238E27FC236}">
                <a16:creationId xmlns:a16="http://schemas.microsoft.com/office/drawing/2014/main" id="{4EFAE53D-5945-B8AC-5639-A698AC3F59D1}"/>
              </a:ext>
            </a:extLst>
          </p:cNvPr>
          <p:cNvCxnSpPr>
            <a:cxnSpLocks/>
          </p:cNvCxnSpPr>
          <p:nvPr/>
        </p:nvCxnSpPr>
        <p:spPr>
          <a:xfrm>
            <a:off x="8246344" y="2997314"/>
            <a:ext cx="0" cy="11303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15 CuadroTexto">
            <a:extLst>
              <a:ext uri="{FF2B5EF4-FFF2-40B4-BE49-F238E27FC236}">
                <a16:creationId xmlns:a16="http://schemas.microsoft.com/office/drawing/2014/main" id="{F309A87E-2395-DE2E-B23F-DAF2597E49E2}"/>
              </a:ext>
            </a:extLst>
          </p:cNvPr>
          <p:cNvSpPr txBox="1"/>
          <p:nvPr/>
        </p:nvSpPr>
        <p:spPr>
          <a:xfrm>
            <a:off x="8840919" y="3201009"/>
            <a:ext cx="1725339" cy="307777"/>
          </a:xfrm>
          <a:prstGeom prst="rect">
            <a:avLst/>
          </a:prstGeom>
          <a:noFill/>
        </p:spPr>
        <p:txBody>
          <a:bodyPr wrap="square" rtlCol="0">
            <a:spAutoFit/>
          </a:bodyPr>
          <a:lstStyle/>
          <a:p>
            <a:r>
              <a:rPr lang="es-ES" sz="1400" dirty="0">
                <a:solidFill>
                  <a:schemeClr val="accent1">
                    <a:lumMod val="50000"/>
                  </a:schemeClr>
                </a:solidFill>
              </a:rPr>
              <a:t>Monitoreo y control </a:t>
            </a:r>
          </a:p>
        </p:txBody>
      </p:sp>
      <p:sp>
        <p:nvSpPr>
          <p:cNvPr id="23" name="17 Rectángulo">
            <a:extLst>
              <a:ext uri="{FF2B5EF4-FFF2-40B4-BE49-F238E27FC236}">
                <a16:creationId xmlns:a16="http://schemas.microsoft.com/office/drawing/2014/main" id="{73F65B91-9BD7-D68A-EDFD-F5C072EA88CB}"/>
              </a:ext>
            </a:extLst>
          </p:cNvPr>
          <p:cNvSpPr/>
          <p:nvPr/>
        </p:nvSpPr>
        <p:spPr>
          <a:xfrm>
            <a:off x="3922263" y="3155179"/>
            <a:ext cx="4267362" cy="888381"/>
          </a:xfrm>
          <a:prstGeom prst="rect">
            <a:avLst/>
          </a:prstGeom>
          <a:noFill/>
          <a:ln w="28575">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16 CuadroTexto">
            <a:extLst>
              <a:ext uri="{FF2B5EF4-FFF2-40B4-BE49-F238E27FC236}">
                <a16:creationId xmlns:a16="http://schemas.microsoft.com/office/drawing/2014/main" id="{080F1E08-549E-7559-17EE-D322C5C811D2}"/>
              </a:ext>
            </a:extLst>
          </p:cNvPr>
          <p:cNvSpPr txBox="1"/>
          <p:nvPr/>
        </p:nvSpPr>
        <p:spPr>
          <a:xfrm>
            <a:off x="8241910" y="3585837"/>
            <a:ext cx="2972356" cy="523220"/>
          </a:xfrm>
          <a:prstGeom prst="rect">
            <a:avLst/>
          </a:prstGeom>
          <a:noFill/>
        </p:spPr>
        <p:txBody>
          <a:bodyPr wrap="square" rtlCol="0">
            <a:spAutoFit/>
          </a:bodyPr>
          <a:lstStyle/>
          <a:p>
            <a:pPr algn="ctr"/>
            <a:r>
              <a:rPr lang="es-ES" sz="1400" dirty="0">
                <a:solidFill>
                  <a:schemeClr val="accent1">
                    <a:lumMod val="50000"/>
                  </a:schemeClr>
                </a:solidFill>
              </a:rPr>
              <a:t>POSIBLES SANCIONES ADMINISTRATIVAS</a:t>
            </a:r>
          </a:p>
        </p:txBody>
      </p:sp>
      <p:sp>
        <p:nvSpPr>
          <p:cNvPr id="25" name="5 CuadroTexto">
            <a:extLst>
              <a:ext uri="{FF2B5EF4-FFF2-40B4-BE49-F238E27FC236}">
                <a16:creationId xmlns:a16="http://schemas.microsoft.com/office/drawing/2014/main" id="{92A6BC06-D526-E232-603B-C127C108F009}"/>
              </a:ext>
            </a:extLst>
          </p:cNvPr>
          <p:cNvSpPr txBox="1"/>
          <p:nvPr/>
        </p:nvSpPr>
        <p:spPr>
          <a:xfrm>
            <a:off x="130998" y="4274722"/>
            <a:ext cx="1399107" cy="338554"/>
          </a:xfrm>
          <a:prstGeom prst="rect">
            <a:avLst/>
          </a:prstGeom>
          <a:noFill/>
        </p:spPr>
        <p:txBody>
          <a:bodyPr wrap="square" rtlCol="0">
            <a:spAutoFit/>
          </a:bodyPr>
          <a:lstStyle/>
          <a:p>
            <a:pPr algn="ctr"/>
            <a:r>
              <a:rPr lang="es-ES" sz="1600" b="1" dirty="0">
                <a:solidFill>
                  <a:srgbClr val="00B050"/>
                </a:solidFill>
                <a:latin typeface="Arial" panose="020B0604020202020204" pitchFamily="34" charset="0"/>
                <a:cs typeface="Arial" panose="020B0604020202020204" pitchFamily="34" charset="0"/>
              </a:rPr>
              <a:t>01-dic-2020</a:t>
            </a:r>
          </a:p>
        </p:txBody>
      </p:sp>
      <p:cxnSp>
        <p:nvCxnSpPr>
          <p:cNvPr id="37" name="8 Conector recto">
            <a:extLst>
              <a:ext uri="{FF2B5EF4-FFF2-40B4-BE49-F238E27FC236}">
                <a16:creationId xmlns:a16="http://schemas.microsoft.com/office/drawing/2014/main" id="{19852277-CF58-B9A8-77EA-75FB62AE86CE}"/>
              </a:ext>
            </a:extLst>
          </p:cNvPr>
          <p:cNvCxnSpPr>
            <a:cxnSpLocks/>
          </p:cNvCxnSpPr>
          <p:nvPr/>
        </p:nvCxnSpPr>
        <p:spPr>
          <a:xfrm flipV="1">
            <a:off x="8322894" y="3571486"/>
            <a:ext cx="2891372" cy="10140"/>
          </a:xfrm>
          <a:prstGeom prst="line">
            <a:avLst/>
          </a:prstGeom>
          <a:ln w="76200">
            <a:solidFill>
              <a:schemeClr val="tx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10 Conector recto">
            <a:extLst>
              <a:ext uri="{FF2B5EF4-FFF2-40B4-BE49-F238E27FC236}">
                <a16:creationId xmlns:a16="http://schemas.microsoft.com/office/drawing/2014/main" id="{7FE7750C-FE1C-15DB-4E32-08A33C0ADB25}"/>
              </a:ext>
            </a:extLst>
          </p:cNvPr>
          <p:cNvCxnSpPr>
            <a:cxnSpLocks/>
          </p:cNvCxnSpPr>
          <p:nvPr/>
        </p:nvCxnSpPr>
        <p:spPr>
          <a:xfrm flipH="1">
            <a:off x="3876484" y="3055833"/>
            <a:ext cx="1" cy="11303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8 Conector recto">
            <a:extLst>
              <a:ext uri="{FF2B5EF4-FFF2-40B4-BE49-F238E27FC236}">
                <a16:creationId xmlns:a16="http://schemas.microsoft.com/office/drawing/2014/main" id="{6DC75805-D581-DE98-144C-753659289625}"/>
              </a:ext>
            </a:extLst>
          </p:cNvPr>
          <p:cNvCxnSpPr>
            <a:cxnSpLocks/>
          </p:cNvCxnSpPr>
          <p:nvPr/>
        </p:nvCxnSpPr>
        <p:spPr>
          <a:xfrm flipV="1">
            <a:off x="762831" y="3612016"/>
            <a:ext cx="3075380" cy="8995"/>
          </a:xfrm>
          <a:prstGeom prst="line">
            <a:avLst/>
          </a:prstGeom>
          <a:ln w="76200">
            <a:solidFill>
              <a:schemeClr val="tx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CuadroTexto 43">
            <a:extLst>
              <a:ext uri="{FF2B5EF4-FFF2-40B4-BE49-F238E27FC236}">
                <a16:creationId xmlns:a16="http://schemas.microsoft.com/office/drawing/2014/main" id="{A105FDB7-5E24-C470-2D47-39DD7B775033}"/>
              </a:ext>
            </a:extLst>
          </p:cNvPr>
          <p:cNvSpPr txBox="1"/>
          <p:nvPr/>
        </p:nvSpPr>
        <p:spPr>
          <a:xfrm>
            <a:off x="3066137" y="2505114"/>
            <a:ext cx="1620694" cy="584775"/>
          </a:xfrm>
          <a:prstGeom prst="rect">
            <a:avLst/>
          </a:prstGeom>
          <a:noFill/>
        </p:spPr>
        <p:txBody>
          <a:bodyPr wrap="square">
            <a:spAutoFit/>
          </a:bodyPr>
          <a:lstStyle/>
          <a:p>
            <a:pPr algn="ctr"/>
            <a:r>
              <a:rPr lang="es-ES" sz="1600" b="1" dirty="0">
                <a:solidFill>
                  <a:schemeClr val="accent1">
                    <a:lumMod val="50000"/>
                  </a:schemeClr>
                </a:solidFill>
              </a:rPr>
              <a:t>RESOLUCIÓN </a:t>
            </a:r>
            <a:r>
              <a:rPr lang="es-EC" sz="1600" b="1" i="0" u="none" strike="noStrike" baseline="0" dirty="0">
                <a:solidFill>
                  <a:schemeClr val="accent1">
                    <a:lumMod val="50000"/>
                  </a:schemeClr>
                </a:solidFill>
                <a:latin typeface="Century Gothic,Bold"/>
              </a:rPr>
              <a:t>SM-2021-003</a:t>
            </a:r>
            <a:endParaRPr lang="es-ES" sz="1600" b="1" dirty="0">
              <a:solidFill>
                <a:schemeClr val="accent1">
                  <a:lumMod val="50000"/>
                </a:schemeClr>
              </a:solidFill>
            </a:endParaRPr>
          </a:p>
        </p:txBody>
      </p:sp>
      <p:sp>
        <p:nvSpPr>
          <p:cNvPr id="45" name="5 CuadroTexto">
            <a:extLst>
              <a:ext uri="{FF2B5EF4-FFF2-40B4-BE49-F238E27FC236}">
                <a16:creationId xmlns:a16="http://schemas.microsoft.com/office/drawing/2014/main" id="{1EAFD03D-CAB5-9F3D-DD0D-23009F8DE373}"/>
              </a:ext>
            </a:extLst>
          </p:cNvPr>
          <p:cNvSpPr txBox="1"/>
          <p:nvPr/>
        </p:nvSpPr>
        <p:spPr>
          <a:xfrm>
            <a:off x="3065506" y="4229513"/>
            <a:ext cx="1713514" cy="338554"/>
          </a:xfrm>
          <a:prstGeom prst="rect">
            <a:avLst/>
          </a:prstGeom>
          <a:noFill/>
        </p:spPr>
        <p:txBody>
          <a:bodyPr wrap="square" rtlCol="0">
            <a:spAutoFit/>
          </a:bodyPr>
          <a:lstStyle/>
          <a:p>
            <a:pPr algn="ctr"/>
            <a:r>
              <a:rPr lang="es-ES" sz="1600" b="1" dirty="0">
                <a:solidFill>
                  <a:srgbClr val="00B050"/>
                </a:solidFill>
                <a:latin typeface="Arial" panose="020B0604020202020204" pitchFamily="34" charset="0"/>
                <a:cs typeface="Arial" panose="020B0604020202020204" pitchFamily="34" charset="0"/>
              </a:rPr>
              <a:t>11-enero-2021</a:t>
            </a:r>
          </a:p>
        </p:txBody>
      </p:sp>
      <p:sp>
        <p:nvSpPr>
          <p:cNvPr id="46" name="CuadroTexto 45">
            <a:extLst>
              <a:ext uri="{FF2B5EF4-FFF2-40B4-BE49-F238E27FC236}">
                <a16:creationId xmlns:a16="http://schemas.microsoft.com/office/drawing/2014/main" id="{A1BCC290-0DE8-102A-BCBF-8498578810A8}"/>
              </a:ext>
            </a:extLst>
          </p:cNvPr>
          <p:cNvSpPr txBox="1"/>
          <p:nvPr/>
        </p:nvSpPr>
        <p:spPr>
          <a:xfrm>
            <a:off x="3938258" y="5471759"/>
            <a:ext cx="4840654" cy="646331"/>
          </a:xfrm>
          <a:prstGeom prst="rect">
            <a:avLst/>
          </a:prstGeom>
          <a:noFill/>
        </p:spPr>
        <p:txBody>
          <a:bodyPr wrap="square" rtlCol="0">
            <a:spAutoFit/>
          </a:bodyPr>
          <a:lstStyle/>
          <a:p>
            <a:pPr algn="ctr"/>
            <a:r>
              <a:rPr lang="es-ES" i="1" dirty="0">
                <a:solidFill>
                  <a:schemeClr val="accent1">
                    <a:lumMod val="50000"/>
                  </a:schemeClr>
                </a:solidFill>
              </a:rPr>
              <a:t>La Secretaría de Movilidad da acompañamiento y seguimiento a las operadoras</a:t>
            </a:r>
            <a:endParaRPr lang="es-EC" i="1" dirty="0">
              <a:solidFill>
                <a:schemeClr val="accent1">
                  <a:lumMod val="50000"/>
                </a:schemeClr>
              </a:solidFill>
            </a:endParaRPr>
          </a:p>
        </p:txBody>
      </p:sp>
      <p:cxnSp>
        <p:nvCxnSpPr>
          <p:cNvPr id="47" name="8 Conector recto">
            <a:extLst>
              <a:ext uri="{FF2B5EF4-FFF2-40B4-BE49-F238E27FC236}">
                <a16:creationId xmlns:a16="http://schemas.microsoft.com/office/drawing/2014/main" id="{C8D4707C-2722-F9DF-E8E4-01025EAC40C3}"/>
              </a:ext>
            </a:extLst>
          </p:cNvPr>
          <p:cNvCxnSpPr>
            <a:cxnSpLocks/>
          </p:cNvCxnSpPr>
          <p:nvPr/>
        </p:nvCxnSpPr>
        <p:spPr>
          <a:xfrm flipV="1">
            <a:off x="6347646" y="4443999"/>
            <a:ext cx="10939" cy="917398"/>
          </a:xfrm>
          <a:prstGeom prst="line">
            <a:avLst/>
          </a:prstGeom>
          <a:ln w="28575">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 name="Gráfico 39">
            <a:extLst>
              <a:ext uri="{FF2B5EF4-FFF2-40B4-BE49-F238E27FC236}">
                <a16:creationId xmlns:a16="http://schemas.microsoft.com/office/drawing/2014/main" id="{BA37D035-8C11-66EE-5E7F-CECF22AF727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6E8F1FD3-CDA2-68E6-7AA2-64CB01FDDF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7277" y="6401150"/>
            <a:ext cx="6165850" cy="381000"/>
          </a:xfrm>
          <a:prstGeom prst="rect">
            <a:avLst/>
          </a:prstGeom>
        </p:spPr>
      </p:pic>
    </p:spTree>
    <p:extLst>
      <p:ext uri="{BB962C8B-B14F-4D97-AF65-F5344CB8AC3E}">
        <p14:creationId xmlns:p14="http://schemas.microsoft.com/office/powerpoint/2010/main" val="17677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286624" y="1122947"/>
            <a:ext cx="11618752" cy="5085347"/>
          </a:xfrm>
        </p:spPr>
        <p:txBody>
          <a:bodyPr>
            <a:normAutofit fontScale="40000" lnSpcReduction="20000"/>
          </a:bodyPr>
          <a:lstStyle/>
          <a:p>
            <a:pPr marL="285750" indent="-285750" algn="just">
              <a:buFont typeface="Arial" panose="020B0604020202020204" pitchFamily="34" charset="0"/>
              <a:buChar char="•"/>
            </a:pPr>
            <a:r>
              <a:rPr lang="es-MX" sz="4900" b="1" dirty="0">
                <a:solidFill>
                  <a:schemeClr val="accent1">
                    <a:lumMod val="50000"/>
                  </a:schemeClr>
                </a:solidFill>
                <a:latin typeface="Arial" panose="020B0604020202020204" pitchFamily="34" charset="0"/>
                <a:cs typeface="Arial" panose="020B0604020202020204" pitchFamily="34" charset="0"/>
              </a:rPr>
              <a:t>ESTABLECIMIENTO DE TARIFAS EN EL DMQ:</a:t>
            </a:r>
          </a:p>
          <a:p>
            <a:pPr marL="285750" indent="-285750" algn="just">
              <a:buFont typeface="Arial" panose="020B0604020202020204" pitchFamily="34" charset="0"/>
              <a:buChar char="•"/>
            </a:pPr>
            <a:endParaRPr lang="es-MX" sz="4900" b="1" dirty="0">
              <a:solidFill>
                <a:schemeClr val="accent1">
                  <a:lumMod val="50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4900" dirty="0">
                <a:solidFill>
                  <a:schemeClr val="accent1">
                    <a:lumMod val="50000"/>
                  </a:schemeClr>
                </a:solidFill>
                <a:latin typeface="Arial" panose="020B0604020202020204" pitchFamily="34" charset="0"/>
                <a:cs typeface="Arial" panose="020B0604020202020204" pitchFamily="34" charset="0"/>
              </a:rPr>
              <a:t>Informe Técnico-168-2020 - Tarifas Convenc-Urbano-Combi-Rural-24.11.2020. Dicho documento fue remitido para conocimiento del Concejo Metropolitano y consecuente aprobación de la Ordenanza No. 017-2020, por parte de dicho Cuerpo Edilicio.</a:t>
            </a:r>
          </a:p>
          <a:p>
            <a:pPr marL="285750" indent="-285750" algn="just">
              <a:buFont typeface="Arial" panose="020B0604020202020204" pitchFamily="34" charset="0"/>
              <a:buChar char="•"/>
            </a:pPr>
            <a:endParaRPr lang="es-MX" sz="37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3700" b="1" dirty="0">
                <a:solidFill>
                  <a:schemeClr val="accent1">
                    <a:lumMod val="50000"/>
                  </a:schemeClr>
                </a:solidFill>
                <a:latin typeface="Arial" panose="020B0604020202020204" pitchFamily="34" charset="0"/>
                <a:cs typeface="Arial" panose="020B0604020202020204" pitchFamily="34" charset="0"/>
              </a:rPr>
              <a:t>Cumplimiento de normativa laboral del personal de las empresas operadoras.</a:t>
            </a:r>
          </a:p>
          <a:p>
            <a:pPr marL="1200150" lvl="2" indent="-285750" algn="just">
              <a:buFont typeface="Arial" panose="020B0604020202020204" pitchFamily="34" charset="0"/>
              <a:buChar char="•"/>
            </a:pPr>
            <a:r>
              <a:rPr lang="es-MX" sz="3700" dirty="0">
                <a:solidFill>
                  <a:schemeClr val="accent1">
                    <a:lumMod val="50000"/>
                  </a:schemeClr>
                </a:solidFill>
                <a:latin typeface="Arial" panose="020B0604020202020204" pitchFamily="34" charset="0"/>
                <a:cs typeface="Arial" panose="020B0604020202020204" pitchFamily="34" charset="0"/>
              </a:rPr>
              <a:t>Afiliación al IESS de todo el personal de las operadoras.</a:t>
            </a:r>
          </a:p>
          <a:p>
            <a:pPr marL="1200150" lvl="2" indent="-285750" algn="just">
              <a:buFont typeface="Arial" panose="020B0604020202020204" pitchFamily="34" charset="0"/>
              <a:buChar char="•"/>
            </a:pPr>
            <a:r>
              <a:rPr lang="es-MX" sz="3700" dirty="0">
                <a:solidFill>
                  <a:schemeClr val="accent1">
                    <a:lumMod val="50000"/>
                  </a:schemeClr>
                </a:solidFill>
                <a:latin typeface="Arial" panose="020B0604020202020204" pitchFamily="34" charset="0"/>
                <a:cs typeface="Arial" panose="020B0604020202020204" pitchFamily="34" charset="0"/>
              </a:rPr>
              <a:t>Jornadas laborables según normativa nacional.</a:t>
            </a:r>
          </a:p>
          <a:p>
            <a:pPr marL="1200150" lvl="2" indent="-285750" algn="just">
              <a:buFont typeface="Arial" panose="020B0604020202020204" pitchFamily="34" charset="0"/>
              <a:buChar char="•"/>
            </a:pPr>
            <a:r>
              <a:rPr lang="es-MX" sz="3700" dirty="0">
                <a:solidFill>
                  <a:schemeClr val="accent1">
                    <a:lumMod val="50000"/>
                  </a:schemeClr>
                </a:solidFill>
                <a:latin typeface="Arial" panose="020B0604020202020204" pitchFamily="34" charset="0"/>
                <a:cs typeface="Arial" panose="020B0604020202020204" pitchFamily="34" charset="0"/>
              </a:rPr>
              <a:t>2,4 choferes y 2, 4 ayudantes por bus para los servicios urbanos.</a:t>
            </a:r>
          </a:p>
          <a:p>
            <a:pPr marL="1200150" lvl="2" indent="-285750" algn="just">
              <a:buFont typeface="Arial" panose="020B0604020202020204" pitchFamily="34" charset="0"/>
              <a:buChar char="•"/>
            </a:pPr>
            <a:r>
              <a:rPr lang="es-MX" sz="3700" dirty="0">
                <a:solidFill>
                  <a:schemeClr val="accent1">
                    <a:lumMod val="50000"/>
                  </a:schemeClr>
                </a:solidFill>
                <a:latin typeface="Arial" panose="020B0604020202020204" pitchFamily="34" charset="0"/>
                <a:cs typeface="Arial" panose="020B0604020202020204" pitchFamily="34" charset="0"/>
              </a:rPr>
              <a:t>2,2 choferes y 2,2 ayudantes por bus para los servicios combinados y rurales.</a:t>
            </a:r>
          </a:p>
          <a:p>
            <a:pPr marL="742950" lvl="1" indent="-285750" algn="just">
              <a:buFont typeface="Arial" panose="020B0604020202020204" pitchFamily="34" charset="0"/>
              <a:buChar char="•"/>
            </a:pPr>
            <a:endParaRPr lang="es-MX" sz="37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3700" b="1" dirty="0">
                <a:solidFill>
                  <a:schemeClr val="accent1">
                    <a:lumMod val="50000"/>
                  </a:schemeClr>
                </a:solidFill>
                <a:latin typeface="Arial" panose="020B0604020202020204" pitchFamily="34" charset="0"/>
                <a:cs typeface="Arial" panose="020B0604020202020204" pitchFamily="34" charset="0"/>
              </a:rPr>
              <a:t>Cumplimiento de Indicadores de Calidad en los servicios de transporte público constantes en el Manual de Indicadores de Calidad del Servicio de Transporte Público que será expedido por la Secretaría de Movilidad, que incluye los siguientes componentes: </a:t>
            </a:r>
          </a:p>
          <a:p>
            <a:pPr marL="1200150" lvl="2" indent="-285750" algn="just">
              <a:buFont typeface="Arial" panose="020B0604020202020204" pitchFamily="34" charset="0"/>
              <a:buChar char="•"/>
            </a:pPr>
            <a:r>
              <a:rPr lang="es-MX" sz="3700" dirty="0">
                <a:solidFill>
                  <a:schemeClr val="accent1">
                    <a:lumMod val="50000"/>
                  </a:schemeClr>
                </a:solidFill>
                <a:latin typeface="Arial" panose="020B0604020202020204" pitchFamily="34" charset="0"/>
                <a:cs typeface="Arial" panose="020B0604020202020204" pitchFamily="34" charset="0"/>
              </a:rPr>
              <a:t>Confiabilidad, seguridad, comodidad,  productividad y eficiencia,  medio ambiente y protocolos de bioseguridad.</a:t>
            </a:r>
          </a:p>
          <a:p>
            <a:pPr marL="742950" lvl="1" indent="-285750" algn="just">
              <a:buFont typeface="Arial" panose="020B0604020202020204" pitchFamily="34" charset="0"/>
              <a:buChar char="•"/>
            </a:pPr>
            <a:endParaRPr lang="es-MX" sz="37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3700" b="1" dirty="0">
                <a:solidFill>
                  <a:schemeClr val="accent1">
                    <a:lumMod val="50000"/>
                  </a:schemeClr>
                </a:solidFill>
                <a:latin typeface="Arial" panose="020B0604020202020204" pitchFamily="34" charset="0"/>
                <a:cs typeface="Arial" panose="020B0604020202020204" pitchFamily="34" charset="0"/>
              </a:rPr>
              <a:t>Operación centralizada:</a:t>
            </a:r>
          </a:p>
          <a:p>
            <a:pPr marL="1200150" lvl="2" indent="-285750" algn="just">
              <a:buFont typeface="Arial" panose="020B0604020202020204" pitchFamily="34" charset="0"/>
              <a:buChar char="•"/>
            </a:pPr>
            <a:r>
              <a:rPr lang="es-MX" sz="3700" dirty="0">
                <a:solidFill>
                  <a:schemeClr val="accent1">
                    <a:lumMod val="50000"/>
                  </a:schemeClr>
                </a:solidFill>
                <a:latin typeface="Arial" panose="020B0604020202020204" pitchFamily="34" charset="0"/>
                <a:cs typeface="Arial" panose="020B0604020202020204" pitchFamily="34" charset="0"/>
              </a:rPr>
              <a:t>Inicialmente, delegación de las unidades de transporte (buses) a las empresas para una operación centralizada. </a:t>
            </a:r>
          </a:p>
          <a:p>
            <a:pPr marL="1200150" lvl="2" indent="-285750" algn="just">
              <a:buFont typeface="Arial" panose="020B0604020202020204" pitchFamily="34" charset="0"/>
              <a:buChar char="•"/>
            </a:pPr>
            <a:r>
              <a:rPr lang="es-MX" sz="3700" dirty="0">
                <a:solidFill>
                  <a:schemeClr val="accent1">
                    <a:lumMod val="50000"/>
                  </a:schemeClr>
                </a:solidFill>
                <a:latin typeface="Arial" panose="020B0604020202020204" pitchFamily="34" charset="0"/>
                <a:cs typeface="Arial" panose="020B0604020202020204" pitchFamily="34" charset="0"/>
              </a:rPr>
              <a:t>Posteriormente, los cambios de unidades por vehículos nuevos serán de propiedad de la empresa, sin perjuicio de que ello se produzca desde el inicio de la fase</a:t>
            </a:r>
          </a:p>
          <a:p>
            <a:pPr marL="171450" indent="-171450" algn="l">
              <a:buFont typeface="Arial" panose="020B0604020202020204" pitchFamily="34" charset="0"/>
              <a:buChar char="•"/>
            </a:pPr>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spTree>
    <p:extLst>
      <p:ext uri="{BB962C8B-B14F-4D97-AF65-F5344CB8AC3E}">
        <p14:creationId xmlns:p14="http://schemas.microsoft.com/office/powerpoint/2010/main" val="39902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333462" y="2065421"/>
            <a:ext cx="11525075" cy="2727158"/>
          </a:xfrm>
        </p:spPr>
        <p:txBody>
          <a:bodyPr>
            <a:normAutofit/>
          </a:bodyPr>
          <a:lstStyle/>
          <a:p>
            <a:pPr marL="285750" indent="-285750" algn="just">
              <a:lnSpc>
                <a:spcPct val="110000"/>
              </a:lnSpc>
              <a:spcBef>
                <a:spcPts val="0"/>
              </a:spcBef>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OPERADORAS QUE ACCEDIERON A LA ACTUALIZACIÓN TARIFARIA:</a:t>
            </a:r>
            <a:endParaRPr lang="es-MX" b="1" dirty="0">
              <a:latin typeface="Arial" panose="020B0604020202020204" pitchFamily="34" charset="0"/>
              <a:cs typeface="Arial" panose="020B0604020202020204" pitchFamily="34" charset="0"/>
            </a:endParaRPr>
          </a:p>
          <a:p>
            <a:pPr marL="742950" lvl="1" indent="-285750" algn="just">
              <a:lnSpc>
                <a:spcPct val="110000"/>
              </a:lnSpc>
              <a:spcBef>
                <a:spcPts val="0"/>
              </a:spcBef>
              <a:buFont typeface="Arial" panose="020B0604020202020204" pitchFamily="34" charset="0"/>
              <a:buChar char="•"/>
            </a:pPr>
            <a:endParaRPr lang="es-MX" sz="2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lnSpc>
                <a:spcPct val="110000"/>
              </a:lnSpc>
              <a:spcBef>
                <a:spcPts val="0"/>
              </a:spcBef>
              <a:buFont typeface="Arial" panose="020B0604020202020204" pitchFamily="34" charset="0"/>
              <a:buChar char="•"/>
            </a:pPr>
            <a:r>
              <a:rPr lang="es-MX" sz="2400" dirty="0">
                <a:solidFill>
                  <a:schemeClr val="accent1">
                    <a:lumMod val="50000"/>
                  </a:schemeClr>
                </a:solidFill>
                <a:latin typeface="Arial" panose="020B0604020202020204" pitchFamily="34" charset="0"/>
                <a:cs typeface="Arial" panose="020B0604020202020204" pitchFamily="34" charset="0"/>
              </a:rPr>
              <a:t>Operadoras de Transporte Público URBANO con Alza Tarifaria: 46.</a:t>
            </a:r>
          </a:p>
          <a:p>
            <a:pPr marL="742950" lvl="1" indent="-285750" algn="just">
              <a:lnSpc>
                <a:spcPct val="110000"/>
              </a:lnSpc>
              <a:spcBef>
                <a:spcPts val="0"/>
              </a:spcBef>
              <a:buFont typeface="Arial" panose="020B0604020202020204" pitchFamily="34" charset="0"/>
              <a:buChar char="•"/>
            </a:pPr>
            <a:r>
              <a:rPr lang="es-MX" sz="2400" dirty="0">
                <a:solidFill>
                  <a:schemeClr val="accent1">
                    <a:lumMod val="50000"/>
                  </a:schemeClr>
                </a:solidFill>
                <a:latin typeface="Arial" panose="020B0604020202020204" pitchFamily="34" charset="0"/>
                <a:cs typeface="Arial" panose="020B0604020202020204" pitchFamily="34" charset="0"/>
              </a:rPr>
              <a:t>Operadoras de Transporte Público COMBINADO con Alza Tarifaria: 15</a:t>
            </a:r>
          </a:p>
          <a:p>
            <a:pPr marL="742950" lvl="1" indent="-285750" algn="just">
              <a:lnSpc>
                <a:spcPct val="110000"/>
              </a:lnSpc>
              <a:spcBef>
                <a:spcPts val="0"/>
              </a:spcBef>
              <a:buFont typeface="Arial" panose="020B0604020202020204" pitchFamily="34" charset="0"/>
              <a:buChar char="•"/>
            </a:pPr>
            <a:r>
              <a:rPr lang="es-MX" sz="2400" dirty="0">
                <a:solidFill>
                  <a:schemeClr val="accent1">
                    <a:lumMod val="50000"/>
                  </a:schemeClr>
                </a:solidFill>
                <a:latin typeface="Arial" panose="020B0604020202020204" pitchFamily="34" charset="0"/>
                <a:cs typeface="Arial" panose="020B0604020202020204" pitchFamily="34" charset="0"/>
              </a:rPr>
              <a:t>TOTAL: 61 OPERADORAS</a:t>
            </a: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spTree>
    <p:extLst>
      <p:ext uri="{BB962C8B-B14F-4D97-AF65-F5344CB8AC3E}">
        <p14:creationId xmlns:p14="http://schemas.microsoft.com/office/powerpoint/2010/main" val="76631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74E4858-CFA0-45C0-BB1F-1CDBDBE8DB4C}"/>
              </a:ext>
            </a:extLst>
          </p:cNvPr>
          <p:cNvSpPr>
            <a:spLocks noGrp="1"/>
          </p:cNvSpPr>
          <p:nvPr>
            <p:ph type="subTitle" idx="1"/>
          </p:nvPr>
        </p:nvSpPr>
        <p:spPr>
          <a:xfrm>
            <a:off x="286624" y="1122947"/>
            <a:ext cx="11618752" cy="5085347"/>
          </a:xfrm>
        </p:spPr>
        <p:txBody>
          <a:bodyPr>
            <a:normAutofit fontScale="92500" lnSpcReduction="10000"/>
          </a:bodyPr>
          <a:lstStyle/>
          <a:p>
            <a:pPr marL="285750" indent="-285750" algn="just">
              <a:buFont typeface="Arial" panose="020B0604020202020204" pitchFamily="34" charset="0"/>
              <a:buChar char="•"/>
            </a:pPr>
            <a:r>
              <a:rPr lang="es-MX" b="1" dirty="0">
                <a:solidFill>
                  <a:schemeClr val="accent1">
                    <a:lumMod val="50000"/>
                  </a:schemeClr>
                </a:solidFill>
                <a:latin typeface="Arial" panose="020B0604020202020204" pitchFamily="34" charset="0"/>
                <a:cs typeface="Arial" panose="020B0604020202020204" pitchFamily="34" charset="0"/>
              </a:rPr>
              <a:t>EXAMEN ESPECIAL DNA5-GAD-0010-2023:</a:t>
            </a:r>
          </a:p>
          <a:p>
            <a:pPr marL="285750" indent="-285750" algn="just">
              <a:buFont typeface="Arial" panose="020B0604020202020204" pitchFamily="34" charset="0"/>
              <a:buChar char="•"/>
            </a:pPr>
            <a:endParaRPr lang="es-MX"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b="1" dirty="0">
                <a:solidFill>
                  <a:schemeClr val="accent1">
                    <a:lumMod val="50000"/>
                  </a:schemeClr>
                </a:solidFill>
                <a:latin typeface="Arial" panose="020B0604020202020204" pitchFamily="34" charset="0"/>
                <a:cs typeface="Arial" panose="020B0604020202020204" pitchFamily="34" charset="0"/>
              </a:rPr>
              <a:t>1. CUMPLIMIENTO DE INDICADORES DE CALIDAD DEL SERVICIO DE TRANSPORTE PÚBLICO Y REQUISITOS, PREVIA A LA ACTUALIZACIÓN DE LA TARIFA:</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RECOMENDACIÓN AL DIRECTOR METROPOLITANO DE GESTIÓN DE LA MOVILIDAD: Supervisar que los servidores a cargo de la revisión de obligaciones de las operadoras de transporte público evidencien su condición activa de afiliación al IESS y que los patronos sean las operadoras o los propietarios de los vehículos; en caso de incumplimiento de la obligación de afiliación al IESS, tomará las acciones correspondientes establecidas para el efecto.</a:t>
            </a:r>
          </a:p>
          <a:p>
            <a:pPr marL="742950" lvl="1" indent="-285750" algn="just">
              <a:buFont typeface="Arial" panose="020B0604020202020204" pitchFamily="34" charset="0"/>
              <a:buChar char="•"/>
            </a:pPr>
            <a:endParaRPr lang="es-MX" sz="18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b="1" dirty="0">
                <a:solidFill>
                  <a:schemeClr val="accent1">
                    <a:lumMod val="50000"/>
                  </a:schemeClr>
                </a:solidFill>
                <a:latin typeface="Arial" panose="020B0604020202020204" pitchFamily="34" charset="0"/>
                <a:cs typeface="Arial" panose="020B0604020202020204" pitchFamily="34" charset="0"/>
              </a:rPr>
              <a:t>2. MONITOREO Y CONTROL DEL CUMPLIMIENTO DE LOS INDICADORES DE CALIDAD:</a:t>
            </a:r>
          </a:p>
          <a:p>
            <a:pPr marL="285750" indent="-285750" algn="just">
              <a:buFont typeface="Arial" panose="020B0604020202020204" pitchFamily="34" charset="0"/>
              <a:buChar char="•"/>
            </a:pPr>
            <a:endParaRPr lang="es-MX" sz="1300" dirty="0">
              <a:solidFill>
                <a:schemeClr val="accent1">
                  <a:lumMod val="50000"/>
                </a:schemeClr>
              </a:solidFill>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MX" sz="1800" dirty="0">
                <a:solidFill>
                  <a:schemeClr val="accent1">
                    <a:lumMod val="50000"/>
                  </a:schemeClr>
                </a:solidFill>
                <a:latin typeface="Arial" panose="020B0604020202020204" pitchFamily="34" charset="0"/>
                <a:cs typeface="Arial" panose="020B0604020202020204" pitchFamily="34" charset="0"/>
              </a:rPr>
              <a:t>RECOMENDACIÓN AL DIRECTOR METROPOLITANO DE GESTIÓN DE LA MOVILIDAD Y DIRECTOR DE TECNOLOGÍA DE LA MOVILIDAD: El desarrollo e implementación de un sistema integral de monitoreo del servicio transporte público, incluyendo controles, parámetros operacionales, transmisión desde los dispositivos GPS de las unidades de transporte, alimentadoras e indicadores, para la realización del seguimiento del cumplimiento de requisitos, indicadores de calidad y elaboración de reportes, cuyos resultados permita establecer acciones de mejora continua para garantizar la calidad del servicio de transporte público a la ciudadanía.</a:t>
            </a:r>
          </a:p>
          <a:p>
            <a:pPr marL="285750" indent="-285750" algn="just">
              <a:buFont typeface="Arial" panose="020B0604020202020204" pitchFamily="34" charset="0"/>
              <a:buChar char="•"/>
            </a:pPr>
            <a:endParaRPr lang="es-MX" sz="1300" dirty="0">
              <a:solidFill>
                <a:schemeClr val="accent1">
                  <a:lumMod val="50000"/>
                </a:schemeClr>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s-EC" sz="1200" dirty="0">
              <a:latin typeface="Arial" panose="020B0604020202020204" pitchFamily="34" charset="0"/>
              <a:cs typeface="Arial" panose="020B0604020202020204" pitchFamily="34" charset="0"/>
            </a:endParaRPr>
          </a:p>
        </p:txBody>
      </p:sp>
      <p:pic>
        <p:nvPicPr>
          <p:cNvPr id="4" name="Gráfico 39">
            <a:extLst>
              <a:ext uri="{FF2B5EF4-FFF2-40B4-BE49-F238E27FC236}">
                <a16:creationId xmlns:a16="http://schemas.microsoft.com/office/drawing/2014/main" id="{C9E16B5E-FE4C-2184-F085-EED624EF7B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4776" y="92280"/>
            <a:ext cx="1583690" cy="789940"/>
          </a:xfrm>
          <a:prstGeom prst="rect">
            <a:avLst/>
          </a:prstGeom>
        </p:spPr>
      </p:pic>
      <p:pic>
        <p:nvPicPr>
          <p:cNvPr id="5" name="Gráfico 40">
            <a:extLst>
              <a:ext uri="{FF2B5EF4-FFF2-40B4-BE49-F238E27FC236}">
                <a16:creationId xmlns:a16="http://schemas.microsoft.com/office/drawing/2014/main" id="{9A883E0C-D89B-7502-0349-E71FC1F5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24745" y="6401150"/>
            <a:ext cx="8548382" cy="381000"/>
          </a:xfrm>
          <a:prstGeom prst="rect">
            <a:avLst/>
          </a:prstGeom>
        </p:spPr>
      </p:pic>
    </p:spTree>
    <p:extLst>
      <p:ext uri="{BB962C8B-B14F-4D97-AF65-F5344CB8AC3E}">
        <p14:creationId xmlns:p14="http://schemas.microsoft.com/office/powerpoint/2010/main" val="12995005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BA1F29F9825D7645A7586179705B6BAB" ma:contentTypeVersion="2" ma:contentTypeDescription="Crear nuevo documento." ma:contentTypeScope="" ma:versionID="47b3d4a3368a98400dc467cee411ab6a">
  <xsd:schema xmlns:xsd="http://www.w3.org/2001/XMLSchema" xmlns:xs="http://www.w3.org/2001/XMLSchema" xmlns:p="http://schemas.microsoft.com/office/2006/metadata/properties" xmlns:ns3="4fa1cf7b-f6b0-45f4-9f81-06a68b1a873b" targetNamespace="http://schemas.microsoft.com/office/2006/metadata/properties" ma:root="true" ma:fieldsID="659cab87bfec7a0f7d5487801283ca1d" ns3:_="">
    <xsd:import namespace="4fa1cf7b-f6b0-45f4-9f81-06a68b1a873b"/>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1cf7b-f6b0-45f4-9f81-06a68b1a87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E7DD44-7D3E-4891-B079-6A68F7FA6566}">
  <ds:schemaRefs>
    <ds:schemaRef ds:uri="http://schemas.microsoft.com/sharepoint/v3/contenttype/forms"/>
  </ds:schemaRefs>
</ds:datastoreItem>
</file>

<file path=customXml/itemProps2.xml><?xml version="1.0" encoding="utf-8"?>
<ds:datastoreItem xmlns:ds="http://schemas.openxmlformats.org/officeDocument/2006/customXml" ds:itemID="{5500C894-4CD4-428B-8C47-98730390CB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a1cf7b-f6b0-45f4-9f81-06a68b1a87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C534B7-A40A-4079-99E5-898320CB449E}">
  <ds:schemaRefs>
    <ds:schemaRef ds:uri="http://purl.org/dc/dcmitype/"/>
    <ds:schemaRef ds:uri="http://schemas.microsoft.com/office/infopath/2007/PartnerControls"/>
    <ds:schemaRef ds:uri="http://purl.org/dc/elements/1.1/"/>
    <ds:schemaRef ds:uri="http://www.w3.org/XML/1998/namespace"/>
    <ds:schemaRef ds:uri="http://schemas.microsoft.com/office/2006/documentManagement/types"/>
    <ds:schemaRef ds:uri="http://schemas.openxmlformats.org/package/2006/metadata/core-properties"/>
    <ds:schemaRef ds:uri="4fa1cf7b-f6b0-45f4-9f81-06a68b1a873b"/>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282</TotalTime>
  <Words>1647</Words>
  <Application>Microsoft Office PowerPoint</Application>
  <PresentationFormat>Panorámica</PresentationFormat>
  <Paragraphs>176</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Century Gothic,Bold</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Nelson Patricio Meza Ninacuri</dc:creator>
  <cp:lastModifiedBy>Luis Manuel Guaman Peñaherrera</cp:lastModifiedBy>
  <cp:revision>34</cp:revision>
  <dcterms:created xsi:type="dcterms:W3CDTF">2022-09-12T14:11:12Z</dcterms:created>
  <dcterms:modified xsi:type="dcterms:W3CDTF">2023-04-18T00:07:15Z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0x010100BA1F29F9825D7645A7586179705B6BAB</vt:lpwstr>
  </property>
</Properties>
</file>