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272100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203002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F74D97-4E22-447F-B5CF-3848F89221B3}" type="slidenum">
              <a:rPr lang="en-US" smtClean="0"/>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205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342902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F74D97-4E22-447F-B5CF-3848F89221B3}" type="slidenum">
              <a:rPr lang="en-US" smtClean="0"/>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3444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2831065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725141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172222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110066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300161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388130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183730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561924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396300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349109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F94FCBA-021F-43C2-BA9D-999D915C7116}" type="datetimeFigureOut">
              <a:rPr lang="en-US" smtClean="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F74D97-4E22-447F-B5CF-3848F89221B3}" type="slidenum">
              <a:rPr lang="en-US" smtClean="0"/>
              <a:t>‹Nº›</a:t>
            </a:fld>
            <a:endParaRPr lang="en-US" dirty="0"/>
          </a:p>
        </p:txBody>
      </p:sp>
    </p:spTree>
    <p:extLst>
      <p:ext uri="{BB962C8B-B14F-4D97-AF65-F5344CB8AC3E}">
        <p14:creationId xmlns:p14="http://schemas.microsoft.com/office/powerpoint/2010/main" val="15651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F94FCBA-021F-43C2-BA9D-999D915C7116}" type="datetimeFigureOut">
              <a:rPr lang="en-US" smtClean="0"/>
              <a:t>4/11/2023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F74D97-4E22-447F-B5CF-3848F89221B3}" type="slidenum">
              <a:rPr lang="en-US" smtClean="0"/>
              <a:t>‹Nº›</a:t>
            </a:fld>
            <a:endParaRPr lang="en-US" dirty="0"/>
          </a:p>
        </p:txBody>
      </p:sp>
    </p:spTree>
    <p:extLst>
      <p:ext uri="{BB962C8B-B14F-4D97-AF65-F5344CB8AC3E}">
        <p14:creationId xmlns:p14="http://schemas.microsoft.com/office/powerpoint/2010/main" val="1818847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025092"/>
          </a:xfrm>
        </p:spPr>
        <p:txBody>
          <a:bodyPr>
            <a:normAutofit fontScale="90000"/>
          </a:bodyPr>
          <a:lstStyle/>
          <a:p>
            <a:r>
              <a:rPr lang="es-EC" b="1" dirty="0"/>
              <a:t>COMPETENCIA:</a:t>
            </a:r>
            <a:r>
              <a:rPr lang="en-US" dirty="0"/>
              <a:t/>
            </a:r>
            <a:br>
              <a:rPr lang="en-US" dirty="0"/>
            </a:br>
            <a:endParaRPr lang="en-US" dirty="0"/>
          </a:p>
        </p:txBody>
      </p:sp>
      <p:sp>
        <p:nvSpPr>
          <p:cNvPr id="3" name="Subtítulo 2"/>
          <p:cNvSpPr>
            <a:spLocks noGrp="1"/>
          </p:cNvSpPr>
          <p:nvPr>
            <p:ph type="subTitle" idx="1"/>
          </p:nvPr>
        </p:nvSpPr>
        <p:spPr>
          <a:xfrm>
            <a:off x="1524000" y="1468582"/>
            <a:ext cx="9144000" cy="4904509"/>
          </a:xfrm>
        </p:spPr>
        <p:txBody>
          <a:bodyPr>
            <a:noAutofit/>
          </a:bodyPr>
          <a:lstStyle/>
          <a:p>
            <a:pPr marL="342900" indent="-342900" algn="just">
              <a:buFont typeface="Arial" panose="020B0604020202020204" pitchFamily="34" charset="0"/>
              <a:buChar char="•"/>
            </a:pPr>
            <a:r>
              <a:rPr lang="es-EC" sz="2000" dirty="0"/>
              <a:t>Como parte de las competencias de la Comisión de Conectividad, se hace necesario ajustar la normativa a las exigencias actuales, y con más razón cuando se trata de actualizar y ordenar disposiciones obscuras que no permiten instalar el Consejo de Gobierno Electrónico.</a:t>
            </a:r>
            <a:endParaRPr lang="en-US" sz="2000" dirty="0"/>
          </a:p>
          <a:p>
            <a:pPr marL="342900" indent="-342900" algn="just">
              <a:buFont typeface="Arial" panose="020B0604020202020204" pitchFamily="34" charset="0"/>
              <a:buChar char="•"/>
            </a:pPr>
            <a:r>
              <a:rPr lang="es-EC" sz="2000" dirty="0"/>
              <a:t>Según el artículo 82 de la Constitución de la </a:t>
            </a:r>
            <a:r>
              <a:rPr lang="es-EC" sz="2000" dirty="0" smtClean="0"/>
              <a:t>República </a:t>
            </a:r>
            <a:r>
              <a:rPr lang="es-EC" sz="2000" dirty="0"/>
              <a:t>del Ecuador </a:t>
            </a:r>
            <a:r>
              <a:rPr lang="es-EC" sz="2000" dirty="0" smtClean="0"/>
              <a:t>establece que</a:t>
            </a:r>
            <a:r>
              <a:rPr lang="es-EC" sz="2000" dirty="0"/>
              <a:t>:</a:t>
            </a:r>
            <a:r>
              <a:rPr lang="es-EC" sz="2000" i="1" dirty="0"/>
              <a:t> “El derecho a la seguridad jurídica se fundamenta en el respeto a la Constitución y en la existencia de normas jurídicas previas, claras, públicas y aplicadas por las autoridades competentes.”,</a:t>
            </a:r>
            <a:r>
              <a:rPr lang="es-EC" sz="2000" dirty="0"/>
              <a:t> en ese sentido toda normativa que se crea debe contener estos requisitos mínimos para su aprobación a fin de que cumpla con su objetivo para el cual fue creada.</a:t>
            </a:r>
            <a:endParaRPr lang="en-US" sz="2000" dirty="0"/>
          </a:p>
        </p:txBody>
      </p:sp>
    </p:spTree>
    <p:extLst>
      <p:ext uri="{BB962C8B-B14F-4D97-AF65-F5344CB8AC3E}">
        <p14:creationId xmlns:p14="http://schemas.microsoft.com/office/powerpoint/2010/main" val="1873645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574511"/>
          </a:xfrm>
        </p:spPr>
        <p:txBody>
          <a:bodyPr>
            <a:normAutofit fontScale="90000"/>
          </a:bodyPr>
          <a:lstStyle/>
          <a:p>
            <a:pPr algn="ctr"/>
            <a:r>
              <a:rPr lang="es-EC" b="1" dirty="0" smtClean="0"/>
              <a:t>ANTECEDENTES.</a:t>
            </a:r>
            <a:r>
              <a:rPr lang="en-US" dirty="0" smtClean="0"/>
              <a:t/>
            </a:r>
            <a:br>
              <a:rPr lang="en-US" dirty="0" smtClean="0"/>
            </a:br>
            <a:r>
              <a:rPr lang="en-US" dirty="0" smtClean="0"/>
              <a:t>1. </a:t>
            </a:r>
            <a:r>
              <a:rPr lang="es-EC" b="1" dirty="0" smtClean="0"/>
              <a:t>Instalación fallida.</a:t>
            </a:r>
            <a:r>
              <a:rPr lang="en-US" dirty="0"/>
              <a:t/>
            </a:r>
            <a:br>
              <a:rPr lang="en-US" dirty="0"/>
            </a:br>
            <a:endParaRPr lang="en-US" dirty="0"/>
          </a:p>
        </p:txBody>
      </p:sp>
      <p:sp>
        <p:nvSpPr>
          <p:cNvPr id="3" name="Marcador de contenido 2"/>
          <p:cNvSpPr>
            <a:spLocks noGrp="1"/>
          </p:cNvSpPr>
          <p:nvPr>
            <p:ph idx="1"/>
          </p:nvPr>
        </p:nvSpPr>
        <p:spPr>
          <a:xfrm>
            <a:off x="838200" y="1828799"/>
            <a:ext cx="10515600" cy="4348163"/>
          </a:xfrm>
        </p:spPr>
        <p:txBody>
          <a:bodyPr/>
          <a:lstStyle/>
          <a:p>
            <a:pPr algn="just"/>
            <a:r>
              <a:rPr lang="es-EC" sz="2800" dirty="0"/>
              <a:t>Con fecha 26 de enero del 2022, se convocó a la sesión de Conectividad cuyo primer punto fue la instalación del </a:t>
            </a:r>
            <a:r>
              <a:rPr lang="es-EC" sz="2800" b="1" dirty="0"/>
              <a:t>Consejo de Gobierno Electrónico</a:t>
            </a:r>
            <a:r>
              <a:rPr lang="es-EC" sz="2800" dirty="0"/>
              <a:t> establecido en el Código Municipal, sin embargo, al no poder instalarlo, surgió la necesidad desde la presidencia de recabar criterios uniformes por parte de los entes convocados respecto de su conformación, facultad de delegación, y quorum. </a:t>
            </a:r>
            <a:endParaRPr lang="en-US" sz="2800" dirty="0"/>
          </a:p>
          <a:p>
            <a:pPr marL="0" indent="0">
              <a:buNone/>
            </a:pPr>
            <a:endParaRPr lang="en-US" dirty="0"/>
          </a:p>
        </p:txBody>
      </p:sp>
    </p:spTree>
    <p:extLst>
      <p:ext uri="{BB962C8B-B14F-4D97-AF65-F5344CB8AC3E}">
        <p14:creationId xmlns:p14="http://schemas.microsoft.com/office/powerpoint/2010/main" val="466901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sz="2400" b="1" dirty="0" smtClean="0"/>
              <a:t>2. Consultas </a:t>
            </a:r>
            <a:r>
              <a:rPr lang="es-EC" sz="2400" b="1" dirty="0"/>
              <a:t>y respuestas.</a:t>
            </a:r>
            <a:r>
              <a:rPr lang="en-US" sz="2400" dirty="0"/>
              <a:t/>
            </a:r>
            <a:br>
              <a:rPr lang="en-US" sz="2400" dirty="0"/>
            </a:br>
            <a:r>
              <a:rPr lang="es-EC" sz="2000" dirty="0"/>
              <a:t>Desde la presidencia de la comisión se planteó algunas consultas respecto</a:t>
            </a:r>
            <a:r>
              <a:rPr lang="es-EC" sz="2000" b="1" dirty="0"/>
              <a:t> </a:t>
            </a:r>
            <a:r>
              <a:rPr lang="es-EC" sz="2000" dirty="0" smtClean="0"/>
              <a:t>de la conformación</a:t>
            </a:r>
            <a:r>
              <a:rPr lang="es-EC" sz="2000" dirty="0"/>
              <a:t>, facultad de delegación, y quorum y votaciones. </a:t>
            </a:r>
            <a:endParaRPr lang="en-US"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173631688"/>
              </p:ext>
            </p:extLst>
          </p:nvPr>
        </p:nvGraphicFramePr>
        <p:xfrm>
          <a:off x="734291" y="1870364"/>
          <a:ext cx="10196945" cy="4964408"/>
        </p:xfrm>
        <a:graphic>
          <a:graphicData uri="http://schemas.openxmlformats.org/drawingml/2006/table">
            <a:tbl>
              <a:tblPr firstRow="1" firstCol="1" bandRow="1">
                <a:tableStyleId>{5C22544A-7EE6-4342-B048-85BDC9FD1C3A}</a:tableStyleId>
              </a:tblPr>
              <a:tblGrid>
                <a:gridCol w="2162564">
                  <a:extLst>
                    <a:ext uri="{9D8B030D-6E8A-4147-A177-3AD203B41FA5}">
                      <a16:colId xmlns:a16="http://schemas.microsoft.com/office/drawing/2014/main" val="1163108933"/>
                    </a:ext>
                  </a:extLst>
                </a:gridCol>
                <a:gridCol w="8034381">
                  <a:extLst>
                    <a:ext uri="{9D8B030D-6E8A-4147-A177-3AD203B41FA5}">
                      <a16:colId xmlns:a16="http://schemas.microsoft.com/office/drawing/2014/main" val="3448494666"/>
                    </a:ext>
                  </a:extLst>
                </a:gridCol>
              </a:tblGrid>
              <a:tr h="1608278">
                <a:tc rowSpan="3">
                  <a:txBody>
                    <a:bodyPr/>
                    <a:lstStyle/>
                    <a:p>
                      <a:pPr>
                        <a:lnSpc>
                          <a:spcPct val="107000"/>
                        </a:lnSpc>
                        <a:spcAft>
                          <a:spcPts val="0"/>
                        </a:spcAft>
                      </a:pPr>
                      <a:r>
                        <a:rPr lang="es-EC" sz="1600" dirty="0">
                          <a:effectLst/>
                        </a:rPr>
                        <a:t>Despacho del Concejal Juan Carlos Fiallo, mediante memorando Nro. GADDMQ-DC-JCFC-2022-0033-M de 05 de febrero del 2022.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C" sz="1400" dirty="0">
                          <a:effectLst/>
                        </a:rPr>
                        <a:t>ALCALDIA</a:t>
                      </a:r>
                      <a:endParaRPr lang="en-US" sz="1400" dirty="0">
                        <a:effectLst/>
                      </a:endParaRPr>
                    </a:p>
                    <a:p>
                      <a:pPr algn="just">
                        <a:lnSpc>
                          <a:spcPct val="107000"/>
                        </a:lnSpc>
                        <a:spcAft>
                          <a:spcPts val="0"/>
                        </a:spcAft>
                      </a:pPr>
                      <a:r>
                        <a:rPr lang="es-EC" sz="1400" dirty="0">
                          <a:effectLst/>
                        </a:rPr>
                        <a:t>Mediante Oficio Nro. GADDMQ-AM-2022-0388-OF de fecha 08 de marzo de 2022, señala: “(…) al no existir una claridad respecto a los secretarios que deben conformar el Consejo de Gobierno Electrónico, solicito a usted, señor Procurador Metropolitano, se sirva emitir un informe jurídico, a través del cual se revise y analice la aplicación del referido artículo 1152 del Código Municipal.”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0276072"/>
                  </a:ext>
                </a:extLst>
              </a:tr>
              <a:tr h="2148380">
                <a:tc vMerge="1">
                  <a:txBody>
                    <a:bodyPr/>
                    <a:lstStyle/>
                    <a:p>
                      <a:endParaRPr lang="en-US"/>
                    </a:p>
                  </a:txBody>
                  <a:tcPr/>
                </a:tc>
                <a:tc>
                  <a:txBody>
                    <a:bodyPr/>
                    <a:lstStyle/>
                    <a:p>
                      <a:pPr>
                        <a:lnSpc>
                          <a:spcPct val="107000"/>
                        </a:lnSpc>
                        <a:spcAft>
                          <a:spcPts val="0"/>
                        </a:spcAft>
                      </a:pPr>
                      <a:r>
                        <a:rPr lang="es-EC" sz="1400" b="1" dirty="0">
                          <a:effectLst/>
                        </a:rPr>
                        <a:t>PROCURADURIA METROPOLITANA.</a:t>
                      </a:r>
                      <a:endParaRPr lang="en-US" sz="1400" b="1" dirty="0">
                        <a:effectLst/>
                      </a:endParaRPr>
                    </a:p>
                    <a:p>
                      <a:pPr algn="just">
                        <a:lnSpc>
                          <a:spcPct val="107000"/>
                        </a:lnSpc>
                        <a:spcAft>
                          <a:spcPts val="0"/>
                        </a:spcAft>
                      </a:pPr>
                      <a:r>
                        <a:rPr lang="es-EC" sz="1400" dirty="0">
                          <a:effectLst/>
                        </a:rPr>
                        <a:t>Mediante Oficio Nro. GADDMQ-PM-2022-0937-O, de fecha 03 de marzo de 2022, señala: “Dada la falta de disposición expresa en la norma de creación del Consejo de Gobierno Electrónico sobre su funcionamiento, son aplicables las disposiciones del COA, considerando que, los miembros del Consejo del Gobierno Electrónico, (…)  participan por la autoridad envestida a ellos, conforme las funciones o cargo que desempeñan para ser miembros, por lo que, tanto los votos como el quorum, deberían constatarse por cada titular, y no por persona;(…)”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8851488"/>
                  </a:ext>
                </a:extLst>
              </a:tr>
              <a:tr h="1207750">
                <a:tc vMerge="1">
                  <a:txBody>
                    <a:bodyPr/>
                    <a:lstStyle/>
                    <a:p>
                      <a:endParaRPr lang="en-US"/>
                    </a:p>
                  </a:txBody>
                  <a:tcPr/>
                </a:tc>
                <a:tc>
                  <a:txBody>
                    <a:bodyPr/>
                    <a:lstStyle/>
                    <a:p>
                      <a:pPr>
                        <a:lnSpc>
                          <a:spcPct val="107000"/>
                        </a:lnSpc>
                        <a:spcAft>
                          <a:spcPts val="0"/>
                        </a:spcAft>
                      </a:pPr>
                      <a:r>
                        <a:rPr lang="es-EC" sz="1400" b="1" dirty="0">
                          <a:effectLst/>
                        </a:rPr>
                        <a:t>SECRETARÍA GENERAL DE PLANIFICACIÓN.</a:t>
                      </a:r>
                      <a:endParaRPr lang="en-US" sz="1400" b="1" dirty="0">
                        <a:effectLst/>
                      </a:endParaRPr>
                    </a:p>
                    <a:p>
                      <a:pPr algn="just">
                        <a:lnSpc>
                          <a:spcPct val="107000"/>
                        </a:lnSpc>
                        <a:spcAft>
                          <a:spcPts val="0"/>
                        </a:spcAft>
                      </a:pPr>
                      <a:r>
                        <a:rPr lang="es-EC" sz="1400" dirty="0">
                          <a:effectLst/>
                        </a:rPr>
                        <a:t>Mediante Oficio Nro. GADDMQ-SGP-2022-0181-O, de fecha 07 de febrero de 2022, señala: “Desde este análisis, existen 12 Secretarías que conforman los 4 ejes estratégicos de gestión. Es decir, todas las Secretarías del Municipio, a excepción de la Secretaría de Comunicación.”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8370146"/>
                  </a:ext>
                </a:extLst>
              </a:tr>
            </a:tbl>
          </a:graphicData>
        </a:graphic>
      </p:graphicFrame>
    </p:spTree>
    <p:extLst>
      <p:ext uri="{BB962C8B-B14F-4D97-AF65-F5344CB8AC3E}">
        <p14:creationId xmlns:p14="http://schemas.microsoft.com/office/powerpoint/2010/main" val="1045630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259892"/>
          </a:xfrm>
        </p:spPr>
        <p:txBody>
          <a:bodyPr>
            <a:normAutofit fontScale="90000"/>
          </a:bodyPr>
          <a:lstStyle/>
          <a:p>
            <a:pPr algn="ctr"/>
            <a:r>
              <a:rPr lang="es-EC" sz="3200" b="1" dirty="0"/>
              <a:t>Informes, Mesas de trabajo, delegados</a:t>
            </a:r>
            <a:r>
              <a:rPr lang="es-EC" sz="3200" b="1" dirty="0" smtClean="0"/>
              <a:t>.</a:t>
            </a:r>
            <a:br>
              <a:rPr lang="es-EC" sz="3200" b="1" dirty="0" smtClean="0"/>
            </a:br>
            <a:r>
              <a:rPr lang="es-ES" sz="2200" dirty="0" smtClean="0"/>
              <a:t>Mediante </a:t>
            </a:r>
            <a:r>
              <a:rPr lang="es-ES" sz="2200" dirty="0"/>
              <a:t>sesiones entre ordinarias y extraordinarias, además de 3 mesas de trabajo se contó con la participación e informes de:</a:t>
            </a:r>
            <a:r>
              <a:rPr lang="en-US" dirty="0"/>
              <a:t/>
            </a:r>
            <a:br>
              <a:rPr lang="en-US" dirty="0"/>
            </a:br>
            <a:r>
              <a:rPr lang="en-US" dirty="0"/>
              <a:t/>
            </a:r>
            <a:br>
              <a:rPr lang="en-US" dirty="0"/>
            </a:b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73824947"/>
              </p:ext>
            </p:extLst>
          </p:nvPr>
        </p:nvGraphicFramePr>
        <p:xfrm>
          <a:off x="1438508" y="1141036"/>
          <a:ext cx="9500839" cy="5700504"/>
        </p:xfrm>
        <a:graphic>
          <a:graphicData uri="http://schemas.openxmlformats.org/drawingml/2006/table">
            <a:tbl>
              <a:tblPr firstRow="1" firstCol="1" bandRow="1">
                <a:tableStyleId>{5C22544A-7EE6-4342-B048-85BDC9FD1C3A}</a:tableStyleId>
              </a:tblPr>
              <a:tblGrid>
                <a:gridCol w="3947531">
                  <a:extLst>
                    <a:ext uri="{9D8B030D-6E8A-4147-A177-3AD203B41FA5}">
                      <a16:colId xmlns:a16="http://schemas.microsoft.com/office/drawing/2014/main" val="1013574694"/>
                    </a:ext>
                  </a:extLst>
                </a:gridCol>
                <a:gridCol w="3147657">
                  <a:extLst>
                    <a:ext uri="{9D8B030D-6E8A-4147-A177-3AD203B41FA5}">
                      <a16:colId xmlns:a16="http://schemas.microsoft.com/office/drawing/2014/main" val="64892593"/>
                    </a:ext>
                  </a:extLst>
                </a:gridCol>
                <a:gridCol w="2405651">
                  <a:extLst>
                    <a:ext uri="{9D8B030D-6E8A-4147-A177-3AD203B41FA5}">
                      <a16:colId xmlns:a16="http://schemas.microsoft.com/office/drawing/2014/main" val="3845823881"/>
                    </a:ext>
                  </a:extLst>
                </a:gridCol>
              </a:tblGrid>
              <a:tr h="219300">
                <a:tc>
                  <a:txBody>
                    <a:bodyPr/>
                    <a:lstStyle/>
                    <a:p>
                      <a:pPr marL="88265" marR="98425">
                        <a:spcAft>
                          <a:spcPts val="0"/>
                        </a:spcAft>
                      </a:pPr>
                      <a:r>
                        <a:rPr lang="es-ES" sz="1600" dirty="0">
                          <a:effectLst/>
                        </a:rPr>
                        <a:t>INSTITUCION </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88265" marR="98425">
                        <a:spcAft>
                          <a:spcPts val="0"/>
                        </a:spcAft>
                      </a:pPr>
                      <a:r>
                        <a:rPr lang="es-ES" sz="1600" dirty="0">
                          <a:effectLst/>
                        </a:rPr>
                        <a:t>DELEGADO </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88265" marR="98425">
                        <a:spcAft>
                          <a:spcPts val="0"/>
                        </a:spcAft>
                      </a:pPr>
                      <a:r>
                        <a:rPr lang="es-ES" sz="1600" dirty="0">
                          <a:effectLst/>
                        </a:rPr>
                        <a:t>INFORMES.</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1848329"/>
                  </a:ext>
                </a:extLst>
              </a:tr>
              <a:tr h="822375">
                <a:tc>
                  <a:txBody>
                    <a:bodyPr/>
                    <a:lstStyle/>
                    <a:p>
                      <a:pPr marR="98425" algn="just">
                        <a:spcAft>
                          <a:spcPts val="0"/>
                        </a:spcAft>
                      </a:pPr>
                      <a:r>
                        <a:rPr lang="es-ES" sz="1800" dirty="0">
                          <a:effectLst/>
                        </a:rPr>
                        <a:t>Secretaria de Coordinación Territorial.</a:t>
                      </a:r>
                      <a:endParaRPr lang="en-US" sz="1800" dirty="0">
                        <a:effectLst/>
                      </a:endParaRPr>
                    </a:p>
                    <a:p>
                      <a:pPr marL="88265" marR="98425" algn="just">
                        <a:spcAft>
                          <a:spcPts val="0"/>
                        </a:spcAft>
                      </a:pPr>
                      <a:r>
                        <a:rPr lang="es-ES" sz="1800" dirty="0">
                          <a:effectLst/>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342900" marR="98425" lvl="0" indent="-342900">
                        <a:spcAft>
                          <a:spcPts val="0"/>
                        </a:spcAft>
                        <a:buFont typeface="+mj-lt"/>
                        <a:buAutoNum type="arabicPeriod"/>
                      </a:pPr>
                      <a:r>
                        <a:rPr lang="es-ES" sz="1400" dirty="0">
                          <a:effectLst/>
                        </a:rPr>
                        <a:t>Ángelo Rodríguez.</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457200" marR="98425">
                        <a:spcAft>
                          <a:spcPts val="0"/>
                        </a:spcAft>
                      </a:pPr>
                      <a:r>
                        <a:rPr lang="es-ES" sz="1600" dirty="0">
                          <a:effectLst/>
                        </a:rPr>
                        <a:t>Favorable </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7113692"/>
                  </a:ext>
                </a:extLst>
              </a:tr>
              <a:tr h="657900">
                <a:tc>
                  <a:txBody>
                    <a:bodyPr/>
                    <a:lstStyle/>
                    <a:p>
                      <a:pPr marL="88265" marR="98425" algn="just">
                        <a:spcAft>
                          <a:spcPts val="0"/>
                        </a:spcAft>
                      </a:pPr>
                      <a:r>
                        <a:rPr lang="es-ES" sz="1800" dirty="0">
                          <a:effectLst/>
                        </a:rPr>
                        <a:t>Procuraduría Metropolitana.</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342900" marR="98425" lvl="0" indent="-342900">
                        <a:spcAft>
                          <a:spcPts val="0"/>
                        </a:spcAft>
                        <a:buFont typeface="+mj-lt"/>
                        <a:buAutoNum type="arabicPeriod"/>
                      </a:pPr>
                      <a:r>
                        <a:rPr lang="es-ES" sz="1400" dirty="0">
                          <a:effectLst/>
                        </a:rPr>
                        <a:t>Isabel Cepeda.</a:t>
                      </a:r>
                      <a:endParaRPr lang="en-US" sz="1800" dirty="0">
                        <a:effectLst/>
                      </a:endParaRPr>
                    </a:p>
                    <a:p>
                      <a:pPr marL="342900" marR="98425" lvl="0" indent="-342900">
                        <a:spcAft>
                          <a:spcPts val="0"/>
                        </a:spcAft>
                        <a:buFont typeface="+mj-lt"/>
                        <a:buAutoNum type="arabicPeriod"/>
                      </a:pPr>
                      <a:r>
                        <a:rPr lang="es-ES" sz="1400" dirty="0">
                          <a:effectLst/>
                        </a:rPr>
                        <a:t>Christian Cacciani.</a:t>
                      </a:r>
                      <a:endParaRPr lang="en-US" sz="1800" dirty="0">
                        <a:effectLst/>
                      </a:endParaRPr>
                    </a:p>
                    <a:p>
                      <a:pPr marL="342900" marR="98425" lvl="0" indent="-342900">
                        <a:spcAft>
                          <a:spcPts val="0"/>
                        </a:spcAft>
                        <a:buFont typeface="+mj-lt"/>
                        <a:buAutoNum type="arabicPeriod"/>
                      </a:pPr>
                      <a:r>
                        <a:rPr lang="es-ES" sz="1400" dirty="0">
                          <a:effectLst/>
                        </a:rPr>
                        <a:t>Michael Calderón.</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457200" marR="98425">
                        <a:spcAft>
                          <a:spcPts val="0"/>
                        </a:spcAft>
                      </a:pPr>
                      <a:r>
                        <a:rPr lang="es-ES" sz="1600" dirty="0">
                          <a:effectLst/>
                        </a:rPr>
                        <a:t> </a:t>
                      </a:r>
                      <a:r>
                        <a:rPr lang="es-ES" sz="1600" dirty="0" smtClean="0">
                          <a:effectLst/>
                        </a:rPr>
                        <a:t>”No</a:t>
                      </a:r>
                      <a:r>
                        <a:rPr lang="es-ES" sz="1600" baseline="0" dirty="0" smtClean="0">
                          <a:effectLst/>
                        </a:rPr>
                        <a:t> se encuentra impedimento legal para continuar”.</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5202966"/>
                  </a:ext>
                </a:extLst>
              </a:tr>
              <a:tr h="822375">
                <a:tc>
                  <a:txBody>
                    <a:bodyPr/>
                    <a:lstStyle/>
                    <a:p>
                      <a:pPr marR="98425" algn="just">
                        <a:spcAft>
                          <a:spcPts val="0"/>
                        </a:spcAft>
                      </a:pPr>
                      <a:r>
                        <a:rPr lang="es-ES" sz="1800" dirty="0">
                          <a:effectLst/>
                        </a:rPr>
                        <a:t>Director Metropolitano de Informática.</a:t>
                      </a:r>
                      <a:endParaRPr lang="en-US" sz="1800" dirty="0">
                        <a:effectLst/>
                      </a:endParaRPr>
                    </a:p>
                    <a:p>
                      <a:pPr marL="88265" marR="98425" algn="just">
                        <a:spcAft>
                          <a:spcPts val="0"/>
                        </a:spcAft>
                      </a:pPr>
                      <a:r>
                        <a:rPr lang="es-ES" sz="1800" dirty="0">
                          <a:effectLst/>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342900" marR="98425" lvl="0" indent="-342900">
                        <a:spcAft>
                          <a:spcPts val="0"/>
                        </a:spcAft>
                        <a:buFont typeface="+mj-lt"/>
                        <a:buAutoNum type="arabicPeriod"/>
                      </a:pPr>
                      <a:r>
                        <a:rPr lang="es-ES" sz="1400" dirty="0">
                          <a:effectLst/>
                        </a:rPr>
                        <a:t>Gustavo Castillo.</a:t>
                      </a:r>
                      <a:endParaRPr lang="en-US" sz="1800" dirty="0">
                        <a:effectLst/>
                      </a:endParaRPr>
                    </a:p>
                    <a:p>
                      <a:pPr marL="342900" marR="98425" lvl="0" indent="-342900">
                        <a:spcAft>
                          <a:spcPts val="0"/>
                        </a:spcAft>
                        <a:buFont typeface="+mj-lt"/>
                        <a:buAutoNum type="arabicPeriod"/>
                      </a:pPr>
                      <a:r>
                        <a:rPr lang="es-ES" sz="1400" dirty="0">
                          <a:effectLst/>
                        </a:rPr>
                        <a:t>Franz Enríquez Pozo.</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457200" marR="98425">
                        <a:spcAft>
                          <a:spcPts val="0"/>
                        </a:spcAft>
                      </a:pPr>
                      <a:r>
                        <a:rPr lang="es-ES" sz="1600" dirty="0">
                          <a:effectLst/>
                        </a:rPr>
                        <a:t>Favorable</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977271"/>
                  </a:ext>
                </a:extLst>
              </a:tr>
              <a:tr h="548250">
                <a:tc>
                  <a:txBody>
                    <a:bodyPr/>
                    <a:lstStyle/>
                    <a:p>
                      <a:pPr marL="88265" marR="98425" algn="just">
                        <a:spcAft>
                          <a:spcPts val="0"/>
                        </a:spcAft>
                      </a:pPr>
                      <a:r>
                        <a:rPr lang="es-ES" sz="1800" dirty="0">
                          <a:effectLst/>
                        </a:rPr>
                        <a:t>Secretaria de Desarrollo Productivo y Competitividad.</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342900" marR="98425" lvl="0" indent="-342900">
                        <a:spcAft>
                          <a:spcPts val="0"/>
                        </a:spcAft>
                        <a:buFont typeface="+mj-lt"/>
                        <a:buAutoNum type="arabicPeriod"/>
                      </a:pPr>
                      <a:r>
                        <a:rPr lang="es-ES" sz="1400" dirty="0">
                          <a:effectLst/>
                        </a:rPr>
                        <a:t>David Ochoa- Asesor Legal.</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457200" marR="98425">
                        <a:spcAft>
                          <a:spcPts val="0"/>
                        </a:spcAft>
                      </a:pPr>
                      <a:r>
                        <a:rPr lang="es-ES" sz="1600" dirty="0">
                          <a:effectLst/>
                        </a:rPr>
                        <a:t>Favorable</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0512443"/>
                  </a:ext>
                </a:extLst>
              </a:tr>
              <a:tr h="296740">
                <a:tc>
                  <a:txBody>
                    <a:bodyPr/>
                    <a:lstStyle/>
                    <a:p>
                      <a:pPr>
                        <a:lnSpc>
                          <a:spcPct val="115000"/>
                        </a:lnSpc>
                        <a:spcAft>
                          <a:spcPts val="1000"/>
                        </a:spcAft>
                      </a:pPr>
                      <a:r>
                        <a:rPr lang="es-EC" sz="1800" dirty="0">
                          <a:effectLst/>
                        </a:rPr>
                        <a:t>Administración General</a:t>
                      </a:r>
                      <a:endParaRPr lang="en-US"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marL="342900" marR="98425" lvl="0" indent="-342900">
                        <a:spcAft>
                          <a:spcPts val="0"/>
                        </a:spcAft>
                        <a:buFont typeface="+mj-lt"/>
                        <a:buAutoNum type="arabicPeriod"/>
                      </a:pPr>
                      <a:r>
                        <a:rPr lang="es-ES" sz="1400" dirty="0">
                          <a:effectLst/>
                        </a:rPr>
                        <a:t>Isabel Herrera.</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457200" marR="98425">
                        <a:spcAft>
                          <a:spcPts val="0"/>
                        </a:spcAft>
                      </a:pPr>
                      <a:r>
                        <a:rPr lang="es-ES" sz="1600" dirty="0">
                          <a:effectLst/>
                        </a:rPr>
                        <a:t>Favorable</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6300460"/>
                  </a:ext>
                </a:extLst>
              </a:tr>
              <a:tr h="476070">
                <a:tc>
                  <a:txBody>
                    <a:bodyPr/>
                    <a:lstStyle/>
                    <a:p>
                      <a:pPr>
                        <a:lnSpc>
                          <a:spcPct val="115000"/>
                        </a:lnSpc>
                        <a:spcAft>
                          <a:spcPts val="1000"/>
                        </a:spcAft>
                      </a:pPr>
                      <a:r>
                        <a:rPr lang="es-EC" sz="1800" dirty="0">
                          <a:effectLst/>
                        </a:rPr>
                        <a:t>Secretaria General de Planificación.</a:t>
                      </a:r>
                      <a:endParaRPr lang="en-US"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marL="342900" marR="98425" lvl="0" indent="-342900">
                        <a:spcAft>
                          <a:spcPts val="0"/>
                        </a:spcAft>
                        <a:buFont typeface="+mj-lt"/>
                        <a:buAutoNum type="arabicPeriod"/>
                      </a:pPr>
                      <a:r>
                        <a:rPr lang="es-ES" sz="1400" dirty="0">
                          <a:effectLst/>
                        </a:rPr>
                        <a:t>Oswaldo Cevallos.</a:t>
                      </a:r>
                      <a:endParaRPr lang="en-US" sz="1800" dirty="0">
                        <a:effectLst/>
                      </a:endParaRPr>
                    </a:p>
                    <a:p>
                      <a:pPr marL="342900" marR="98425" lvl="0" indent="-342900">
                        <a:spcAft>
                          <a:spcPts val="0"/>
                        </a:spcAft>
                        <a:buFont typeface="+mj-lt"/>
                        <a:buAutoNum type="arabicPeriod"/>
                      </a:pPr>
                      <a:r>
                        <a:rPr lang="es-ES" sz="1400" dirty="0">
                          <a:effectLst/>
                        </a:rPr>
                        <a:t>Andrés Almeida.</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marL="457200" marR="98425">
                        <a:spcAft>
                          <a:spcPts val="0"/>
                        </a:spcAft>
                      </a:pPr>
                      <a:r>
                        <a:rPr lang="es-ES" sz="1600" dirty="0">
                          <a:effectLst/>
                        </a:rPr>
                        <a:t>Favorable</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00892"/>
                  </a:ext>
                </a:extLst>
              </a:tr>
              <a:tr h="1096500">
                <a:tc>
                  <a:txBody>
                    <a:bodyPr/>
                    <a:lstStyle/>
                    <a:p>
                      <a:pPr marL="88265" marR="98425" algn="just">
                        <a:spcAft>
                          <a:spcPts val="0"/>
                        </a:spcAft>
                      </a:pPr>
                      <a:r>
                        <a:rPr lang="es-ES" sz="1800" dirty="0">
                          <a:effectLst/>
                        </a:rPr>
                        <a:t>Delegados de los Concejales.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gridSpan="2">
                  <a:txBody>
                    <a:bodyPr/>
                    <a:lstStyle/>
                    <a:p>
                      <a:pPr marL="342900" marR="98425" lvl="0" indent="-342900">
                        <a:spcAft>
                          <a:spcPts val="0"/>
                        </a:spcAft>
                        <a:buFont typeface="+mj-lt"/>
                        <a:buAutoNum type="arabicPeriod"/>
                      </a:pPr>
                      <a:r>
                        <a:rPr lang="es-ES" sz="1400" dirty="0">
                          <a:effectLst/>
                        </a:rPr>
                        <a:t>Abg. Anahí Gómez. </a:t>
                      </a:r>
                      <a:endParaRPr lang="en-US" sz="1800" dirty="0">
                        <a:effectLst/>
                      </a:endParaRPr>
                    </a:p>
                    <a:p>
                      <a:pPr marL="342900" marR="98425" lvl="0" indent="-342900">
                        <a:spcAft>
                          <a:spcPts val="0"/>
                        </a:spcAft>
                        <a:buFont typeface="+mj-lt"/>
                        <a:buAutoNum type="arabicPeriod"/>
                      </a:pPr>
                      <a:r>
                        <a:rPr lang="es-ES" sz="1400" dirty="0">
                          <a:effectLst/>
                        </a:rPr>
                        <a:t>Abg. Álvaro Orbea.</a:t>
                      </a:r>
                      <a:endParaRPr lang="en-US" sz="1800" dirty="0">
                        <a:effectLst/>
                      </a:endParaRPr>
                    </a:p>
                    <a:p>
                      <a:pPr marL="342900" marR="98425" lvl="0" indent="-342900">
                        <a:spcAft>
                          <a:spcPts val="0"/>
                        </a:spcAft>
                        <a:buFont typeface="+mj-lt"/>
                        <a:buAutoNum type="arabicPeriod"/>
                      </a:pPr>
                      <a:r>
                        <a:rPr lang="es-ES" sz="1400" dirty="0">
                          <a:effectLst/>
                        </a:rPr>
                        <a:t>Abg. Hugo Tarapues.</a:t>
                      </a:r>
                      <a:endParaRPr lang="en-US" sz="1800" dirty="0">
                        <a:effectLst/>
                      </a:endParaRPr>
                    </a:p>
                    <a:p>
                      <a:pPr marL="342900" marR="98425" lvl="0" indent="-342900">
                        <a:spcAft>
                          <a:spcPts val="0"/>
                        </a:spcAft>
                        <a:buFont typeface="+mj-lt"/>
                        <a:buAutoNum type="arabicPeriod"/>
                      </a:pPr>
                      <a:r>
                        <a:rPr lang="es-ES" sz="1400" dirty="0">
                          <a:effectLst/>
                        </a:rPr>
                        <a:t>Abg. Diego Buenaño.</a:t>
                      </a:r>
                      <a:endParaRPr lang="en-US" sz="1800" dirty="0">
                        <a:effectLst/>
                      </a:endParaRPr>
                    </a:p>
                    <a:p>
                      <a:pPr marL="381635" marR="98425">
                        <a:spcAft>
                          <a:spcPts val="0"/>
                        </a:spcAft>
                      </a:pPr>
                      <a:r>
                        <a:rPr lang="es-ES" sz="1400" dirty="0">
                          <a:effectLst/>
                        </a:rPr>
                        <a:t>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311736329"/>
                  </a:ext>
                </a:extLst>
              </a:tr>
            </a:tbl>
          </a:graphicData>
        </a:graphic>
      </p:graphicFrame>
    </p:spTree>
    <p:extLst>
      <p:ext uri="{BB962C8B-B14F-4D97-AF65-F5344CB8AC3E}">
        <p14:creationId xmlns:p14="http://schemas.microsoft.com/office/powerpoint/2010/main" val="634722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200" b="1" dirty="0"/>
              <a:t>ESTRUCTURA </a:t>
            </a:r>
            <a:r>
              <a:rPr lang="es-EC" sz="3200" b="1" dirty="0" smtClean="0"/>
              <a:t>DEL PROYECTO DE ORDENANZA</a:t>
            </a:r>
            <a:r>
              <a:rPr lang="es-EC" sz="3200" b="1" dirty="0"/>
              <a:t>:</a:t>
            </a:r>
            <a:endParaRPr lang="en-US" sz="3200" dirty="0"/>
          </a:p>
        </p:txBody>
      </p:sp>
      <p:sp>
        <p:nvSpPr>
          <p:cNvPr id="3" name="Marcador de contenido 2"/>
          <p:cNvSpPr>
            <a:spLocks noGrp="1"/>
          </p:cNvSpPr>
          <p:nvPr>
            <p:ph idx="1"/>
          </p:nvPr>
        </p:nvSpPr>
        <p:spPr/>
        <p:txBody>
          <a:bodyPr>
            <a:normAutofit lnSpcReduction="10000"/>
          </a:bodyPr>
          <a:lstStyle/>
          <a:p>
            <a:pPr algn="just"/>
            <a:r>
              <a:rPr lang="es-EC" sz="3200" dirty="0"/>
              <a:t>La </a:t>
            </a:r>
            <a:r>
              <a:rPr lang="es-EC" sz="3200" dirty="0" smtClean="0"/>
              <a:t>Ordenanza </a:t>
            </a:r>
            <a:r>
              <a:rPr lang="es-EC" sz="3200" dirty="0"/>
              <a:t>al </a:t>
            </a:r>
            <a:r>
              <a:rPr lang="es-EC" sz="3200" dirty="0" smtClean="0"/>
              <a:t>superar el primer debate </a:t>
            </a:r>
            <a:r>
              <a:rPr lang="es-EC" sz="3200" dirty="0" smtClean="0"/>
              <a:t>cumpliendo </a:t>
            </a:r>
            <a:r>
              <a:rPr lang="es-EC" sz="3200" dirty="0" smtClean="0"/>
              <a:t>los </a:t>
            </a:r>
            <a:r>
              <a:rPr lang="es-EC" sz="3200" dirty="0"/>
              <a:t>parámetros que establece el régimen </a:t>
            </a:r>
            <a:r>
              <a:rPr lang="es-EC" sz="3200" dirty="0" smtClean="0"/>
              <a:t>parlamentario, además de acoger las observaciones de los </a:t>
            </a:r>
            <a:r>
              <a:rPr lang="es-EC" sz="3200" dirty="0" smtClean="0"/>
              <a:t>diferentes concejales, </a:t>
            </a:r>
            <a:r>
              <a:rPr lang="es-EC" sz="3200" dirty="0" smtClean="0"/>
              <a:t>se </a:t>
            </a:r>
            <a:r>
              <a:rPr lang="es-EC" sz="3200" dirty="0"/>
              <a:t>encuentra estructurada </a:t>
            </a:r>
            <a:r>
              <a:rPr lang="es-EC" sz="3200" dirty="0" smtClean="0"/>
              <a:t>con sus considerandos, en </a:t>
            </a:r>
            <a:r>
              <a:rPr lang="es-EC" sz="3200" dirty="0"/>
              <a:t>cuatro artículos, una Disposición Transitoria Única y una Disposición Final</a:t>
            </a:r>
            <a:r>
              <a:rPr lang="es-EC" sz="3200" dirty="0" smtClean="0"/>
              <a:t>.</a:t>
            </a:r>
          </a:p>
          <a:p>
            <a:pPr marL="0" indent="0" algn="just">
              <a:buNone/>
            </a:pPr>
            <a:endParaRPr lang="en-US" sz="3200" dirty="0"/>
          </a:p>
        </p:txBody>
      </p:sp>
    </p:spTree>
    <p:extLst>
      <p:ext uri="{BB962C8B-B14F-4D97-AF65-F5344CB8AC3E}">
        <p14:creationId xmlns:p14="http://schemas.microsoft.com/office/powerpoint/2010/main" val="3803314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200" b="1" dirty="0"/>
              <a:t>RESOLUCIÓN DE ALCALDÍA NO. AQ-050-2022.</a:t>
            </a:r>
            <a:endParaRPr lang="es-EC" sz="3200" dirty="0"/>
          </a:p>
        </p:txBody>
      </p:sp>
      <p:sp>
        <p:nvSpPr>
          <p:cNvPr id="3" name="Marcador de contenido 2"/>
          <p:cNvSpPr>
            <a:spLocks noGrp="1"/>
          </p:cNvSpPr>
          <p:nvPr>
            <p:ph idx="1"/>
          </p:nvPr>
        </p:nvSpPr>
        <p:spPr>
          <a:xfrm>
            <a:off x="892098" y="2133600"/>
            <a:ext cx="10612514" cy="4724400"/>
          </a:xfrm>
        </p:spPr>
        <p:txBody>
          <a:bodyPr>
            <a:normAutofit lnSpcReduction="10000"/>
          </a:bodyPr>
          <a:lstStyle/>
          <a:p>
            <a:pPr algn="just"/>
            <a:r>
              <a:rPr lang="es-EC" sz="2400" dirty="0"/>
              <a:t>Mediante este instrumento suscrito el 8 de noviembre del 2022 el Alcalde dispone: </a:t>
            </a:r>
          </a:p>
          <a:p>
            <a:pPr algn="just"/>
            <a:r>
              <a:rPr lang="es-EC" sz="2400" dirty="0"/>
              <a:t>“Se crea la Secretaría de Tecnologías de la Información y Comunicación, como órgano de decisión sectorial, y agréguese en la Estructura Orgánica Funcional del Municipio del Distrito Metropolitano de Quito.”, donde se le otorga entre otras, algunas funciones y responsabilidades entre ellas:</a:t>
            </a:r>
          </a:p>
          <a:p>
            <a:pPr algn="just"/>
            <a:r>
              <a:rPr lang="es-EC" sz="2400" dirty="0" smtClean="0"/>
              <a:t>“Los </a:t>
            </a:r>
            <a:r>
              <a:rPr lang="es-EC" sz="2400" dirty="0"/>
              <a:t>procesos bajo la responsabilidad de la Secretaría de Tecnologías de la Información y Comunicaciones, se califican como adjetivos, es decir, aquellos que apoyan a los procesos gobernantes y sustantivos, se encargan de proporcionar personal competente, reducir los riesgos laborales, preservar la calidad de materiales, equipos, herramientas y servicios</a:t>
            </a:r>
            <a:r>
              <a:rPr lang="es-EC" sz="2400" dirty="0" smtClean="0"/>
              <a:t>.”</a:t>
            </a:r>
            <a:endParaRPr lang="es-EC" sz="2400" dirty="0"/>
          </a:p>
          <a:p>
            <a:endParaRPr lang="es-EC" dirty="0"/>
          </a:p>
        </p:txBody>
      </p:sp>
    </p:spTree>
    <p:extLst>
      <p:ext uri="{BB962C8B-B14F-4D97-AF65-F5344CB8AC3E}">
        <p14:creationId xmlns:p14="http://schemas.microsoft.com/office/powerpoint/2010/main" val="2753970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normAutofit lnSpcReduction="10000"/>
          </a:bodyPr>
          <a:lstStyle/>
          <a:p>
            <a:pPr algn="just"/>
            <a:r>
              <a:rPr lang="es-EC" sz="3200" dirty="0" smtClean="0"/>
              <a:t>Por esto mociono la aprobación del presente proyecto de ordenanza, concerniente al CONSEJO DE GOBIERNO ELECTRONICO 	que se encuentra establecido en el Código Municipal a fin de poder dar paso a la instalación del mismo y continuar hacia la sociedad de la conectividad.</a:t>
            </a:r>
            <a:endParaRPr lang="es-EC" sz="3200" dirty="0"/>
          </a:p>
        </p:txBody>
      </p:sp>
    </p:spTree>
    <p:extLst>
      <p:ext uri="{BB962C8B-B14F-4D97-AF65-F5344CB8AC3E}">
        <p14:creationId xmlns:p14="http://schemas.microsoft.com/office/powerpoint/2010/main" val="139349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sp>
        <p:nvSpPr>
          <p:cNvPr id="3" name="Marcador de contenido 2"/>
          <p:cNvSpPr>
            <a:spLocks noGrp="1"/>
          </p:cNvSpPr>
          <p:nvPr>
            <p:ph idx="1"/>
          </p:nvPr>
        </p:nvSpPr>
        <p:spPr/>
        <p:txBody>
          <a:bodyPr>
            <a:normAutofit/>
          </a:bodyPr>
          <a:lstStyle/>
          <a:p>
            <a:pPr algn="ctr"/>
            <a:r>
              <a:rPr lang="es-ES" sz="3600" dirty="0" smtClean="0"/>
              <a:t>Gracias…</a:t>
            </a:r>
            <a:endParaRPr lang="en-US" sz="3600" dirty="0"/>
          </a:p>
        </p:txBody>
      </p:sp>
    </p:spTree>
    <p:extLst>
      <p:ext uri="{BB962C8B-B14F-4D97-AF65-F5344CB8AC3E}">
        <p14:creationId xmlns:p14="http://schemas.microsoft.com/office/powerpoint/2010/main" val="2559519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TotalTime>
  <Words>745</Words>
  <Application>Microsoft Office PowerPoint</Application>
  <PresentationFormat>Panorámica</PresentationFormat>
  <Paragraphs>55</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Century Gothic</vt:lpstr>
      <vt:lpstr>Times New Roman</vt:lpstr>
      <vt:lpstr>Wingdings 3</vt:lpstr>
      <vt:lpstr>Espiral</vt:lpstr>
      <vt:lpstr>COMPETENCIA: </vt:lpstr>
      <vt:lpstr>ANTECEDENTES. 1. Instalación fallida. </vt:lpstr>
      <vt:lpstr>2. Consultas y respuestas. Desde la presidencia de la comisión se planteó algunas consultas respecto de la conformación, facultad de delegación, y quorum y votaciones. </vt:lpstr>
      <vt:lpstr>Informes, Mesas de trabajo, delegados. Mediante sesiones entre ordinarias y extraordinarias, además de 3 mesas de trabajo se contó con la participación e informes de:  </vt:lpstr>
      <vt:lpstr>ESTRUCTURA DEL PROYECTO DE ORDENANZA:</vt:lpstr>
      <vt:lpstr>RESOLUCIÓN DE ALCALDÍA NO. AQ-050-2022.</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COMPETENCIA: </dc:title>
  <dc:creator>LENOVO</dc:creator>
  <cp:lastModifiedBy>Julian Garrido Ospina</cp:lastModifiedBy>
  <cp:revision>14</cp:revision>
  <cp:lastPrinted>2022-12-30T21:02:39Z</cp:lastPrinted>
  <dcterms:created xsi:type="dcterms:W3CDTF">2022-07-29T00:52:11Z</dcterms:created>
  <dcterms:modified xsi:type="dcterms:W3CDTF">2023-04-11T13:26:04Z</dcterms:modified>
</cp:coreProperties>
</file>