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6" r:id="rId1"/>
  </p:sldMasterIdLst>
  <p:notesMasterIdLst>
    <p:notesMasterId r:id="rId24"/>
  </p:notesMasterIdLst>
  <p:sldIdLst>
    <p:sldId id="286" r:id="rId2"/>
    <p:sldId id="257" r:id="rId3"/>
    <p:sldId id="258" r:id="rId4"/>
    <p:sldId id="289" r:id="rId5"/>
    <p:sldId id="290" r:id="rId6"/>
    <p:sldId id="291" r:id="rId7"/>
    <p:sldId id="259" r:id="rId8"/>
    <p:sldId id="284" r:id="rId9"/>
    <p:sldId id="292" r:id="rId10"/>
    <p:sldId id="293" r:id="rId11"/>
    <p:sldId id="294" r:id="rId12"/>
    <p:sldId id="285" r:id="rId13"/>
    <p:sldId id="295" r:id="rId14"/>
    <p:sldId id="296" r:id="rId15"/>
    <p:sldId id="275" r:id="rId16"/>
    <p:sldId id="299" r:id="rId17"/>
    <p:sldId id="287" r:id="rId18"/>
    <p:sldId id="288" r:id="rId19"/>
    <p:sldId id="297" r:id="rId20"/>
    <p:sldId id="298" r:id="rId21"/>
    <p:sldId id="276" r:id="rId22"/>
    <p:sldId id="271" r:id="rId23"/>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3399"/>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3457" autoAdjust="0"/>
  </p:normalViewPr>
  <p:slideViewPr>
    <p:cSldViewPr snapToGrid="0" snapToObjects="1">
      <p:cViewPr varScale="1">
        <p:scale>
          <a:sx n="64" d="100"/>
          <a:sy n="64" d="100"/>
        </p:scale>
        <p:origin x="96" y="864"/>
      </p:cViewPr>
      <p:guideLst>
        <p:guide orient="horz" pos="2160"/>
        <p:guide pos="3840"/>
      </p:guideLst>
    </p:cSldViewPr>
  </p:slideViewPr>
  <p:notesTextViewPr>
    <p:cViewPr>
      <p:scale>
        <a:sx n="105" d="100"/>
        <a:sy n="10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dirty="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D1630A-A91F-4B8F-98C5-2B1C5E99431B}" type="datetimeFigureOut">
              <a:rPr lang="es-EC" smtClean="0"/>
              <a:t>13/2/2023</a:t>
            </a:fld>
            <a:endParaRPr lang="es-EC" dirty="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C" dirty="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dirty="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FCDDB0-1D19-4CD4-A6F7-C3F6674C115B}" type="slidenum">
              <a:rPr lang="es-EC" smtClean="0"/>
              <a:t>‹Nº›</a:t>
            </a:fld>
            <a:endParaRPr lang="es-EC" dirty="0"/>
          </a:p>
        </p:txBody>
      </p:sp>
    </p:spTree>
    <p:extLst>
      <p:ext uri="{BB962C8B-B14F-4D97-AF65-F5344CB8AC3E}">
        <p14:creationId xmlns:p14="http://schemas.microsoft.com/office/powerpoint/2010/main" val="1151756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D5FCDDB0-1D19-4CD4-A6F7-C3F6674C115B}" type="slidenum">
              <a:rPr lang="es-EC" smtClean="0"/>
              <a:t>15</a:t>
            </a:fld>
            <a:endParaRPr lang="es-EC" dirty="0"/>
          </a:p>
        </p:txBody>
      </p:sp>
    </p:spTree>
    <p:extLst>
      <p:ext uri="{BB962C8B-B14F-4D97-AF65-F5344CB8AC3E}">
        <p14:creationId xmlns:p14="http://schemas.microsoft.com/office/powerpoint/2010/main" val="4463710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C208C9C-C396-CB40-8E8C-F8FB1C3BE2C4}"/>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EC"/>
          </a:p>
        </p:txBody>
      </p:sp>
      <p:sp>
        <p:nvSpPr>
          <p:cNvPr id="3" name="Subtítulo 2">
            <a:extLst>
              <a:ext uri="{FF2B5EF4-FFF2-40B4-BE49-F238E27FC236}">
                <a16:creationId xmlns:a16="http://schemas.microsoft.com/office/drawing/2014/main" id="{04346190-7B9A-B44A-B1B5-9E17A6410DB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EC"/>
          </a:p>
        </p:txBody>
      </p:sp>
      <p:sp>
        <p:nvSpPr>
          <p:cNvPr id="4" name="Marcador de fecha 3">
            <a:extLst>
              <a:ext uri="{FF2B5EF4-FFF2-40B4-BE49-F238E27FC236}">
                <a16:creationId xmlns:a16="http://schemas.microsoft.com/office/drawing/2014/main" id="{0698AFD5-D3CE-414F-BC02-7D7865A9D2FA}"/>
              </a:ext>
            </a:extLst>
          </p:cNvPr>
          <p:cNvSpPr>
            <a:spLocks noGrp="1"/>
          </p:cNvSpPr>
          <p:nvPr>
            <p:ph type="dt" sz="half" idx="10"/>
          </p:nvPr>
        </p:nvSpPr>
        <p:spPr/>
        <p:txBody>
          <a:bodyPr/>
          <a:lstStyle/>
          <a:p>
            <a:fld id="{2E38E9CB-C5E4-D447-87EB-F9BE3040ECD0}" type="datetimeFigureOut">
              <a:rPr lang="es-ES_tradnl" smtClean="0"/>
              <a:t>13/02/2023</a:t>
            </a:fld>
            <a:endParaRPr lang="es-ES_tradnl" dirty="0"/>
          </a:p>
        </p:txBody>
      </p:sp>
      <p:sp>
        <p:nvSpPr>
          <p:cNvPr id="5" name="Marcador de pie de página 4">
            <a:extLst>
              <a:ext uri="{FF2B5EF4-FFF2-40B4-BE49-F238E27FC236}">
                <a16:creationId xmlns:a16="http://schemas.microsoft.com/office/drawing/2014/main" id="{F9C69476-F312-694A-AD80-ABF5E1544A12}"/>
              </a:ext>
            </a:extLst>
          </p:cNvPr>
          <p:cNvSpPr>
            <a:spLocks noGrp="1"/>
          </p:cNvSpPr>
          <p:nvPr>
            <p:ph type="ftr" sz="quarter" idx="11"/>
          </p:nvPr>
        </p:nvSpPr>
        <p:spPr/>
        <p:txBody>
          <a:bodyPr/>
          <a:lstStyle/>
          <a:p>
            <a:endParaRPr lang="es-ES_tradnl" dirty="0"/>
          </a:p>
        </p:txBody>
      </p:sp>
      <p:sp>
        <p:nvSpPr>
          <p:cNvPr id="6" name="Marcador de número de diapositiva 5">
            <a:extLst>
              <a:ext uri="{FF2B5EF4-FFF2-40B4-BE49-F238E27FC236}">
                <a16:creationId xmlns:a16="http://schemas.microsoft.com/office/drawing/2014/main" id="{E049020C-D720-1C4D-8D68-21F9363E2C4A}"/>
              </a:ext>
            </a:extLst>
          </p:cNvPr>
          <p:cNvSpPr>
            <a:spLocks noGrp="1"/>
          </p:cNvSpPr>
          <p:nvPr>
            <p:ph type="sldNum" sz="quarter" idx="12"/>
          </p:nvPr>
        </p:nvSpPr>
        <p:spPr/>
        <p:txBody>
          <a:bodyPr/>
          <a:lstStyle/>
          <a:p>
            <a:fld id="{5B23825F-3E91-9148-B63E-ED6A1E11E9D3}" type="slidenum">
              <a:rPr lang="es-ES_tradnl" smtClean="0"/>
              <a:t>‹Nº›</a:t>
            </a:fld>
            <a:endParaRPr lang="es-ES_tradnl" dirty="0"/>
          </a:p>
        </p:txBody>
      </p:sp>
    </p:spTree>
    <p:extLst>
      <p:ext uri="{BB962C8B-B14F-4D97-AF65-F5344CB8AC3E}">
        <p14:creationId xmlns:p14="http://schemas.microsoft.com/office/powerpoint/2010/main" val="17251678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380CF84-9D66-CB4B-B895-1A69C8DD15D5}"/>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texto vertical 2">
            <a:extLst>
              <a:ext uri="{FF2B5EF4-FFF2-40B4-BE49-F238E27FC236}">
                <a16:creationId xmlns:a16="http://schemas.microsoft.com/office/drawing/2014/main" id="{45536655-7524-704B-9E60-6091018C6AE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1DD2EF0C-B8B7-D543-8289-AE4987CC3953}"/>
              </a:ext>
            </a:extLst>
          </p:cNvPr>
          <p:cNvSpPr>
            <a:spLocks noGrp="1"/>
          </p:cNvSpPr>
          <p:nvPr>
            <p:ph type="dt" sz="half" idx="10"/>
          </p:nvPr>
        </p:nvSpPr>
        <p:spPr/>
        <p:txBody>
          <a:bodyPr/>
          <a:lstStyle/>
          <a:p>
            <a:fld id="{2E38E9CB-C5E4-D447-87EB-F9BE3040ECD0}" type="datetimeFigureOut">
              <a:rPr lang="es-ES_tradnl" smtClean="0"/>
              <a:t>13/02/2023</a:t>
            </a:fld>
            <a:endParaRPr lang="es-ES_tradnl" dirty="0"/>
          </a:p>
        </p:txBody>
      </p:sp>
      <p:sp>
        <p:nvSpPr>
          <p:cNvPr id="5" name="Marcador de pie de página 4">
            <a:extLst>
              <a:ext uri="{FF2B5EF4-FFF2-40B4-BE49-F238E27FC236}">
                <a16:creationId xmlns:a16="http://schemas.microsoft.com/office/drawing/2014/main" id="{D69DDD01-E632-9141-A203-CB971745DA77}"/>
              </a:ext>
            </a:extLst>
          </p:cNvPr>
          <p:cNvSpPr>
            <a:spLocks noGrp="1"/>
          </p:cNvSpPr>
          <p:nvPr>
            <p:ph type="ftr" sz="quarter" idx="11"/>
          </p:nvPr>
        </p:nvSpPr>
        <p:spPr/>
        <p:txBody>
          <a:bodyPr/>
          <a:lstStyle/>
          <a:p>
            <a:endParaRPr lang="es-ES_tradnl" dirty="0"/>
          </a:p>
        </p:txBody>
      </p:sp>
      <p:sp>
        <p:nvSpPr>
          <p:cNvPr id="6" name="Marcador de número de diapositiva 5">
            <a:extLst>
              <a:ext uri="{FF2B5EF4-FFF2-40B4-BE49-F238E27FC236}">
                <a16:creationId xmlns:a16="http://schemas.microsoft.com/office/drawing/2014/main" id="{AACDEBE9-ED30-1E41-A1D0-69F754A2ECF5}"/>
              </a:ext>
            </a:extLst>
          </p:cNvPr>
          <p:cNvSpPr>
            <a:spLocks noGrp="1"/>
          </p:cNvSpPr>
          <p:nvPr>
            <p:ph type="sldNum" sz="quarter" idx="12"/>
          </p:nvPr>
        </p:nvSpPr>
        <p:spPr/>
        <p:txBody>
          <a:bodyPr/>
          <a:lstStyle/>
          <a:p>
            <a:fld id="{5B23825F-3E91-9148-B63E-ED6A1E11E9D3}" type="slidenum">
              <a:rPr lang="es-ES_tradnl" smtClean="0"/>
              <a:t>‹Nº›</a:t>
            </a:fld>
            <a:endParaRPr lang="es-ES_tradnl" dirty="0"/>
          </a:p>
        </p:txBody>
      </p:sp>
    </p:spTree>
    <p:extLst>
      <p:ext uri="{BB962C8B-B14F-4D97-AF65-F5344CB8AC3E}">
        <p14:creationId xmlns:p14="http://schemas.microsoft.com/office/powerpoint/2010/main" val="34980132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B7AD299C-BCA5-E64F-95D0-73C046AB29C1}"/>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EC"/>
          </a:p>
        </p:txBody>
      </p:sp>
      <p:sp>
        <p:nvSpPr>
          <p:cNvPr id="3" name="Marcador de texto vertical 2">
            <a:extLst>
              <a:ext uri="{FF2B5EF4-FFF2-40B4-BE49-F238E27FC236}">
                <a16:creationId xmlns:a16="http://schemas.microsoft.com/office/drawing/2014/main" id="{F5728D4C-BC60-F444-A4AF-7D7341816CFB}"/>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79A4982C-53B8-8B44-A519-36EC057BEFE5}"/>
              </a:ext>
            </a:extLst>
          </p:cNvPr>
          <p:cNvSpPr>
            <a:spLocks noGrp="1"/>
          </p:cNvSpPr>
          <p:nvPr>
            <p:ph type="dt" sz="half" idx="10"/>
          </p:nvPr>
        </p:nvSpPr>
        <p:spPr/>
        <p:txBody>
          <a:bodyPr/>
          <a:lstStyle/>
          <a:p>
            <a:fld id="{2E38E9CB-C5E4-D447-87EB-F9BE3040ECD0}" type="datetimeFigureOut">
              <a:rPr lang="es-ES_tradnl" smtClean="0"/>
              <a:t>13/02/2023</a:t>
            </a:fld>
            <a:endParaRPr lang="es-ES_tradnl" dirty="0"/>
          </a:p>
        </p:txBody>
      </p:sp>
      <p:sp>
        <p:nvSpPr>
          <p:cNvPr id="5" name="Marcador de pie de página 4">
            <a:extLst>
              <a:ext uri="{FF2B5EF4-FFF2-40B4-BE49-F238E27FC236}">
                <a16:creationId xmlns:a16="http://schemas.microsoft.com/office/drawing/2014/main" id="{70BB88D7-6E4A-424E-9D42-64D07B0A7893}"/>
              </a:ext>
            </a:extLst>
          </p:cNvPr>
          <p:cNvSpPr>
            <a:spLocks noGrp="1"/>
          </p:cNvSpPr>
          <p:nvPr>
            <p:ph type="ftr" sz="quarter" idx="11"/>
          </p:nvPr>
        </p:nvSpPr>
        <p:spPr/>
        <p:txBody>
          <a:bodyPr/>
          <a:lstStyle/>
          <a:p>
            <a:endParaRPr lang="es-ES_tradnl" dirty="0"/>
          </a:p>
        </p:txBody>
      </p:sp>
      <p:sp>
        <p:nvSpPr>
          <p:cNvPr id="6" name="Marcador de número de diapositiva 5">
            <a:extLst>
              <a:ext uri="{FF2B5EF4-FFF2-40B4-BE49-F238E27FC236}">
                <a16:creationId xmlns:a16="http://schemas.microsoft.com/office/drawing/2014/main" id="{8A1A8760-D10E-2F4A-958E-B8E013A9D5A1}"/>
              </a:ext>
            </a:extLst>
          </p:cNvPr>
          <p:cNvSpPr>
            <a:spLocks noGrp="1"/>
          </p:cNvSpPr>
          <p:nvPr>
            <p:ph type="sldNum" sz="quarter" idx="12"/>
          </p:nvPr>
        </p:nvSpPr>
        <p:spPr/>
        <p:txBody>
          <a:bodyPr/>
          <a:lstStyle/>
          <a:p>
            <a:fld id="{5B23825F-3E91-9148-B63E-ED6A1E11E9D3}" type="slidenum">
              <a:rPr lang="es-ES_tradnl" smtClean="0"/>
              <a:t>‹Nº›</a:t>
            </a:fld>
            <a:endParaRPr lang="es-ES_tradnl" dirty="0"/>
          </a:p>
        </p:txBody>
      </p:sp>
    </p:spTree>
    <p:extLst>
      <p:ext uri="{BB962C8B-B14F-4D97-AF65-F5344CB8AC3E}">
        <p14:creationId xmlns:p14="http://schemas.microsoft.com/office/powerpoint/2010/main" val="144194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05823B3-6F7D-6B49-9487-5080D2E44CD7}"/>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D3144790-A577-BC42-B040-36B185D16852}"/>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DFB2E0B8-8C4E-D24D-AC34-0EC5AF8408A5}"/>
              </a:ext>
            </a:extLst>
          </p:cNvPr>
          <p:cNvSpPr>
            <a:spLocks noGrp="1"/>
          </p:cNvSpPr>
          <p:nvPr>
            <p:ph type="dt" sz="half" idx="10"/>
          </p:nvPr>
        </p:nvSpPr>
        <p:spPr/>
        <p:txBody>
          <a:bodyPr/>
          <a:lstStyle/>
          <a:p>
            <a:fld id="{2E38E9CB-C5E4-D447-87EB-F9BE3040ECD0}" type="datetimeFigureOut">
              <a:rPr lang="es-ES_tradnl" smtClean="0"/>
              <a:t>13/02/2023</a:t>
            </a:fld>
            <a:endParaRPr lang="es-ES_tradnl" dirty="0"/>
          </a:p>
        </p:txBody>
      </p:sp>
      <p:sp>
        <p:nvSpPr>
          <p:cNvPr id="5" name="Marcador de pie de página 4">
            <a:extLst>
              <a:ext uri="{FF2B5EF4-FFF2-40B4-BE49-F238E27FC236}">
                <a16:creationId xmlns:a16="http://schemas.microsoft.com/office/drawing/2014/main" id="{C15DC530-544A-9548-9823-344B4B809A90}"/>
              </a:ext>
            </a:extLst>
          </p:cNvPr>
          <p:cNvSpPr>
            <a:spLocks noGrp="1"/>
          </p:cNvSpPr>
          <p:nvPr>
            <p:ph type="ftr" sz="quarter" idx="11"/>
          </p:nvPr>
        </p:nvSpPr>
        <p:spPr/>
        <p:txBody>
          <a:bodyPr/>
          <a:lstStyle/>
          <a:p>
            <a:endParaRPr lang="es-ES_tradnl" dirty="0"/>
          </a:p>
        </p:txBody>
      </p:sp>
      <p:sp>
        <p:nvSpPr>
          <p:cNvPr id="6" name="Marcador de número de diapositiva 5">
            <a:extLst>
              <a:ext uri="{FF2B5EF4-FFF2-40B4-BE49-F238E27FC236}">
                <a16:creationId xmlns:a16="http://schemas.microsoft.com/office/drawing/2014/main" id="{B1305367-795B-CB48-BFB9-B4B2A1005C96}"/>
              </a:ext>
            </a:extLst>
          </p:cNvPr>
          <p:cNvSpPr>
            <a:spLocks noGrp="1"/>
          </p:cNvSpPr>
          <p:nvPr>
            <p:ph type="sldNum" sz="quarter" idx="12"/>
          </p:nvPr>
        </p:nvSpPr>
        <p:spPr/>
        <p:txBody>
          <a:bodyPr/>
          <a:lstStyle/>
          <a:p>
            <a:fld id="{5B23825F-3E91-9148-B63E-ED6A1E11E9D3}" type="slidenum">
              <a:rPr lang="es-ES_tradnl" smtClean="0"/>
              <a:t>‹Nº›</a:t>
            </a:fld>
            <a:endParaRPr lang="es-ES_tradnl" dirty="0"/>
          </a:p>
        </p:txBody>
      </p:sp>
    </p:spTree>
    <p:extLst>
      <p:ext uri="{BB962C8B-B14F-4D97-AF65-F5344CB8AC3E}">
        <p14:creationId xmlns:p14="http://schemas.microsoft.com/office/powerpoint/2010/main" val="36860009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D9C4CA3-3ACA-594B-A3A1-B572067F4C9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4C9888E2-D194-3246-A12A-E1EE124854B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4A90B45C-93C1-124A-A741-3ECE13BAEF70}"/>
              </a:ext>
            </a:extLst>
          </p:cNvPr>
          <p:cNvSpPr>
            <a:spLocks noGrp="1"/>
          </p:cNvSpPr>
          <p:nvPr>
            <p:ph type="dt" sz="half" idx="10"/>
          </p:nvPr>
        </p:nvSpPr>
        <p:spPr/>
        <p:txBody>
          <a:bodyPr/>
          <a:lstStyle/>
          <a:p>
            <a:fld id="{2E38E9CB-C5E4-D447-87EB-F9BE3040ECD0}" type="datetimeFigureOut">
              <a:rPr lang="es-ES_tradnl" smtClean="0"/>
              <a:t>13/02/2023</a:t>
            </a:fld>
            <a:endParaRPr lang="es-ES_tradnl" dirty="0"/>
          </a:p>
        </p:txBody>
      </p:sp>
      <p:sp>
        <p:nvSpPr>
          <p:cNvPr id="5" name="Marcador de pie de página 4">
            <a:extLst>
              <a:ext uri="{FF2B5EF4-FFF2-40B4-BE49-F238E27FC236}">
                <a16:creationId xmlns:a16="http://schemas.microsoft.com/office/drawing/2014/main" id="{D0421F7D-7538-384D-88A7-578230C56F6B}"/>
              </a:ext>
            </a:extLst>
          </p:cNvPr>
          <p:cNvSpPr>
            <a:spLocks noGrp="1"/>
          </p:cNvSpPr>
          <p:nvPr>
            <p:ph type="ftr" sz="quarter" idx="11"/>
          </p:nvPr>
        </p:nvSpPr>
        <p:spPr/>
        <p:txBody>
          <a:bodyPr/>
          <a:lstStyle/>
          <a:p>
            <a:endParaRPr lang="es-ES_tradnl" dirty="0"/>
          </a:p>
        </p:txBody>
      </p:sp>
      <p:sp>
        <p:nvSpPr>
          <p:cNvPr id="6" name="Marcador de número de diapositiva 5">
            <a:extLst>
              <a:ext uri="{FF2B5EF4-FFF2-40B4-BE49-F238E27FC236}">
                <a16:creationId xmlns:a16="http://schemas.microsoft.com/office/drawing/2014/main" id="{59EC159E-2E7E-6E40-98F9-C8BF388E1A4F}"/>
              </a:ext>
            </a:extLst>
          </p:cNvPr>
          <p:cNvSpPr>
            <a:spLocks noGrp="1"/>
          </p:cNvSpPr>
          <p:nvPr>
            <p:ph type="sldNum" sz="quarter" idx="12"/>
          </p:nvPr>
        </p:nvSpPr>
        <p:spPr/>
        <p:txBody>
          <a:bodyPr/>
          <a:lstStyle/>
          <a:p>
            <a:fld id="{5B23825F-3E91-9148-B63E-ED6A1E11E9D3}" type="slidenum">
              <a:rPr lang="es-ES_tradnl" smtClean="0"/>
              <a:t>‹Nº›</a:t>
            </a:fld>
            <a:endParaRPr lang="es-ES_tradnl" dirty="0"/>
          </a:p>
        </p:txBody>
      </p:sp>
    </p:spTree>
    <p:extLst>
      <p:ext uri="{BB962C8B-B14F-4D97-AF65-F5344CB8AC3E}">
        <p14:creationId xmlns:p14="http://schemas.microsoft.com/office/powerpoint/2010/main" val="31754898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0B2E1C2-3315-E347-84D3-E3900B387701}"/>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168E4B86-E814-0B49-8D10-680AE1F231B1}"/>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contenido 3">
            <a:extLst>
              <a:ext uri="{FF2B5EF4-FFF2-40B4-BE49-F238E27FC236}">
                <a16:creationId xmlns:a16="http://schemas.microsoft.com/office/drawing/2014/main" id="{CAE11D5A-A395-634C-8345-332E5E2634AB}"/>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fecha 4">
            <a:extLst>
              <a:ext uri="{FF2B5EF4-FFF2-40B4-BE49-F238E27FC236}">
                <a16:creationId xmlns:a16="http://schemas.microsoft.com/office/drawing/2014/main" id="{53CF9855-BE5D-BE48-A717-8DE9BD59E2E4}"/>
              </a:ext>
            </a:extLst>
          </p:cNvPr>
          <p:cNvSpPr>
            <a:spLocks noGrp="1"/>
          </p:cNvSpPr>
          <p:nvPr>
            <p:ph type="dt" sz="half" idx="10"/>
          </p:nvPr>
        </p:nvSpPr>
        <p:spPr/>
        <p:txBody>
          <a:bodyPr/>
          <a:lstStyle/>
          <a:p>
            <a:fld id="{2E38E9CB-C5E4-D447-87EB-F9BE3040ECD0}" type="datetimeFigureOut">
              <a:rPr lang="es-ES_tradnl" smtClean="0"/>
              <a:t>13/02/2023</a:t>
            </a:fld>
            <a:endParaRPr lang="es-ES_tradnl" dirty="0"/>
          </a:p>
        </p:txBody>
      </p:sp>
      <p:sp>
        <p:nvSpPr>
          <p:cNvPr id="6" name="Marcador de pie de página 5">
            <a:extLst>
              <a:ext uri="{FF2B5EF4-FFF2-40B4-BE49-F238E27FC236}">
                <a16:creationId xmlns:a16="http://schemas.microsoft.com/office/drawing/2014/main" id="{92C100C0-72C0-6941-9C88-7A3189774514}"/>
              </a:ext>
            </a:extLst>
          </p:cNvPr>
          <p:cNvSpPr>
            <a:spLocks noGrp="1"/>
          </p:cNvSpPr>
          <p:nvPr>
            <p:ph type="ftr" sz="quarter" idx="11"/>
          </p:nvPr>
        </p:nvSpPr>
        <p:spPr/>
        <p:txBody>
          <a:bodyPr/>
          <a:lstStyle/>
          <a:p>
            <a:endParaRPr lang="es-ES_tradnl" dirty="0"/>
          </a:p>
        </p:txBody>
      </p:sp>
      <p:sp>
        <p:nvSpPr>
          <p:cNvPr id="7" name="Marcador de número de diapositiva 6">
            <a:extLst>
              <a:ext uri="{FF2B5EF4-FFF2-40B4-BE49-F238E27FC236}">
                <a16:creationId xmlns:a16="http://schemas.microsoft.com/office/drawing/2014/main" id="{14A43DFA-B0ED-4345-B466-AF8F92C6D721}"/>
              </a:ext>
            </a:extLst>
          </p:cNvPr>
          <p:cNvSpPr>
            <a:spLocks noGrp="1"/>
          </p:cNvSpPr>
          <p:nvPr>
            <p:ph type="sldNum" sz="quarter" idx="12"/>
          </p:nvPr>
        </p:nvSpPr>
        <p:spPr/>
        <p:txBody>
          <a:bodyPr/>
          <a:lstStyle/>
          <a:p>
            <a:fld id="{5B23825F-3E91-9148-B63E-ED6A1E11E9D3}" type="slidenum">
              <a:rPr lang="es-ES_tradnl" smtClean="0"/>
              <a:t>‹Nº›</a:t>
            </a:fld>
            <a:endParaRPr lang="es-ES_tradnl" dirty="0"/>
          </a:p>
        </p:txBody>
      </p:sp>
    </p:spTree>
    <p:extLst>
      <p:ext uri="{BB962C8B-B14F-4D97-AF65-F5344CB8AC3E}">
        <p14:creationId xmlns:p14="http://schemas.microsoft.com/office/powerpoint/2010/main" val="14132819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FA1E29C-0CB2-8149-9D92-F9F23E003993}"/>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380FCC18-EAA7-5346-8B8A-6EB02DA69CA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740BDFA6-7890-7B41-B6DE-FE4735AD76C2}"/>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texto 4">
            <a:extLst>
              <a:ext uri="{FF2B5EF4-FFF2-40B4-BE49-F238E27FC236}">
                <a16:creationId xmlns:a16="http://schemas.microsoft.com/office/drawing/2014/main" id="{EDCC1D90-3537-734B-BA39-EA40E74A6BA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C647DA1B-2D1D-9C4F-8B20-579103476C48}"/>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7" name="Marcador de fecha 6">
            <a:extLst>
              <a:ext uri="{FF2B5EF4-FFF2-40B4-BE49-F238E27FC236}">
                <a16:creationId xmlns:a16="http://schemas.microsoft.com/office/drawing/2014/main" id="{1BA1F681-09CA-9147-965D-C59885DAF506}"/>
              </a:ext>
            </a:extLst>
          </p:cNvPr>
          <p:cNvSpPr>
            <a:spLocks noGrp="1"/>
          </p:cNvSpPr>
          <p:nvPr>
            <p:ph type="dt" sz="half" idx="10"/>
          </p:nvPr>
        </p:nvSpPr>
        <p:spPr/>
        <p:txBody>
          <a:bodyPr/>
          <a:lstStyle/>
          <a:p>
            <a:fld id="{2E38E9CB-C5E4-D447-87EB-F9BE3040ECD0}" type="datetimeFigureOut">
              <a:rPr lang="es-ES_tradnl" smtClean="0"/>
              <a:t>13/02/2023</a:t>
            </a:fld>
            <a:endParaRPr lang="es-ES_tradnl" dirty="0"/>
          </a:p>
        </p:txBody>
      </p:sp>
      <p:sp>
        <p:nvSpPr>
          <p:cNvPr id="8" name="Marcador de pie de página 7">
            <a:extLst>
              <a:ext uri="{FF2B5EF4-FFF2-40B4-BE49-F238E27FC236}">
                <a16:creationId xmlns:a16="http://schemas.microsoft.com/office/drawing/2014/main" id="{1BC17363-72D6-254F-B81E-470B72D87BBC}"/>
              </a:ext>
            </a:extLst>
          </p:cNvPr>
          <p:cNvSpPr>
            <a:spLocks noGrp="1"/>
          </p:cNvSpPr>
          <p:nvPr>
            <p:ph type="ftr" sz="quarter" idx="11"/>
          </p:nvPr>
        </p:nvSpPr>
        <p:spPr/>
        <p:txBody>
          <a:bodyPr/>
          <a:lstStyle/>
          <a:p>
            <a:endParaRPr lang="es-ES_tradnl" dirty="0"/>
          </a:p>
        </p:txBody>
      </p:sp>
      <p:sp>
        <p:nvSpPr>
          <p:cNvPr id="9" name="Marcador de número de diapositiva 8">
            <a:extLst>
              <a:ext uri="{FF2B5EF4-FFF2-40B4-BE49-F238E27FC236}">
                <a16:creationId xmlns:a16="http://schemas.microsoft.com/office/drawing/2014/main" id="{294214E4-D967-DE4C-B8F0-E802B8C339A1}"/>
              </a:ext>
            </a:extLst>
          </p:cNvPr>
          <p:cNvSpPr>
            <a:spLocks noGrp="1"/>
          </p:cNvSpPr>
          <p:nvPr>
            <p:ph type="sldNum" sz="quarter" idx="12"/>
          </p:nvPr>
        </p:nvSpPr>
        <p:spPr/>
        <p:txBody>
          <a:bodyPr/>
          <a:lstStyle/>
          <a:p>
            <a:fld id="{5B23825F-3E91-9148-B63E-ED6A1E11E9D3}" type="slidenum">
              <a:rPr lang="es-ES_tradnl" smtClean="0"/>
              <a:t>‹Nº›</a:t>
            </a:fld>
            <a:endParaRPr lang="es-ES_tradnl" dirty="0"/>
          </a:p>
        </p:txBody>
      </p:sp>
    </p:spTree>
    <p:extLst>
      <p:ext uri="{BB962C8B-B14F-4D97-AF65-F5344CB8AC3E}">
        <p14:creationId xmlns:p14="http://schemas.microsoft.com/office/powerpoint/2010/main" val="2598135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E0B7BF4-ABF9-8F4C-935C-0F9FA5237A6E}"/>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fecha 2">
            <a:extLst>
              <a:ext uri="{FF2B5EF4-FFF2-40B4-BE49-F238E27FC236}">
                <a16:creationId xmlns:a16="http://schemas.microsoft.com/office/drawing/2014/main" id="{61B4F867-2FE2-904E-AF0F-0FC9B2232EFF}"/>
              </a:ext>
            </a:extLst>
          </p:cNvPr>
          <p:cNvSpPr>
            <a:spLocks noGrp="1"/>
          </p:cNvSpPr>
          <p:nvPr>
            <p:ph type="dt" sz="half" idx="10"/>
          </p:nvPr>
        </p:nvSpPr>
        <p:spPr/>
        <p:txBody>
          <a:bodyPr/>
          <a:lstStyle/>
          <a:p>
            <a:fld id="{2E38E9CB-C5E4-D447-87EB-F9BE3040ECD0}" type="datetimeFigureOut">
              <a:rPr lang="es-ES_tradnl" smtClean="0"/>
              <a:t>13/02/2023</a:t>
            </a:fld>
            <a:endParaRPr lang="es-ES_tradnl" dirty="0"/>
          </a:p>
        </p:txBody>
      </p:sp>
      <p:sp>
        <p:nvSpPr>
          <p:cNvPr id="4" name="Marcador de pie de página 3">
            <a:extLst>
              <a:ext uri="{FF2B5EF4-FFF2-40B4-BE49-F238E27FC236}">
                <a16:creationId xmlns:a16="http://schemas.microsoft.com/office/drawing/2014/main" id="{FB4FCB4A-C50A-7C49-9B74-557EC853ABD5}"/>
              </a:ext>
            </a:extLst>
          </p:cNvPr>
          <p:cNvSpPr>
            <a:spLocks noGrp="1"/>
          </p:cNvSpPr>
          <p:nvPr>
            <p:ph type="ftr" sz="quarter" idx="11"/>
          </p:nvPr>
        </p:nvSpPr>
        <p:spPr/>
        <p:txBody>
          <a:bodyPr/>
          <a:lstStyle/>
          <a:p>
            <a:endParaRPr lang="es-ES_tradnl" dirty="0"/>
          </a:p>
        </p:txBody>
      </p:sp>
      <p:sp>
        <p:nvSpPr>
          <p:cNvPr id="5" name="Marcador de número de diapositiva 4">
            <a:extLst>
              <a:ext uri="{FF2B5EF4-FFF2-40B4-BE49-F238E27FC236}">
                <a16:creationId xmlns:a16="http://schemas.microsoft.com/office/drawing/2014/main" id="{37A37A6A-2C83-DD49-941B-CA4EE01C69A2}"/>
              </a:ext>
            </a:extLst>
          </p:cNvPr>
          <p:cNvSpPr>
            <a:spLocks noGrp="1"/>
          </p:cNvSpPr>
          <p:nvPr>
            <p:ph type="sldNum" sz="quarter" idx="12"/>
          </p:nvPr>
        </p:nvSpPr>
        <p:spPr/>
        <p:txBody>
          <a:bodyPr/>
          <a:lstStyle/>
          <a:p>
            <a:fld id="{5B23825F-3E91-9148-B63E-ED6A1E11E9D3}" type="slidenum">
              <a:rPr lang="es-ES_tradnl" smtClean="0"/>
              <a:t>‹Nº›</a:t>
            </a:fld>
            <a:endParaRPr lang="es-ES_tradnl" dirty="0"/>
          </a:p>
        </p:txBody>
      </p:sp>
    </p:spTree>
    <p:extLst>
      <p:ext uri="{BB962C8B-B14F-4D97-AF65-F5344CB8AC3E}">
        <p14:creationId xmlns:p14="http://schemas.microsoft.com/office/powerpoint/2010/main" val="26575595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D1096AB1-8A58-0D4F-9489-801989996F30}"/>
              </a:ext>
            </a:extLst>
          </p:cNvPr>
          <p:cNvSpPr>
            <a:spLocks noGrp="1"/>
          </p:cNvSpPr>
          <p:nvPr>
            <p:ph type="dt" sz="half" idx="10"/>
          </p:nvPr>
        </p:nvSpPr>
        <p:spPr/>
        <p:txBody>
          <a:bodyPr/>
          <a:lstStyle/>
          <a:p>
            <a:fld id="{2E38E9CB-C5E4-D447-87EB-F9BE3040ECD0}" type="datetimeFigureOut">
              <a:rPr lang="es-ES_tradnl" smtClean="0"/>
              <a:t>13/02/2023</a:t>
            </a:fld>
            <a:endParaRPr lang="es-ES_tradnl" dirty="0"/>
          </a:p>
        </p:txBody>
      </p:sp>
      <p:sp>
        <p:nvSpPr>
          <p:cNvPr id="3" name="Marcador de pie de página 2">
            <a:extLst>
              <a:ext uri="{FF2B5EF4-FFF2-40B4-BE49-F238E27FC236}">
                <a16:creationId xmlns:a16="http://schemas.microsoft.com/office/drawing/2014/main" id="{84BD66CA-D17F-B847-B1E4-D89EB638DB37}"/>
              </a:ext>
            </a:extLst>
          </p:cNvPr>
          <p:cNvSpPr>
            <a:spLocks noGrp="1"/>
          </p:cNvSpPr>
          <p:nvPr>
            <p:ph type="ftr" sz="quarter" idx="11"/>
          </p:nvPr>
        </p:nvSpPr>
        <p:spPr/>
        <p:txBody>
          <a:bodyPr/>
          <a:lstStyle/>
          <a:p>
            <a:endParaRPr lang="es-ES_tradnl" dirty="0"/>
          </a:p>
        </p:txBody>
      </p:sp>
      <p:sp>
        <p:nvSpPr>
          <p:cNvPr id="4" name="Marcador de número de diapositiva 3">
            <a:extLst>
              <a:ext uri="{FF2B5EF4-FFF2-40B4-BE49-F238E27FC236}">
                <a16:creationId xmlns:a16="http://schemas.microsoft.com/office/drawing/2014/main" id="{19411163-0115-0F40-9F80-1BD45919EF28}"/>
              </a:ext>
            </a:extLst>
          </p:cNvPr>
          <p:cNvSpPr>
            <a:spLocks noGrp="1"/>
          </p:cNvSpPr>
          <p:nvPr>
            <p:ph type="sldNum" sz="quarter" idx="12"/>
          </p:nvPr>
        </p:nvSpPr>
        <p:spPr/>
        <p:txBody>
          <a:bodyPr/>
          <a:lstStyle/>
          <a:p>
            <a:fld id="{5B23825F-3E91-9148-B63E-ED6A1E11E9D3}" type="slidenum">
              <a:rPr lang="es-ES_tradnl" smtClean="0"/>
              <a:t>‹Nº›</a:t>
            </a:fld>
            <a:endParaRPr lang="es-ES_tradnl" dirty="0"/>
          </a:p>
        </p:txBody>
      </p:sp>
    </p:spTree>
    <p:extLst>
      <p:ext uri="{BB962C8B-B14F-4D97-AF65-F5344CB8AC3E}">
        <p14:creationId xmlns:p14="http://schemas.microsoft.com/office/powerpoint/2010/main" val="8723954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4452D64-3E3B-2146-9210-39D4570BD94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23C2BC83-3213-314A-B5BF-CF4035A2C83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texto 3">
            <a:extLst>
              <a:ext uri="{FF2B5EF4-FFF2-40B4-BE49-F238E27FC236}">
                <a16:creationId xmlns:a16="http://schemas.microsoft.com/office/drawing/2014/main" id="{E4E6C1D6-F2AD-F941-B250-28B51CEB9A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F4C5330F-2A7F-F944-B42A-1061DE0BBA9A}"/>
              </a:ext>
            </a:extLst>
          </p:cNvPr>
          <p:cNvSpPr>
            <a:spLocks noGrp="1"/>
          </p:cNvSpPr>
          <p:nvPr>
            <p:ph type="dt" sz="half" idx="10"/>
          </p:nvPr>
        </p:nvSpPr>
        <p:spPr/>
        <p:txBody>
          <a:bodyPr/>
          <a:lstStyle/>
          <a:p>
            <a:fld id="{2E38E9CB-C5E4-D447-87EB-F9BE3040ECD0}" type="datetimeFigureOut">
              <a:rPr lang="es-ES_tradnl" smtClean="0"/>
              <a:t>13/02/2023</a:t>
            </a:fld>
            <a:endParaRPr lang="es-ES_tradnl" dirty="0"/>
          </a:p>
        </p:txBody>
      </p:sp>
      <p:sp>
        <p:nvSpPr>
          <p:cNvPr id="6" name="Marcador de pie de página 5">
            <a:extLst>
              <a:ext uri="{FF2B5EF4-FFF2-40B4-BE49-F238E27FC236}">
                <a16:creationId xmlns:a16="http://schemas.microsoft.com/office/drawing/2014/main" id="{29A23053-4AF7-5F46-B1BC-CB4DABFF68E5}"/>
              </a:ext>
            </a:extLst>
          </p:cNvPr>
          <p:cNvSpPr>
            <a:spLocks noGrp="1"/>
          </p:cNvSpPr>
          <p:nvPr>
            <p:ph type="ftr" sz="quarter" idx="11"/>
          </p:nvPr>
        </p:nvSpPr>
        <p:spPr/>
        <p:txBody>
          <a:bodyPr/>
          <a:lstStyle/>
          <a:p>
            <a:endParaRPr lang="es-ES_tradnl" dirty="0"/>
          </a:p>
        </p:txBody>
      </p:sp>
      <p:sp>
        <p:nvSpPr>
          <p:cNvPr id="7" name="Marcador de número de diapositiva 6">
            <a:extLst>
              <a:ext uri="{FF2B5EF4-FFF2-40B4-BE49-F238E27FC236}">
                <a16:creationId xmlns:a16="http://schemas.microsoft.com/office/drawing/2014/main" id="{5657AE7A-BFD4-6E41-BB4C-FEFDFDEACC94}"/>
              </a:ext>
            </a:extLst>
          </p:cNvPr>
          <p:cNvSpPr>
            <a:spLocks noGrp="1"/>
          </p:cNvSpPr>
          <p:nvPr>
            <p:ph type="sldNum" sz="quarter" idx="12"/>
          </p:nvPr>
        </p:nvSpPr>
        <p:spPr/>
        <p:txBody>
          <a:bodyPr/>
          <a:lstStyle/>
          <a:p>
            <a:fld id="{5B23825F-3E91-9148-B63E-ED6A1E11E9D3}" type="slidenum">
              <a:rPr lang="es-ES_tradnl" smtClean="0"/>
              <a:t>‹Nº›</a:t>
            </a:fld>
            <a:endParaRPr lang="es-ES_tradnl" dirty="0"/>
          </a:p>
        </p:txBody>
      </p:sp>
    </p:spTree>
    <p:extLst>
      <p:ext uri="{BB962C8B-B14F-4D97-AF65-F5344CB8AC3E}">
        <p14:creationId xmlns:p14="http://schemas.microsoft.com/office/powerpoint/2010/main" val="16085190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F6C1F3E-CD8C-1A42-A3A7-078F40EDD5BE}"/>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posición de imagen 2">
            <a:extLst>
              <a:ext uri="{FF2B5EF4-FFF2-40B4-BE49-F238E27FC236}">
                <a16:creationId xmlns:a16="http://schemas.microsoft.com/office/drawing/2014/main" id="{900A6F79-394D-EE42-8235-79C62B2120F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dirty="0"/>
          </a:p>
        </p:txBody>
      </p:sp>
      <p:sp>
        <p:nvSpPr>
          <p:cNvPr id="4" name="Marcador de texto 3">
            <a:extLst>
              <a:ext uri="{FF2B5EF4-FFF2-40B4-BE49-F238E27FC236}">
                <a16:creationId xmlns:a16="http://schemas.microsoft.com/office/drawing/2014/main" id="{46A50103-D7D9-794F-9699-681EACE159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EFC3159-1A73-8744-9D7D-0E774409F846}"/>
              </a:ext>
            </a:extLst>
          </p:cNvPr>
          <p:cNvSpPr>
            <a:spLocks noGrp="1"/>
          </p:cNvSpPr>
          <p:nvPr>
            <p:ph type="dt" sz="half" idx="10"/>
          </p:nvPr>
        </p:nvSpPr>
        <p:spPr/>
        <p:txBody>
          <a:bodyPr/>
          <a:lstStyle/>
          <a:p>
            <a:fld id="{2E38E9CB-C5E4-D447-87EB-F9BE3040ECD0}" type="datetimeFigureOut">
              <a:rPr lang="es-ES_tradnl" smtClean="0"/>
              <a:t>13/02/2023</a:t>
            </a:fld>
            <a:endParaRPr lang="es-ES_tradnl" dirty="0"/>
          </a:p>
        </p:txBody>
      </p:sp>
      <p:sp>
        <p:nvSpPr>
          <p:cNvPr id="6" name="Marcador de pie de página 5">
            <a:extLst>
              <a:ext uri="{FF2B5EF4-FFF2-40B4-BE49-F238E27FC236}">
                <a16:creationId xmlns:a16="http://schemas.microsoft.com/office/drawing/2014/main" id="{AB25346C-F7FA-1640-9009-FCDCFFC3F640}"/>
              </a:ext>
            </a:extLst>
          </p:cNvPr>
          <p:cNvSpPr>
            <a:spLocks noGrp="1"/>
          </p:cNvSpPr>
          <p:nvPr>
            <p:ph type="ftr" sz="quarter" idx="11"/>
          </p:nvPr>
        </p:nvSpPr>
        <p:spPr/>
        <p:txBody>
          <a:bodyPr/>
          <a:lstStyle/>
          <a:p>
            <a:endParaRPr lang="es-ES_tradnl" dirty="0"/>
          </a:p>
        </p:txBody>
      </p:sp>
      <p:sp>
        <p:nvSpPr>
          <p:cNvPr id="7" name="Marcador de número de diapositiva 6">
            <a:extLst>
              <a:ext uri="{FF2B5EF4-FFF2-40B4-BE49-F238E27FC236}">
                <a16:creationId xmlns:a16="http://schemas.microsoft.com/office/drawing/2014/main" id="{FE4491F7-5D84-154B-8FA7-0EC600899599}"/>
              </a:ext>
            </a:extLst>
          </p:cNvPr>
          <p:cNvSpPr>
            <a:spLocks noGrp="1"/>
          </p:cNvSpPr>
          <p:nvPr>
            <p:ph type="sldNum" sz="quarter" idx="12"/>
          </p:nvPr>
        </p:nvSpPr>
        <p:spPr/>
        <p:txBody>
          <a:bodyPr/>
          <a:lstStyle/>
          <a:p>
            <a:fld id="{5B23825F-3E91-9148-B63E-ED6A1E11E9D3}" type="slidenum">
              <a:rPr lang="es-ES_tradnl" smtClean="0"/>
              <a:t>‹Nº›</a:t>
            </a:fld>
            <a:endParaRPr lang="es-ES_tradnl" dirty="0"/>
          </a:p>
        </p:txBody>
      </p:sp>
    </p:spTree>
    <p:extLst>
      <p:ext uri="{BB962C8B-B14F-4D97-AF65-F5344CB8AC3E}">
        <p14:creationId xmlns:p14="http://schemas.microsoft.com/office/powerpoint/2010/main" val="2493926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8632CEC6-CA6C-B442-934E-BE7CC5B4F18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6E217DB0-6DBD-3142-B7C5-8C9A6F7C052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0CE61F96-3568-0B4E-9FDC-0509CE532A9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38E9CB-C5E4-D447-87EB-F9BE3040ECD0}" type="datetimeFigureOut">
              <a:rPr lang="es-ES_tradnl" smtClean="0"/>
              <a:t>13/02/2023</a:t>
            </a:fld>
            <a:endParaRPr lang="es-ES_tradnl" dirty="0"/>
          </a:p>
        </p:txBody>
      </p:sp>
      <p:sp>
        <p:nvSpPr>
          <p:cNvPr id="5" name="Marcador de pie de página 4">
            <a:extLst>
              <a:ext uri="{FF2B5EF4-FFF2-40B4-BE49-F238E27FC236}">
                <a16:creationId xmlns:a16="http://schemas.microsoft.com/office/drawing/2014/main" id="{C600C03F-7AFF-5C40-A1D9-B412FF38DF0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_tradnl" dirty="0"/>
          </a:p>
        </p:txBody>
      </p:sp>
      <p:sp>
        <p:nvSpPr>
          <p:cNvPr id="6" name="Marcador de número de diapositiva 5">
            <a:extLst>
              <a:ext uri="{FF2B5EF4-FFF2-40B4-BE49-F238E27FC236}">
                <a16:creationId xmlns:a16="http://schemas.microsoft.com/office/drawing/2014/main" id="{F43CB447-ED1C-3B43-9EAE-F1D6E69BD7A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23825F-3E91-9148-B63E-ED6A1E11E9D3}" type="slidenum">
              <a:rPr lang="es-ES_tradnl" smtClean="0"/>
              <a:t>‹Nº›</a:t>
            </a:fld>
            <a:endParaRPr lang="es-ES_tradnl" dirty="0"/>
          </a:p>
        </p:txBody>
      </p:sp>
    </p:spTree>
    <p:extLst>
      <p:ext uri="{BB962C8B-B14F-4D97-AF65-F5344CB8AC3E}">
        <p14:creationId xmlns:p14="http://schemas.microsoft.com/office/powerpoint/2010/main" val="4197138143"/>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3.emf"/><Relationship Id="rId7" Type="http://schemas.openxmlformats.org/officeDocument/2006/relationships/image" Target="../media/image27.emf"/><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26.emf"/><Relationship Id="rId5" Type="http://schemas.openxmlformats.org/officeDocument/2006/relationships/image" Target="../media/image25.emf"/><Relationship Id="rId4" Type="http://schemas.openxmlformats.org/officeDocument/2006/relationships/image" Target="../media/image24.emf"/></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2">
            <a:extLst>
              <a:ext uri="{FF2B5EF4-FFF2-40B4-BE49-F238E27FC236}">
                <a16:creationId xmlns:a16="http://schemas.microsoft.com/office/drawing/2014/main" id="{49FE2668-D7DC-454A-A4CC-7F57A78A6F9B}"/>
              </a:ext>
            </a:extLst>
          </p:cNvPr>
          <p:cNvPicPr>
            <a:picLocks noChangeAspect="1"/>
          </p:cNvPicPr>
          <p:nvPr/>
        </p:nvPicPr>
        <p:blipFill rotWithShape="1">
          <a:blip r:embed="rId2">
            <a:extLst>
              <a:ext uri="{28A0092B-C50C-407E-A947-70E740481C1C}">
                <a14:useLocalDpi xmlns:a14="http://schemas.microsoft.com/office/drawing/2010/main" val="0"/>
              </a:ext>
            </a:extLst>
          </a:blip>
          <a:srcRect l="61254" t="90265" r="8096" b="3622"/>
          <a:stretch/>
        </p:blipFill>
        <p:spPr bwMode="auto">
          <a:xfrm>
            <a:off x="1951902" y="2082018"/>
            <a:ext cx="8270886" cy="2053884"/>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299410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14 Imagen" descr="C:\Users\pgsilva\Downloads\WhatsApp Image 2021-10-06 at 11.40.34 AM.jpeg"/>
          <p:cNvPicPr/>
          <p:nvPr/>
        </p:nvPicPr>
        <p:blipFill rotWithShape="1">
          <a:blip r:embed="rId2">
            <a:extLst>
              <a:ext uri="{28A0092B-C50C-407E-A947-70E740481C1C}">
                <a14:useLocalDpi xmlns:a14="http://schemas.microsoft.com/office/drawing/2010/main" val="0"/>
              </a:ext>
            </a:extLst>
          </a:blip>
          <a:srcRect t="52445" b="1"/>
          <a:stretch/>
        </p:blipFill>
        <p:spPr bwMode="auto">
          <a:xfrm>
            <a:off x="-13424" y="223284"/>
            <a:ext cx="12192000" cy="6634716"/>
          </a:xfrm>
          <a:prstGeom prst="rect">
            <a:avLst/>
          </a:prstGeom>
          <a:noFill/>
          <a:ln>
            <a:noFill/>
          </a:ln>
          <a:extLst>
            <a:ext uri="{53640926-AAD7-44D8-BBD7-CCE9431645EC}">
              <a14:shadowObscured xmlns:a14="http://schemas.microsoft.com/office/drawing/2010/main"/>
            </a:ext>
          </a:extLst>
        </p:spPr>
      </p:pic>
      <p:sp>
        <p:nvSpPr>
          <p:cNvPr id="2" name="Título 1">
            <a:extLst>
              <a:ext uri="{FF2B5EF4-FFF2-40B4-BE49-F238E27FC236}">
                <a16:creationId xmlns:a16="http://schemas.microsoft.com/office/drawing/2014/main" id="{FB05B570-ED9B-154A-ABB2-3F60A05EC328}"/>
              </a:ext>
            </a:extLst>
          </p:cNvPr>
          <p:cNvSpPr>
            <a:spLocks noGrp="1"/>
          </p:cNvSpPr>
          <p:nvPr>
            <p:ph type="title"/>
          </p:nvPr>
        </p:nvSpPr>
        <p:spPr>
          <a:xfrm>
            <a:off x="900952" y="196548"/>
            <a:ext cx="10515600" cy="700828"/>
          </a:xfrm>
        </p:spPr>
        <p:txBody>
          <a:bodyPr>
            <a:noAutofit/>
          </a:bodyPr>
          <a:lstStyle/>
          <a:p>
            <a:r>
              <a:rPr lang="es-ES_tradnl" sz="2800" b="1" dirty="0">
                <a:solidFill>
                  <a:srgbClr val="0070C0"/>
                </a:solidFill>
                <a:latin typeface="Century Gothic" panose="020B0502020202020204" pitchFamily="34" charset="0"/>
              </a:rPr>
              <a:t>DESCRIPCIÓN:</a:t>
            </a:r>
            <a:br>
              <a:rPr lang="es-ES_tradnl" sz="2800" b="1" dirty="0">
                <a:solidFill>
                  <a:srgbClr val="0070C0"/>
                </a:solidFill>
                <a:latin typeface="Century Gothic" panose="020B0502020202020204" pitchFamily="34" charset="0"/>
              </a:rPr>
            </a:br>
            <a:endParaRPr lang="es-EC" sz="2800" dirty="0">
              <a:latin typeface="Century Gothic" panose="020B0502020202020204" pitchFamily="34" charset="0"/>
            </a:endParaRPr>
          </a:p>
        </p:txBody>
      </p:sp>
      <p:pic>
        <p:nvPicPr>
          <p:cNvPr id="5" name="Imagen 4"/>
          <p:cNvPicPr>
            <a:picLocks noChangeAspect="1"/>
          </p:cNvPicPr>
          <p:nvPr/>
        </p:nvPicPr>
        <p:blipFill>
          <a:blip r:embed="rId3"/>
          <a:stretch>
            <a:fillRect/>
          </a:stretch>
        </p:blipFill>
        <p:spPr>
          <a:xfrm>
            <a:off x="13424" y="546962"/>
            <a:ext cx="5876388" cy="3502090"/>
          </a:xfrm>
          <a:prstGeom prst="rect">
            <a:avLst/>
          </a:prstGeom>
        </p:spPr>
      </p:pic>
      <p:pic>
        <p:nvPicPr>
          <p:cNvPr id="8" name="Imagen 7" descr="C:\Users\campudia\Downloads\WhatsApp Image 2021-08-17 at 12.08.31 PM.jpe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58752" y="943271"/>
            <a:ext cx="5069255" cy="3009014"/>
          </a:xfrm>
          <a:prstGeom prst="rect">
            <a:avLst/>
          </a:prstGeom>
          <a:noFill/>
          <a:ln>
            <a:noFill/>
          </a:ln>
        </p:spPr>
      </p:pic>
      <p:sp>
        <p:nvSpPr>
          <p:cNvPr id="6" name="Rectángulo 5"/>
          <p:cNvSpPr/>
          <p:nvPr/>
        </p:nvSpPr>
        <p:spPr>
          <a:xfrm>
            <a:off x="874080" y="4168153"/>
            <a:ext cx="10389807" cy="1331198"/>
          </a:xfrm>
          <a:prstGeom prst="rect">
            <a:avLst/>
          </a:prstGeom>
        </p:spPr>
        <p:txBody>
          <a:bodyPr wrap="square">
            <a:spAutoFit/>
          </a:bodyPr>
          <a:lstStyle/>
          <a:p>
            <a:pPr algn="just">
              <a:lnSpc>
                <a:spcPct val="150000"/>
              </a:lnSpc>
              <a:spcAft>
                <a:spcPts val="0"/>
              </a:spcAft>
            </a:pPr>
            <a:r>
              <a:rPr lang="es-EC" sz="1100" dirty="0">
                <a:latin typeface="Century Gothic" panose="020B0502020202020204" pitchFamily="34" charset="0"/>
                <a:ea typeface="Times New Roman" panose="02020603050405020304" pitchFamily="18" charset="0"/>
                <a:cs typeface="Calibri" panose="020F0502020204030204" pitchFamily="34" charset="0"/>
              </a:rPr>
              <a:t>Con este antecedente la regularización del trazado vial de la </a:t>
            </a:r>
            <a:r>
              <a:rPr lang="es-EC" sz="1100" b="1" dirty="0">
                <a:latin typeface="Century Gothic" panose="020B0502020202020204" pitchFamily="34" charset="0"/>
                <a:ea typeface="Arial" panose="020B0604020202020204" pitchFamily="34" charset="0"/>
                <a:cs typeface="Calibri" panose="020F0502020204030204" pitchFamily="34" charset="0"/>
              </a:rPr>
              <a:t>CALLE SANTIAGO (S1F) NO CUMPLE</a:t>
            </a:r>
            <a:r>
              <a:rPr lang="es-EC" sz="1100" dirty="0">
                <a:latin typeface="Century Gothic" panose="020B0502020202020204" pitchFamily="34" charset="0"/>
                <a:ea typeface="Times New Roman" panose="02020603050405020304" pitchFamily="18" charset="0"/>
                <a:cs typeface="Calibri" panose="020F0502020204030204" pitchFamily="34" charset="0"/>
              </a:rPr>
              <a:t>  con la tipología  del Cuadro N°. 1 Especificaciones mínimas para vías urbanas, de la Reglas técnicas de Arquitectura y Urbanismo, Tipo “E” (ancho 12.00m – calzada 6.00m - aceras 3.00m), por lo tanto la calle se acoge a la  “</a:t>
            </a:r>
            <a:r>
              <a:rPr lang="es-EC" sz="1100" b="1" i="1" dirty="0">
                <a:latin typeface="Century Gothic" panose="020B0502020202020204" pitchFamily="34" charset="0"/>
                <a:ea typeface="Times New Roman" panose="02020603050405020304" pitchFamily="18" charset="0"/>
                <a:cs typeface="Calibri" panose="020F0502020204030204" pitchFamily="34" charset="0"/>
              </a:rPr>
              <a:t>NOTA 6</a:t>
            </a:r>
            <a:r>
              <a:rPr lang="es-EC" sz="1100" i="1" dirty="0">
                <a:latin typeface="Century Gothic" panose="020B0502020202020204" pitchFamily="34" charset="0"/>
                <a:ea typeface="Times New Roman" panose="02020603050405020304" pitchFamily="18" charset="0"/>
                <a:cs typeface="Calibri" panose="020F0502020204030204" pitchFamily="34" charset="0"/>
              </a:rPr>
              <a:t>: Las vías existentes para su regularización deberán acogerse a las características de las tipologías señaladas en el presente cuadro independientemente de su longitud, caso contrario será el Concejo Metropolitano quien autorice los casos específicos</a:t>
            </a:r>
            <a:r>
              <a:rPr lang="es-EC" sz="1100" dirty="0">
                <a:latin typeface="Century Gothic" panose="020B0502020202020204" pitchFamily="34" charset="0"/>
                <a:ea typeface="Times New Roman" panose="02020603050405020304" pitchFamily="18" charset="0"/>
                <a:cs typeface="Calibri" panose="020F0502020204030204" pitchFamily="34" charset="0"/>
              </a:rPr>
              <a:t>”, por ser una calle que se encuentra </a:t>
            </a:r>
            <a:r>
              <a:rPr lang="es-EC" sz="1100" dirty="0" err="1">
                <a:latin typeface="Century Gothic" panose="020B0502020202020204" pitchFamily="34" charset="0"/>
                <a:ea typeface="Times New Roman" panose="02020603050405020304" pitchFamily="18" charset="0"/>
                <a:cs typeface="Calibri" panose="020F0502020204030204" pitchFamily="34" charset="0"/>
              </a:rPr>
              <a:t>aperturada</a:t>
            </a:r>
            <a:r>
              <a:rPr lang="es-EC" sz="1100" dirty="0">
                <a:latin typeface="Century Gothic" panose="020B0502020202020204" pitchFamily="34" charset="0"/>
                <a:ea typeface="Times New Roman" panose="02020603050405020304" pitchFamily="18" charset="0"/>
                <a:cs typeface="Calibri" panose="020F0502020204030204" pitchFamily="34" charset="0"/>
              </a:rPr>
              <a:t> y adoquinada, cuenta con los servicios básicos de agua potable, alcantarillado y energía eléctrica.</a:t>
            </a:r>
            <a:endParaRPr lang="en-US" sz="11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6682540"/>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14 Imagen" descr="C:\Users\pgsilva\Downloads\WhatsApp Image 2021-10-06 at 11.40.34 AM.jpeg"/>
          <p:cNvPicPr/>
          <p:nvPr/>
        </p:nvPicPr>
        <p:blipFill rotWithShape="1">
          <a:blip r:embed="rId2">
            <a:extLst>
              <a:ext uri="{28A0092B-C50C-407E-A947-70E740481C1C}">
                <a14:useLocalDpi xmlns:a14="http://schemas.microsoft.com/office/drawing/2010/main" val="0"/>
              </a:ext>
            </a:extLst>
          </a:blip>
          <a:srcRect t="52445" b="1"/>
          <a:stretch/>
        </p:blipFill>
        <p:spPr bwMode="auto">
          <a:xfrm>
            <a:off x="-13424" y="223284"/>
            <a:ext cx="12192000" cy="6634716"/>
          </a:xfrm>
          <a:prstGeom prst="rect">
            <a:avLst/>
          </a:prstGeom>
          <a:noFill/>
          <a:ln>
            <a:noFill/>
          </a:ln>
          <a:extLst>
            <a:ext uri="{53640926-AAD7-44D8-BBD7-CCE9431645EC}">
              <a14:shadowObscured xmlns:a14="http://schemas.microsoft.com/office/drawing/2010/main"/>
            </a:ext>
          </a:extLst>
        </p:spPr>
      </p:pic>
      <p:sp>
        <p:nvSpPr>
          <p:cNvPr id="2" name="Título 1">
            <a:extLst>
              <a:ext uri="{FF2B5EF4-FFF2-40B4-BE49-F238E27FC236}">
                <a16:creationId xmlns:a16="http://schemas.microsoft.com/office/drawing/2014/main" id="{FB05B570-ED9B-154A-ABB2-3F60A05EC328}"/>
              </a:ext>
            </a:extLst>
          </p:cNvPr>
          <p:cNvSpPr>
            <a:spLocks noGrp="1"/>
          </p:cNvSpPr>
          <p:nvPr>
            <p:ph type="title"/>
          </p:nvPr>
        </p:nvSpPr>
        <p:spPr>
          <a:xfrm>
            <a:off x="838200" y="246435"/>
            <a:ext cx="10515600" cy="700828"/>
          </a:xfrm>
        </p:spPr>
        <p:txBody>
          <a:bodyPr>
            <a:noAutofit/>
          </a:bodyPr>
          <a:lstStyle/>
          <a:p>
            <a:r>
              <a:rPr lang="es-ES_tradnl" sz="2800" b="1" dirty="0">
                <a:solidFill>
                  <a:srgbClr val="0070C0"/>
                </a:solidFill>
                <a:latin typeface="Century Gothic" panose="020B0502020202020204" pitchFamily="34" charset="0"/>
              </a:rPr>
              <a:t>DESCRIPCIÓN:</a:t>
            </a:r>
            <a:br>
              <a:rPr lang="es-ES_tradnl" sz="2800" b="1" dirty="0">
                <a:solidFill>
                  <a:srgbClr val="0070C0"/>
                </a:solidFill>
                <a:latin typeface="Century Gothic" panose="020B0502020202020204" pitchFamily="34" charset="0"/>
              </a:rPr>
            </a:br>
            <a:endParaRPr lang="es-EC" sz="2800" dirty="0">
              <a:latin typeface="Century Gothic" panose="020B0502020202020204" pitchFamily="34" charset="0"/>
            </a:endParaRPr>
          </a:p>
        </p:txBody>
      </p:sp>
      <p:pic>
        <p:nvPicPr>
          <p:cNvPr id="3" name="Imagen 2"/>
          <p:cNvPicPr>
            <a:picLocks noChangeAspect="1"/>
          </p:cNvPicPr>
          <p:nvPr/>
        </p:nvPicPr>
        <p:blipFill>
          <a:blip r:embed="rId3"/>
          <a:stretch>
            <a:fillRect/>
          </a:stretch>
        </p:blipFill>
        <p:spPr>
          <a:xfrm>
            <a:off x="147098" y="626626"/>
            <a:ext cx="5820729" cy="3604715"/>
          </a:xfrm>
          <a:prstGeom prst="rect">
            <a:avLst/>
          </a:prstGeom>
        </p:spPr>
      </p:pic>
      <p:pic>
        <p:nvPicPr>
          <p:cNvPr id="9" name="Imagen 8" descr="C:\Users\campudia\Downloads\WhatsApp Image 2021-08-17 at 11.49.42 AM.jpe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28349" y="1115650"/>
            <a:ext cx="4937154" cy="3026044"/>
          </a:xfrm>
          <a:prstGeom prst="rect">
            <a:avLst/>
          </a:prstGeom>
          <a:noFill/>
          <a:ln>
            <a:noFill/>
          </a:ln>
        </p:spPr>
      </p:pic>
      <p:sp>
        <p:nvSpPr>
          <p:cNvPr id="4" name="Rectángulo 3"/>
          <p:cNvSpPr/>
          <p:nvPr/>
        </p:nvSpPr>
        <p:spPr>
          <a:xfrm>
            <a:off x="838199" y="4299942"/>
            <a:ext cx="10367683" cy="1331198"/>
          </a:xfrm>
          <a:prstGeom prst="rect">
            <a:avLst/>
          </a:prstGeom>
        </p:spPr>
        <p:txBody>
          <a:bodyPr wrap="square">
            <a:spAutoFit/>
          </a:bodyPr>
          <a:lstStyle/>
          <a:p>
            <a:pPr algn="just">
              <a:lnSpc>
                <a:spcPct val="150000"/>
              </a:lnSpc>
              <a:spcAft>
                <a:spcPts val="0"/>
              </a:spcAft>
            </a:pPr>
            <a:r>
              <a:rPr lang="es-EC" sz="1100" dirty="0">
                <a:latin typeface="Century Gothic" panose="020B0502020202020204" pitchFamily="34" charset="0"/>
                <a:ea typeface="Times New Roman" panose="02020603050405020304" pitchFamily="18" charset="0"/>
                <a:cs typeface="Calibri" panose="020F0502020204030204" pitchFamily="34" charset="0"/>
              </a:rPr>
              <a:t>Con este antecedente la regularización del trazado vial de la </a:t>
            </a:r>
            <a:r>
              <a:rPr lang="es-EC" sz="1100" b="1" dirty="0">
                <a:latin typeface="Century Gothic" panose="020B0502020202020204" pitchFamily="34" charset="0"/>
                <a:ea typeface="Arial" panose="020B0604020202020204" pitchFamily="34" charset="0"/>
                <a:cs typeface="Calibri" panose="020F0502020204030204" pitchFamily="34" charset="0"/>
              </a:rPr>
              <a:t>CALLE S/N (E4), NO CUMPLE</a:t>
            </a:r>
            <a:r>
              <a:rPr lang="es-EC" sz="1100" dirty="0">
                <a:latin typeface="Century Gothic" panose="020B0502020202020204" pitchFamily="34" charset="0"/>
                <a:ea typeface="Times New Roman" panose="02020603050405020304" pitchFamily="18" charset="0"/>
                <a:cs typeface="Calibri" panose="020F0502020204030204" pitchFamily="34" charset="0"/>
              </a:rPr>
              <a:t>  con la tipología  del Cuadro N°. 1 Especificaciones mínimas para vías urbanas, de la Reglas técnicas de Arquitectura y Urbanismo, Tipo “F” (ancho 10.00m – calzada 6.00m - aceras 2.00m), por lo tanto la calle se acoge a la  “</a:t>
            </a:r>
            <a:r>
              <a:rPr lang="es-EC" sz="1100" b="1" i="1" dirty="0">
                <a:latin typeface="Century Gothic" panose="020B0502020202020204" pitchFamily="34" charset="0"/>
                <a:ea typeface="Times New Roman" panose="02020603050405020304" pitchFamily="18" charset="0"/>
                <a:cs typeface="Calibri" panose="020F0502020204030204" pitchFamily="34" charset="0"/>
              </a:rPr>
              <a:t>NOTA 6</a:t>
            </a:r>
            <a:r>
              <a:rPr lang="es-EC" sz="1100" i="1" dirty="0">
                <a:latin typeface="Century Gothic" panose="020B0502020202020204" pitchFamily="34" charset="0"/>
                <a:ea typeface="Times New Roman" panose="02020603050405020304" pitchFamily="18" charset="0"/>
                <a:cs typeface="Calibri" panose="020F0502020204030204" pitchFamily="34" charset="0"/>
              </a:rPr>
              <a:t>: Las vías existentes para su regularización deberán acogerse a las características de las tipologías señaladas en el presente cuadro independientemente de su longitud, caso contrario será el Concejo Metropolitano quien autorice los casos específicos</a:t>
            </a:r>
            <a:r>
              <a:rPr lang="es-EC" sz="1100" dirty="0">
                <a:latin typeface="Century Gothic" panose="020B0502020202020204" pitchFamily="34" charset="0"/>
                <a:ea typeface="Times New Roman" panose="02020603050405020304" pitchFamily="18" charset="0"/>
                <a:cs typeface="Calibri" panose="020F0502020204030204" pitchFamily="34" charset="0"/>
              </a:rPr>
              <a:t>”, por ser una calle que se encuentra </a:t>
            </a:r>
            <a:r>
              <a:rPr lang="es-EC" sz="1100" dirty="0" err="1">
                <a:latin typeface="Century Gothic" panose="020B0502020202020204" pitchFamily="34" charset="0"/>
                <a:ea typeface="Times New Roman" panose="02020603050405020304" pitchFamily="18" charset="0"/>
                <a:cs typeface="Calibri" panose="020F0502020204030204" pitchFamily="34" charset="0"/>
              </a:rPr>
              <a:t>aperturada</a:t>
            </a:r>
            <a:r>
              <a:rPr lang="es-EC" sz="1100" dirty="0">
                <a:latin typeface="Century Gothic" panose="020B0502020202020204" pitchFamily="34" charset="0"/>
                <a:ea typeface="Times New Roman" panose="02020603050405020304" pitchFamily="18" charset="0"/>
                <a:cs typeface="Calibri" panose="020F0502020204030204" pitchFamily="34" charset="0"/>
              </a:rPr>
              <a:t>, cuenta con los servicios básicos de agua potable, alcantarillado y energía eléctrica.</a:t>
            </a:r>
            <a:endParaRPr lang="en-US" sz="11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720602430"/>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14 Imagen" descr="C:\Users\pgsilva\Downloads\WhatsApp Image 2021-10-06 at 11.40.34 AM.jpeg">
            <a:extLst>
              <a:ext uri="{FF2B5EF4-FFF2-40B4-BE49-F238E27FC236}">
                <a16:creationId xmlns:a16="http://schemas.microsoft.com/office/drawing/2014/main" id="{FF8BBA13-A231-DA43-A25D-5D985BAFB290}"/>
              </a:ext>
            </a:extLst>
          </p:cNvPr>
          <p:cNvPicPr/>
          <p:nvPr/>
        </p:nvPicPr>
        <p:blipFill rotWithShape="1">
          <a:blip r:embed="rId2">
            <a:extLst>
              <a:ext uri="{28A0092B-C50C-407E-A947-70E740481C1C}">
                <a14:useLocalDpi xmlns:a14="http://schemas.microsoft.com/office/drawing/2010/main" val="0"/>
              </a:ext>
            </a:extLst>
          </a:blip>
          <a:srcRect t="52445" b="1"/>
          <a:stretch/>
        </p:blipFill>
        <p:spPr bwMode="auto">
          <a:xfrm>
            <a:off x="0" y="223284"/>
            <a:ext cx="12192000" cy="6634716"/>
          </a:xfrm>
          <a:prstGeom prst="rect">
            <a:avLst/>
          </a:prstGeom>
          <a:noFill/>
          <a:ln>
            <a:noFill/>
          </a:ln>
          <a:extLst>
            <a:ext uri="{53640926-AAD7-44D8-BBD7-CCE9431645EC}">
              <a14:shadowObscured xmlns:a14="http://schemas.microsoft.com/office/drawing/2010/main"/>
            </a:ext>
          </a:extLst>
        </p:spPr>
      </p:pic>
      <p:sp>
        <p:nvSpPr>
          <p:cNvPr id="4" name="3 Rectángulo"/>
          <p:cNvSpPr/>
          <p:nvPr/>
        </p:nvSpPr>
        <p:spPr>
          <a:xfrm>
            <a:off x="1096102" y="157127"/>
            <a:ext cx="6359775" cy="523220"/>
          </a:xfrm>
          <a:prstGeom prst="rect">
            <a:avLst/>
          </a:prstGeom>
        </p:spPr>
        <p:txBody>
          <a:bodyPr wrap="square">
            <a:spAutoFit/>
          </a:bodyPr>
          <a:lstStyle/>
          <a:p>
            <a:r>
              <a:rPr lang="es-ES_tradnl" sz="2800" b="1" dirty="0">
                <a:solidFill>
                  <a:srgbClr val="0070C0"/>
                </a:solidFill>
                <a:latin typeface="Century Gothic" panose="020B0502020202020204" pitchFamily="34" charset="0"/>
              </a:rPr>
              <a:t>DESCRIPCIÓN</a:t>
            </a:r>
            <a:endParaRPr lang="es-EC" sz="2800" dirty="0">
              <a:solidFill>
                <a:srgbClr val="0070C0"/>
              </a:solidFill>
              <a:latin typeface="Century Gothic" panose="020B0502020202020204" pitchFamily="34" charset="0"/>
            </a:endParaRPr>
          </a:p>
        </p:txBody>
      </p:sp>
      <p:pic>
        <p:nvPicPr>
          <p:cNvPr id="2" name="Imagen 1"/>
          <p:cNvPicPr>
            <a:picLocks noChangeAspect="1"/>
          </p:cNvPicPr>
          <p:nvPr/>
        </p:nvPicPr>
        <p:blipFill>
          <a:blip r:embed="rId3"/>
          <a:stretch>
            <a:fillRect/>
          </a:stretch>
        </p:blipFill>
        <p:spPr>
          <a:xfrm>
            <a:off x="317374" y="599661"/>
            <a:ext cx="5975850" cy="3479995"/>
          </a:xfrm>
          <a:prstGeom prst="rect">
            <a:avLst/>
          </a:prstGeom>
        </p:spPr>
      </p:pic>
      <p:pic>
        <p:nvPicPr>
          <p:cNvPr id="6" name="Imagen 5" descr="C:\Users\campudia\Downloads\WhatsApp Image 2021-08-17 at 12.10.42 PM.jpe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09522" y="900106"/>
            <a:ext cx="4727714" cy="3145383"/>
          </a:xfrm>
          <a:prstGeom prst="rect">
            <a:avLst/>
          </a:prstGeom>
          <a:noFill/>
          <a:ln>
            <a:noFill/>
          </a:ln>
        </p:spPr>
      </p:pic>
      <p:sp>
        <p:nvSpPr>
          <p:cNvPr id="3" name="Rectángulo 2"/>
          <p:cNvSpPr/>
          <p:nvPr/>
        </p:nvSpPr>
        <p:spPr>
          <a:xfrm>
            <a:off x="690282" y="4143314"/>
            <a:ext cx="10748683" cy="1720727"/>
          </a:xfrm>
          <a:prstGeom prst="rect">
            <a:avLst/>
          </a:prstGeom>
        </p:spPr>
        <p:txBody>
          <a:bodyPr wrap="square">
            <a:spAutoFit/>
          </a:bodyPr>
          <a:lstStyle/>
          <a:p>
            <a:pPr algn="just">
              <a:lnSpc>
                <a:spcPct val="150000"/>
              </a:lnSpc>
              <a:spcAft>
                <a:spcPts val="0"/>
              </a:spcAft>
            </a:pPr>
            <a:r>
              <a:rPr lang="es-EC" sz="1200" dirty="0">
                <a:latin typeface="Century Gothic" panose="020B0502020202020204" pitchFamily="34" charset="0"/>
                <a:ea typeface="Times New Roman" panose="02020603050405020304" pitchFamily="18" charset="0"/>
                <a:cs typeface="Calibri" panose="020F0502020204030204" pitchFamily="34" charset="0"/>
              </a:rPr>
              <a:t>Con este antecedente la regularización del trazado vial de la </a:t>
            </a:r>
            <a:r>
              <a:rPr lang="es-EC" sz="1200" b="1" dirty="0">
                <a:latin typeface="Century Gothic" panose="020B0502020202020204" pitchFamily="34" charset="0"/>
                <a:ea typeface="Arial" panose="020B0604020202020204" pitchFamily="34" charset="0"/>
                <a:cs typeface="Calibri" panose="020F0502020204030204" pitchFamily="34" charset="0"/>
              </a:rPr>
              <a:t>CALLE S/N (E31), NO CUMPLE</a:t>
            </a:r>
            <a:r>
              <a:rPr lang="es-EC" sz="1200" dirty="0">
                <a:latin typeface="Century Gothic" panose="020B0502020202020204" pitchFamily="34" charset="0"/>
                <a:ea typeface="Times New Roman" panose="02020603050405020304" pitchFamily="18" charset="0"/>
                <a:cs typeface="Calibri" panose="020F0502020204030204" pitchFamily="34" charset="0"/>
              </a:rPr>
              <a:t>  con la tipología  del Cuadro N°. 1 Especificaciones mínimas para vías urbanas, de la Reglas técnicas de Arquitectura y Urbanismo, Tipo “F” (ancho 10.00m – calzada 6.00m - aceras 2.00m), por lo tanto la calle se acoge a la  “</a:t>
            </a:r>
            <a:r>
              <a:rPr lang="es-EC" sz="1200" b="1" i="1" dirty="0">
                <a:latin typeface="Century Gothic" panose="020B0502020202020204" pitchFamily="34" charset="0"/>
                <a:ea typeface="Times New Roman" panose="02020603050405020304" pitchFamily="18" charset="0"/>
                <a:cs typeface="Calibri" panose="020F0502020204030204" pitchFamily="34" charset="0"/>
              </a:rPr>
              <a:t>NOTA 6</a:t>
            </a:r>
            <a:r>
              <a:rPr lang="es-EC" sz="1200" i="1" dirty="0">
                <a:latin typeface="Century Gothic" panose="020B0502020202020204" pitchFamily="34" charset="0"/>
                <a:ea typeface="Times New Roman" panose="02020603050405020304" pitchFamily="18" charset="0"/>
                <a:cs typeface="Calibri" panose="020F0502020204030204" pitchFamily="34" charset="0"/>
              </a:rPr>
              <a:t>: Las vías existentes para su regularización deberán acogerse a las características de las tipologías señaladas en el presente cuadro independientemente de su longitud, caso contrario será el Concejo Metropolitano quien autorice los casos específicos</a:t>
            </a:r>
            <a:r>
              <a:rPr lang="es-EC" sz="1200" dirty="0">
                <a:latin typeface="Century Gothic" panose="020B0502020202020204" pitchFamily="34" charset="0"/>
                <a:ea typeface="Times New Roman" panose="02020603050405020304" pitchFamily="18" charset="0"/>
                <a:cs typeface="Calibri" panose="020F0502020204030204" pitchFamily="34" charset="0"/>
              </a:rPr>
              <a:t>”, por ser una calle que se encuentra </a:t>
            </a:r>
            <a:r>
              <a:rPr lang="es-EC" sz="1200" dirty="0" err="1">
                <a:latin typeface="Century Gothic" panose="020B0502020202020204" pitchFamily="34" charset="0"/>
                <a:ea typeface="Times New Roman" panose="02020603050405020304" pitchFamily="18" charset="0"/>
                <a:cs typeface="Calibri" panose="020F0502020204030204" pitchFamily="34" charset="0"/>
              </a:rPr>
              <a:t>aperturada</a:t>
            </a:r>
            <a:r>
              <a:rPr lang="es-EC" sz="1200" dirty="0">
                <a:latin typeface="Century Gothic" panose="020B0502020202020204" pitchFamily="34" charset="0"/>
                <a:ea typeface="Times New Roman" panose="02020603050405020304" pitchFamily="18" charset="0"/>
                <a:cs typeface="Calibri" panose="020F0502020204030204" pitchFamily="34" charset="0"/>
              </a:rPr>
              <a:t> y adoquinada, cuenta con los servicios básicos de agua potable, alcantarillado y energía eléctrica.</a:t>
            </a:r>
            <a:endParaRPr lang="en-US"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9359575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14 Imagen" descr="C:\Users\pgsilva\Downloads\WhatsApp Image 2021-10-06 at 11.40.34 AM.jpeg">
            <a:extLst>
              <a:ext uri="{FF2B5EF4-FFF2-40B4-BE49-F238E27FC236}">
                <a16:creationId xmlns:a16="http://schemas.microsoft.com/office/drawing/2014/main" id="{FF8BBA13-A231-DA43-A25D-5D985BAFB290}"/>
              </a:ext>
            </a:extLst>
          </p:cNvPr>
          <p:cNvPicPr/>
          <p:nvPr/>
        </p:nvPicPr>
        <p:blipFill rotWithShape="1">
          <a:blip r:embed="rId2">
            <a:extLst>
              <a:ext uri="{28A0092B-C50C-407E-A947-70E740481C1C}">
                <a14:useLocalDpi xmlns:a14="http://schemas.microsoft.com/office/drawing/2010/main" val="0"/>
              </a:ext>
            </a:extLst>
          </a:blip>
          <a:srcRect t="52445" b="1"/>
          <a:stretch/>
        </p:blipFill>
        <p:spPr bwMode="auto">
          <a:xfrm>
            <a:off x="0" y="223284"/>
            <a:ext cx="12192000" cy="6634716"/>
          </a:xfrm>
          <a:prstGeom prst="rect">
            <a:avLst/>
          </a:prstGeom>
          <a:noFill/>
          <a:ln>
            <a:noFill/>
          </a:ln>
          <a:extLst>
            <a:ext uri="{53640926-AAD7-44D8-BBD7-CCE9431645EC}">
              <a14:shadowObscured xmlns:a14="http://schemas.microsoft.com/office/drawing/2010/main"/>
            </a:ext>
          </a:extLst>
        </p:spPr>
      </p:pic>
      <p:sp>
        <p:nvSpPr>
          <p:cNvPr id="4" name="3 Rectángulo"/>
          <p:cNvSpPr/>
          <p:nvPr/>
        </p:nvSpPr>
        <p:spPr>
          <a:xfrm>
            <a:off x="313947" y="-26965"/>
            <a:ext cx="6359775" cy="707886"/>
          </a:xfrm>
          <a:prstGeom prst="rect">
            <a:avLst/>
          </a:prstGeom>
        </p:spPr>
        <p:txBody>
          <a:bodyPr wrap="square">
            <a:spAutoFit/>
          </a:bodyPr>
          <a:lstStyle/>
          <a:p>
            <a:r>
              <a:rPr lang="es-ES_tradnl" sz="2800" b="1" dirty="0">
                <a:solidFill>
                  <a:srgbClr val="0070C0"/>
                </a:solidFill>
                <a:latin typeface="Century Gothic" panose="020B0502020202020204" pitchFamily="34" charset="0"/>
              </a:rPr>
              <a:t>DESCRIPCIÓN</a:t>
            </a:r>
            <a:r>
              <a:rPr lang="es-ES_tradnl" sz="4000" b="1" dirty="0">
                <a:solidFill>
                  <a:schemeClr val="accent1">
                    <a:lumMod val="75000"/>
                  </a:schemeClr>
                </a:solidFill>
              </a:rPr>
              <a:t> </a:t>
            </a:r>
            <a:endParaRPr lang="es-EC" sz="4000" dirty="0"/>
          </a:p>
        </p:txBody>
      </p:sp>
      <p:pic>
        <p:nvPicPr>
          <p:cNvPr id="8" name="Imagen 7"/>
          <p:cNvPicPr>
            <a:picLocks noChangeAspect="1"/>
          </p:cNvPicPr>
          <p:nvPr/>
        </p:nvPicPr>
        <p:blipFill rotWithShape="1">
          <a:blip r:embed="rId3"/>
          <a:srcRect t="915"/>
          <a:stretch/>
        </p:blipFill>
        <p:spPr>
          <a:xfrm>
            <a:off x="156974" y="587150"/>
            <a:ext cx="6186243" cy="3743138"/>
          </a:xfrm>
          <a:prstGeom prst="rect">
            <a:avLst/>
          </a:prstGeom>
        </p:spPr>
      </p:pic>
      <p:pic>
        <p:nvPicPr>
          <p:cNvPr id="9" name="Imagen 8" descr="C:\Users\campudia\Downloads\WhatsApp Image 2021-08-17 at 10.32.26 AM.jpe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00191" y="1046691"/>
            <a:ext cx="4969567" cy="3111955"/>
          </a:xfrm>
          <a:prstGeom prst="rect">
            <a:avLst/>
          </a:prstGeom>
          <a:noFill/>
          <a:ln>
            <a:noFill/>
          </a:ln>
        </p:spPr>
      </p:pic>
      <p:sp>
        <p:nvSpPr>
          <p:cNvPr id="10" name="Rectángulo 9"/>
          <p:cNvSpPr/>
          <p:nvPr/>
        </p:nvSpPr>
        <p:spPr>
          <a:xfrm>
            <a:off x="577722" y="4301315"/>
            <a:ext cx="10892036" cy="2031325"/>
          </a:xfrm>
          <a:prstGeom prst="rect">
            <a:avLst/>
          </a:prstGeom>
          <a:solidFill>
            <a:schemeClr val="bg1"/>
          </a:solidFill>
        </p:spPr>
        <p:txBody>
          <a:bodyPr wrap="square">
            <a:spAutoFit/>
          </a:bodyPr>
          <a:lstStyle/>
          <a:p>
            <a:pPr algn="just">
              <a:lnSpc>
                <a:spcPct val="150000"/>
              </a:lnSpc>
              <a:spcAft>
                <a:spcPts val="0"/>
              </a:spcAft>
            </a:pPr>
            <a:r>
              <a:rPr lang="es-EC" sz="1200" dirty="0">
                <a:latin typeface="Century Gothic" panose="020B0502020202020204" pitchFamily="34" charset="0"/>
                <a:ea typeface="Times New Roman" panose="02020603050405020304" pitchFamily="18" charset="0"/>
                <a:cs typeface="Calibri" panose="020F0502020204030204" pitchFamily="34" charset="0"/>
              </a:rPr>
              <a:t>Con este antecedente la regularización del trazado vial de la </a:t>
            </a:r>
            <a:r>
              <a:rPr lang="es-EC" sz="1200" b="1" dirty="0">
                <a:latin typeface="Century Gothic" panose="020B0502020202020204" pitchFamily="34" charset="0"/>
                <a:ea typeface="Times New Roman" panose="02020603050405020304" pitchFamily="18" charset="0"/>
                <a:cs typeface="Calibri" panose="020F0502020204030204" pitchFamily="34" charset="0"/>
              </a:rPr>
              <a:t>CALLE</a:t>
            </a:r>
            <a:r>
              <a:rPr lang="es-EC" sz="1200" dirty="0">
                <a:latin typeface="Century Gothic" panose="020B0502020202020204" pitchFamily="34" charset="0"/>
                <a:ea typeface="Times New Roman" panose="02020603050405020304" pitchFamily="18" charset="0"/>
                <a:cs typeface="Calibri" panose="020F0502020204030204" pitchFamily="34" charset="0"/>
              </a:rPr>
              <a:t> </a:t>
            </a:r>
            <a:r>
              <a:rPr lang="es-EC" sz="1200" b="1" dirty="0">
                <a:latin typeface="Century Gothic" panose="020B0502020202020204" pitchFamily="34" charset="0"/>
                <a:ea typeface="Arial" panose="020B0604020202020204" pitchFamily="34" charset="0"/>
                <a:cs typeface="Calibri" panose="020F0502020204030204" pitchFamily="34" charset="0"/>
              </a:rPr>
              <a:t>S/N (E3H), NO CUMPLE</a:t>
            </a:r>
            <a:r>
              <a:rPr lang="es-EC" sz="1200" dirty="0">
                <a:latin typeface="Century Gothic" panose="020B0502020202020204" pitchFamily="34" charset="0"/>
                <a:ea typeface="Times New Roman" panose="02020603050405020304" pitchFamily="18" charset="0"/>
                <a:cs typeface="Calibri" panose="020F0502020204030204" pitchFamily="34" charset="0"/>
              </a:rPr>
              <a:t>  con la tipología  del Cuadro N°. 1 Especificaciones mínimas para vías urbanas, de la Reglas técnicas de Arquitectura y Urbanismo, Tipo “F” (ancho 10.00m – calzada 6.00m - aceras 2.00m), por lo tanto la calle se acoge a la  “</a:t>
            </a:r>
            <a:r>
              <a:rPr lang="es-EC" sz="1200" b="1" i="1" dirty="0">
                <a:latin typeface="Century Gothic" panose="020B0502020202020204" pitchFamily="34" charset="0"/>
                <a:ea typeface="Times New Roman" panose="02020603050405020304" pitchFamily="18" charset="0"/>
                <a:cs typeface="Calibri" panose="020F0502020204030204" pitchFamily="34" charset="0"/>
              </a:rPr>
              <a:t>NOTA 6</a:t>
            </a:r>
            <a:r>
              <a:rPr lang="es-EC" sz="1200" i="1" dirty="0">
                <a:latin typeface="Century Gothic" panose="020B0502020202020204" pitchFamily="34" charset="0"/>
                <a:ea typeface="Times New Roman" panose="02020603050405020304" pitchFamily="18" charset="0"/>
                <a:cs typeface="Calibri" panose="020F0502020204030204" pitchFamily="34" charset="0"/>
              </a:rPr>
              <a:t>: Las vías existentes para su regularización deberán acogerse a las características de las tipologías señaladas en el presente cuadro independientemente de su longitud, caso contrario será el Concejo Metropolitano quien autorice los casos específicos</a:t>
            </a:r>
            <a:r>
              <a:rPr lang="es-EC" sz="1200" dirty="0">
                <a:latin typeface="Century Gothic" panose="020B0502020202020204" pitchFamily="34" charset="0"/>
                <a:ea typeface="Times New Roman" panose="02020603050405020304" pitchFamily="18" charset="0"/>
                <a:cs typeface="Calibri" panose="020F0502020204030204" pitchFamily="34" charset="0"/>
              </a:rPr>
              <a:t>”, por ser una calle que se encuentra </a:t>
            </a:r>
            <a:r>
              <a:rPr lang="es-EC" sz="1200" dirty="0" err="1">
                <a:latin typeface="Century Gothic" panose="020B0502020202020204" pitchFamily="34" charset="0"/>
                <a:ea typeface="Times New Roman" panose="02020603050405020304" pitchFamily="18" charset="0"/>
                <a:cs typeface="Calibri" panose="020F0502020204030204" pitchFamily="34" charset="0"/>
              </a:rPr>
              <a:t>aperturada</a:t>
            </a:r>
            <a:r>
              <a:rPr lang="es-EC" sz="1200" dirty="0">
                <a:latin typeface="Century Gothic" panose="020B0502020202020204" pitchFamily="34" charset="0"/>
                <a:ea typeface="Times New Roman" panose="02020603050405020304" pitchFamily="18" charset="0"/>
                <a:cs typeface="Calibri" panose="020F0502020204030204" pitchFamily="34" charset="0"/>
              </a:rPr>
              <a:t>, cuenta con los servicios básicos de agua potable, alcantarillado y energía eléctrica.</a:t>
            </a:r>
            <a:endParaRPr lang="en-US" sz="1200" dirty="0">
              <a:latin typeface="Century Gothic" panose="020B0502020202020204" pitchFamily="34" charset="0"/>
              <a:ea typeface="Times New Roman" panose="02020603050405020304" pitchFamily="18" charset="0"/>
            </a:endParaRPr>
          </a:p>
          <a:p>
            <a:pPr>
              <a:spcAft>
                <a:spcPts val="0"/>
              </a:spcAft>
            </a:pPr>
            <a:r>
              <a:rPr lang="es-EC" b="1" dirty="0">
                <a:solidFill>
                  <a:srgbClr val="FF0000"/>
                </a:solidFill>
                <a:latin typeface="Century Gothic" panose="020B0502020202020204" pitchFamily="34" charset="0"/>
                <a:ea typeface="Arial" panose="020B0604020202020204" pitchFamily="34" charset="0"/>
                <a:cs typeface="Calibri" panose="020F0502020204030204" pitchFamily="34" charset="0"/>
              </a:rPr>
              <a:t> </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1679019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14 Imagen" descr="C:\Users\pgsilva\Downloads\WhatsApp Image 2021-10-06 at 11.40.34 AM.jpeg">
            <a:extLst>
              <a:ext uri="{FF2B5EF4-FFF2-40B4-BE49-F238E27FC236}">
                <a16:creationId xmlns:a16="http://schemas.microsoft.com/office/drawing/2014/main" id="{FF8BBA13-A231-DA43-A25D-5D985BAFB290}"/>
              </a:ext>
            </a:extLst>
          </p:cNvPr>
          <p:cNvPicPr/>
          <p:nvPr/>
        </p:nvPicPr>
        <p:blipFill rotWithShape="1">
          <a:blip r:embed="rId2">
            <a:extLst>
              <a:ext uri="{28A0092B-C50C-407E-A947-70E740481C1C}">
                <a14:useLocalDpi xmlns:a14="http://schemas.microsoft.com/office/drawing/2010/main" val="0"/>
              </a:ext>
            </a:extLst>
          </a:blip>
          <a:srcRect t="52445" b="1"/>
          <a:stretch/>
        </p:blipFill>
        <p:spPr bwMode="auto">
          <a:xfrm>
            <a:off x="0" y="223284"/>
            <a:ext cx="12192000" cy="6634716"/>
          </a:xfrm>
          <a:prstGeom prst="rect">
            <a:avLst/>
          </a:prstGeom>
          <a:noFill/>
          <a:ln>
            <a:noFill/>
          </a:ln>
          <a:extLst>
            <a:ext uri="{53640926-AAD7-44D8-BBD7-CCE9431645EC}">
              <a14:shadowObscured xmlns:a14="http://schemas.microsoft.com/office/drawing/2010/main"/>
            </a:ext>
          </a:extLst>
        </p:spPr>
      </p:pic>
      <p:sp>
        <p:nvSpPr>
          <p:cNvPr id="4" name="3 Rectángulo"/>
          <p:cNvSpPr/>
          <p:nvPr/>
        </p:nvSpPr>
        <p:spPr>
          <a:xfrm>
            <a:off x="384218" y="87397"/>
            <a:ext cx="6359775" cy="523220"/>
          </a:xfrm>
          <a:prstGeom prst="rect">
            <a:avLst/>
          </a:prstGeom>
        </p:spPr>
        <p:txBody>
          <a:bodyPr wrap="square">
            <a:spAutoFit/>
          </a:bodyPr>
          <a:lstStyle/>
          <a:p>
            <a:r>
              <a:rPr lang="es-ES_tradnl" sz="2800" b="1" dirty="0">
                <a:solidFill>
                  <a:srgbClr val="0070C0"/>
                </a:solidFill>
                <a:latin typeface="Century Gothic" panose="020B0502020202020204" pitchFamily="34" charset="0"/>
              </a:rPr>
              <a:t>INSPECCIÓN EN SITIO:</a:t>
            </a:r>
            <a:endParaRPr lang="es-EC" sz="2800" dirty="0">
              <a:solidFill>
                <a:srgbClr val="0070C0"/>
              </a:solidFill>
              <a:latin typeface="Century Gothic" panose="020B0502020202020204" pitchFamily="34" charset="0"/>
            </a:endParaRPr>
          </a:p>
        </p:txBody>
      </p:sp>
      <p:pic>
        <p:nvPicPr>
          <p:cNvPr id="2" name="Imagen 1"/>
          <p:cNvPicPr>
            <a:picLocks noChangeAspect="1"/>
          </p:cNvPicPr>
          <p:nvPr/>
        </p:nvPicPr>
        <p:blipFill>
          <a:blip r:embed="rId3"/>
          <a:stretch>
            <a:fillRect/>
          </a:stretch>
        </p:blipFill>
        <p:spPr>
          <a:xfrm>
            <a:off x="144132" y="519586"/>
            <a:ext cx="6100134" cy="4071589"/>
          </a:xfrm>
          <a:prstGeom prst="rect">
            <a:avLst/>
          </a:prstGeom>
        </p:spPr>
      </p:pic>
      <p:pic>
        <p:nvPicPr>
          <p:cNvPr id="11" name="Imagen 10" descr="C:\Users\campudia\Downloads\WhatsApp Image 2021-08-17 at 12.06.13 PM.jpe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44266" y="1031390"/>
            <a:ext cx="5442089" cy="3451143"/>
          </a:xfrm>
          <a:prstGeom prst="rect">
            <a:avLst/>
          </a:prstGeom>
          <a:noFill/>
          <a:ln>
            <a:noFill/>
          </a:ln>
        </p:spPr>
      </p:pic>
      <p:sp>
        <p:nvSpPr>
          <p:cNvPr id="3" name="Rectángulo 2"/>
          <p:cNvSpPr/>
          <p:nvPr/>
        </p:nvSpPr>
        <p:spPr>
          <a:xfrm>
            <a:off x="687959" y="4592309"/>
            <a:ext cx="11112614" cy="1721112"/>
          </a:xfrm>
          <a:prstGeom prst="rect">
            <a:avLst/>
          </a:prstGeom>
          <a:solidFill>
            <a:schemeClr val="bg1"/>
          </a:solidFill>
        </p:spPr>
        <p:txBody>
          <a:bodyPr wrap="square">
            <a:spAutoFit/>
          </a:bodyPr>
          <a:lstStyle/>
          <a:p>
            <a:pPr algn="just">
              <a:lnSpc>
                <a:spcPct val="150000"/>
              </a:lnSpc>
              <a:spcAft>
                <a:spcPts val="0"/>
              </a:spcAft>
            </a:pPr>
            <a:r>
              <a:rPr lang="es-EC" sz="1200" dirty="0">
                <a:latin typeface="Century Gothic" panose="020B0502020202020204" pitchFamily="34" charset="0"/>
                <a:ea typeface="Times New Roman" panose="02020603050405020304" pitchFamily="18" charset="0"/>
                <a:cs typeface="Calibri" panose="020F0502020204030204" pitchFamily="34" charset="0"/>
              </a:rPr>
              <a:t>Con este antecedente la regularización del trazado vial de la </a:t>
            </a:r>
            <a:r>
              <a:rPr lang="es-EC" sz="1200" b="1" dirty="0">
                <a:latin typeface="Century Gothic" panose="020B0502020202020204" pitchFamily="34" charset="0"/>
                <a:ea typeface="Times New Roman" panose="02020603050405020304" pitchFamily="18" charset="0"/>
                <a:cs typeface="Calibri" panose="020F0502020204030204" pitchFamily="34" charset="0"/>
              </a:rPr>
              <a:t>CALLE</a:t>
            </a:r>
            <a:r>
              <a:rPr lang="es-EC" sz="1200" dirty="0">
                <a:latin typeface="Century Gothic" panose="020B0502020202020204" pitchFamily="34" charset="0"/>
                <a:ea typeface="Times New Roman" panose="02020603050405020304" pitchFamily="18" charset="0"/>
                <a:cs typeface="Calibri" panose="020F0502020204030204" pitchFamily="34" charset="0"/>
              </a:rPr>
              <a:t> </a:t>
            </a:r>
            <a:r>
              <a:rPr lang="es-EC" sz="1200" b="1" dirty="0">
                <a:latin typeface="Century Gothic" panose="020B0502020202020204" pitchFamily="34" charset="0"/>
                <a:ea typeface="Arial" panose="020B0604020202020204" pitchFamily="34" charset="0"/>
                <a:cs typeface="Calibri" panose="020F0502020204030204" pitchFamily="34" charset="0"/>
              </a:rPr>
              <a:t>MOISÉS (E3G), NO CUMPLE</a:t>
            </a:r>
            <a:r>
              <a:rPr lang="es-EC" sz="1200" dirty="0">
                <a:latin typeface="Century Gothic" panose="020B0502020202020204" pitchFamily="34" charset="0"/>
                <a:ea typeface="Times New Roman" panose="02020603050405020304" pitchFamily="18" charset="0"/>
                <a:cs typeface="Calibri" panose="020F0502020204030204" pitchFamily="34" charset="0"/>
              </a:rPr>
              <a:t>  con la tipología  del Cuadro N°. 1 Especificaciones mínimas para vías urbanas, de la Reglas técnicas de Arquitectura y Urbanismo, Tipo “F” (ancho 10.00m – calzada 6.00m - aceras 2.00m), por lo tanto la calle se acoge a la  “</a:t>
            </a:r>
            <a:r>
              <a:rPr lang="es-EC" sz="1200" b="1" i="1" dirty="0">
                <a:latin typeface="Century Gothic" panose="020B0502020202020204" pitchFamily="34" charset="0"/>
                <a:ea typeface="Times New Roman" panose="02020603050405020304" pitchFamily="18" charset="0"/>
                <a:cs typeface="Calibri" panose="020F0502020204030204" pitchFamily="34" charset="0"/>
              </a:rPr>
              <a:t>NOTA 6</a:t>
            </a:r>
            <a:r>
              <a:rPr lang="es-EC" sz="1200" i="1" dirty="0">
                <a:latin typeface="Century Gothic" panose="020B0502020202020204" pitchFamily="34" charset="0"/>
                <a:ea typeface="Times New Roman" panose="02020603050405020304" pitchFamily="18" charset="0"/>
                <a:cs typeface="Calibri" panose="020F0502020204030204" pitchFamily="34" charset="0"/>
              </a:rPr>
              <a:t>: Las vías existentes para su regularización deberán acogerse a las características de las tipologías señaladas en el presente cuadro independientemente de su longitud, caso contrario será el Concejo Metropolitano quien autorice los casos específicos</a:t>
            </a:r>
            <a:r>
              <a:rPr lang="es-EC" sz="1200" dirty="0">
                <a:latin typeface="Century Gothic" panose="020B0502020202020204" pitchFamily="34" charset="0"/>
                <a:ea typeface="Times New Roman" panose="02020603050405020304" pitchFamily="18" charset="0"/>
                <a:cs typeface="Calibri" panose="020F0502020204030204" pitchFamily="34" charset="0"/>
              </a:rPr>
              <a:t>”, por ser una calle que se encuentra aperturada y adoquinada, cuenta con los servicios básicos de agua potable, alcantarillado y energía eléctrica.</a:t>
            </a:r>
          </a:p>
          <a:p>
            <a:pPr algn="just">
              <a:lnSpc>
                <a:spcPct val="150000"/>
              </a:lnSpc>
              <a:spcAft>
                <a:spcPts val="0"/>
              </a:spcAft>
            </a:pPr>
            <a:endParaRPr lang="en-US"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6873637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22 Imagen" descr="C:\Users\pgsilva\Downloads\WhatsApp Image 2021-10-06 at 11.40.34 AM.jpeg"/>
          <p:cNvPicPr/>
          <p:nvPr/>
        </p:nvPicPr>
        <p:blipFill rotWithShape="1">
          <a:blip r:embed="rId3">
            <a:extLst>
              <a:ext uri="{28A0092B-C50C-407E-A947-70E740481C1C}">
                <a14:useLocalDpi xmlns:a14="http://schemas.microsoft.com/office/drawing/2010/main" val="0"/>
              </a:ext>
            </a:extLst>
          </a:blip>
          <a:srcRect t="52445" b="1"/>
          <a:stretch/>
        </p:blipFill>
        <p:spPr bwMode="auto">
          <a:xfrm>
            <a:off x="77638" y="400127"/>
            <a:ext cx="12114362" cy="6472990"/>
          </a:xfrm>
          <a:prstGeom prst="rect">
            <a:avLst/>
          </a:prstGeom>
          <a:noFill/>
          <a:ln>
            <a:noFill/>
          </a:ln>
          <a:extLst>
            <a:ext uri="{53640926-AAD7-44D8-BBD7-CCE9431645EC}">
              <a14:shadowObscured xmlns:a14="http://schemas.microsoft.com/office/drawing/2010/main"/>
            </a:ext>
          </a:extLst>
        </p:spPr>
      </p:pic>
      <p:sp>
        <p:nvSpPr>
          <p:cNvPr id="14" name="CuadroTexto 13"/>
          <p:cNvSpPr txBox="1"/>
          <p:nvPr/>
        </p:nvSpPr>
        <p:spPr>
          <a:xfrm>
            <a:off x="636591" y="31067"/>
            <a:ext cx="7373553" cy="523220"/>
          </a:xfrm>
          <a:prstGeom prst="rect">
            <a:avLst/>
          </a:prstGeom>
          <a:noFill/>
        </p:spPr>
        <p:txBody>
          <a:bodyPr wrap="square" rtlCol="0">
            <a:spAutoFit/>
          </a:bodyPr>
          <a:lstStyle/>
          <a:p>
            <a:r>
              <a:rPr lang="es-ES_tradnl" sz="2800" b="1" dirty="0">
                <a:solidFill>
                  <a:srgbClr val="0070C0"/>
                </a:solidFill>
                <a:latin typeface="Century Gothic" panose="020B0502020202020204" pitchFamily="34" charset="0"/>
              </a:rPr>
              <a:t>PROPUESTA </a:t>
            </a:r>
          </a:p>
        </p:txBody>
      </p:sp>
      <p:pic>
        <p:nvPicPr>
          <p:cNvPr id="2" name="Imagen 1"/>
          <p:cNvPicPr>
            <a:picLocks noChangeAspect="1"/>
          </p:cNvPicPr>
          <p:nvPr/>
        </p:nvPicPr>
        <p:blipFill>
          <a:blip r:embed="rId4"/>
          <a:stretch>
            <a:fillRect/>
          </a:stretch>
        </p:blipFill>
        <p:spPr>
          <a:xfrm>
            <a:off x="329013" y="588497"/>
            <a:ext cx="5766987" cy="5184774"/>
          </a:xfrm>
          <a:prstGeom prst="rect">
            <a:avLst/>
          </a:prstGeom>
        </p:spPr>
      </p:pic>
      <p:pic>
        <p:nvPicPr>
          <p:cNvPr id="12" name="Imagen 11"/>
          <p:cNvPicPr/>
          <p:nvPr/>
        </p:nvPicPr>
        <p:blipFill rotWithShape="1">
          <a:blip r:embed="rId5"/>
          <a:srcRect l="4571" t="6212" r="3986" b="2788"/>
          <a:stretch/>
        </p:blipFill>
        <p:spPr bwMode="auto">
          <a:xfrm>
            <a:off x="6193808" y="237185"/>
            <a:ext cx="5520690" cy="5433695"/>
          </a:xfrm>
          <a:prstGeom prst="rect">
            <a:avLst/>
          </a:prstGeom>
          <a:ln>
            <a:noFill/>
          </a:ln>
          <a:extLst>
            <a:ext uri="{53640926-AAD7-44D8-BBD7-CCE9431645EC}">
              <a14:shadowObscured xmlns:a14="http://schemas.microsoft.com/office/drawing/2010/main"/>
            </a:ext>
          </a:extLst>
        </p:spPr>
      </p:pic>
      <p:grpSp>
        <p:nvGrpSpPr>
          <p:cNvPr id="3" name="Grupo 2">
            <a:extLst>
              <a:ext uri="{FF2B5EF4-FFF2-40B4-BE49-F238E27FC236}">
                <a16:creationId xmlns:a16="http://schemas.microsoft.com/office/drawing/2014/main" id="{9FFB07E8-ED0C-5881-F106-9F2CDAEA1637}"/>
              </a:ext>
            </a:extLst>
          </p:cNvPr>
          <p:cNvGrpSpPr/>
          <p:nvPr/>
        </p:nvGrpSpPr>
        <p:grpSpPr>
          <a:xfrm>
            <a:off x="6747582" y="748277"/>
            <a:ext cx="5291472" cy="4798969"/>
            <a:chOff x="2288383" y="1232230"/>
            <a:chExt cx="5291472" cy="4798969"/>
          </a:xfrm>
        </p:grpSpPr>
        <p:sp>
          <p:nvSpPr>
            <p:cNvPr id="4" name="CuadroTexto 3">
              <a:extLst>
                <a:ext uri="{FF2B5EF4-FFF2-40B4-BE49-F238E27FC236}">
                  <a16:creationId xmlns:a16="http://schemas.microsoft.com/office/drawing/2014/main" id="{ACFDD6CD-2C96-C3DA-7A48-6AF9FFC0A8FE}"/>
                </a:ext>
              </a:extLst>
            </p:cNvPr>
            <p:cNvSpPr txBox="1"/>
            <p:nvPr/>
          </p:nvSpPr>
          <p:spPr>
            <a:xfrm rot="740704">
              <a:off x="2288383" y="1604334"/>
              <a:ext cx="2086405" cy="369332"/>
            </a:xfrm>
            <a:prstGeom prst="rect">
              <a:avLst/>
            </a:prstGeom>
            <a:noFill/>
          </p:spPr>
          <p:txBody>
            <a:bodyPr wrap="none" rtlCol="0">
              <a:spAutoFit/>
            </a:bodyPr>
            <a:lstStyle/>
            <a:p>
              <a:r>
                <a:rPr lang="es-US" b="1" dirty="0"/>
                <a:t>CALLE ELOY ALFARO</a:t>
              </a:r>
              <a:endParaRPr lang="es-EC" b="1" dirty="0"/>
            </a:p>
          </p:txBody>
        </p:sp>
        <p:sp>
          <p:nvSpPr>
            <p:cNvPr id="5" name="CuadroTexto 4">
              <a:extLst>
                <a:ext uri="{FF2B5EF4-FFF2-40B4-BE49-F238E27FC236}">
                  <a16:creationId xmlns:a16="http://schemas.microsoft.com/office/drawing/2014/main" id="{8874D273-3D91-6479-EE0E-E5C4FFE44906}"/>
                </a:ext>
              </a:extLst>
            </p:cNvPr>
            <p:cNvSpPr txBox="1"/>
            <p:nvPr/>
          </p:nvSpPr>
          <p:spPr>
            <a:xfrm rot="17334688">
              <a:off x="5450116" y="3658034"/>
              <a:ext cx="1308371" cy="338554"/>
            </a:xfrm>
            <a:prstGeom prst="rect">
              <a:avLst/>
            </a:prstGeom>
            <a:noFill/>
          </p:spPr>
          <p:txBody>
            <a:bodyPr wrap="none" rtlCol="0">
              <a:spAutoFit/>
            </a:bodyPr>
            <a:lstStyle/>
            <a:p>
              <a:r>
                <a:rPr lang="es-US" sz="1600" b="1" dirty="0"/>
                <a:t>CALLE S/N E4</a:t>
              </a:r>
              <a:endParaRPr lang="es-EC" sz="1600" b="1" dirty="0"/>
            </a:p>
          </p:txBody>
        </p:sp>
        <p:sp>
          <p:nvSpPr>
            <p:cNvPr id="6" name="CuadroTexto 5">
              <a:extLst>
                <a:ext uri="{FF2B5EF4-FFF2-40B4-BE49-F238E27FC236}">
                  <a16:creationId xmlns:a16="http://schemas.microsoft.com/office/drawing/2014/main" id="{CBA59B71-ED62-A1D3-913C-FA707C24025A}"/>
                </a:ext>
              </a:extLst>
            </p:cNvPr>
            <p:cNvSpPr txBox="1"/>
            <p:nvPr/>
          </p:nvSpPr>
          <p:spPr>
            <a:xfrm rot="17292651">
              <a:off x="3882920" y="3209779"/>
              <a:ext cx="1785682" cy="338554"/>
            </a:xfrm>
            <a:prstGeom prst="rect">
              <a:avLst/>
            </a:prstGeom>
            <a:noFill/>
          </p:spPr>
          <p:txBody>
            <a:bodyPr wrap="none" rtlCol="0">
              <a:spAutoFit/>
            </a:bodyPr>
            <a:lstStyle/>
            <a:p>
              <a:r>
                <a:rPr lang="es-US" sz="1600" b="1" dirty="0"/>
                <a:t>CALLE MOISES E3G</a:t>
              </a:r>
              <a:endParaRPr lang="es-EC" sz="1600" b="1" dirty="0"/>
            </a:p>
          </p:txBody>
        </p:sp>
        <p:sp>
          <p:nvSpPr>
            <p:cNvPr id="7" name="CuadroTexto 6">
              <a:extLst>
                <a:ext uri="{FF2B5EF4-FFF2-40B4-BE49-F238E27FC236}">
                  <a16:creationId xmlns:a16="http://schemas.microsoft.com/office/drawing/2014/main" id="{9B182618-9D67-01B0-105A-936BE7CD44F8}"/>
                </a:ext>
              </a:extLst>
            </p:cNvPr>
            <p:cNvSpPr txBox="1"/>
            <p:nvPr/>
          </p:nvSpPr>
          <p:spPr>
            <a:xfrm rot="829674">
              <a:off x="5751985" y="2682200"/>
              <a:ext cx="1422184" cy="338554"/>
            </a:xfrm>
            <a:prstGeom prst="rect">
              <a:avLst/>
            </a:prstGeom>
            <a:noFill/>
          </p:spPr>
          <p:txBody>
            <a:bodyPr wrap="none" rtlCol="0">
              <a:spAutoFit/>
            </a:bodyPr>
            <a:lstStyle/>
            <a:p>
              <a:r>
                <a:rPr lang="es-US" sz="1600" b="1" dirty="0"/>
                <a:t>CALLE S/N S1B</a:t>
              </a:r>
              <a:endParaRPr lang="es-EC" sz="1600" b="1" dirty="0"/>
            </a:p>
          </p:txBody>
        </p:sp>
        <p:sp>
          <p:nvSpPr>
            <p:cNvPr id="8" name="CuadroTexto 7">
              <a:extLst>
                <a:ext uri="{FF2B5EF4-FFF2-40B4-BE49-F238E27FC236}">
                  <a16:creationId xmlns:a16="http://schemas.microsoft.com/office/drawing/2014/main" id="{D7B21548-F05E-56B9-EDA8-0773C33C39DF}"/>
                </a:ext>
              </a:extLst>
            </p:cNvPr>
            <p:cNvSpPr txBox="1"/>
            <p:nvPr/>
          </p:nvSpPr>
          <p:spPr>
            <a:xfrm rot="17263572">
              <a:off x="4534148" y="5180485"/>
              <a:ext cx="1362874" cy="338554"/>
            </a:xfrm>
            <a:prstGeom prst="rect">
              <a:avLst/>
            </a:prstGeom>
            <a:noFill/>
          </p:spPr>
          <p:txBody>
            <a:bodyPr wrap="none" rtlCol="0">
              <a:spAutoFit/>
            </a:bodyPr>
            <a:lstStyle/>
            <a:p>
              <a:r>
                <a:rPr lang="es-US" sz="1600" b="1" dirty="0"/>
                <a:t>CALLE S/N E3I</a:t>
              </a:r>
              <a:endParaRPr lang="es-EC" sz="1600" b="1" dirty="0"/>
            </a:p>
          </p:txBody>
        </p:sp>
        <p:sp>
          <p:nvSpPr>
            <p:cNvPr id="9" name="CuadroTexto 8">
              <a:extLst>
                <a:ext uri="{FF2B5EF4-FFF2-40B4-BE49-F238E27FC236}">
                  <a16:creationId xmlns:a16="http://schemas.microsoft.com/office/drawing/2014/main" id="{98701983-9AE7-0C42-EEEE-F63E4F9A6B93}"/>
                </a:ext>
              </a:extLst>
            </p:cNvPr>
            <p:cNvSpPr txBox="1"/>
            <p:nvPr/>
          </p:nvSpPr>
          <p:spPr>
            <a:xfrm rot="17218582">
              <a:off x="4863238" y="1782060"/>
              <a:ext cx="1438214" cy="338554"/>
            </a:xfrm>
            <a:prstGeom prst="rect">
              <a:avLst/>
            </a:prstGeom>
            <a:noFill/>
          </p:spPr>
          <p:txBody>
            <a:bodyPr wrap="none" rtlCol="0">
              <a:spAutoFit/>
            </a:bodyPr>
            <a:lstStyle/>
            <a:p>
              <a:r>
                <a:rPr lang="es-US" sz="1600" b="1" dirty="0"/>
                <a:t>CALLE S/N E3H</a:t>
              </a:r>
              <a:endParaRPr lang="es-EC" sz="1600" b="1" dirty="0"/>
            </a:p>
          </p:txBody>
        </p:sp>
        <p:sp>
          <p:nvSpPr>
            <p:cNvPr id="10" name="CuadroTexto 9">
              <a:extLst>
                <a:ext uri="{FF2B5EF4-FFF2-40B4-BE49-F238E27FC236}">
                  <a16:creationId xmlns:a16="http://schemas.microsoft.com/office/drawing/2014/main" id="{FC0C90E8-366C-E483-AD11-A04AD9C62D13}"/>
                </a:ext>
              </a:extLst>
            </p:cNvPr>
            <p:cNvSpPr txBox="1"/>
            <p:nvPr/>
          </p:nvSpPr>
          <p:spPr>
            <a:xfrm rot="766708">
              <a:off x="5595209" y="4968094"/>
              <a:ext cx="1984646" cy="338554"/>
            </a:xfrm>
            <a:prstGeom prst="rect">
              <a:avLst/>
            </a:prstGeom>
            <a:noFill/>
          </p:spPr>
          <p:txBody>
            <a:bodyPr wrap="none" rtlCol="0">
              <a:spAutoFit/>
            </a:bodyPr>
            <a:lstStyle/>
            <a:p>
              <a:r>
                <a:rPr lang="es-US" sz="1600" b="1" dirty="0"/>
                <a:t>CALLE SANTIAGO S1F</a:t>
              </a:r>
              <a:endParaRPr lang="es-EC" sz="1600" b="1" dirty="0"/>
            </a:p>
          </p:txBody>
        </p:sp>
      </p:grpSp>
    </p:spTree>
    <p:extLst>
      <p:ext uri="{BB962C8B-B14F-4D97-AF65-F5344CB8AC3E}">
        <p14:creationId xmlns:p14="http://schemas.microsoft.com/office/powerpoint/2010/main" val="3722468676"/>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22 Imagen" descr="C:\Users\pgsilva\Downloads\WhatsApp Image 2021-10-06 at 11.40.34 AM.jpeg">
            <a:extLst>
              <a:ext uri="{FF2B5EF4-FFF2-40B4-BE49-F238E27FC236}">
                <a16:creationId xmlns:a16="http://schemas.microsoft.com/office/drawing/2014/main" id="{2BDF772D-12C8-3C2D-97D1-416E9A82974B}"/>
              </a:ext>
            </a:extLst>
          </p:cNvPr>
          <p:cNvPicPr/>
          <p:nvPr/>
        </p:nvPicPr>
        <p:blipFill rotWithShape="1">
          <a:blip r:embed="rId2">
            <a:extLst>
              <a:ext uri="{28A0092B-C50C-407E-A947-70E740481C1C}">
                <a14:useLocalDpi xmlns:a14="http://schemas.microsoft.com/office/drawing/2010/main" val="0"/>
              </a:ext>
            </a:extLst>
          </a:blip>
          <a:srcRect t="52445" b="1"/>
          <a:stretch/>
        </p:blipFill>
        <p:spPr bwMode="auto">
          <a:xfrm>
            <a:off x="77638" y="400127"/>
            <a:ext cx="12114362" cy="6472990"/>
          </a:xfrm>
          <a:prstGeom prst="rect">
            <a:avLst/>
          </a:prstGeom>
          <a:noFill/>
          <a:ln>
            <a:noFill/>
          </a:ln>
          <a:extLst>
            <a:ext uri="{53640926-AAD7-44D8-BBD7-CCE9431645EC}">
              <a14:shadowObscured xmlns:a14="http://schemas.microsoft.com/office/drawing/2010/main"/>
            </a:ext>
          </a:extLst>
        </p:spPr>
      </p:pic>
      <p:pic>
        <p:nvPicPr>
          <p:cNvPr id="5" name="Imagen 4">
            <a:extLst>
              <a:ext uri="{FF2B5EF4-FFF2-40B4-BE49-F238E27FC236}">
                <a16:creationId xmlns:a16="http://schemas.microsoft.com/office/drawing/2014/main" id="{2AFC0716-E7A7-21E4-31A7-4007E9A9E09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971" t="29334" r="41297" b="20800"/>
          <a:stretch/>
        </p:blipFill>
        <p:spPr bwMode="auto">
          <a:xfrm>
            <a:off x="467285" y="949741"/>
            <a:ext cx="3308403" cy="1547932"/>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a:extLst>
              <a:ext uri="{FF2B5EF4-FFF2-40B4-BE49-F238E27FC236}">
                <a16:creationId xmlns:a16="http://schemas.microsoft.com/office/drawing/2014/main" id="{16BF21ED-A9DA-E98C-6198-B33171B5797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5719" t="17108" r="33121" b="32587"/>
          <a:stretch/>
        </p:blipFill>
        <p:spPr bwMode="auto">
          <a:xfrm>
            <a:off x="4385721" y="923347"/>
            <a:ext cx="3129300" cy="1641055"/>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n 6">
            <a:extLst>
              <a:ext uri="{FF2B5EF4-FFF2-40B4-BE49-F238E27FC236}">
                <a16:creationId xmlns:a16="http://schemas.microsoft.com/office/drawing/2014/main" id="{1FA03358-ED9C-D3B4-FE9D-A0A7DB43A3DB}"/>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8391" t="21192" r="26332" b="27153"/>
          <a:stretch/>
        </p:blipFill>
        <p:spPr bwMode="auto">
          <a:xfrm>
            <a:off x="8134631" y="949741"/>
            <a:ext cx="3352240" cy="1641055"/>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n 7">
            <a:extLst>
              <a:ext uri="{FF2B5EF4-FFF2-40B4-BE49-F238E27FC236}">
                <a16:creationId xmlns:a16="http://schemas.microsoft.com/office/drawing/2014/main" id="{70E90FBE-A98E-C9E4-2AD8-D9DFBE65C925}"/>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3266" t="19619" r="31632" b="30678"/>
          <a:stretch/>
        </p:blipFill>
        <p:spPr bwMode="auto">
          <a:xfrm>
            <a:off x="1205015" y="3467275"/>
            <a:ext cx="4184949" cy="1978857"/>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n 8">
            <a:extLst>
              <a:ext uri="{FF2B5EF4-FFF2-40B4-BE49-F238E27FC236}">
                <a16:creationId xmlns:a16="http://schemas.microsoft.com/office/drawing/2014/main" id="{02DAA968-050A-EE95-6B1D-237573F0DB93}"/>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25295" t="21263" r="29538" b="26526"/>
          <a:stretch/>
        </p:blipFill>
        <p:spPr bwMode="auto">
          <a:xfrm>
            <a:off x="6517341" y="3402926"/>
            <a:ext cx="4030756" cy="1999256"/>
          </a:xfrm>
          <a:prstGeom prst="rect">
            <a:avLst/>
          </a:prstGeom>
          <a:noFill/>
          <a:extLst>
            <a:ext uri="{909E8E84-426E-40DD-AFC4-6F175D3DCCD1}">
              <a14:hiddenFill xmlns:a14="http://schemas.microsoft.com/office/drawing/2010/main">
                <a:solidFill>
                  <a:srgbClr val="FFFFFF"/>
                </a:solidFill>
              </a14:hiddenFill>
            </a:ext>
          </a:extLst>
        </p:spPr>
      </p:pic>
      <p:sp>
        <p:nvSpPr>
          <p:cNvPr id="10" name="CuadroTexto 9">
            <a:extLst>
              <a:ext uri="{FF2B5EF4-FFF2-40B4-BE49-F238E27FC236}">
                <a16:creationId xmlns:a16="http://schemas.microsoft.com/office/drawing/2014/main" id="{DBAF2356-8CFA-2A8D-C7B7-5276D9045CB1}"/>
              </a:ext>
            </a:extLst>
          </p:cNvPr>
          <p:cNvSpPr txBox="1"/>
          <p:nvPr/>
        </p:nvSpPr>
        <p:spPr>
          <a:xfrm>
            <a:off x="636591" y="31067"/>
            <a:ext cx="7373553" cy="523220"/>
          </a:xfrm>
          <a:prstGeom prst="rect">
            <a:avLst/>
          </a:prstGeom>
          <a:noFill/>
        </p:spPr>
        <p:txBody>
          <a:bodyPr wrap="square" rtlCol="0">
            <a:spAutoFit/>
          </a:bodyPr>
          <a:lstStyle/>
          <a:p>
            <a:r>
              <a:rPr lang="es-ES_tradnl" sz="2800" b="1" dirty="0">
                <a:solidFill>
                  <a:srgbClr val="0070C0"/>
                </a:solidFill>
                <a:latin typeface="Century Gothic" panose="020B0502020202020204" pitchFamily="34" charset="0"/>
              </a:rPr>
              <a:t>PROPUESTA</a:t>
            </a:r>
          </a:p>
        </p:txBody>
      </p:sp>
      <p:sp>
        <p:nvSpPr>
          <p:cNvPr id="11" name="CuadroTexto 10">
            <a:extLst>
              <a:ext uri="{FF2B5EF4-FFF2-40B4-BE49-F238E27FC236}">
                <a16:creationId xmlns:a16="http://schemas.microsoft.com/office/drawing/2014/main" id="{27507E9F-1F3C-2EED-740A-76AB89196211}"/>
              </a:ext>
            </a:extLst>
          </p:cNvPr>
          <p:cNvSpPr txBox="1"/>
          <p:nvPr/>
        </p:nvSpPr>
        <p:spPr>
          <a:xfrm>
            <a:off x="1082875" y="2420733"/>
            <a:ext cx="2369816" cy="307777"/>
          </a:xfrm>
          <a:prstGeom prst="rect">
            <a:avLst/>
          </a:prstGeom>
          <a:noFill/>
        </p:spPr>
        <p:txBody>
          <a:bodyPr wrap="none" rtlCol="0">
            <a:spAutoFit/>
          </a:bodyPr>
          <a:lstStyle/>
          <a:p>
            <a:r>
              <a:rPr lang="es-US" sz="1400" dirty="0"/>
              <a:t>CALLE ELOY ALFARO TRAMO 1</a:t>
            </a:r>
            <a:endParaRPr lang="es-EC" sz="1400" dirty="0"/>
          </a:p>
        </p:txBody>
      </p:sp>
      <p:sp>
        <p:nvSpPr>
          <p:cNvPr id="12" name="CuadroTexto 11">
            <a:extLst>
              <a:ext uri="{FF2B5EF4-FFF2-40B4-BE49-F238E27FC236}">
                <a16:creationId xmlns:a16="http://schemas.microsoft.com/office/drawing/2014/main" id="{8E717CF8-EE0F-984A-8396-4EA97BA6CEF3}"/>
              </a:ext>
            </a:extLst>
          </p:cNvPr>
          <p:cNvSpPr txBox="1"/>
          <p:nvPr/>
        </p:nvSpPr>
        <p:spPr>
          <a:xfrm>
            <a:off x="4738437" y="2509062"/>
            <a:ext cx="2369816" cy="307777"/>
          </a:xfrm>
          <a:prstGeom prst="rect">
            <a:avLst/>
          </a:prstGeom>
          <a:noFill/>
        </p:spPr>
        <p:txBody>
          <a:bodyPr wrap="none" rtlCol="0">
            <a:spAutoFit/>
          </a:bodyPr>
          <a:lstStyle/>
          <a:p>
            <a:r>
              <a:rPr lang="es-US" sz="1400" dirty="0"/>
              <a:t>CALLE ELOY ALFARO TRAMO 2</a:t>
            </a:r>
            <a:endParaRPr lang="es-EC" sz="1400" dirty="0"/>
          </a:p>
        </p:txBody>
      </p:sp>
      <p:sp>
        <p:nvSpPr>
          <p:cNvPr id="13" name="CuadroTexto 12">
            <a:extLst>
              <a:ext uri="{FF2B5EF4-FFF2-40B4-BE49-F238E27FC236}">
                <a16:creationId xmlns:a16="http://schemas.microsoft.com/office/drawing/2014/main" id="{A0BA2F2B-AE0E-F3DF-B288-0639698E6E82}"/>
              </a:ext>
            </a:extLst>
          </p:cNvPr>
          <p:cNvSpPr txBox="1"/>
          <p:nvPr/>
        </p:nvSpPr>
        <p:spPr>
          <a:xfrm>
            <a:off x="8286967" y="2520831"/>
            <a:ext cx="1350050" cy="307777"/>
          </a:xfrm>
          <a:prstGeom prst="rect">
            <a:avLst/>
          </a:prstGeom>
          <a:noFill/>
        </p:spPr>
        <p:txBody>
          <a:bodyPr wrap="none" rtlCol="0">
            <a:spAutoFit/>
          </a:bodyPr>
          <a:lstStyle/>
          <a:p>
            <a:r>
              <a:rPr lang="es-US" sz="1400" dirty="0"/>
              <a:t>CALLE S/N (S1B)</a:t>
            </a:r>
          </a:p>
        </p:txBody>
      </p:sp>
      <p:sp>
        <p:nvSpPr>
          <p:cNvPr id="14" name="CuadroTexto 13">
            <a:extLst>
              <a:ext uri="{FF2B5EF4-FFF2-40B4-BE49-F238E27FC236}">
                <a16:creationId xmlns:a16="http://schemas.microsoft.com/office/drawing/2014/main" id="{E31D927C-3050-9C49-81ED-E0AC122DE6B3}"/>
              </a:ext>
            </a:extLst>
          </p:cNvPr>
          <p:cNvSpPr txBox="1"/>
          <p:nvPr/>
        </p:nvSpPr>
        <p:spPr>
          <a:xfrm>
            <a:off x="2371338" y="5392259"/>
            <a:ext cx="1852302" cy="307777"/>
          </a:xfrm>
          <a:prstGeom prst="rect">
            <a:avLst/>
          </a:prstGeom>
          <a:noFill/>
        </p:spPr>
        <p:txBody>
          <a:bodyPr wrap="none" rtlCol="0">
            <a:spAutoFit/>
          </a:bodyPr>
          <a:lstStyle/>
          <a:p>
            <a:r>
              <a:rPr lang="es-US" sz="1400" dirty="0"/>
              <a:t>CALLE SANTIAGO (S1F)</a:t>
            </a:r>
            <a:endParaRPr lang="es-EC" sz="1400" dirty="0"/>
          </a:p>
        </p:txBody>
      </p:sp>
      <p:sp>
        <p:nvSpPr>
          <p:cNvPr id="15" name="CuadroTexto 14">
            <a:extLst>
              <a:ext uri="{FF2B5EF4-FFF2-40B4-BE49-F238E27FC236}">
                <a16:creationId xmlns:a16="http://schemas.microsoft.com/office/drawing/2014/main" id="{8BE07E55-1911-E6D1-F638-EB4904C95C68}"/>
              </a:ext>
            </a:extLst>
          </p:cNvPr>
          <p:cNvSpPr txBox="1"/>
          <p:nvPr/>
        </p:nvSpPr>
        <p:spPr>
          <a:xfrm>
            <a:off x="7880938" y="5297905"/>
            <a:ext cx="1303562" cy="307777"/>
          </a:xfrm>
          <a:prstGeom prst="rect">
            <a:avLst/>
          </a:prstGeom>
          <a:noFill/>
        </p:spPr>
        <p:txBody>
          <a:bodyPr wrap="none" rtlCol="0">
            <a:spAutoFit/>
          </a:bodyPr>
          <a:lstStyle/>
          <a:p>
            <a:r>
              <a:rPr lang="es-US" sz="1400" dirty="0"/>
              <a:t>CALLE S/N (E3I)</a:t>
            </a:r>
            <a:endParaRPr lang="es-EC" sz="1400" dirty="0"/>
          </a:p>
        </p:txBody>
      </p:sp>
      <p:sp>
        <p:nvSpPr>
          <p:cNvPr id="16" name="CuadroTexto 15">
            <a:extLst>
              <a:ext uri="{FF2B5EF4-FFF2-40B4-BE49-F238E27FC236}">
                <a16:creationId xmlns:a16="http://schemas.microsoft.com/office/drawing/2014/main" id="{5FC2CD1C-F291-47CA-4777-5BA6996359C5}"/>
              </a:ext>
            </a:extLst>
          </p:cNvPr>
          <p:cNvSpPr txBox="1"/>
          <p:nvPr/>
        </p:nvSpPr>
        <p:spPr>
          <a:xfrm>
            <a:off x="10012805" y="2494512"/>
            <a:ext cx="1370888" cy="307777"/>
          </a:xfrm>
          <a:prstGeom prst="rect">
            <a:avLst/>
          </a:prstGeom>
          <a:noFill/>
        </p:spPr>
        <p:txBody>
          <a:bodyPr wrap="none" rtlCol="0">
            <a:spAutoFit/>
          </a:bodyPr>
          <a:lstStyle/>
          <a:p>
            <a:r>
              <a:rPr lang="es-US" sz="1400" dirty="0"/>
              <a:t>CALLE S/N (E3H)</a:t>
            </a:r>
            <a:endParaRPr lang="es-EC" sz="1400" dirty="0"/>
          </a:p>
        </p:txBody>
      </p:sp>
      <p:sp>
        <p:nvSpPr>
          <p:cNvPr id="17" name="CuadroTexto 16">
            <a:extLst>
              <a:ext uri="{FF2B5EF4-FFF2-40B4-BE49-F238E27FC236}">
                <a16:creationId xmlns:a16="http://schemas.microsoft.com/office/drawing/2014/main" id="{C65F1B34-8087-4947-50A9-94BC295863E5}"/>
              </a:ext>
            </a:extLst>
          </p:cNvPr>
          <p:cNvSpPr txBox="1"/>
          <p:nvPr/>
        </p:nvSpPr>
        <p:spPr>
          <a:xfrm>
            <a:off x="9901079" y="2730385"/>
            <a:ext cx="1672124" cy="307777"/>
          </a:xfrm>
          <a:prstGeom prst="rect">
            <a:avLst/>
          </a:prstGeom>
          <a:noFill/>
        </p:spPr>
        <p:txBody>
          <a:bodyPr wrap="none" rtlCol="0">
            <a:spAutoFit/>
          </a:bodyPr>
          <a:lstStyle/>
          <a:p>
            <a:r>
              <a:rPr lang="es-US" sz="1400" dirty="0"/>
              <a:t>CALLE MOISES (E3G)</a:t>
            </a:r>
            <a:endParaRPr lang="es-EC" sz="1400" dirty="0"/>
          </a:p>
        </p:txBody>
      </p:sp>
      <p:sp>
        <p:nvSpPr>
          <p:cNvPr id="18" name="CuadroTexto 17">
            <a:extLst>
              <a:ext uri="{FF2B5EF4-FFF2-40B4-BE49-F238E27FC236}">
                <a16:creationId xmlns:a16="http://schemas.microsoft.com/office/drawing/2014/main" id="{A6E46F15-439F-51CE-4C17-8578C4ED1D94}"/>
              </a:ext>
            </a:extLst>
          </p:cNvPr>
          <p:cNvSpPr txBox="1"/>
          <p:nvPr/>
        </p:nvSpPr>
        <p:spPr>
          <a:xfrm>
            <a:off x="8357088" y="2772129"/>
            <a:ext cx="1258678" cy="307777"/>
          </a:xfrm>
          <a:prstGeom prst="rect">
            <a:avLst/>
          </a:prstGeom>
          <a:noFill/>
        </p:spPr>
        <p:txBody>
          <a:bodyPr wrap="none" rtlCol="0">
            <a:spAutoFit/>
          </a:bodyPr>
          <a:lstStyle/>
          <a:p>
            <a:r>
              <a:rPr lang="es-US" sz="1400" dirty="0"/>
              <a:t>CALLE S/N (E4)</a:t>
            </a:r>
            <a:endParaRPr lang="es-EC" sz="1400" dirty="0"/>
          </a:p>
        </p:txBody>
      </p:sp>
    </p:spTree>
    <p:extLst>
      <p:ext uri="{BB962C8B-B14F-4D97-AF65-F5344CB8AC3E}">
        <p14:creationId xmlns:p14="http://schemas.microsoft.com/office/powerpoint/2010/main" val="36897596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C:\Users\pgsilva\Downloads\WhatsApp Image 2021-10-06 at 11.40.34 AM.jpeg"/>
          <p:cNvPicPr/>
          <p:nvPr/>
        </p:nvPicPr>
        <p:blipFill rotWithShape="1">
          <a:blip r:embed="rId2">
            <a:extLst>
              <a:ext uri="{28A0092B-C50C-407E-A947-70E740481C1C}">
                <a14:useLocalDpi xmlns:a14="http://schemas.microsoft.com/office/drawing/2010/main" val="0"/>
              </a:ext>
            </a:extLst>
          </a:blip>
          <a:srcRect t="52445" b="1"/>
          <a:stretch/>
        </p:blipFill>
        <p:spPr bwMode="auto">
          <a:xfrm>
            <a:off x="77638" y="400127"/>
            <a:ext cx="12114362" cy="6472990"/>
          </a:xfrm>
          <a:prstGeom prst="rect">
            <a:avLst/>
          </a:prstGeom>
          <a:noFill/>
          <a:ln>
            <a:noFill/>
          </a:ln>
          <a:extLst>
            <a:ext uri="{53640926-AAD7-44D8-BBD7-CCE9431645EC}">
              <a14:shadowObscured xmlns:a14="http://schemas.microsoft.com/office/drawing/2010/main"/>
            </a:ext>
          </a:extLst>
        </p:spPr>
      </p:pic>
      <p:sp>
        <p:nvSpPr>
          <p:cNvPr id="5" name="CuadroTexto 13"/>
          <p:cNvSpPr txBox="1"/>
          <p:nvPr/>
        </p:nvSpPr>
        <p:spPr>
          <a:xfrm>
            <a:off x="5397" y="161587"/>
            <a:ext cx="7373553" cy="523220"/>
          </a:xfrm>
          <a:prstGeom prst="rect">
            <a:avLst/>
          </a:prstGeom>
          <a:noFill/>
        </p:spPr>
        <p:txBody>
          <a:bodyPr wrap="square" rtlCol="0">
            <a:spAutoFit/>
          </a:bodyPr>
          <a:lstStyle/>
          <a:p>
            <a:r>
              <a:rPr lang="es-ES_tradnl" sz="2800" b="1" dirty="0">
                <a:solidFill>
                  <a:srgbClr val="0070C0"/>
                </a:solidFill>
                <a:latin typeface="Century Gothic" panose="020B0502020202020204" pitchFamily="34" charset="0"/>
              </a:rPr>
              <a:t>AFECTACIONES VIALES</a:t>
            </a:r>
          </a:p>
        </p:txBody>
      </p:sp>
      <p:pic>
        <p:nvPicPr>
          <p:cNvPr id="2" name="Imagen 1"/>
          <p:cNvPicPr>
            <a:picLocks noChangeAspect="1"/>
          </p:cNvPicPr>
          <p:nvPr/>
        </p:nvPicPr>
        <p:blipFill>
          <a:blip r:embed="rId3"/>
          <a:stretch>
            <a:fillRect/>
          </a:stretch>
        </p:blipFill>
        <p:spPr>
          <a:xfrm>
            <a:off x="30347" y="869473"/>
            <a:ext cx="4911872" cy="3257931"/>
          </a:xfrm>
          <a:prstGeom prst="rect">
            <a:avLst/>
          </a:prstGeom>
        </p:spPr>
      </p:pic>
      <p:pic>
        <p:nvPicPr>
          <p:cNvPr id="3" name="Imagen 2"/>
          <p:cNvPicPr>
            <a:picLocks noChangeAspect="1"/>
          </p:cNvPicPr>
          <p:nvPr/>
        </p:nvPicPr>
        <p:blipFill>
          <a:blip r:embed="rId4"/>
          <a:stretch>
            <a:fillRect/>
          </a:stretch>
        </p:blipFill>
        <p:spPr>
          <a:xfrm>
            <a:off x="4942219" y="161587"/>
            <a:ext cx="7092115" cy="5415576"/>
          </a:xfrm>
          <a:prstGeom prst="rect">
            <a:avLst/>
          </a:prstGeom>
        </p:spPr>
      </p:pic>
      <p:sp>
        <p:nvSpPr>
          <p:cNvPr id="10" name="Rectángulo 9"/>
          <p:cNvSpPr/>
          <p:nvPr/>
        </p:nvSpPr>
        <p:spPr>
          <a:xfrm>
            <a:off x="155945" y="4365944"/>
            <a:ext cx="4761324" cy="646331"/>
          </a:xfrm>
          <a:prstGeom prst="rect">
            <a:avLst/>
          </a:prstGeom>
        </p:spPr>
        <p:txBody>
          <a:bodyPr wrap="square">
            <a:spAutoFit/>
          </a:bodyPr>
          <a:lstStyle/>
          <a:p>
            <a:pPr algn="just">
              <a:spcAft>
                <a:spcPts val="0"/>
              </a:spcAft>
            </a:pPr>
            <a:r>
              <a:rPr lang="es-EC" sz="1200" dirty="0" err="1">
                <a:latin typeface="Century Gothic" panose="020B0502020202020204" pitchFamily="34" charset="0"/>
                <a:ea typeface="Times New Roman" panose="02020603050405020304" pitchFamily="18" charset="0"/>
                <a:cs typeface="Calibri" panose="020F0502020204030204" pitchFamily="34" charset="0"/>
              </a:rPr>
              <a:t>Correpondiente</a:t>
            </a:r>
            <a:r>
              <a:rPr lang="es-EC" sz="1200" dirty="0">
                <a:latin typeface="Century Gothic" panose="020B0502020202020204" pitchFamily="34" charset="0"/>
                <a:ea typeface="Times New Roman" panose="02020603050405020304" pitchFamily="18" charset="0"/>
                <a:cs typeface="Calibri" panose="020F0502020204030204" pitchFamily="34" charset="0"/>
              </a:rPr>
              <a:t> a los diferentes procesos administrativos de habilitación de suelo que los propietarios en su momento llevaron a cabo.</a:t>
            </a:r>
            <a:endParaRPr lang="en-US"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1265276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6 Imagen" descr="C:\Users\pgsilva\Downloads\WhatsApp Image 2021-10-06 at 11.40.34 AM.jpeg">
            <a:extLst>
              <a:ext uri="{FF2B5EF4-FFF2-40B4-BE49-F238E27FC236}">
                <a16:creationId xmlns:a16="http://schemas.microsoft.com/office/drawing/2014/main" id="{F28BA650-E588-0442-A83F-599ADE9523EA}"/>
              </a:ext>
            </a:extLst>
          </p:cNvPr>
          <p:cNvPicPr/>
          <p:nvPr/>
        </p:nvPicPr>
        <p:blipFill rotWithShape="1">
          <a:blip r:embed="rId2">
            <a:extLst>
              <a:ext uri="{28A0092B-C50C-407E-A947-70E740481C1C}">
                <a14:useLocalDpi xmlns:a14="http://schemas.microsoft.com/office/drawing/2010/main" val="0"/>
              </a:ext>
            </a:extLst>
          </a:blip>
          <a:srcRect t="52445" b="1"/>
          <a:stretch/>
        </p:blipFill>
        <p:spPr bwMode="auto">
          <a:xfrm>
            <a:off x="0" y="407312"/>
            <a:ext cx="12114362" cy="6472990"/>
          </a:xfrm>
          <a:prstGeom prst="rect">
            <a:avLst/>
          </a:prstGeom>
          <a:noFill/>
          <a:ln>
            <a:noFill/>
          </a:ln>
          <a:extLst>
            <a:ext uri="{53640926-AAD7-44D8-BBD7-CCE9431645EC}">
              <a14:shadowObscured xmlns:a14="http://schemas.microsoft.com/office/drawing/2010/main"/>
            </a:ext>
          </a:extLst>
        </p:spPr>
      </p:pic>
      <p:sp>
        <p:nvSpPr>
          <p:cNvPr id="8" name="CuadroTexto 13"/>
          <p:cNvSpPr txBox="1"/>
          <p:nvPr/>
        </p:nvSpPr>
        <p:spPr>
          <a:xfrm>
            <a:off x="360556" y="145702"/>
            <a:ext cx="7373553" cy="523220"/>
          </a:xfrm>
          <a:prstGeom prst="rect">
            <a:avLst/>
          </a:prstGeom>
          <a:noFill/>
        </p:spPr>
        <p:txBody>
          <a:bodyPr wrap="square" rtlCol="0">
            <a:spAutoFit/>
          </a:bodyPr>
          <a:lstStyle/>
          <a:p>
            <a:r>
              <a:rPr lang="es-ES_tradnl" sz="2800" b="1" dirty="0">
                <a:solidFill>
                  <a:srgbClr val="0070C0"/>
                </a:solidFill>
                <a:latin typeface="Century Gothic" panose="020B0502020202020204" pitchFamily="34" charset="0"/>
              </a:rPr>
              <a:t>SOCIALIZACIÓN</a:t>
            </a:r>
          </a:p>
        </p:txBody>
      </p:sp>
      <p:sp>
        <p:nvSpPr>
          <p:cNvPr id="3" name="Rectángulo 2"/>
          <p:cNvSpPr/>
          <p:nvPr/>
        </p:nvSpPr>
        <p:spPr>
          <a:xfrm>
            <a:off x="360556" y="684807"/>
            <a:ext cx="5578032" cy="5320239"/>
          </a:xfrm>
          <a:prstGeom prst="rect">
            <a:avLst/>
          </a:prstGeom>
        </p:spPr>
        <p:txBody>
          <a:bodyPr wrap="square">
            <a:spAutoFit/>
          </a:bodyPr>
          <a:lstStyle/>
          <a:p>
            <a:pPr algn="just">
              <a:lnSpc>
                <a:spcPct val="150000"/>
              </a:lnSpc>
              <a:spcAft>
                <a:spcPts val="0"/>
              </a:spcAft>
            </a:pPr>
            <a:r>
              <a:rPr lang="es-EC" sz="1200" dirty="0">
                <a:latin typeface="Century Gothic" panose="020B0502020202020204" pitchFamily="34" charset="0"/>
                <a:ea typeface="Arial" panose="020B0604020202020204" pitchFamily="34" charset="0"/>
                <a:cs typeface="Calibri" panose="020F0502020204030204" pitchFamily="34" charset="0"/>
              </a:rPr>
              <a:t>Mediante memorando Nro. </a:t>
            </a:r>
            <a:r>
              <a:rPr lang="es-EC" sz="1200" dirty="0">
                <a:latin typeface="Century Gothic" panose="020B0502020202020204" pitchFamily="34" charset="0"/>
                <a:ea typeface="Times New Roman" panose="02020603050405020304" pitchFamily="18" charset="0"/>
              </a:rPr>
              <a:t>GADDMQ-AZCA-DGT-2021-2508-M, con fecha 19 de octubre la Unidad de Territorio y Vivienda a través de la Dirección de Gestión de Territorio solicita a la Dirección de Gestión Participativa “</a:t>
            </a:r>
            <a:r>
              <a:rPr lang="es-EC" sz="1200" i="1" dirty="0">
                <a:latin typeface="Century Gothic" panose="020B0502020202020204" pitchFamily="34" charset="0"/>
                <a:ea typeface="Times New Roman" panose="02020603050405020304" pitchFamily="18" charset="0"/>
              </a:rPr>
              <a:t>programar una fecha y hora para la socialización de la propuesta de “REGULARIZACIÓN DEL TRAZADO VIAL DE LAS CALLES: CALLE E4; CALLE S1B; MOISES; CALLE S/N 1; SANTIAGO; CALLE S/N 2; ELOY ALFARO (INICIO 0.00, FINAL 0.00) – BARRIO SANTAANA – PARROQUIA LLANO CHICO – SECTOR GUALO”</a:t>
            </a:r>
            <a:endParaRPr lang="en-US" sz="1200" dirty="0">
              <a:latin typeface="Century Gothic" panose="020B0502020202020204" pitchFamily="34" charset="0"/>
              <a:ea typeface="Times New Roman" panose="02020603050405020304" pitchFamily="18" charset="0"/>
            </a:endParaRPr>
          </a:p>
          <a:p>
            <a:pPr algn="just">
              <a:lnSpc>
                <a:spcPct val="150000"/>
              </a:lnSpc>
              <a:spcAft>
                <a:spcPts val="0"/>
              </a:spcAft>
            </a:pPr>
            <a:r>
              <a:rPr lang="es-EC" sz="1200" dirty="0">
                <a:latin typeface="Century Gothic" panose="020B0502020202020204" pitchFamily="34" charset="0"/>
                <a:ea typeface="Times New Roman" panose="02020603050405020304" pitchFamily="18" charset="0"/>
              </a:rPr>
              <a:t> </a:t>
            </a:r>
            <a:endParaRPr lang="en-US" sz="1200" dirty="0">
              <a:latin typeface="Century Gothic" panose="020B0502020202020204" pitchFamily="34" charset="0"/>
              <a:ea typeface="Times New Roman" panose="02020603050405020304" pitchFamily="18" charset="0"/>
            </a:endParaRPr>
          </a:p>
          <a:p>
            <a:pPr algn="just">
              <a:lnSpc>
                <a:spcPct val="150000"/>
              </a:lnSpc>
              <a:spcAft>
                <a:spcPts val="0"/>
              </a:spcAft>
            </a:pPr>
            <a:r>
              <a:rPr lang="es-EC" sz="1200" dirty="0">
                <a:latin typeface="Century Gothic" panose="020B0502020202020204" pitchFamily="34" charset="0"/>
                <a:ea typeface="Times New Roman" panose="02020603050405020304" pitchFamily="18" charset="0"/>
              </a:rPr>
              <a:t>Mediante memorando Nro. GADDMQ-AZCA-DGPD1-2021-0763-M, de fecha 27 de octubre de 2021, la Dirección de Gestión Participativa manifiesta: “(…)</a:t>
            </a:r>
            <a:r>
              <a:rPr lang="es-EC" sz="1200" i="1" dirty="0">
                <a:latin typeface="Century Gothic" panose="020B0502020202020204" pitchFamily="34" charset="0"/>
                <a:ea typeface="Times New Roman" panose="02020603050405020304" pitchFamily="18" charset="0"/>
              </a:rPr>
              <a:t> Toda vez que se ha realizado el proceso de socialización de la propuesta de “REGULARIZACIÓN DEL TRAZADO VIAL DE LAS CALLES: CALLE E4; CALLE S1B; MOISES; CALLE S/N 1; SANTIAGO; CALLE S/N 2; ELOY ALFARO (INICIO 0.00, FINAL 0.00) – BARRIO SANTA ANA – PARROQUIA</a:t>
            </a:r>
            <a:endParaRPr lang="en-US" sz="1200" dirty="0">
              <a:latin typeface="Century Gothic" panose="020B0502020202020204" pitchFamily="34" charset="0"/>
              <a:ea typeface="Times New Roman" panose="02020603050405020304" pitchFamily="18" charset="0"/>
            </a:endParaRPr>
          </a:p>
          <a:p>
            <a:pPr algn="just">
              <a:lnSpc>
                <a:spcPct val="150000"/>
              </a:lnSpc>
              <a:spcAft>
                <a:spcPts val="0"/>
              </a:spcAft>
            </a:pPr>
            <a:r>
              <a:rPr lang="es-EC" sz="1200" i="1" dirty="0">
                <a:latin typeface="Century Gothic" panose="020B0502020202020204" pitchFamily="34" charset="0"/>
                <a:ea typeface="Times New Roman" panose="02020603050405020304" pitchFamily="18" charset="0"/>
              </a:rPr>
              <a:t>LLANO CHICO – SECTOR GUALO”, me permito adjuntar el informe respectivo de la Unidad de Gestión Participativa para los fines pertinentes”</a:t>
            </a:r>
            <a:endParaRPr lang="en-US" sz="1200" dirty="0">
              <a:effectLst/>
              <a:latin typeface="Century Gothic" panose="020B0502020202020204" pitchFamily="34" charset="0"/>
              <a:ea typeface="Times New Roman" panose="02020603050405020304" pitchFamily="18" charset="0"/>
            </a:endParaRPr>
          </a:p>
        </p:txBody>
      </p:sp>
      <p:pic>
        <p:nvPicPr>
          <p:cNvPr id="9" name="Imagen 8"/>
          <p:cNvPicPr/>
          <p:nvPr/>
        </p:nvPicPr>
        <p:blipFill>
          <a:blip r:embed="rId3"/>
          <a:stretch>
            <a:fillRect/>
          </a:stretch>
        </p:blipFill>
        <p:spPr>
          <a:xfrm>
            <a:off x="6221506" y="1092895"/>
            <a:ext cx="5609938" cy="3873552"/>
          </a:xfrm>
          <a:prstGeom prst="rect">
            <a:avLst/>
          </a:prstGeom>
        </p:spPr>
      </p:pic>
    </p:spTree>
    <p:extLst>
      <p:ext uri="{BB962C8B-B14F-4D97-AF65-F5344CB8AC3E}">
        <p14:creationId xmlns:p14="http://schemas.microsoft.com/office/powerpoint/2010/main" val="8582514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C:\Users\pgsilva\Downloads\WhatsApp Image 2021-10-06 at 11.40.34 AM.jpeg"/>
          <p:cNvPicPr/>
          <p:nvPr/>
        </p:nvPicPr>
        <p:blipFill rotWithShape="1">
          <a:blip r:embed="rId2">
            <a:extLst>
              <a:ext uri="{28A0092B-C50C-407E-A947-70E740481C1C}">
                <a14:useLocalDpi xmlns:a14="http://schemas.microsoft.com/office/drawing/2010/main" val="0"/>
              </a:ext>
            </a:extLst>
          </a:blip>
          <a:srcRect t="52445" b="1"/>
          <a:stretch/>
        </p:blipFill>
        <p:spPr bwMode="auto">
          <a:xfrm>
            <a:off x="77638" y="400127"/>
            <a:ext cx="12114362" cy="6472990"/>
          </a:xfrm>
          <a:prstGeom prst="rect">
            <a:avLst/>
          </a:prstGeom>
          <a:noFill/>
          <a:ln>
            <a:noFill/>
          </a:ln>
          <a:extLst>
            <a:ext uri="{53640926-AAD7-44D8-BBD7-CCE9431645EC}">
              <a14:shadowObscured xmlns:a14="http://schemas.microsoft.com/office/drawing/2010/main"/>
            </a:ext>
          </a:extLst>
        </p:spPr>
      </p:pic>
      <p:sp>
        <p:nvSpPr>
          <p:cNvPr id="2" name="Título 1"/>
          <p:cNvSpPr>
            <a:spLocks noGrp="1"/>
          </p:cNvSpPr>
          <p:nvPr>
            <p:ph type="title"/>
          </p:nvPr>
        </p:nvSpPr>
        <p:spPr>
          <a:xfrm>
            <a:off x="396296" y="-12403"/>
            <a:ext cx="11477045" cy="1325563"/>
          </a:xfrm>
        </p:spPr>
        <p:txBody>
          <a:bodyPr>
            <a:normAutofit/>
          </a:bodyPr>
          <a:lstStyle/>
          <a:p>
            <a:pPr algn="ctr"/>
            <a:r>
              <a:rPr lang="es-EC" sz="2400" b="1" u="sng" dirty="0">
                <a:solidFill>
                  <a:srgbClr val="0070C0"/>
                </a:solidFill>
                <a:latin typeface="Century Gothic" panose="020B0502020202020204" pitchFamily="34" charset="0"/>
              </a:rPr>
              <a:t>CARTAS DE CESIÓN GRATUITA DE LAS ÁREAS DE AFECTACIÓN DE LOS PREDIOS</a:t>
            </a:r>
            <a:r>
              <a:rPr lang="en-US" sz="2400" dirty="0">
                <a:solidFill>
                  <a:srgbClr val="0070C0"/>
                </a:solidFill>
                <a:latin typeface="Century Gothic" panose="020B0502020202020204" pitchFamily="34" charset="0"/>
              </a:rPr>
              <a:t/>
            </a:r>
            <a:br>
              <a:rPr lang="en-US" sz="2400" dirty="0">
                <a:solidFill>
                  <a:srgbClr val="0070C0"/>
                </a:solidFill>
                <a:latin typeface="Century Gothic" panose="020B0502020202020204" pitchFamily="34" charset="0"/>
              </a:rPr>
            </a:br>
            <a:endParaRPr lang="en-US" sz="2400" dirty="0">
              <a:solidFill>
                <a:srgbClr val="0070C0"/>
              </a:solidFill>
              <a:latin typeface="Century Gothic" panose="020B0502020202020204" pitchFamily="34" charset="0"/>
            </a:endParaRPr>
          </a:p>
        </p:txBody>
      </p:sp>
      <p:pic>
        <p:nvPicPr>
          <p:cNvPr id="5" name="Imagen 4"/>
          <p:cNvPicPr/>
          <p:nvPr/>
        </p:nvPicPr>
        <p:blipFill>
          <a:blip r:embed="rId3"/>
          <a:stretch>
            <a:fillRect/>
          </a:stretch>
        </p:blipFill>
        <p:spPr>
          <a:xfrm>
            <a:off x="6873709" y="724458"/>
            <a:ext cx="4480092" cy="2827297"/>
          </a:xfrm>
          <a:prstGeom prst="rect">
            <a:avLst/>
          </a:prstGeom>
        </p:spPr>
      </p:pic>
      <p:pic>
        <p:nvPicPr>
          <p:cNvPr id="6" name="Imagen 5"/>
          <p:cNvPicPr/>
          <p:nvPr/>
        </p:nvPicPr>
        <p:blipFill>
          <a:blip r:embed="rId4"/>
          <a:stretch>
            <a:fillRect/>
          </a:stretch>
        </p:blipFill>
        <p:spPr>
          <a:xfrm>
            <a:off x="6837848" y="3357281"/>
            <a:ext cx="4807304" cy="2875628"/>
          </a:xfrm>
          <a:prstGeom prst="rect">
            <a:avLst/>
          </a:prstGeom>
        </p:spPr>
      </p:pic>
      <p:sp>
        <p:nvSpPr>
          <p:cNvPr id="7" name="Rectángulo 6"/>
          <p:cNvSpPr/>
          <p:nvPr/>
        </p:nvSpPr>
        <p:spPr>
          <a:xfrm>
            <a:off x="396296" y="743264"/>
            <a:ext cx="6273445" cy="5320239"/>
          </a:xfrm>
          <a:prstGeom prst="rect">
            <a:avLst/>
          </a:prstGeom>
        </p:spPr>
        <p:txBody>
          <a:bodyPr wrap="square">
            <a:spAutoFit/>
          </a:bodyPr>
          <a:lstStyle/>
          <a:p>
            <a:pPr marL="342900" lvl="0" indent="-342900" algn="just">
              <a:lnSpc>
                <a:spcPct val="150000"/>
              </a:lnSpc>
              <a:spcAft>
                <a:spcPts val="0"/>
              </a:spcAft>
              <a:buFont typeface="Arial" panose="020B0604020202020204" pitchFamily="34" charset="0"/>
              <a:buChar char="•"/>
              <a:tabLst>
                <a:tab pos="457200" algn="l"/>
              </a:tabLst>
            </a:pPr>
            <a:r>
              <a:rPr lang="es-EC" sz="1200" dirty="0">
                <a:latin typeface="Century Gothic" panose="020B0502020202020204" pitchFamily="34" charset="0"/>
                <a:ea typeface="Arial" panose="020B0604020202020204" pitchFamily="34" charset="0"/>
                <a:cs typeface="Calibri" panose="020F0502020204030204" pitchFamily="34" charset="0"/>
              </a:rPr>
              <a:t>Mediante memorando Nro. GADDMQ-AZCA-DGT-2021-2778-M, se solicita  a la Dirección de Gestión Participativa: realice una nueva socialización con los predios colindantes de carácter urgente para dar a conocer la disposición dada por la Presidenta de la Comisión de Uso de Suelo de las calles: “(...)</a:t>
            </a:r>
            <a:r>
              <a:rPr lang="es-EC" sz="1200" i="1" dirty="0">
                <a:latin typeface="Century Gothic" panose="020B0502020202020204" pitchFamily="34" charset="0"/>
                <a:ea typeface="Arial" panose="020B0604020202020204" pitchFamily="34" charset="0"/>
                <a:cs typeface="Calibri" panose="020F0502020204030204" pitchFamily="34" charset="0"/>
              </a:rPr>
              <a:t>REGULARIZACIÓN DE LAS VÍAS: CALLE ELOY ALFARO DESDE LA ABSCISA +0.00 HASTA LA ABSCISA +420.00, CALLE S/N (S1B), CALLE SANTIAGO (S1F), CALLE S/N (E4), CALLE S/N (E3I), CALLE S/N (E3H), CALLE MOISES (E3G9), barrio Santa Ana, parroquia Llano Chico</a:t>
            </a:r>
            <a:endParaRPr lang="en-US" sz="1200" dirty="0">
              <a:latin typeface="Century Gothic" panose="020B0502020202020204" pitchFamily="34" charset="0"/>
              <a:ea typeface="Times New Roman" panose="02020603050405020304" pitchFamily="18" charset="0"/>
              <a:cs typeface="Times New Roman" panose="02020603050405020304" pitchFamily="18" charset="0"/>
            </a:endParaRPr>
          </a:p>
          <a:p>
            <a:pPr marL="342900" lvl="0" indent="-342900" algn="just">
              <a:lnSpc>
                <a:spcPct val="150000"/>
              </a:lnSpc>
              <a:spcAft>
                <a:spcPts val="0"/>
              </a:spcAft>
              <a:buFont typeface="Arial" panose="020B0604020202020204" pitchFamily="34" charset="0"/>
              <a:buChar char="•"/>
              <a:tabLst>
                <a:tab pos="457200" algn="l"/>
              </a:tabLst>
            </a:pPr>
            <a:r>
              <a:rPr lang="es-EC" sz="1200" dirty="0">
                <a:latin typeface="Century Gothic" panose="020B0502020202020204" pitchFamily="34" charset="0"/>
                <a:ea typeface="Arial" panose="020B0604020202020204" pitchFamily="34" charset="0"/>
                <a:cs typeface="Calibri" panose="020F0502020204030204" pitchFamily="34" charset="0"/>
              </a:rPr>
              <a:t>Mediante memorando Nro. GADDMQ-AZCA-DGPD1-2021-0986-M, la Dirección de Gestión Participativa, manifiesta que: «(…) </a:t>
            </a:r>
            <a:r>
              <a:rPr lang="es-EC" sz="1200" i="1" dirty="0">
                <a:latin typeface="Century Gothic" panose="020B0502020202020204" pitchFamily="34" charset="0"/>
                <a:ea typeface="Arial" panose="020B0604020202020204" pitchFamily="34" charset="0"/>
                <a:cs typeface="Calibri" panose="020F0502020204030204" pitchFamily="34" charset="0"/>
              </a:rPr>
              <a:t>Al respecto, informo que se realizará la socialización solicitada el día miércoles 22 de diciembre del 2021 a las 15:00, en las instalaciones de la administración zonal Calderón</a:t>
            </a:r>
            <a:r>
              <a:rPr lang="es-EC" sz="1200" dirty="0">
                <a:latin typeface="Century Gothic" panose="020B0502020202020204" pitchFamily="34" charset="0"/>
                <a:ea typeface="Arial" panose="020B0604020202020204" pitchFamily="34" charset="0"/>
                <a:cs typeface="Calibri" panose="020F0502020204030204" pitchFamily="34" charset="0"/>
              </a:rPr>
              <a:t>»</a:t>
            </a:r>
            <a:endParaRPr lang="en-US" sz="1200" dirty="0">
              <a:latin typeface="Century Gothic" panose="020B0502020202020204" pitchFamily="34" charset="0"/>
              <a:ea typeface="Times New Roman" panose="02020603050405020304" pitchFamily="18" charset="0"/>
              <a:cs typeface="Times New Roman" panose="02020603050405020304" pitchFamily="18" charset="0"/>
            </a:endParaRPr>
          </a:p>
          <a:p>
            <a:pPr marL="342900" lvl="0" indent="-342900" algn="just">
              <a:lnSpc>
                <a:spcPct val="150000"/>
              </a:lnSpc>
              <a:spcAft>
                <a:spcPts val="0"/>
              </a:spcAft>
              <a:buFont typeface="Arial" panose="020B0604020202020204" pitchFamily="34" charset="0"/>
              <a:buChar char="•"/>
              <a:tabLst>
                <a:tab pos="457200" algn="l"/>
              </a:tabLst>
            </a:pPr>
            <a:r>
              <a:rPr lang="es-EC" sz="1200" dirty="0">
                <a:latin typeface="Century Gothic" panose="020B0502020202020204" pitchFamily="34" charset="0"/>
                <a:ea typeface="Arial" panose="020B0604020202020204" pitchFamily="34" charset="0"/>
                <a:cs typeface="Calibri" panose="020F0502020204030204" pitchFamily="34" charset="0"/>
              </a:rPr>
              <a:t>Mediante memorando Nro.  GADDMQ-AZCA-DGPD1-2022-0105-M, se adjunta la ayuda memoria sobre socialización realizada.</a:t>
            </a:r>
            <a:endParaRPr lang="en-US" sz="1200" dirty="0">
              <a:latin typeface="Century Gothic" panose="020B0502020202020204" pitchFamily="34" charset="0"/>
              <a:ea typeface="Times New Roman" panose="02020603050405020304" pitchFamily="18" charset="0"/>
              <a:cs typeface="Times New Roman" panose="02020603050405020304" pitchFamily="18" charset="0"/>
            </a:endParaRPr>
          </a:p>
          <a:p>
            <a:pPr marL="342900" lvl="0" indent="-342900" algn="just">
              <a:lnSpc>
                <a:spcPct val="150000"/>
              </a:lnSpc>
              <a:spcAft>
                <a:spcPts val="0"/>
              </a:spcAft>
              <a:buFont typeface="Arial" panose="020B0604020202020204" pitchFamily="34" charset="0"/>
              <a:buChar char="•"/>
              <a:tabLst>
                <a:tab pos="457200" algn="l"/>
              </a:tabLst>
            </a:pPr>
            <a:r>
              <a:rPr lang="es-EC" sz="1200" dirty="0">
                <a:latin typeface="Century Gothic" panose="020B0502020202020204" pitchFamily="34" charset="0"/>
                <a:ea typeface="Arial" panose="020B0604020202020204" pitchFamily="34" charset="0"/>
                <a:cs typeface="Calibri" panose="020F0502020204030204" pitchFamily="34" charset="0"/>
              </a:rPr>
              <a:t>Se adjunta firmas de los colindantes, los cuales están de acuerdo con el acta de cesión gratuita de áreas de afectación. (al no tener un lineamiento claro de si el acta debe realizarse de manera individual o colectiva de alrededor de 40 colindantes a las vías en mención, y si esta debe ser notariada).</a:t>
            </a:r>
            <a:endParaRPr lang="en-US" sz="1200" dirty="0">
              <a:effectLst/>
              <a:latin typeface="Century Gothic" panose="020B0502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837153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descr="C:\Users\pgsilva\Downloads\WhatsApp Image 2021-10-06 at 11.40.34 AM.jpeg"/>
          <p:cNvPicPr/>
          <p:nvPr/>
        </p:nvPicPr>
        <p:blipFill rotWithShape="1">
          <a:blip r:embed="rId2">
            <a:extLst>
              <a:ext uri="{28A0092B-C50C-407E-A947-70E740481C1C}">
                <a14:useLocalDpi xmlns:a14="http://schemas.microsoft.com/office/drawing/2010/main" val="0"/>
              </a:ext>
            </a:extLst>
          </a:blip>
          <a:srcRect t="52445" b="1"/>
          <a:stretch/>
        </p:blipFill>
        <p:spPr bwMode="auto">
          <a:xfrm>
            <a:off x="0" y="0"/>
            <a:ext cx="12192000" cy="6866022"/>
          </a:xfrm>
          <a:prstGeom prst="rect">
            <a:avLst/>
          </a:prstGeom>
          <a:noFill/>
          <a:ln>
            <a:noFill/>
          </a:ln>
          <a:extLst>
            <a:ext uri="{53640926-AAD7-44D8-BBD7-CCE9431645EC}">
              <a14:shadowObscured xmlns:a14="http://schemas.microsoft.com/office/drawing/2010/main"/>
            </a:ext>
          </a:extLst>
        </p:spPr>
      </p:pic>
      <p:sp>
        <p:nvSpPr>
          <p:cNvPr id="2" name="Rectángulo 1"/>
          <p:cNvSpPr/>
          <p:nvPr/>
        </p:nvSpPr>
        <p:spPr>
          <a:xfrm>
            <a:off x="926294" y="1572674"/>
            <a:ext cx="9517118" cy="3785652"/>
          </a:xfrm>
          <a:prstGeom prst="rect">
            <a:avLst/>
          </a:prstGeom>
        </p:spPr>
        <p:txBody>
          <a:bodyPr wrap="square">
            <a:spAutoFit/>
          </a:bodyPr>
          <a:lstStyle/>
          <a:p>
            <a:pPr algn="ctr"/>
            <a:r>
              <a:rPr lang="es-EC" sz="4000" b="1" dirty="0">
                <a:solidFill>
                  <a:srgbClr val="003399"/>
                </a:solidFill>
              </a:rPr>
              <a:t>REGULARIZACIÓN DE LAS VÍAS: CALLE ELOY ALFARO DESDE LA ABSCISA +0.00 HASTA LA ABSCISA +399.00,  CALLE S/N (S1B), CALLE SANTIAGO (S1F), CALLE S/N (E4), CALLE S/N (E3I), CALLE S/N (E3H), CALLE MOISES (E3G9) </a:t>
            </a:r>
            <a:endParaRPr lang="es-EC" sz="4000" dirty="0">
              <a:solidFill>
                <a:srgbClr val="003399"/>
              </a:solidFill>
            </a:endParaRPr>
          </a:p>
        </p:txBody>
      </p:sp>
    </p:spTree>
    <p:extLst>
      <p:ext uri="{BB962C8B-B14F-4D97-AF65-F5344CB8AC3E}">
        <p14:creationId xmlns:p14="http://schemas.microsoft.com/office/powerpoint/2010/main" val="1101513929"/>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3 Imagen" descr="C:\Users\pgsilva\Downloads\WhatsApp Image 2021-10-06 at 11.40.34 AM.jpeg"/>
          <p:cNvPicPr/>
          <p:nvPr/>
        </p:nvPicPr>
        <p:blipFill rotWithShape="1">
          <a:blip r:embed="rId2">
            <a:extLst>
              <a:ext uri="{28A0092B-C50C-407E-A947-70E740481C1C}">
                <a14:useLocalDpi xmlns:a14="http://schemas.microsoft.com/office/drawing/2010/main" val="0"/>
              </a:ext>
            </a:extLst>
          </a:blip>
          <a:srcRect t="52445" b="1"/>
          <a:stretch/>
        </p:blipFill>
        <p:spPr bwMode="auto">
          <a:xfrm>
            <a:off x="77638" y="361693"/>
            <a:ext cx="12114362" cy="6472990"/>
          </a:xfrm>
          <a:prstGeom prst="rect">
            <a:avLst/>
          </a:prstGeom>
          <a:noFill/>
          <a:ln>
            <a:noFill/>
          </a:ln>
          <a:extLst>
            <a:ext uri="{53640926-AAD7-44D8-BBD7-CCE9431645EC}">
              <a14:shadowObscured xmlns:a14="http://schemas.microsoft.com/office/drawing/2010/main"/>
            </a:ext>
          </a:extLst>
        </p:spPr>
      </p:pic>
      <p:pic>
        <p:nvPicPr>
          <p:cNvPr id="4" name="Imagen 3"/>
          <p:cNvPicPr>
            <a:picLocks noChangeAspect="1"/>
          </p:cNvPicPr>
          <p:nvPr/>
        </p:nvPicPr>
        <p:blipFill rotWithShape="1">
          <a:blip r:embed="rId3"/>
          <a:srcRect r="5918" b="6054"/>
          <a:stretch/>
        </p:blipFill>
        <p:spPr>
          <a:xfrm>
            <a:off x="688189" y="2216567"/>
            <a:ext cx="10855354" cy="3235556"/>
          </a:xfrm>
          <a:prstGeom prst="rect">
            <a:avLst/>
          </a:prstGeom>
        </p:spPr>
      </p:pic>
      <p:sp>
        <p:nvSpPr>
          <p:cNvPr id="6" name="CuadroTexto 13"/>
          <p:cNvSpPr txBox="1"/>
          <p:nvPr/>
        </p:nvSpPr>
        <p:spPr>
          <a:xfrm>
            <a:off x="680223" y="161587"/>
            <a:ext cx="10153364" cy="461665"/>
          </a:xfrm>
          <a:prstGeom prst="rect">
            <a:avLst/>
          </a:prstGeom>
          <a:noFill/>
        </p:spPr>
        <p:txBody>
          <a:bodyPr wrap="square" rtlCol="0">
            <a:spAutoFit/>
          </a:bodyPr>
          <a:lstStyle/>
          <a:p>
            <a:r>
              <a:rPr lang="es-ES_tradnl" sz="2400" b="1" dirty="0">
                <a:solidFill>
                  <a:srgbClr val="0070C0"/>
                </a:solidFill>
                <a:latin typeface="Century Gothic" panose="020B0502020202020204" pitchFamily="34" charset="0"/>
              </a:rPr>
              <a:t>FICHAS VALORATIVAS PRELIMINARES</a:t>
            </a:r>
          </a:p>
        </p:txBody>
      </p:sp>
      <p:sp>
        <p:nvSpPr>
          <p:cNvPr id="8" name="Rectángulo 7"/>
          <p:cNvSpPr/>
          <p:nvPr/>
        </p:nvSpPr>
        <p:spPr>
          <a:xfrm>
            <a:off x="680223" y="744157"/>
            <a:ext cx="10842110" cy="1323439"/>
          </a:xfrm>
          <a:prstGeom prst="rect">
            <a:avLst/>
          </a:prstGeom>
        </p:spPr>
        <p:txBody>
          <a:bodyPr wrap="square">
            <a:spAutoFit/>
          </a:bodyPr>
          <a:lstStyle/>
          <a:p>
            <a:pPr algn="just"/>
            <a:r>
              <a:rPr lang="en-US" sz="1600" dirty="0">
                <a:latin typeface="Century Gothic" panose="020B0502020202020204" pitchFamily="34" charset="0"/>
              </a:rPr>
              <a:t>Mediante </a:t>
            </a:r>
            <a:r>
              <a:rPr lang="es-EC" sz="1600" dirty="0">
                <a:latin typeface="Century Gothic" panose="020B0502020202020204" pitchFamily="34" charset="0"/>
              </a:rPr>
              <a:t>oficio</a:t>
            </a:r>
            <a:r>
              <a:rPr lang="en-US" sz="1600" dirty="0">
                <a:latin typeface="Century Gothic" panose="020B0502020202020204" pitchFamily="34" charset="0"/>
              </a:rPr>
              <a:t> </a:t>
            </a:r>
            <a:r>
              <a:rPr lang="es-EC" sz="1600" dirty="0">
                <a:latin typeface="Century Gothic" panose="020B0502020202020204" pitchFamily="34" charset="0"/>
              </a:rPr>
              <a:t>Nro</a:t>
            </a:r>
            <a:r>
              <a:rPr lang="en-US" sz="1600" dirty="0">
                <a:latin typeface="Century Gothic" panose="020B0502020202020204" pitchFamily="34" charset="0"/>
              </a:rPr>
              <a:t>. GADDMQ-AZCA-2022-1936-O la Administración Zonal Calderón solicita fichas valorativas preliminares a la Dirección Metropolitana de Catastro</a:t>
            </a:r>
          </a:p>
          <a:p>
            <a:pPr algn="just"/>
            <a:endParaRPr lang="es-EC" sz="1600" dirty="0">
              <a:latin typeface="Century Gothic" panose="020B0502020202020204" pitchFamily="34" charset="0"/>
            </a:endParaRPr>
          </a:p>
          <a:p>
            <a:pPr algn="just"/>
            <a:r>
              <a:rPr lang="en-US" sz="1600" dirty="0">
                <a:latin typeface="Century Gothic" panose="020B0502020202020204" pitchFamily="34" charset="0"/>
              </a:rPr>
              <a:t>Mediante </a:t>
            </a:r>
            <a:r>
              <a:rPr lang="es-EC" sz="1600" dirty="0">
                <a:latin typeface="Century Gothic" panose="020B0502020202020204" pitchFamily="34" charset="0"/>
              </a:rPr>
              <a:t>oficio</a:t>
            </a:r>
            <a:r>
              <a:rPr lang="en-US" sz="1600" dirty="0">
                <a:latin typeface="Century Gothic" panose="020B0502020202020204" pitchFamily="34" charset="0"/>
              </a:rPr>
              <a:t> </a:t>
            </a:r>
            <a:r>
              <a:rPr lang="es-EC" sz="1600" dirty="0">
                <a:latin typeface="Century Gothic" panose="020B0502020202020204" pitchFamily="34" charset="0"/>
              </a:rPr>
              <a:t>Nro </a:t>
            </a:r>
            <a:r>
              <a:rPr lang="pt-BR" sz="1600" dirty="0">
                <a:latin typeface="Century Gothic" panose="020B0502020202020204" pitchFamily="34" charset="0"/>
              </a:rPr>
              <a:t>GADDMQ-STHV-DMC-UCE-2022-1878-de 20 de julio de 2022 la Dirección Metropolitana de Catastro remite matriz valorativa referencial.</a:t>
            </a:r>
            <a:endParaRPr lang="en-US" dirty="0"/>
          </a:p>
        </p:txBody>
      </p:sp>
    </p:spTree>
    <p:extLst>
      <p:ext uri="{BB962C8B-B14F-4D97-AF65-F5344CB8AC3E}">
        <p14:creationId xmlns:p14="http://schemas.microsoft.com/office/powerpoint/2010/main" val="32506015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Imagen" descr="C:\Users\pgsilva\Downloads\WhatsApp Image 2021-10-06 at 11.40.34 AM.jpeg"/>
          <p:cNvPicPr/>
          <p:nvPr/>
        </p:nvPicPr>
        <p:blipFill rotWithShape="1">
          <a:blip r:embed="rId2">
            <a:extLst>
              <a:ext uri="{28A0092B-C50C-407E-A947-70E740481C1C}">
                <a14:useLocalDpi xmlns:a14="http://schemas.microsoft.com/office/drawing/2010/main" val="0"/>
              </a:ext>
            </a:extLst>
          </a:blip>
          <a:srcRect t="52445" b="1"/>
          <a:stretch/>
        </p:blipFill>
        <p:spPr bwMode="auto">
          <a:xfrm>
            <a:off x="77638" y="400127"/>
            <a:ext cx="12114362" cy="6472990"/>
          </a:xfrm>
          <a:prstGeom prst="rect">
            <a:avLst/>
          </a:prstGeom>
          <a:noFill/>
          <a:ln>
            <a:noFill/>
          </a:ln>
          <a:extLst>
            <a:ext uri="{53640926-AAD7-44D8-BBD7-CCE9431645EC}">
              <a14:shadowObscured xmlns:a14="http://schemas.microsoft.com/office/drawing/2010/main"/>
            </a:ext>
          </a:extLst>
        </p:spPr>
      </p:pic>
      <p:sp>
        <p:nvSpPr>
          <p:cNvPr id="3" name="Rectángulo 2"/>
          <p:cNvSpPr/>
          <p:nvPr/>
        </p:nvSpPr>
        <p:spPr>
          <a:xfrm>
            <a:off x="618565" y="400127"/>
            <a:ext cx="10963835" cy="5663089"/>
          </a:xfrm>
          <a:prstGeom prst="rect">
            <a:avLst/>
          </a:prstGeom>
        </p:spPr>
        <p:txBody>
          <a:bodyPr wrap="square">
            <a:spAutoFit/>
          </a:bodyPr>
          <a:lstStyle/>
          <a:p>
            <a:pPr algn="just">
              <a:spcAft>
                <a:spcPts val="0"/>
              </a:spcAft>
            </a:pPr>
            <a:r>
              <a:rPr lang="es-EC" sz="1600" b="1" u="sng" dirty="0">
                <a:solidFill>
                  <a:srgbClr val="0070C0"/>
                </a:solidFill>
                <a:latin typeface="Century Gothic" panose="020B0502020202020204" pitchFamily="34" charset="0"/>
                <a:ea typeface="Times New Roman" panose="02020603050405020304" pitchFamily="18" charset="0"/>
                <a:cs typeface="Calibri" panose="020F0502020204030204" pitchFamily="34" charset="0"/>
              </a:rPr>
              <a:t>CONCLUSIÓN:</a:t>
            </a:r>
            <a:endParaRPr lang="en-US" sz="1600" dirty="0">
              <a:solidFill>
                <a:srgbClr val="0070C0"/>
              </a:solidFill>
              <a:latin typeface="Times New Roman" panose="02020603050405020304" pitchFamily="18" charset="0"/>
              <a:ea typeface="Times New Roman" panose="02020603050405020304" pitchFamily="18" charset="0"/>
            </a:endParaRPr>
          </a:p>
          <a:p>
            <a:pPr algn="just">
              <a:spcAft>
                <a:spcPts val="0"/>
              </a:spcAft>
            </a:pPr>
            <a:r>
              <a:rPr lang="es-EC" sz="1600" b="1" dirty="0">
                <a:latin typeface="Century Gothic" panose="020B0502020202020204" pitchFamily="34" charset="0"/>
                <a:ea typeface="Times New Roman" panose="02020603050405020304" pitchFamily="18" charset="0"/>
                <a:cs typeface="Calibri" panose="020F0502020204030204" pitchFamily="34" charset="0"/>
              </a:rPr>
              <a:t> </a:t>
            </a:r>
            <a:endParaRPr lang="en-US" sz="1600" dirty="0">
              <a:latin typeface="Times New Roman" panose="02020603050405020304" pitchFamily="18" charset="0"/>
              <a:ea typeface="Times New Roman" panose="02020603050405020304" pitchFamily="18" charset="0"/>
            </a:endParaRPr>
          </a:p>
          <a:p>
            <a:pPr algn="just">
              <a:spcAft>
                <a:spcPts val="0"/>
              </a:spcAft>
            </a:pPr>
            <a:r>
              <a:rPr lang="es-EC" sz="1500" dirty="0">
                <a:latin typeface="Century Gothic" panose="020B0502020202020204" pitchFamily="34" charset="0"/>
                <a:ea typeface="Times New Roman" panose="02020603050405020304" pitchFamily="18" charset="0"/>
              </a:rPr>
              <a:t>En virtud de que se han subsanado las observaciones de la Secretaria de Territorio descritas en el oficio Nro. </a:t>
            </a:r>
            <a:r>
              <a:rPr lang="es-EC" sz="1500" dirty="0" smtClean="0">
                <a:latin typeface="Century Gothic" panose="020B0502020202020204" pitchFamily="34" charset="0"/>
                <a:ea typeface="Times New Roman" panose="02020603050405020304" pitchFamily="18" charset="0"/>
              </a:rPr>
              <a:t>STHV-DMGT-2021-1239-O, </a:t>
            </a:r>
            <a:r>
              <a:rPr lang="es-EC" sz="1500" dirty="0">
                <a:latin typeface="Century Gothic" panose="020B0502020202020204" pitchFamily="34" charset="0"/>
                <a:ea typeface="Times New Roman" panose="02020603050405020304" pitchFamily="18" charset="0"/>
              </a:rPr>
              <a:t>de fecha 31 de marzo, especificando:</a:t>
            </a:r>
            <a:endParaRPr lang="en-US" sz="1500" dirty="0">
              <a:latin typeface="Times New Roman" panose="02020603050405020304" pitchFamily="18" charset="0"/>
              <a:ea typeface="Times New Roman" panose="02020603050405020304" pitchFamily="18" charset="0"/>
            </a:endParaRPr>
          </a:p>
          <a:p>
            <a:pPr marL="342900" lvl="0" indent="-342900" algn="just">
              <a:spcAft>
                <a:spcPts val="0"/>
              </a:spcAft>
              <a:buFont typeface="Wingdings" panose="05000000000000000000" pitchFamily="2" charset="2"/>
              <a:buChar char=""/>
            </a:pPr>
            <a:r>
              <a:rPr lang="es-EC" sz="1500" dirty="0">
                <a:latin typeface="Century Gothic" panose="020B0502020202020204" pitchFamily="34" charset="0"/>
                <a:ea typeface="Times New Roman" panose="02020603050405020304" pitchFamily="18" charset="0"/>
              </a:rPr>
              <a:t>Que, se tratan de vías a</a:t>
            </a:r>
            <a:r>
              <a:rPr lang="es-EC" sz="1500" b="1" dirty="0">
                <a:latin typeface="Century Gothic" panose="020B0502020202020204" pitchFamily="34" charset="0"/>
                <a:ea typeface="Times New Roman" panose="02020603050405020304" pitchFamily="18" charset="0"/>
              </a:rPr>
              <a:t> regularizar</a:t>
            </a:r>
            <a:endParaRPr lang="en-US" sz="1500" dirty="0">
              <a:latin typeface="Times New Roman" panose="02020603050405020304" pitchFamily="18" charset="0"/>
              <a:ea typeface="Times New Roman" panose="02020603050405020304" pitchFamily="18" charset="0"/>
            </a:endParaRPr>
          </a:p>
          <a:p>
            <a:pPr marL="342900" lvl="0" indent="-342900" algn="just">
              <a:spcAft>
                <a:spcPts val="0"/>
              </a:spcAft>
              <a:buFont typeface="Wingdings" panose="05000000000000000000" pitchFamily="2" charset="2"/>
              <a:buChar char=""/>
            </a:pPr>
            <a:r>
              <a:rPr lang="es-EC" sz="1500" dirty="0">
                <a:latin typeface="Century Gothic" panose="020B0502020202020204" pitchFamily="34" charset="0"/>
                <a:ea typeface="Times New Roman" panose="02020603050405020304" pitchFamily="18" charset="0"/>
              </a:rPr>
              <a:t>Que </a:t>
            </a:r>
            <a:r>
              <a:rPr lang="es-EC" sz="1500" b="1" dirty="0">
                <a:latin typeface="Century Gothic" panose="020B0502020202020204" pitchFamily="34" charset="0"/>
                <a:ea typeface="Times New Roman" panose="02020603050405020304" pitchFamily="18" charset="0"/>
              </a:rPr>
              <a:t>no cumplen</a:t>
            </a:r>
            <a:r>
              <a:rPr lang="es-EC" sz="1500" dirty="0">
                <a:latin typeface="Century Gothic" panose="020B0502020202020204" pitchFamily="34" charset="0"/>
                <a:ea typeface="Times New Roman" panose="02020603050405020304" pitchFamily="18" charset="0"/>
              </a:rPr>
              <a:t> </a:t>
            </a:r>
            <a:r>
              <a:rPr lang="es-EC" sz="1500" dirty="0">
                <a:latin typeface="Century Gothic" panose="020B0502020202020204" pitchFamily="34" charset="0"/>
                <a:ea typeface="Arial" panose="020B0604020202020204" pitchFamily="34" charset="0"/>
                <a:cs typeface="Calibri" panose="020F0502020204030204" pitchFamily="34" charset="0"/>
              </a:rPr>
              <a:t>con el Cuadro Nro. 1 de Reglas Técnicas de Arquitectura y Urbanismo.</a:t>
            </a:r>
            <a:endParaRPr lang="en-US" sz="1500" dirty="0">
              <a:latin typeface="Times New Roman" panose="02020603050405020304" pitchFamily="18" charset="0"/>
              <a:ea typeface="Times New Roman" panose="02020603050405020304" pitchFamily="18" charset="0"/>
            </a:endParaRPr>
          </a:p>
          <a:p>
            <a:pPr marL="342900" lvl="0" indent="-342900" algn="just">
              <a:spcAft>
                <a:spcPts val="0"/>
              </a:spcAft>
              <a:buFont typeface="Wingdings" panose="05000000000000000000" pitchFamily="2" charset="2"/>
              <a:buChar char=""/>
            </a:pPr>
            <a:r>
              <a:rPr lang="es-EC" sz="1500" dirty="0">
                <a:latin typeface="Century Gothic" panose="020B0502020202020204" pitchFamily="34" charset="0"/>
                <a:ea typeface="Arial" panose="020B0604020202020204" pitchFamily="34" charset="0"/>
                <a:cs typeface="Calibri" panose="020F0502020204030204" pitchFamily="34" charset="0"/>
              </a:rPr>
              <a:t>Que, las mencionadas vías se acogen a la </a:t>
            </a:r>
            <a:r>
              <a:rPr lang="es-EC" sz="1500" b="1" dirty="0">
                <a:latin typeface="Century Gothic" panose="020B0502020202020204" pitchFamily="34" charset="0"/>
                <a:ea typeface="Arial" panose="020B0604020202020204" pitchFamily="34" charset="0"/>
                <a:cs typeface="Calibri" panose="020F0502020204030204" pitchFamily="34" charset="0"/>
              </a:rPr>
              <a:t>Nota 6</a:t>
            </a:r>
            <a:r>
              <a:rPr lang="es-EC" sz="1500" dirty="0">
                <a:latin typeface="Century Gothic" panose="020B0502020202020204" pitchFamily="34" charset="0"/>
                <a:ea typeface="Arial" panose="020B0604020202020204" pitchFamily="34" charset="0"/>
                <a:cs typeface="Calibri" panose="020F0502020204030204" pitchFamily="34" charset="0"/>
              </a:rPr>
              <a:t> del citado cuadro.</a:t>
            </a:r>
            <a:endParaRPr lang="en-US" sz="1500" dirty="0">
              <a:latin typeface="Times New Roman" panose="02020603050405020304" pitchFamily="18" charset="0"/>
              <a:ea typeface="Times New Roman" panose="02020603050405020304" pitchFamily="18" charset="0"/>
            </a:endParaRPr>
          </a:p>
          <a:p>
            <a:pPr marL="342900" lvl="0" indent="-342900" algn="just">
              <a:spcAft>
                <a:spcPts val="0"/>
              </a:spcAft>
              <a:buFont typeface="Wingdings" panose="05000000000000000000" pitchFamily="2" charset="2"/>
              <a:buChar char=""/>
            </a:pPr>
            <a:r>
              <a:rPr lang="es-EC" sz="1500" dirty="0">
                <a:latin typeface="Century Gothic" panose="020B0502020202020204" pitchFamily="34" charset="0"/>
                <a:ea typeface="Arial" panose="020B0604020202020204" pitchFamily="34" charset="0"/>
                <a:cs typeface="Calibri" panose="020F0502020204030204" pitchFamily="34" charset="0"/>
              </a:rPr>
              <a:t>Que, se ha realizado la </a:t>
            </a:r>
            <a:r>
              <a:rPr lang="es-EC" sz="1500" b="1" dirty="0">
                <a:latin typeface="Century Gothic" panose="020B0502020202020204" pitchFamily="34" charset="0"/>
                <a:ea typeface="Arial" panose="020B0604020202020204" pitchFamily="34" charset="0"/>
                <a:cs typeface="Calibri" panose="020F0502020204030204" pitchFamily="34" charset="0"/>
              </a:rPr>
              <a:t>socializació</a:t>
            </a:r>
            <a:r>
              <a:rPr lang="es-EC" sz="1500" dirty="0">
                <a:latin typeface="Century Gothic" panose="020B0502020202020204" pitchFamily="34" charset="0"/>
                <a:ea typeface="Arial" panose="020B0604020202020204" pitchFamily="34" charset="0"/>
                <a:cs typeface="Calibri" panose="020F0502020204030204" pitchFamily="34" charset="0"/>
              </a:rPr>
              <a:t>n con fecha </a:t>
            </a:r>
            <a:r>
              <a:rPr lang="es-EC" sz="1500" dirty="0">
                <a:latin typeface="Century Gothic" panose="020B0502020202020204" pitchFamily="34" charset="0"/>
                <a:ea typeface="Times New Roman" panose="02020603050405020304" pitchFamily="18" charset="0"/>
              </a:rPr>
              <a:t>27 de octubre de 2021, con la Dirección de Gestión Participativa y para su respaldo se adjunta al expediente, </a:t>
            </a:r>
            <a:r>
              <a:rPr lang="es-EC" sz="1500" dirty="0">
                <a:latin typeface="Century Gothic" panose="020B0502020202020204" pitchFamily="34" charset="0"/>
                <a:ea typeface="Arial" panose="020B0604020202020204" pitchFamily="34" charset="0"/>
                <a:cs typeface="Calibri" panose="020F0502020204030204" pitchFamily="34" charset="0"/>
              </a:rPr>
              <a:t>el respectivo informe de socialización.</a:t>
            </a:r>
            <a:endParaRPr lang="en-US" sz="1500" dirty="0">
              <a:latin typeface="Times New Roman" panose="02020603050405020304" pitchFamily="18" charset="0"/>
              <a:ea typeface="Times New Roman" panose="02020603050405020304" pitchFamily="18" charset="0"/>
            </a:endParaRPr>
          </a:p>
          <a:p>
            <a:pPr algn="just">
              <a:spcAft>
                <a:spcPts val="0"/>
              </a:spcAft>
            </a:pPr>
            <a:r>
              <a:rPr lang="es-EC" sz="1500" i="1" dirty="0">
                <a:latin typeface="Century Gothic" panose="020B0502020202020204" pitchFamily="34" charset="0"/>
                <a:ea typeface="Times New Roman" panose="02020603050405020304" pitchFamily="18" charset="0"/>
              </a:rPr>
              <a:t> </a:t>
            </a:r>
            <a:endParaRPr lang="es-EC" sz="1500" i="1" dirty="0" smtClean="0">
              <a:latin typeface="Century Gothic" panose="020B0502020202020204" pitchFamily="34" charset="0"/>
              <a:ea typeface="Times New Roman" panose="02020603050405020304" pitchFamily="18" charset="0"/>
            </a:endParaRPr>
          </a:p>
          <a:p>
            <a:pPr algn="just">
              <a:spcAft>
                <a:spcPts val="0"/>
              </a:spcAft>
            </a:pPr>
            <a:r>
              <a:rPr lang="es-MX" sz="1500" dirty="0">
                <a:latin typeface="Century Gothic" panose="020B0502020202020204" pitchFamily="34" charset="0"/>
                <a:ea typeface="Times New Roman" panose="02020603050405020304" pitchFamily="18" charset="0"/>
                <a:cs typeface="Calibri" panose="020F0502020204030204" pitchFamily="34" charset="0"/>
              </a:rPr>
              <a:t>Y de </a:t>
            </a:r>
            <a:r>
              <a:rPr lang="es-MX" sz="1500" dirty="0" smtClean="0">
                <a:latin typeface="Century Gothic" panose="020B0502020202020204" pitchFamily="34" charset="0"/>
                <a:ea typeface="Times New Roman" panose="02020603050405020304" pitchFamily="18" charset="0"/>
                <a:cs typeface="Calibri" panose="020F0502020204030204" pitchFamily="34" charset="0"/>
              </a:rPr>
              <a:t>lo especificado en la </a:t>
            </a:r>
            <a:r>
              <a:rPr lang="es-MX" sz="1500" dirty="0">
                <a:latin typeface="Century Gothic" panose="020B0502020202020204" pitchFamily="34" charset="0"/>
                <a:ea typeface="Times New Roman" panose="02020603050405020304" pitchFamily="18" charset="0"/>
                <a:cs typeface="Calibri" panose="020F0502020204030204" pitchFamily="34" charset="0"/>
              </a:rPr>
              <a:t>Resolución </a:t>
            </a:r>
            <a:r>
              <a:rPr lang="es-MX" sz="1500" dirty="0">
                <a:latin typeface="Century Gothic" panose="020B0502020202020204" pitchFamily="34" charset="0"/>
                <a:ea typeface="Times New Roman" panose="02020603050405020304" pitchFamily="18" charset="0"/>
                <a:cs typeface="Calibri" panose="020F0502020204030204" pitchFamily="34" charset="0"/>
              </a:rPr>
              <a:t>No. 002-CUS-2023 de </a:t>
            </a:r>
            <a:r>
              <a:rPr lang="es-MX" sz="1500" dirty="0">
                <a:latin typeface="Century Gothic" panose="020B0502020202020204" pitchFamily="34" charset="0"/>
                <a:ea typeface="Times New Roman" panose="02020603050405020304" pitchFamily="18" charset="0"/>
                <a:cs typeface="Calibri" panose="020F0502020204030204" pitchFamily="34" charset="0"/>
              </a:rPr>
              <a:t>la Comisión </a:t>
            </a:r>
            <a:r>
              <a:rPr lang="es-MX" sz="1500" dirty="0">
                <a:latin typeface="Century Gothic" panose="020B0502020202020204" pitchFamily="34" charset="0"/>
                <a:ea typeface="Times New Roman" panose="02020603050405020304" pitchFamily="18" charset="0"/>
                <a:cs typeface="Calibri" panose="020F0502020204030204" pitchFamily="34" charset="0"/>
              </a:rPr>
              <a:t>de Uso de Suelo, emitida en la sesión ordinaria realizada el día lunes, 09 de enero de 2023”. </a:t>
            </a:r>
            <a:endParaRPr lang="es-MX" sz="1500" dirty="0" smtClean="0">
              <a:latin typeface="Century Gothic" panose="020B0502020202020204" pitchFamily="34" charset="0"/>
              <a:ea typeface="Times New Roman" panose="02020603050405020304" pitchFamily="18" charset="0"/>
              <a:cs typeface="Calibri" panose="020F0502020204030204" pitchFamily="34" charset="0"/>
            </a:endParaRPr>
          </a:p>
          <a:p>
            <a:pPr algn="just">
              <a:spcAft>
                <a:spcPts val="0"/>
              </a:spcAft>
            </a:pPr>
            <a:endParaRPr lang="en-US" sz="1500" dirty="0">
              <a:latin typeface="Century Gothic" panose="020B0502020202020204" pitchFamily="34" charset="0"/>
              <a:ea typeface="Times New Roman" panose="02020603050405020304" pitchFamily="18" charset="0"/>
              <a:cs typeface="Calibri" panose="020F0502020204030204" pitchFamily="34" charset="0"/>
            </a:endParaRPr>
          </a:p>
          <a:p>
            <a:pPr algn="just">
              <a:spcAft>
                <a:spcPts val="0"/>
              </a:spcAft>
            </a:pPr>
            <a:r>
              <a:rPr lang="es-EC" sz="1500" dirty="0">
                <a:latin typeface="Century Gothic" panose="020B0502020202020204" pitchFamily="34" charset="0"/>
                <a:ea typeface="Times New Roman" panose="02020603050405020304" pitchFamily="18" charset="0"/>
                <a:cs typeface="Calibri" panose="020F0502020204030204" pitchFamily="34" charset="0"/>
              </a:rPr>
              <a:t>La Unidad de Territorio y Vivienda de la Administración Zonal Calderón emite criterio técnico</a:t>
            </a:r>
            <a:r>
              <a:rPr lang="es-EC" sz="1500" b="1" dirty="0">
                <a:latin typeface="Century Gothic" panose="020B0502020202020204" pitchFamily="34" charset="0"/>
                <a:ea typeface="Times New Roman" panose="02020603050405020304" pitchFamily="18" charset="0"/>
                <a:cs typeface="Calibri" panose="020F0502020204030204" pitchFamily="34" charset="0"/>
              </a:rPr>
              <a:t> FAVORABLE</a:t>
            </a:r>
            <a:r>
              <a:rPr lang="es-EC" sz="1500" dirty="0">
                <a:latin typeface="Century Gothic" panose="020B0502020202020204" pitchFamily="34" charset="0"/>
                <a:ea typeface="Times New Roman" panose="02020603050405020304" pitchFamily="18" charset="0"/>
                <a:cs typeface="Calibri" panose="020F0502020204030204" pitchFamily="34" charset="0"/>
              </a:rPr>
              <a:t> para la  regularización  de los Trazados Viales de las calles </a:t>
            </a:r>
            <a:r>
              <a:rPr lang="es-EC" sz="1500" dirty="0">
                <a:latin typeface="Century Gothic" panose="020B0502020202020204" pitchFamily="34" charset="0"/>
                <a:ea typeface="Arial" panose="020B0604020202020204" pitchFamily="34" charset="0"/>
                <a:cs typeface="Calibri" panose="020F0502020204030204" pitchFamily="34" charset="0"/>
              </a:rPr>
              <a:t>“</a:t>
            </a:r>
            <a:r>
              <a:rPr lang="es-EC" sz="1500" b="1" dirty="0">
                <a:latin typeface="Century Gothic" panose="020B0502020202020204" pitchFamily="34" charset="0"/>
                <a:ea typeface="Arial" panose="020B0604020202020204" pitchFamily="34" charset="0"/>
                <a:cs typeface="Calibri" panose="020F0502020204030204" pitchFamily="34" charset="0"/>
              </a:rPr>
              <a:t>CALLE ELOY ALFARO DELGADO, CALLE S/N (S1B), CALLE SANTIAGO (S1F), CALLE S/N (E4), CALLE S/N (E3I), CALLE S/N (E3H), CALLE MOISÉS (E3G)</a:t>
            </a:r>
            <a:r>
              <a:rPr lang="es-EC" sz="1500" dirty="0">
                <a:latin typeface="Century Gothic" panose="020B0502020202020204" pitchFamily="34" charset="0"/>
                <a:ea typeface="Arial" panose="020B0604020202020204" pitchFamily="34" charset="0"/>
                <a:cs typeface="Calibri" panose="020F0502020204030204" pitchFamily="34" charset="0"/>
              </a:rPr>
              <a:t>, </a:t>
            </a:r>
            <a:r>
              <a:rPr lang="es-EC" sz="1500" dirty="0">
                <a:latin typeface="Century Gothic" panose="020B0502020202020204" pitchFamily="34" charset="0"/>
                <a:ea typeface="Times New Roman" panose="02020603050405020304" pitchFamily="18" charset="0"/>
                <a:cs typeface="Calibri" panose="020F0502020204030204" pitchFamily="34" charset="0"/>
              </a:rPr>
              <a:t>puesto que estas vías conectan los anillos viales del barrio  Central y completan la viabilidad del sector; además que afectaron en su momento a predios privados por lo que es necesario su regularización.</a:t>
            </a:r>
            <a:endParaRPr lang="en-US" sz="1500" dirty="0">
              <a:latin typeface="Times New Roman" panose="02020603050405020304" pitchFamily="18" charset="0"/>
              <a:ea typeface="Times New Roman" panose="02020603050405020304" pitchFamily="18" charset="0"/>
            </a:endParaRPr>
          </a:p>
          <a:p>
            <a:pPr algn="just">
              <a:spcAft>
                <a:spcPts val="0"/>
              </a:spcAft>
            </a:pPr>
            <a:r>
              <a:rPr lang="es-EC" sz="1500" dirty="0">
                <a:latin typeface="Arial Narrow" panose="020B0606020202030204" pitchFamily="34" charset="0"/>
                <a:ea typeface="Times New Roman" panose="02020603050405020304" pitchFamily="18" charset="0"/>
              </a:rPr>
              <a:t> </a:t>
            </a:r>
            <a:endParaRPr lang="en-US" sz="1500" dirty="0">
              <a:latin typeface="Times New Roman" panose="02020603050405020304" pitchFamily="18" charset="0"/>
              <a:ea typeface="Times New Roman" panose="02020603050405020304" pitchFamily="18" charset="0"/>
            </a:endParaRPr>
          </a:p>
          <a:p>
            <a:pPr algn="just">
              <a:spcAft>
                <a:spcPts val="0"/>
              </a:spcAft>
            </a:pPr>
            <a:r>
              <a:rPr lang="es-EC" sz="1500" dirty="0">
                <a:latin typeface="Century Gothic" panose="020B0502020202020204" pitchFamily="34" charset="0"/>
                <a:ea typeface="Times New Roman" panose="02020603050405020304" pitchFamily="18" charset="0"/>
              </a:rPr>
              <a:t>En referencia a la Resolución Nro. 062-CUS-2022, la presente propuesta vial se acoge al Tercer caso “</a:t>
            </a:r>
            <a:r>
              <a:rPr lang="es-EC" sz="1500" i="1" dirty="0">
                <a:latin typeface="Century Gothic" panose="020B0502020202020204" pitchFamily="34" charset="0"/>
                <a:ea typeface="Times New Roman" panose="02020603050405020304" pitchFamily="18" charset="0"/>
              </a:rPr>
              <a:t>Trazados viales que entrañan modificación a las Normas de Arquitectura y Urbanismo”; para lo cual la resolución indica “(…) los casos que no se sujetan a las Normas de Arquitectura y Urbanismo, que constituyan casos de regularización vial, se aprobarán a través de ordenanza</a:t>
            </a:r>
            <a:r>
              <a:rPr lang="es-EC" sz="1500" dirty="0">
                <a:latin typeface="Century Gothic" panose="020B0502020202020204" pitchFamily="34" charset="0"/>
                <a:ea typeface="Times New Roman" panose="02020603050405020304" pitchFamily="18" charset="0"/>
              </a:rPr>
              <a:t>. (…)” .</a:t>
            </a:r>
            <a:endParaRPr lang="en-US" sz="1500" dirty="0">
              <a:latin typeface="Times New Roman" panose="02020603050405020304" pitchFamily="18" charset="0"/>
              <a:ea typeface="Times New Roman" panose="02020603050405020304" pitchFamily="18" charset="0"/>
            </a:endParaRPr>
          </a:p>
          <a:p>
            <a:pPr algn="just">
              <a:spcAft>
                <a:spcPts val="0"/>
              </a:spcAft>
            </a:pPr>
            <a:r>
              <a:rPr lang="es-EC" sz="1500" dirty="0">
                <a:latin typeface="Century Gothic" panose="020B0502020202020204" pitchFamily="34" charset="0"/>
                <a:ea typeface="Times New Roman" panose="02020603050405020304" pitchFamily="18" charset="0"/>
                <a:cs typeface="Calibri" panose="020F0502020204030204" pitchFamily="34" charset="0"/>
              </a:rPr>
              <a:t> </a:t>
            </a:r>
            <a:endParaRPr lang="en-US" sz="15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26915795"/>
      </p:ext>
    </p:ext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236082" y="2644170"/>
            <a:ext cx="5719836" cy="1569660"/>
          </a:xfrm>
          <a:prstGeom prst="rect">
            <a:avLst/>
          </a:prstGeom>
        </p:spPr>
        <p:txBody>
          <a:bodyPr wrap="none">
            <a:spAutoFit/>
          </a:bodyPr>
          <a:lstStyle/>
          <a:p>
            <a:pPr algn="ctr"/>
            <a:r>
              <a:rPr lang="es-EC" sz="9600" dirty="0">
                <a:solidFill>
                  <a:srgbClr val="0070C0"/>
                </a:solidFill>
                <a:latin typeface="Century Gothic" panose="020B0502020202020204" pitchFamily="34" charset="0"/>
              </a:rPr>
              <a:t>GRACIAS</a:t>
            </a:r>
          </a:p>
        </p:txBody>
      </p:sp>
    </p:spTree>
    <p:extLst>
      <p:ext uri="{BB962C8B-B14F-4D97-AF65-F5344CB8AC3E}">
        <p14:creationId xmlns:p14="http://schemas.microsoft.com/office/powerpoint/2010/main" val="2187123887"/>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7 Imagen" descr="C:\Users\pgsilva\Downloads\WhatsApp Image 2021-10-06 at 11.40.34 AM.jpeg"/>
          <p:cNvPicPr/>
          <p:nvPr/>
        </p:nvPicPr>
        <p:blipFill rotWithShape="1">
          <a:blip r:embed="rId2">
            <a:extLst>
              <a:ext uri="{28A0092B-C50C-407E-A947-70E740481C1C}">
                <a14:useLocalDpi xmlns:a14="http://schemas.microsoft.com/office/drawing/2010/main" val="0"/>
              </a:ext>
            </a:extLst>
          </a:blip>
          <a:srcRect t="52445" b="1"/>
          <a:stretch/>
        </p:blipFill>
        <p:spPr bwMode="auto">
          <a:xfrm>
            <a:off x="0" y="0"/>
            <a:ext cx="12192000" cy="6866022"/>
          </a:xfrm>
          <a:prstGeom prst="rect">
            <a:avLst/>
          </a:prstGeom>
          <a:noFill/>
          <a:ln>
            <a:noFill/>
          </a:ln>
          <a:extLst>
            <a:ext uri="{53640926-AAD7-44D8-BBD7-CCE9431645EC}">
              <a14:shadowObscured xmlns:a14="http://schemas.microsoft.com/office/drawing/2010/main"/>
            </a:ext>
          </a:extLst>
        </p:spPr>
      </p:pic>
      <p:sp>
        <p:nvSpPr>
          <p:cNvPr id="11" name="CuadroTexto 10"/>
          <p:cNvSpPr txBox="1"/>
          <p:nvPr/>
        </p:nvSpPr>
        <p:spPr>
          <a:xfrm>
            <a:off x="463171" y="123400"/>
            <a:ext cx="2926415" cy="523220"/>
          </a:xfrm>
          <a:prstGeom prst="rect">
            <a:avLst/>
          </a:prstGeom>
          <a:noFill/>
        </p:spPr>
        <p:txBody>
          <a:bodyPr wrap="square" rtlCol="0">
            <a:spAutoFit/>
          </a:bodyPr>
          <a:lstStyle/>
          <a:p>
            <a:r>
              <a:rPr lang="es-ES_tradnl" sz="2800" b="1" dirty="0">
                <a:solidFill>
                  <a:srgbClr val="0070C0"/>
                </a:solidFill>
                <a:latin typeface="Century Gothic" panose="020B0502020202020204" pitchFamily="34" charset="0"/>
              </a:rPr>
              <a:t>UBICACIÓN:</a:t>
            </a:r>
          </a:p>
        </p:txBody>
      </p:sp>
      <p:pic>
        <p:nvPicPr>
          <p:cNvPr id="2" name="Imagen 1"/>
          <p:cNvPicPr>
            <a:picLocks noChangeAspect="1"/>
          </p:cNvPicPr>
          <p:nvPr/>
        </p:nvPicPr>
        <p:blipFill rotWithShape="1">
          <a:blip r:embed="rId3"/>
          <a:srcRect l="2845" t="1964" r="6389" b="23112"/>
          <a:stretch/>
        </p:blipFill>
        <p:spPr>
          <a:xfrm>
            <a:off x="463171" y="646620"/>
            <a:ext cx="7077625" cy="5288015"/>
          </a:xfrm>
          <a:prstGeom prst="rect">
            <a:avLst/>
          </a:prstGeom>
        </p:spPr>
      </p:pic>
      <p:pic>
        <p:nvPicPr>
          <p:cNvPr id="3" name="Imagen 2">
            <a:extLst>
              <a:ext uri="{FF2B5EF4-FFF2-40B4-BE49-F238E27FC236}">
                <a16:creationId xmlns:a16="http://schemas.microsoft.com/office/drawing/2014/main" id="{FC6E4B78-4D9C-28A9-EA6C-AA52D9455F28}"/>
              </a:ext>
            </a:extLst>
          </p:cNvPr>
          <p:cNvPicPr>
            <a:picLocks noChangeAspect="1"/>
          </p:cNvPicPr>
          <p:nvPr/>
        </p:nvPicPr>
        <p:blipFill rotWithShape="1">
          <a:blip r:embed="rId3"/>
          <a:srcRect l="31543" t="77303" r="16189"/>
          <a:stretch/>
        </p:blipFill>
        <p:spPr>
          <a:xfrm>
            <a:off x="7513900" y="646620"/>
            <a:ext cx="4491166" cy="2195192"/>
          </a:xfrm>
          <a:prstGeom prst="rect">
            <a:avLst/>
          </a:prstGeom>
        </p:spPr>
      </p:pic>
      <p:grpSp>
        <p:nvGrpSpPr>
          <p:cNvPr id="13" name="Grupo 12">
            <a:extLst>
              <a:ext uri="{FF2B5EF4-FFF2-40B4-BE49-F238E27FC236}">
                <a16:creationId xmlns:a16="http://schemas.microsoft.com/office/drawing/2014/main" id="{2C727DD7-F106-B4D7-8215-02A7E671F939}"/>
              </a:ext>
            </a:extLst>
          </p:cNvPr>
          <p:cNvGrpSpPr/>
          <p:nvPr/>
        </p:nvGrpSpPr>
        <p:grpSpPr>
          <a:xfrm>
            <a:off x="2417174" y="1277624"/>
            <a:ext cx="5076876" cy="4637825"/>
            <a:chOff x="2417174" y="1277624"/>
            <a:chExt cx="5076876" cy="4637825"/>
          </a:xfrm>
        </p:grpSpPr>
        <p:sp>
          <p:nvSpPr>
            <p:cNvPr id="4" name="CuadroTexto 3">
              <a:extLst>
                <a:ext uri="{FF2B5EF4-FFF2-40B4-BE49-F238E27FC236}">
                  <a16:creationId xmlns:a16="http://schemas.microsoft.com/office/drawing/2014/main" id="{6EA225EE-B981-3D5C-F59B-441AC40CE3A5}"/>
                </a:ext>
              </a:extLst>
            </p:cNvPr>
            <p:cNvSpPr txBox="1"/>
            <p:nvPr/>
          </p:nvSpPr>
          <p:spPr>
            <a:xfrm rot="740704">
              <a:off x="2417174" y="1604334"/>
              <a:ext cx="2086405" cy="369332"/>
            </a:xfrm>
            <a:prstGeom prst="rect">
              <a:avLst/>
            </a:prstGeom>
            <a:noFill/>
          </p:spPr>
          <p:txBody>
            <a:bodyPr wrap="none" rtlCol="0">
              <a:spAutoFit/>
            </a:bodyPr>
            <a:lstStyle/>
            <a:p>
              <a:r>
                <a:rPr lang="es-US" b="1" dirty="0">
                  <a:solidFill>
                    <a:schemeClr val="bg1"/>
                  </a:solidFill>
                </a:rPr>
                <a:t>CALLE ELOY ALFARO</a:t>
              </a:r>
              <a:endParaRPr lang="es-EC" b="1" dirty="0">
                <a:solidFill>
                  <a:schemeClr val="bg1"/>
                </a:solidFill>
              </a:endParaRPr>
            </a:p>
          </p:txBody>
        </p:sp>
        <p:sp>
          <p:nvSpPr>
            <p:cNvPr id="5" name="CuadroTexto 4">
              <a:extLst>
                <a:ext uri="{FF2B5EF4-FFF2-40B4-BE49-F238E27FC236}">
                  <a16:creationId xmlns:a16="http://schemas.microsoft.com/office/drawing/2014/main" id="{FF90B499-FFF4-D1E7-05E2-071713673744}"/>
                </a:ext>
              </a:extLst>
            </p:cNvPr>
            <p:cNvSpPr txBox="1"/>
            <p:nvPr/>
          </p:nvSpPr>
          <p:spPr>
            <a:xfrm rot="17334688">
              <a:off x="5545474" y="3658034"/>
              <a:ext cx="1308371" cy="338554"/>
            </a:xfrm>
            <a:prstGeom prst="rect">
              <a:avLst/>
            </a:prstGeom>
            <a:noFill/>
          </p:spPr>
          <p:txBody>
            <a:bodyPr wrap="none" rtlCol="0">
              <a:spAutoFit/>
            </a:bodyPr>
            <a:lstStyle/>
            <a:p>
              <a:r>
                <a:rPr lang="es-US" sz="1600" b="1" dirty="0">
                  <a:solidFill>
                    <a:schemeClr val="bg1"/>
                  </a:solidFill>
                </a:rPr>
                <a:t>CALLE S/N E4</a:t>
              </a:r>
              <a:endParaRPr lang="es-EC" sz="1600" b="1" dirty="0">
                <a:solidFill>
                  <a:schemeClr val="bg1"/>
                </a:solidFill>
              </a:endParaRPr>
            </a:p>
          </p:txBody>
        </p:sp>
        <p:sp>
          <p:nvSpPr>
            <p:cNvPr id="6" name="CuadroTexto 5">
              <a:extLst>
                <a:ext uri="{FF2B5EF4-FFF2-40B4-BE49-F238E27FC236}">
                  <a16:creationId xmlns:a16="http://schemas.microsoft.com/office/drawing/2014/main" id="{C4A7EF95-133B-4BC6-00A8-E0009F29B01C}"/>
                </a:ext>
              </a:extLst>
            </p:cNvPr>
            <p:cNvSpPr txBox="1"/>
            <p:nvPr/>
          </p:nvSpPr>
          <p:spPr>
            <a:xfrm rot="17292651">
              <a:off x="3497307" y="3894255"/>
              <a:ext cx="1785682" cy="338554"/>
            </a:xfrm>
            <a:prstGeom prst="rect">
              <a:avLst/>
            </a:prstGeom>
            <a:noFill/>
          </p:spPr>
          <p:txBody>
            <a:bodyPr wrap="none" rtlCol="0">
              <a:spAutoFit/>
            </a:bodyPr>
            <a:lstStyle/>
            <a:p>
              <a:r>
                <a:rPr lang="es-US" sz="1600" b="1" dirty="0">
                  <a:solidFill>
                    <a:schemeClr val="bg1"/>
                  </a:solidFill>
                </a:rPr>
                <a:t>CALLE MOISES E3G</a:t>
              </a:r>
              <a:endParaRPr lang="es-EC" sz="1600" b="1" dirty="0">
                <a:solidFill>
                  <a:schemeClr val="bg1"/>
                </a:solidFill>
              </a:endParaRPr>
            </a:p>
          </p:txBody>
        </p:sp>
        <p:sp>
          <p:nvSpPr>
            <p:cNvPr id="7" name="CuadroTexto 6">
              <a:extLst>
                <a:ext uri="{FF2B5EF4-FFF2-40B4-BE49-F238E27FC236}">
                  <a16:creationId xmlns:a16="http://schemas.microsoft.com/office/drawing/2014/main" id="{A47EFF37-A17E-408D-70FB-06952BD09BA3}"/>
                </a:ext>
              </a:extLst>
            </p:cNvPr>
            <p:cNvSpPr txBox="1"/>
            <p:nvPr/>
          </p:nvSpPr>
          <p:spPr>
            <a:xfrm rot="829674">
              <a:off x="6071866" y="2773578"/>
              <a:ext cx="1422184" cy="338554"/>
            </a:xfrm>
            <a:prstGeom prst="rect">
              <a:avLst/>
            </a:prstGeom>
            <a:noFill/>
          </p:spPr>
          <p:txBody>
            <a:bodyPr wrap="none" rtlCol="0">
              <a:spAutoFit/>
            </a:bodyPr>
            <a:lstStyle/>
            <a:p>
              <a:r>
                <a:rPr lang="es-US" sz="1600" b="1" dirty="0">
                  <a:solidFill>
                    <a:schemeClr val="bg1"/>
                  </a:solidFill>
                </a:rPr>
                <a:t>CALLE S/N S1B</a:t>
              </a:r>
              <a:endParaRPr lang="es-EC" sz="1600" b="1" dirty="0">
                <a:solidFill>
                  <a:schemeClr val="bg1"/>
                </a:solidFill>
              </a:endParaRPr>
            </a:p>
          </p:txBody>
        </p:sp>
        <p:sp>
          <p:nvSpPr>
            <p:cNvPr id="9" name="CuadroTexto 8">
              <a:extLst>
                <a:ext uri="{FF2B5EF4-FFF2-40B4-BE49-F238E27FC236}">
                  <a16:creationId xmlns:a16="http://schemas.microsoft.com/office/drawing/2014/main" id="{A1934843-3804-5029-86AD-E81280D3CCCC}"/>
                </a:ext>
              </a:extLst>
            </p:cNvPr>
            <p:cNvSpPr txBox="1"/>
            <p:nvPr/>
          </p:nvSpPr>
          <p:spPr>
            <a:xfrm rot="17263572">
              <a:off x="4777340" y="5064735"/>
              <a:ext cx="1362874" cy="338554"/>
            </a:xfrm>
            <a:prstGeom prst="rect">
              <a:avLst/>
            </a:prstGeom>
            <a:noFill/>
          </p:spPr>
          <p:txBody>
            <a:bodyPr wrap="none" rtlCol="0">
              <a:spAutoFit/>
            </a:bodyPr>
            <a:lstStyle/>
            <a:p>
              <a:r>
                <a:rPr lang="es-US" sz="1600" b="1" dirty="0">
                  <a:solidFill>
                    <a:schemeClr val="bg1"/>
                  </a:solidFill>
                </a:rPr>
                <a:t>CALLE S/N E3I</a:t>
              </a:r>
              <a:endParaRPr lang="es-EC" sz="1600" b="1" dirty="0">
                <a:solidFill>
                  <a:schemeClr val="bg1"/>
                </a:solidFill>
              </a:endParaRPr>
            </a:p>
          </p:txBody>
        </p:sp>
        <p:sp>
          <p:nvSpPr>
            <p:cNvPr id="10" name="CuadroTexto 9">
              <a:extLst>
                <a:ext uri="{FF2B5EF4-FFF2-40B4-BE49-F238E27FC236}">
                  <a16:creationId xmlns:a16="http://schemas.microsoft.com/office/drawing/2014/main" id="{D8A76006-21C7-21D4-12B4-FE7A4C92C1CD}"/>
                </a:ext>
              </a:extLst>
            </p:cNvPr>
            <p:cNvSpPr txBox="1"/>
            <p:nvPr/>
          </p:nvSpPr>
          <p:spPr>
            <a:xfrm rot="17218582">
              <a:off x="4634867" y="1827454"/>
              <a:ext cx="1438214" cy="338554"/>
            </a:xfrm>
            <a:prstGeom prst="rect">
              <a:avLst/>
            </a:prstGeom>
            <a:noFill/>
          </p:spPr>
          <p:txBody>
            <a:bodyPr wrap="none" rtlCol="0">
              <a:spAutoFit/>
            </a:bodyPr>
            <a:lstStyle/>
            <a:p>
              <a:r>
                <a:rPr lang="es-US" sz="1600" b="1" dirty="0">
                  <a:solidFill>
                    <a:schemeClr val="bg1"/>
                  </a:solidFill>
                </a:rPr>
                <a:t>CALLE S/N E3H</a:t>
              </a:r>
              <a:endParaRPr lang="es-EC" sz="1600" b="1" dirty="0">
                <a:solidFill>
                  <a:schemeClr val="bg1"/>
                </a:solidFill>
              </a:endParaRPr>
            </a:p>
          </p:txBody>
        </p:sp>
        <p:sp>
          <p:nvSpPr>
            <p:cNvPr id="12" name="CuadroTexto 11">
              <a:extLst>
                <a:ext uri="{FF2B5EF4-FFF2-40B4-BE49-F238E27FC236}">
                  <a16:creationId xmlns:a16="http://schemas.microsoft.com/office/drawing/2014/main" id="{D04D957B-4AF8-6029-C7DA-458E8E33A15C}"/>
                </a:ext>
              </a:extLst>
            </p:cNvPr>
            <p:cNvSpPr txBox="1"/>
            <p:nvPr/>
          </p:nvSpPr>
          <p:spPr>
            <a:xfrm rot="766708">
              <a:off x="5353974" y="4447518"/>
              <a:ext cx="1984646" cy="338554"/>
            </a:xfrm>
            <a:prstGeom prst="rect">
              <a:avLst/>
            </a:prstGeom>
            <a:noFill/>
          </p:spPr>
          <p:txBody>
            <a:bodyPr wrap="none" rtlCol="0">
              <a:spAutoFit/>
            </a:bodyPr>
            <a:lstStyle/>
            <a:p>
              <a:r>
                <a:rPr lang="es-US" sz="1600" b="1" dirty="0">
                  <a:solidFill>
                    <a:schemeClr val="bg1"/>
                  </a:solidFill>
                </a:rPr>
                <a:t>CALLE SANTIAGO S1F</a:t>
              </a:r>
              <a:endParaRPr lang="es-EC" sz="1600" b="1" dirty="0">
                <a:solidFill>
                  <a:schemeClr val="bg1"/>
                </a:solidFill>
              </a:endParaRPr>
            </a:p>
          </p:txBody>
        </p:sp>
      </p:grpSp>
    </p:spTree>
    <p:extLst>
      <p:ext uri="{BB962C8B-B14F-4D97-AF65-F5344CB8AC3E}">
        <p14:creationId xmlns:p14="http://schemas.microsoft.com/office/powerpoint/2010/main" val="1610120709"/>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7 Imagen" descr="C:\Users\pgsilva\Downloads\WhatsApp Image 2021-10-06 at 11.40.34 AM.jpeg"/>
          <p:cNvPicPr/>
          <p:nvPr/>
        </p:nvPicPr>
        <p:blipFill rotWithShape="1">
          <a:blip r:embed="rId2">
            <a:extLst>
              <a:ext uri="{28A0092B-C50C-407E-A947-70E740481C1C}">
                <a14:useLocalDpi xmlns:a14="http://schemas.microsoft.com/office/drawing/2010/main" val="0"/>
              </a:ext>
            </a:extLst>
          </a:blip>
          <a:srcRect t="52445" b="1"/>
          <a:stretch/>
        </p:blipFill>
        <p:spPr bwMode="auto">
          <a:xfrm>
            <a:off x="0" y="-8022"/>
            <a:ext cx="12192000" cy="6866022"/>
          </a:xfrm>
          <a:prstGeom prst="rect">
            <a:avLst/>
          </a:prstGeom>
          <a:noFill/>
          <a:ln>
            <a:noFill/>
          </a:ln>
          <a:extLst>
            <a:ext uri="{53640926-AAD7-44D8-BBD7-CCE9431645EC}">
              <a14:shadowObscured xmlns:a14="http://schemas.microsoft.com/office/drawing/2010/main"/>
            </a:ext>
          </a:extLst>
        </p:spPr>
      </p:pic>
      <p:sp>
        <p:nvSpPr>
          <p:cNvPr id="2" name="Título 1"/>
          <p:cNvSpPr>
            <a:spLocks noGrp="1"/>
          </p:cNvSpPr>
          <p:nvPr>
            <p:ph type="title"/>
          </p:nvPr>
        </p:nvSpPr>
        <p:spPr>
          <a:xfrm>
            <a:off x="838200" y="365125"/>
            <a:ext cx="9434513" cy="771441"/>
          </a:xfrm>
        </p:spPr>
        <p:txBody>
          <a:bodyPr>
            <a:normAutofit/>
          </a:bodyPr>
          <a:lstStyle/>
          <a:p>
            <a:r>
              <a:rPr lang="es-EC" sz="2400" b="1" dirty="0">
                <a:latin typeface="Century Gothic" panose="020B0502020202020204" pitchFamily="34" charset="0"/>
              </a:rPr>
              <a:t>ANTECEDENTES</a:t>
            </a:r>
            <a:endParaRPr lang="en-US" sz="2400" b="1" dirty="0">
              <a:latin typeface="Century Gothic" panose="020B0502020202020204" pitchFamily="34" charset="0"/>
            </a:endParaRPr>
          </a:p>
        </p:txBody>
      </p:sp>
      <p:sp>
        <p:nvSpPr>
          <p:cNvPr id="5" name="Rectángulo redondeado 4"/>
          <p:cNvSpPr/>
          <p:nvPr/>
        </p:nvSpPr>
        <p:spPr>
          <a:xfrm>
            <a:off x="339316" y="1308849"/>
            <a:ext cx="5371734" cy="458522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sz="1400" dirty="0"/>
              <a:t>Mediante oficio Nro. GADDMQ-AZCA-2020-0491-M, de fecha 17 de septiembre de 2020, la Administración Zonal Calderón remite el trámite de aprobación de trazado vial con:  </a:t>
            </a:r>
          </a:p>
          <a:p>
            <a:pPr algn="just"/>
            <a:endParaRPr lang="en-US" sz="1400" dirty="0"/>
          </a:p>
          <a:p>
            <a:pPr lvl="0" algn="just"/>
            <a:r>
              <a:rPr lang="es-EC" sz="1400" dirty="0"/>
              <a:t>Informe técnico Nro. AZCA-UTV-2020-003, en el que dice: “(…) </a:t>
            </a:r>
            <a:r>
              <a:rPr lang="es-EC" sz="1400" i="1" dirty="0"/>
              <a:t>Revisado el Plan Parcial P.P.C. las calles E4; calles S1B, MOISES, S/N 1, SANTIAGO, CALLE S/N 2, ELOY ALFARO, son vías que no están aprobadas, pero están proyectadas a líneas de intención en las hojas viales </a:t>
            </a:r>
            <a:r>
              <a:rPr lang="es-EC" sz="1400" i="1" dirty="0" err="1"/>
              <a:t>Nros</a:t>
            </a:r>
            <a:r>
              <a:rPr lang="es-EC" sz="1400" i="1" dirty="0"/>
              <a:t>. 12315, 12316, 12215 y 12216 del Plan Parcial Calderón, Estas vías sirven de ingreso a varias viviendas colindantes, así como para que el señor José Efraín </a:t>
            </a:r>
            <a:r>
              <a:rPr lang="es-EC" sz="1400" i="1" dirty="0" err="1"/>
              <a:t>Sangoluisa</a:t>
            </a:r>
            <a:r>
              <a:rPr lang="es-EC" sz="1400" i="1" dirty="0"/>
              <a:t> pueda realizar el trámite de Declaratoria de Utilidad Pública de los predios afectados por estas vías </a:t>
            </a:r>
            <a:r>
              <a:rPr lang="es-EC" sz="1400" dirty="0"/>
              <a:t>(…).</a:t>
            </a:r>
            <a:endParaRPr lang="en-US" sz="1400" dirty="0"/>
          </a:p>
          <a:p>
            <a:pPr algn="just"/>
            <a:endParaRPr lang="en-US" sz="1400" dirty="0"/>
          </a:p>
          <a:p>
            <a:pPr lvl="0" algn="just"/>
            <a:r>
              <a:rPr lang="es-EC" sz="1400" dirty="0"/>
              <a:t>Informe legal con memorando GADDMQ-ACA-AJ-2020-0340-M, la Dirección Jurídica, emite criterio legal favorable, para que se continúe con el trámite de aprobación del trazado vial de las calles antes mencionadas ante el Concejo Metropolitano, así como el expediente físico del presente trámite. </a:t>
            </a:r>
            <a:endParaRPr lang="en-US" sz="1400" dirty="0"/>
          </a:p>
        </p:txBody>
      </p:sp>
      <p:sp>
        <p:nvSpPr>
          <p:cNvPr id="6" name="Rectángulo redondeado 5"/>
          <p:cNvSpPr/>
          <p:nvPr/>
        </p:nvSpPr>
        <p:spPr>
          <a:xfrm>
            <a:off x="6434306" y="286292"/>
            <a:ext cx="5034438" cy="5276088"/>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s-EC" sz="1200" dirty="0"/>
              <a:t>Con oficio STHV-DMGT-2021-1239-O, La Secretaría de Territorio, Hábitat y Vivienda manifiesta: “(…) </a:t>
            </a:r>
            <a:r>
              <a:rPr lang="es-EC" sz="1200" i="1" dirty="0"/>
              <a:t>Revisada la documentación anexa al expediente indico; el proyecto de trazado vial presenta observaciones que detallo a continuación:</a:t>
            </a:r>
            <a:endParaRPr lang="en-US" sz="1200" dirty="0"/>
          </a:p>
          <a:p>
            <a:pPr algn="just"/>
            <a:r>
              <a:rPr lang="es-EC" sz="1200" i="1" dirty="0"/>
              <a:t> </a:t>
            </a:r>
            <a:endParaRPr lang="en-US" sz="1200" dirty="0"/>
          </a:p>
          <a:p>
            <a:pPr lvl="0" algn="just"/>
            <a:r>
              <a:rPr lang="es-EC" sz="1200" i="1" dirty="0"/>
              <a:t>Especificar Claramente si se trata de vías a regularizar o si son trazados viales nuevos Estas definiciones NO constan en el INFORME TÉCNICO TRAZADO VIAL Nro. AZCA-UTV-2020-003</a:t>
            </a:r>
            <a:endParaRPr lang="en-US" sz="1200" dirty="0"/>
          </a:p>
          <a:p>
            <a:pPr lvl="0" algn="just"/>
            <a:r>
              <a:rPr lang="es-EC" sz="1200" i="1" dirty="0"/>
              <a:t>Algunas de las vías analizadas, se encuentran consolidadas y no cumplen con la Normativa Vigente y particularmente con el Cuadro Nro. 1 de Reglas Técnicas de Arquitectura y Urbanismo, por lo tanto, la Administración zonal Calderón, deberá analizar la pertinencia de aplicar la Nota 6 del citado cuadro.</a:t>
            </a:r>
            <a:endParaRPr lang="en-US" sz="1200" dirty="0"/>
          </a:p>
          <a:p>
            <a:pPr lvl="0" algn="just"/>
            <a:r>
              <a:rPr lang="es-EC" sz="1200" i="1" dirty="0"/>
              <a:t>No se ha desarrollado la respectiva “Socialización” hacia los moradores del sector y moradores colindantes con las vías, con el objetivo que estén de acuerdo con la propuesta vial.</a:t>
            </a:r>
            <a:endParaRPr lang="en-US" sz="1200" dirty="0"/>
          </a:p>
          <a:p>
            <a:pPr lvl="0" algn="just"/>
            <a:r>
              <a:rPr lang="es-EC" sz="1200" i="1" dirty="0"/>
              <a:t>Es necesario que se incluya en el expediente, el respectivo informe de socialización</a:t>
            </a:r>
            <a:endParaRPr lang="en-US" sz="1200" dirty="0"/>
          </a:p>
          <a:p>
            <a:pPr lvl="0" algn="just"/>
            <a:r>
              <a:rPr lang="es-EC" sz="1200" i="1" dirty="0"/>
              <a:t>Como es de su conocimiento, previo el envío a la Comisión de Uso de Suelo del Concejo Metropolitano, se requiere, se remitan los planos escaneados y firmados electrónicamente por los técnicos que elaboran, así como el levantamiento topográfico de las calles mencionadas en el INFORME TÉCNICO TRAZADO VIAL, Nro. AZCA-UTV-2020-003, ubicadas en la parroquia Calderón </a:t>
            </a:r>
            <a:endParaRPr lang="en-US" sz="1200" dirty="0"/>
          </a:p>
          <a:p>
            <a:pPr algn="just"/>
            <a:r>
              <a:rPr lang="es-EC" sz="1200" i="1" dirty="0"/>
              <a:t>Atendidas estas observaciones y cumplidos los requerimientos ciados, se continuará con el trámite de aprobación y/o regularización de ser el caso, de los trazados viales solicitados</a:t>
            </a:r>
            <a:r>
              <a:rPr lang="es-EC" sz="1200" dirty="0"/>
              <a:t>”</a:t>
            </a:r>
            <a:endParaRPr lang="en-US" sz="1200" dirty="0"/>
          </a:p>
        </p:txBody>
      </p:sp>
      <p:sp>
        <p:nvSpPr>
          <p:cNvPr id="8" name="Flecha curvada hacia arriba 7"/>
          <p:cNvSpPr/>
          <p:nvPr/>
        </p:nvSpPr>
        <p:spPr>
          <a:xfrm rot="21334177" flipV="1">
            <a:off x="3462583" y="54506"/>
            <a:ext cx="2941743" cy="890004"/>
          </a:xfrm>
          <a:prstGeom prst="curvedUp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1268332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7 Imagen" descr="C:\Users\pgsilva\Downloads\WhatsApp Image 2021-10-06 at 11.40.34 AM.jpeg"/>
          <p:cNvPicPr/>
          <p:nvPr/>
        </p:nvPicPr>
        <p:blipFill rotWithShape="1">
          <a:blip r:embed="rId2">
            <a:extLst>
              <a:ext uri="{28A0092B-C50C-407E-A947-70E740481C1C}">
                <a14:useLocalDpi xmlns:a14="http://schemas.microsoft.com/office/drawing/2010/main" val="0"/>
              </a:ext>
            </a:extLst>
          </a:blip>
          <a:srcRect t="52445" b="1"/>
          <a:stretch/>
        </p:blipFill>
        <p:spPr bwMode="auto">
          <a:xfrm>
            <a:off x="0" y="-8022"/>
            <a:ext cx="12192000" cy="6866022"/>
          </a:xfrm>
          <a:prstGeom prst="rect">
            <a:avLst/>
          </a:prstGeom>
          <a:noFill/>
          <a:ln>
            <a:noFill/>
          </a:ln>
          <a:extLst>
            <a:ext uri="{53640926-AAD7-44D8-BBD7-CCE9431645EC}">
              <a14:shadowObscured xmlns:a14="http://schemas.microsoft.com/office/drawing/2010/main"/>
            </a:ext>
          </a:extLst>
        </p:spPr>
      </p:pic>
      <p:sp>
        <p:nvSpPr>
          <p:cNvPr id="2" name="Título 1"/>
          <p:cNvSpPr>
            <a:spLocks noGrp="1"/>
          </p:cNvSpPr>
          <p:nvPr>
            <p:ph type="title"/>
          </p:nvPr>
        </p:nvSpPr>
        <p:spPr>
          <a:xfrm>
            <a:off x="838200" y="220741"/>
            <a:ext cx="9434513" cy="771441"/>
          </a:xfrm>
        </p:spPr>
        <p:txBody>
          <a:bodyPr>
            <a:normAutofit/>
          </a:bodyPr>
          <a:lstStyle/>
          <a:p>
            <a:r>
              <a:rPr lang="es-EC" sz="2400" b="1" dirty="0">
                <a:latin typeface="Century Gothic" panose="020B0502020202020204" pitchFamily="34" charset="0"/>
              </a:rPr>
              <a:t>ANTECEDENTES</a:t>
            </a:r>
            <a:endParaRPr lang="en-US" sz="2400" b="1" dirty="0">
              <a:latin typeface="Century Gothic" panose="020B0502020202020204" pitchFamily="34" charset="0"/>
            </a:endParaRPr>
          </a:p>
        </p:txBody>
      </p:sp>
      <p:sp>
        <p:nvSpPr>
          <p:cNvPr id="5" name="Rectángulo redondeado 4"/>
          <p:cNvSpPr/>
          <p:nvPr/>
        </p:nvSpPr>
        <p:spPr>
          <a:xfrm>
            <a:off x="395926" y="876694"/>
            <a:ext cx="5429839" cy="53748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sz="1300" dirty="0"/>
              <a:t>La Administración Zonal Calderón a través de la Unidad de Territorio y Vivienda tomando en cuenta que:</a:t>
            </a:r>
            <a:endParaRPr lang="en-US" sz="1300" dirty="0"/>
          </a:p>
          <a:p>
            <a:pPr algn="just"/>
            <a:r>
              <a:rPr lang="es-EC" sz="1300" i="1" dirty="0"/>
              <a:t> </a:t>
            </a:r>
            <a:endParaRPr lang="en-US" sz="1300" dirty="0"/>
          </a:p>
          <a:p>
            <a:pPr lvl="0" algn="just"/>
            <a:r>
              <a:rPr lang="es-EC" sz="1300" dirty="0"/>
              <a:t>Los inmuebles identificados con Predios: 5551979, 5551977, 5552094 de propiedad del señor SANGOLUISA CACUANGO JOSE EFRAIN, no cuentan con SUPERFICIE en su escritura, y de acuerdo a los linderos que se mencionan en la misma, el área resultante difiere del área que actualmente se encuentra en el sistema SIRE-Q del Distrito Metropolitano de Quito, y en campo según el levantamiento topográfico realizado por la Unidad de Territorio y Vivienda.</a:t>
            </a:r>
            <a:endParaRPr lang="en-US" sz="1300" dirty="0"/>
          </a:p>
          <a:p>
            <a:pPr algn="just"/>
            <a:r>
              <a:rPr lang="es-EC" sz="1300" i="1" dirty="0"/>
              <a:t> </a:t>
            </a:r>
            <a:r>
              <a:rPr lang="es-EC" sz="1300" dirty="0"/>
              <a:t>El inmueble identificado con Predio 5552094, de propiedad del señor SANGOLUISA CACUANGO JOSE EFRAIN, se encuentra catastrado como un solo cuerpo (lote cinco (5), del grupo tres partes sobrantes del lote seis (6) del grupo tres lotes siete (7), sin embargo, en la escritura y certificado de gravamen constan como lotes individuales.</a:t>
            </a:r>
            <a:endParaRPr lang="en-US" sz="1300" dirty="0"/>
          </a:p>
          <a:p>
            <a:pPr algn="just"/>
            <a:r>
              <a:rPr lang="es-EC" sz="1300" dirty="0"/>
              <a:t> En el inmueble identificado con Predio 5552094, de propiedad del señor SANGOLUISA CACUANGO JOSE EFRAIN, existe una expropiación por parte de la EPMAPS (Predio: 3592564), expropiación que no incluyo la afectación vial del predio 5552094.</a:t>
            </a:r>
            <a:endParaRPr lang="en-US" sz="1300" dirty="0"/>
          </a:p>
          <a:p>
            <a:pPr lvl="0" algn="just"/>
            <a:r>
              <a:rPr lang="es-EC" sz="1300" dirty="0"/>
              <a:t>De acuerdo a los linderos que se menciona en la escritura, los inmuebles de propiedad del señor SANGOLUISA CACUANGO JOSE EFRAIN no colindan con CALLES, sino con propiedades particulares.</a:t>
            </a:r>
          </a:p>
          <a:p>
            <a:pPr lvl="0" algn="just"/>
            <a:endParaRPr lang="es-EC" sz="1300" dirty="0"/>
          </a:p>
          <a:p>
            <a:pPr lvl="0" algn="just"/>
            <a:r>
              <a:rPr lang="es-EC" sz="1300" dirty="0"/>
              <a:t>Todas estas observaciones llevaron a que no se pueda determinar las afectaciones  vial al </a:t>
            </a:r>
            <a:r>
              <a:rPr lang="es-EC" sz="1300" dirty="0" err="1"/>
              <a:t>aperturar</a:t>
            </a:r>
            <a:r>
              <a:rPr lang="es-EC" sz="1300" dirty="0"/>
              <a:t> las vías.</a:t>
            </a:r>
            <a:r>
              <a:rPr lang="es-EC" sz="1200" dirty="0"/>
              <a:t> </a:t>
            </a:r>
            <a:endParaRPr lang="en-US" sz="1200" dirty="0"/>
          </a:p>
        </p:txBody>
      </p:sp>
      <p:sp>
        <p:nvSpPr>
          <p:cNvPr id="6" name="Rectángulo redondeado 5"/>
          <p:cNvSpPr/>
          <p:nvPr/>
        </p:nvSpPr>
        <p:spPr>
          <a:xfrm>
            <a:off x="6434306" y="286292"/>
            <a:ext cx="5034438" cy="5276088"/>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s-EC" sz="1400" dirty="0"/>
              <a:t>ACTUALIZACION CATASTRAL:</a:t>
            </a:r>
          </a:p>
          <a:p>
            <a:pPr lvl="0" algn="just"/>
            <a:endParaRPr lang="es-EC" sz="1400" dirty="0"/>
          </a:p>
          <a:p>
            <a:pPr algn="just"/>
            <a:r>
              <a:rPr lang="es-EC" sz="1400" dirty="0"/>
              <a:t>Mediante memorando Nro. GADDMQ-AZCA-DGT-2021-2758-M, con fecha 02 de diciembre 2021 la Unidad de Territorio y Vivienda solicita a la Unidad de Catastro de la Administración Zonal Calderón: “(…)</a:t>
            </a:r>
            <a:r>
              <a:rPr lang="es-EC" sz="1400" i="1" dirty="0"/>
              <a:t> Con el fin de solventar las observaciones para los procesos de aprobación de trazado vial por el Concejo Metropolitano, se adjunta plano de levantamiento topográfico de las vías en mención que se encuentran consolidadas (adoquinado, bordillos) y escrituras en formato </a:t>
            </a:r>
            <a:r>
              <a:rPr lang="es-EC" sz="1400" i="1" dirty="0" err="1"/>
              <a:t>pdf</a:t>
            </a:r>
            <a:r>
              <a:rPr lang="es-EC" sz="1400" i="1" dirty="0"/>
              <a:t>”</a:t>
            </a:r>
          </a:p>
          <a:p>
            <a:pPr algn="just"/>
            <a:endParaRPr lang="es-EC" sz="1400" i="1" dirty="0"/>
          </a:p>
          <a:p>
            <a:pPr lvl="0" algn="just"/>
            <a:r>
              <a:rPr lang="es-EC" sz="1400" dirty="0"/>
              <a:t>la Unidad de Catastro de la Administración Zonal </a:t>
            </a:r>
            <a:r>
              <a:rPr lang="es-EC" sz="1400" dirty="0" err="1"/>
              <a:t>Calderón,con</a:t>
            </a:r>
            <a:r>
              <a:rPr lang="es-EC" sz="1400" dirty="0"/>
              <a:t> memorando </a:t>
            </a:r>
            <a:r>
              <a:rPr lang="en-US" sz="1400" dirty="0"/>
              <a:t>GADDMQ-STHV-DMC-UGT-AZC-2022-0178-M de </a:t>
            </a:r>
            <a:r>
              <a:rPr lang="en-US" sz="1400" dirty="0" err="1"/>
              <a:t>fecha</a:t>
            </a:r>
            <a:r>
              <a:rPr lang="en-US" sz="1400" dirty="0"/>
              <a:t> 01 de </a:t>
            </a:r>
            <a:r>
              <a:rPr lang="en-US" sz="1400" dirty="0" err="1"/>
              <a:t>junio</a:t>
            </a:r>
            <a:r>
              <a:rPr lang="en-US" sz="1400" dirty="0"/>
              <a:t> de 2022 </a:t>
            </a:r>
            <a:r>
              <a:rPr lang="es-EC" sz="1400" i="1" dirty="0"/>
              <a:t> procede con el Registro y/o rectificación de Ubicación Geográfica y Frente de CINCO lotes afectados por el trazado vial”</a:t>
            </a:r>
            <a:endParaRPr lang="en-US" sz="1400" dirty="0"/>
          </a:p>
          <a:p>
            <a:endParaRPr lang="es-EC" sz="1200" i="1" dirty="0"/>
          </a:p>
          <a:p>
            <a:endParaRPr lang="es-EC" sz="1200" i="1" dirty="0"/>
          </a:p>
          <a:p>
            <a:endParaRPr lang="en-US" sz="1200" dirty="0"/>
          </a:p>
          <a:p>
            <a:pPr lvl="0"/>
            <a:endParaRPr lang="es-EC" sz="1100" dirty="0"/>
          </a:p>
        </p:txBody>
      </p:sp>
      <p:sp>
        <p:nvSpPr>
          <p:cNvPr id="8" name="Flecha curvada hacia arriba 7"/>
          <p:cNvSpPr/>
          <p:nvPr/>
        </p:nvSpPr>
        <p:spPr>
          <a:xfrm rot="21334177" flipV="1">
            <a:off x="3453574" y="54854"/>
            <a:ext cx="2941743" cy="656731"/>
          </a:xfrm>
          <a:prstGeom prst="curvedUp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5214717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7 Imagen" descr="C:\Users\pgsilva\Downloads\WhatsApp Image 2021-10-06 at 11.40.34 AM.jpeg"/>
          <p:cNvPicPr/>
          <p:nvPr/>
        </p:nvPicPr>
        <p:blipFill rotWithShape="1">
          <a:blip r:embed="rId2">
            <a:extLst>
              <a:ext uri="{28A0092B-C50C-407E-A947-70E740481C1C}">
                <a14:useLocalDpi xmlns:a14="http://schemas.microsoft.com/office/drawing/2010/main" val="0"/>
              </a:ext>
            </a:extLst>
          </a:blip>
          <a:srcRect t="52445" b="1"/>
          <a:stretch/>
        </p:blipFill>
        <p:spPr bwMode="auto">
          <a:xfrm>
            <a:off x="0" y="-8022"/>
            <a:ext cx="12192000" cy="6866022"/>
          </a:xfrm>
          <a:prstGeom prst="rect">
            <a:avLst/>
          </a:prstGeom>
          <a:noFill/>
          <a:ln>
            <a:noFill/>
          </a:ln>
          <a:extLst>
            <a:ext uri="{53640926-AAD7-44D8-BBD7-CCE9431645EC}">
              <a14:shadowObscured xmlns:a14="http://schemas.microsoft.com/office/drawing/2010/main"/>
            </a:ext>
          </a:extLst>
        </p:spPr>
      </p:pic>
      <p:sp>
        <p:nvSpPr>
          <p:cNvPr id="2" name="Título 1"/>
          <p:cNvSpPr>
            <a:spLocks noGrp="1"/>
          </p:cNvSpPr>
          <p:nvPr>
            <p:ph type="title"/>
          </p:nvPr>
        </p:nvSpPr>
        <p:spPr>
          <a:xfrm>
            <a:off x="838200" y="365125"/>
            <a:ext cx="9434513" cy="771441"/>
          </a:xfrm>
        </p:spPr>
        <p:txBody>
          <a:bodyPr>
            <a:normAutofit/>
          </a:bodyPr>
          <a:lstStyle/>
          <a:p>
            <a:r>
              <a:rPr lang="es-EC" sz="2400" b="1" dirty="0">
                <a:solidFill>
                  <a:srgbClr val="0070C0"/>
                </a:solidFill>
                <a:latin typeface="Century Gothic" panose="020B0502020202020204" pitchFamily="34" charset="0"/>
              </a:rPr>
              <a:t>ANTECEDENTES</a:t>
            </a:r>
            <a:endParaRPr lang="en-US" sz="2400" b="1" dirty="0">
              <a:solidFill>
                <a:srgbClr val="0070C0"/>
              </a:solidFill>
              <a:latin typeface="Century Gothic" panose="020B0502020202020204" pitchFamily="34" charset="0"/>
            </a:endParaRPr>
          </a:p>
        </p:txBody>
      </p:sp>
      <p:pic>
        <p:nvPicPr>
          <p:cNvPr id="7" name="Imagen 6"/>
          <p:cNvPicPr>
            <a:picLocks noChangeAspect="1"/>
          </p:cNvPicPr>
          <p:nvPr/>
        </p:nvPicPr>
        <p:blipFill rotWithShape="1">
          <a:blip r:embed="rId3"/>
          <a:srcRect t="1" b="-8096"/>
          <a:stretch/>
        </p:blipFill>
        <p:spPr>
          <a:xfrm>
            <a:off x="0" y="1198073"/>
            <a:ext cx="6402059" cy="4062173"/>
          </a:xfrm>
          <a:prstGeom prst="rect">
            <a:avLst/>
          </a:prstGeom>
        </p:spPr>
      </p:pic>
      <p:pic>
        <p:nvPicPr>
          <p:cNvPr id="9" name="Imagen 8"/>
          <p:cNvPicPr>
            <a:picLocks noChangeAspect="1"/>
          </p:cNvPicPr>
          <p:nvPr/>
        </p:nvPicPr>
        <p:blipFill rotWithShape="1">
          <a:blip r:embed="rId4"/>
          <a:srcRect b="3664"/>
          <a:stretch/>
        </p:blipFill>
        <p:spPr>
          <a:xfrm>
            <a:off x="6394652" y="1280791"/>
            <a:ext cx="5458906" cy="4062173"/>
          </a:xfrm>
          <a:prstGeom prst="rect">
            <a:avLst/>
          </a:prstGeom>
        </p:spPr>
      </p:pic>
    </p:spTree>
    <p:extLst>
      <p:ext uri="{BB962C8B-B14F-4D97-AF65-F5344CB8AC3E}">
        <p14:creationId xmlns:p14="http://schemas.microsoft.com/office/powerpoint/2010/main" val="40218811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8 Imagen" descr="C:\Users\pgsilva\Downloads\WhatsApp Image 2021-10-06 at 11.40.34 AM.jpeg"/>
          <p:cNvPicPr/>
          <p:nvPr/>
        </p:nvPicPr>
        <p:blipFill rotWithShape="1">
          <a:blip r:embed="rId2">
            <a:extLst>
              <a:ext uri="{28A0092B-C50C-407E-A947-70E740481C1C}">
                <a14:useLocalDpi xmlns:a14="http://schemas.microsoft.com/office/drawing/2010/main" val="0"/>
              </a:ext>
            </a:extLst>
          </a:blip>
          <a:srcRect t="52445" b="1"/>
          <a:stretch/>
        </p:blipFill>
        <p:spPr bwMode="auto">
          <a:xfrm>
            <a:off x="0" y="-8022"/>
            <a:ext cx="12192000" cy="6866022"/>
          </a:xfrm>
          <a:prstGeom prst="rect">
            <a:avLst/>
          </a:prstGeom>
          <a:noFill/>
          <a:ln>
            <a:noFill/>
          </a:ln>
          <a:extLst>
            <a:ext uri="{53640926-AAD7-44D8-BBD7-CCE9431645EC}">
              <a14:shadowObscured xmlns:a14="http://schemas.microsoft.com/office/drawing/2010/main"/>
            </a:ext>
          </a:extLst>
        </p:spPr>
      </p:pic>
      <p:sp>
        <p:nvSpPr>
          <p:cNvPr id="17" name="CuadroTexto 16"/>
          <p:cNvSpPr txBox="1"/>
          <p:nvPr/>
        </p:nvSpPr>
        <p:spPr>
          <a:xfrm>
            <a:off x="566252" y="79498"/>
            <a:ext cx="6005748" cy="461665"/>
          </a:xfrm>
          <a:prstGeom prst="rect">
            <a:avLst/>
          </a:prstGeom>
          <a:noFill/>
        </p:spPr>
        <p:txBody>
          <a:bodyPr wrap="square" rtlCol="0">
            <a:spAutoFit/>
          </a:bodyPr>
          <a:lstStyle/>
          <a:p>
            <a:r>
              <a:rPr lang="es-ES_tradnl" sz="2400" b="1" dirty="0">
                <a:solidFill>
                  <a:schemeClr val="accent1">
                    <a:lumMod val="75000"/>
                  </a:schemeClr>
                </a:solidFill>
                <a:latin typeface="Century Gothic" panose="020B0502020202020204" pitchFamily="34" charset="0"/>
              </a:rPr>
              <a:t>PLAN PARCIAL CALDERÓN:</a:t>
            </a:r>
          </a:p>
        </p:txBody>
      </p:sp>
      <p:pic>
        <p:nvPicPr>
          <p:cNvPr id="5" name="Imagen 4"/>
          <p:cNvPicPr/>
          <p:nvPr/>
        </p:nvPicPr>
        <p:blipFill>
          <a:blip r:embed="rId3"/>
          <a:stretch>
            <a:fillRect/>
          </a:stretch>
        </p:blipFill>
        <p:spPr>
          <a:xfrm>
            <a:off x="422834" y="693268"/>
            <a:ext cx="6919259" cy="5071038"/>
          </a:xfrm>
          <a:prstGeom prst="rect">
            <a:avLst/>
          </a:prstGeom>
        </p:spPr>
      </p:pic>
      <p:sp>
        <p:nvSpPr>
          <p:cNvPr id="2" name="Rectángulo 1"/>
          <p:cNvSpPr/>
          <p:nvPr/>
        </p:nvSpPr>
        <p:spPr>
          <a:xfrm>
            <a:off x="7764927" y="693268"/>
            <a:ext cx="3847271" cy="3416320"/>
          </a:xfrm>
          <a:prstGeom prst="rect">
            <a:avLst/>
          </a:prstGeom>
        </p:spPr>
        <p:txBody>
          <a:bodyPr wrap="square">
            <a:spAutoFit/>
          </a:bodyPr>
          <a:lstStyle/>
          <a:p>
            <a:pPr algn="just">
              <a:spcAft>
                <a:spcPts val="0"/>
              </a:spcAft>
            </a:pPr>
            <a:r>
              <a:rPr lang="es-EC" dirty="0">
                <a:ea typeface="Arial" panose="020B0604020202020204" pitchFamily="34" charset="0"/>
                <a:cs typeface="Calibri" panose="020F0502020204030204" pitchFamily="34" charset="0"/>
              </a:rPr>
              <a:t>CALLE ELOY ALFARO DELGADO, CALLE S/N (S1B), CALLE SANTIAGO (S1F), CALLE S/N (E4), CALLE S/N (E3I), CALLE S/N (E3H), CALLE MOISÉS (E3G)”, se encuentran dentro del plan parcial </a:t>
            </a:r>
            <a:r>
              <a:rPr lang="es-EC" dirty="0">
                <a:ea typeface="Century Gothic" panose="020B0502020202020204" pitchFamily="34" charset="0"/>
                <a:cs typeface="Century Gothic" panose="020B0502020202020204" pitchFamily="34" charset="0"/>
              </a:rPr>
              <a:t>como</a:t>
            </a:r>
            <a:r>
              <a:rPr lang="es-EC" b="1" i="1" dirty="0">
                <a:ea typeface="Arial" panose="020B0604020202020204" pitchFamily="34" charset="0"/>
                <a:cs typeface="Calibri" panose="020F0502020204030204" pitchFamily="34" charset="0"/>
              </a:rPr>
              <a:t> “LÍNEAS DE INTENSIÓN PARA APROBACIÓN CON TRAZADO VIAL/ VÍAS  APERTURADAS Y SIN APERTURAR APROBADAS POR ORDENANZA 209 reformatoria (005 /Ref.0016) P.P.C.”, </a:t>
            </a:r>
            <a:r>
              <a:rPr lang="es-EC" dirty="0">
                <a:ea typeface="Arial" panose="020B0604020202020204" pitchFamily="34" charset="0"/>
                <a:cs typeface="Calibri" panose="020F0502020204030204" pitchFamily="34" charset="0"/>
              </a:rPr>
              <a:t>en las Hojas vial </a:t>
            </a:r>
            <a:r>
              <a:rPr lang="es-EC" dirty="0" err="1">
                <a:ea typeface="Times New Roman" panose="02020603050405020304" pitchFamily="18" charset="0"/>
                <a:cs typeface="Calibri" panose="020F0502020204030204" pitchFamily="34" charset="0"/>
              </a:rPr>
              <a:t>N°</a:t>
            </a:r>
            <a:r>
              <a:rPr lang="es-EC" dirty="0">
                <a:ea typeface="Arial" panose="020B0604020202020204" pitchFamily="34" charset="0"/>
                <a:cs typeface="Calibri" panose="020F0502020204030204" pitchFamily="34" charset="0"/>
              </a:rPr>
              <a:t> 12315, 12316,12215, 12216 </a:t>
            </a:r>
            <a:r>
              <a:rPr lang="es-EC" dirty="0">
                <a:ea typeface="Times New Roman" panose="02020603050405020304" pitchFamily="18" charset="0"/>
                <a:cs typeface="Calibri" panose="020F0502020204030204" pitchFamily="34" charset="0"/>
              </a:rPr>
              <a:t> </a:t>
            </a:r>
            <a:endParaRPr lang="en-US" dirty="0">
              <a:effectLst/>
              <a:ea typeface="Times New Roman" panose="02020603050405020304" pitchFamily="18" charset="0"/>
            </a:endParaRPr>
          </a:p>
        </p:txBody>
      </p:sp>
      <p:grpSp>
        <p:nvGrpSpPr>
          <p:cNvPr id="7" name="Grupo 6">
            <a:extLst>
              <a:ext uri="{FF2B5EF4-FFF2-40B4-BE49-F238E27FC236}">
                <a16:creationId xmlns:a16="http://schemas.microsoft.com/office/drawing/2014/main" id="{721D6120-74BB-9E1D-CB98-B119F659D6BD}"/>
              </a:ext>
            </a:extLst>
          </p:cNvPr>
          <p:cNvGrpSpPr/>
          <p:nvPr/>
        </p:nvGrpSpPr>
        <p:grpSpPr>
          <a:xfrm>
            <a:off x="1384363" y="1151956"/>
            <a:ext cx="4593179" cy="4703140"/>
            <a:chOff x="2457512" y="1277624"/>
            <a:chExt cx="4593179" cy="4703140"/>
          </a:xfrm>
        </p:grpSpPr>
        <p:sp>
          <p:nvSpPr>
            <p:cNvPr id="8" name="CuadroTexto 7">
              <a:extLst>
                <a:ext uri="{FF2B5EF4-FFF2-40B4-BE49-F238E27FC236}">
                  <a16:creationId xmlns:a16="http://schemas.microsoft.com/office/drawing/2014/main" id="{88ADC6E3-C718-218B-0957-A5FBD57663D5}"/>
                </a:ext>
              </a:extLst>
            </p:cNvPr>
            <p:cNvSpPr txBox="1"/>
            <p:nvPr/>
          </p:nvSpPr>
          <p:spPr>
            <a:xfrm rot="740704">
              <a:off x="2457512" y="1438127"/>
              <a:ext cx="2086405" cy="369332"/>
            </a:xfrm>
            <a:prstGeom prst="rect">
              <a:avLst/>
            </a:prstGeom>
            <a:noFill/>
          </p:spPr>
          <p:txBody>
            <a:bodyPr wrap="none" rtlCol="0">
              <a:spAutoFit/>
            </a:bodyPr>
            <a:lstStyle/>
            <a:p>
              <a:r>
                <a:rPr lang="es-US" b="1" dirty="0"/>
                <a:t>CALLE ELOY ALFARO</a:t>
              </a:r>
              <a:endParaRPr lang="es-EC" b="1" dirty="0"/>
            </a:p>
          </p:txBody>
        </p:sp>
        <p:sp>
          <p:nvSpPr>
            <p:cNvPr id="10" name="CuadroTexto 9">
              <a:extLst>
                <a:ext uri="{FF2B5EF4-FFF2-40B4-BE49-F238E27FC236}">
                  <a16:creationId xmlns:a16="http://schemas.microsoft.com/office/drawing/2014/main" id="{2D23C1B3-7347-2B40-09F2-AC2055BFBAF0}"/>
                </a:ext>
              </a:extLst>
            </p:cNvPr>
            <p:cNvSpPr txBox="1"/>
            <p:nvPr/>
          </p:nvSpPr>
          <p:spPr>
            <a:xfrm rot="17334688">
              <a:off x="5787520" y="3521982"/>
              <a:ext cx="1308371" cy="338554"/>
            </a:xfrm>
            <a:prstGeom prst="rect">
              <a:avLst/>
            </a:prstGeom>
            <a:noFill/>
          </p:spPr>
          <p:txBody>
            <a:bodyPr wrap="none" rtlCol="0">
              <a:spAutoFit/>
            </a:bodyPr>
            <a:lstStyle/>
            <a:p>
              <a:r>
                <a:rPr lang="es-US" sz="1600" b="1" dirty="0"/>
                <a:t>CALLE S/N E4</a:t>
              </a:r>
              <a:endParaRPr lang="es-EC" sz="1600" b="1" dirty="0"/>
            </a:p>
          </p:txBody>
        </p:sp>
        <p:sp>
          <p:nvSpPr>
            <p:cNvPr id="11" name="CuadroTexto 10">
              <a:extLst>
                <a:ext uri="{FF2B5EF4-FFF2-40B4-BE49-F238E27FC236}">
                  <a16:creationId xmlns:a16="http://schemas.microsoft.com/office/drawing/2014/main" id="{AA4ED723-B26C-2C59-F751-015FA2DB38DD}"/>
                </a:ext>
              </a:extLst>
            </p:cNvPr>
            <p:cNvSpPr txBox="1"/>
            <p:nvPr/>
          </p:nvSpPr>
          <p:spPr>
            <a:xfrm rot="17292651">
              <a:off x="3749434" y="3131987"/>
              <a:ext cx="1785682" cy="338554"/>
            </a:xfrm>
            <a:prstGeom prst="rect">
              <a:avLst/>
            </a:prstGeom>
            <a:noFill/>
          </p:spPr>
          <p:txBody>
            <a:bodyPr wrap="none" rtlCol="0">
              <a:spAutoFit/>
            </a:bodyPr>
            <a:lstStyle/>
            <a:p>
              <a:r>
                <a:rPr lang="es-US" sz="1600" b="1" dirty="0"/>
                <a:t>CALLE MOISES E3G</a:t>
              </a:r>
              <a:endParaRPr lang="es-EC" sz="1600" b="1" dirty="0"/>
            </a:p>
          </p:txBody>
        </p:sp>
        <p:sp>
          <p:nvSpPr>
            <p:cNvPr id="12" name="CuadroTexto 11">
              <a:extLst>
                <a:ext uri="{FF2B5EF4-FFF2-40B4-BE49-F238E27FC236}">
                  <a16:creationId xmlns:a16="http://schemas.microsoft.com/office/drawing/2014/main" id="{AF73C4A8-973F-54C2-E4A5-E926DAB3174A}"/>
                </a:ext>
              </a:extLst>
            </p:cNvPr>
            <p:cNvSpPr txBox="1"/>
            <p:nvPr/>
          </p:nvSpPr>
          <p:spPr>
            <a:xfrm rot="829674">
              <a:off x="5628507" y="2507400"/>
              <a:ext cx="1422184" cy="338554"/>
            </a:xfrm>
            <a:prstGeom prst="rect">
              <a:avLst/>
            </a:prstGeom>
            <a:noFill/>
          </p:spPr>
          <p:txBody>
            <a:bodyPr wrap="none" rtlCol="0">
              <a:spAutoFit/>
            </a:bodyPr>
            <a:lstStyle/>
            <a:p>
              <a:r>
                <a:rPr lang="es-US" sz="1600" b="1" dirty="0"/>
                <a:t>CALLE S/N S1B</a:t>
              </a:r>
              <a:endParaRPr lang="es-EC" sz="1600" b="1" dirty="0"/>
            </a:p>
          </p:txBody>
        </p:sp>
        <p:sp>
          <p:nvSpPr>
            <p:cNvPr id="13" name="CuadroTexto 12">
              <a:extLst>
                <a:ext uri="{FF2B5EF4-FFF2-40B4-BE49-F238E27FC236}">
                  <a16:creationId xmlns:a16="http://schemas.microsoft.com/office/drawing/2014/main" id="{D09A5E87-9ECC-5DFA-AC1A-387D2BECBFC2}"/>
                </a:ext>
              </a:extLst>
            </p:cNvPr>
            <p:cNvSpPr txBox="1"/>
            <p:nvPr/>
          </p:nvSpPr>
          <p:spPr>
            <a:xfrm rot="17263572">
              <a:off x="4777342" y="5130050"/>
              <a:ext cx="1362874" cy="338554"/>
            </a:xfrm>
            <a:prstGeom prst="rect">
              <a:avLst/>
            </a:prstGeom>
            <a:noFill/>
          </p:spPr>
          <p:txBody>
            <a:bodyPr wrap="none" rtlCol="0">
              <a:spAutoFit/>
            </a:bodyPr>
            <a:lstStyle/>
            <a:p>
              <a:r>
                <a:rPr lang="es-US" sz="1600" b="1" dirty="0"/>
                <a:t>CALLE S/N E3I</a:t>
              </a:r>
              <a:endParaRPr lang="es-EC" sz="1600" b="1" dirty="0"/>
            </a:p>
          </p:txBody>
        </p:sp>
        <p:sp>
          <p:nvSpPr>
            <p:cNvPr id="14" name="CuadroTexto 13">
              <a:extLst>
                <a:ext uri="{FF2B5EF4-FFF2-40B4-BE49-F238E27FC236}">
                  <a16:creationId xmlns:a16="http://schemas.microsoft.com/office/drawing/2014/main" id="{B85D40B3-9711-87B1-97FB-2437BA784B0B}"/>
                </a:ext>
              </a:extLst>
            </p:cNvPr>
            <p:cNvSpPr txBox="1"/>
            <p:nvPr/>
          </p:nvSpPr>
          <p:spPr>
            <a:xfrm rot="17218582">
              <a:off x="4634867" y="1827454"/>
              <a:ext cx="1438214" cy="338554"/>
            </a:xfrm>
            <a:prstGeom prst="rect">
              <a:avLst/>
            </a:prstGeom>
            <a:noFill/>
          </p:spPr>
          <p:txBody>
            <a:bodyPr wrap="none" rtlCol="0">
              <a:spAutoFit/>
            </a:bodyPr>
            <a:lstStyle/>
            <a:p>
              <a:r>
                <a:rPr lang="es-US" sz="1600" b="1" dirty="0"/>
                <a:t>CALLE S/N E3H</a:t>
              </a:r>
              <a:endParaRPr lang="es-EC" sz="1600" b="1" dirty="0"/>
            </a:p>
          </p:txBody>
        </p:sp>
        <p:sp>
          <p:nvSpPr>
            <p:cNvPr id="15" name="CuadroTexto 14">
              <a:extLst>
                <a:ext uri="{FF2B5EF4-FFF2-40B4-BE49-F238E27FC236}">
                  <a16:creationId xmlns:a16="http://schemas.microsoft.com/office/drawing/2014/main" id="{3B7F46A0-6A32-00A1-AA5F-A80B9E537629}"/>
                </a:ext>
              </a:extLst>
            </p:cNvPr>
            <p:cNvSpPr txBox="1"/>
            <p:nvPr/>
          </p:nvSpPr>
          <p:spPr>
            <a:xfrm rot="766708">
              <a:off x="4379679" y="4321933"/>
              <a:ext cx="1984646" cy="338554"/>
            </a:xfrm>
            <a:prstGeom prst="rect">
              <a:avLst/>
            </a:prstGeom>
            <a:noFill/>
          </p:spPr>
          <p:txBody>
            <a:bodyPr wrap="none" rtlCol="0">
              <a:spAutoFit/>
            </a:bodyPr>
            <a:lstStyle/>
            <a:p>
              <a:r>
                <a:rPr lang="es-US" sz="1600" b="1" dirty="0"/>
                <a:t>CALLE SANTIAGO S1F</a:t>
              </a:r>
              <a:endParaRPr lang="es-EC" sz="1600" b="1" dirty="0"/>
            </a:p>
          </p:txBody>
        </p:sp>
      </p:grpSp>
    </p:spTree>
    <p:extLst>
      <p:ext uri="{BB962C8B-B14F-4D97-AF65-F5344CB8AC3E}">
        <p14:creationId xmlns:p14="http://schemas.microsoft.com/office/powerpoint/2010/main" val="3663954645"/>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14 Imagen" descr="C:\Users\pgsilva\Downloads\WhatsApp Image 2021-10-06 at 11.40.34 AM.jpeg"/>
          <p:cNvPicPr/>
          <p:nvPr/>
        </p:nvPicPr>
        <p:blipFill rotWithShape="1">
          <a:blip r:embed="rId2">
            <a:extLst>
              <a:ext uri="{28A0092B-C50C-407E-A947-70E740481C1C}">
                <a14:useLocalDpi xmlns:a14="http://schemas.microsoft.com/office/drawing/2010/main" val="0"/>
              </a:ext>
            </a:extLst>
          </a:blip>
          <a:srcRect t="52445" b="1"/>
          <a:stretch/>
        </p:blipFill>
        <p:spPr bwMode="auto">
          <a:xfrm>
            <a:off x="-13424" y="223284"/>
            <a:ext cx="12192000" cy="6634716"/>
          </a:xfrm>
          <a:prstGeom prst="rect">
            <a:avLst/>
          </a:prstGeom>
          <a:noFill/>
          <a:ln>
            <a:noFill/>
          </a:ln>
          <a:extLst>
            <a:ext uri="{53640926-AAD7-44D8-BBD7-CCE9431645EC}">
              <a14:shadowObscured xmlns:a14="http://schemas.microsoft.com/office/drawing/2010/main"/>
            </a:ext>
          </a:extLst>
        </p:spPr>
      </p:pic>
      <p:sp>
        <p:nvSpPr>
          <p:cNvPr id="2" name="Título 1">
            <a:extLst>
              <a:ext uri="{FF2B5EF4-FFF2-40B4-BE49-F238E27FC236}">
                <a16:creationId xmlns:a16="http://schemas.microsoft.com/office/drawing/2014/main" id="{FB05B570-ED9B-154A-ABB2-3F60A05EC328}"/>
              </a:ext>
            </a:extLst>
          </p:cNvPr>
          <p:cNvSpPr>
            <a:spLocks noGrp="1"/>
          </p:cNvSpPr>
          <p:nvPr>
            <p:ph type="title"/>
          </p:nvPr>
        </p:nvSpPr>
        <p:spPr>
          <a:xfrm>
            <a:off x="838200" y="149148"/>
            <a:ext cx="10515600" cy="700828"/>
          </a:xfrm>
        </p:spPr>
        <p:txBody>
          <a:bodyPr>
            <a:noAutofit/>
          </a:bodyPr>
          <a:lstStyle/>
          <a:p>
            <a:r>
              <a:rPr lang="es-ES_tradnl" sz="2800" b="1" dirty="0">
                <a:solidFill>
                  <a:srgbClr val="0070C0"/>
                </a:solidFill>
                <a:latin typeface="Century Gothic" panose="020B0502020202020204" pitchFamily="34" charset="0"/>
              </a:rPr>
              <a:t>DESCRIPCIÓN:</a:t>
            </a:r>
            <a:br>
              <a:rPr lang="es-ES_tradnl" sz="2800" b="1" dirty="0">
                <a:solidFill>
                  <a:srgbClr val="0070C0"/>
                </a:solidFill>
                <a:latin typeface="Century Gothic" panose="020B0502020202020204" pitchFamily="34" charset="0"/>
              </a:rPr>
            </a:br>
            <a:endParaRPr lang="es-EC" sz="2800" dirty="0">
              <a:latin typeface="Century Gothic" panose="020B0502020202020204" pitchFamily="34" charset="0"/>
            </a:endParaRPr>
          </a:p>
        </p:txBody>
      </p:sp>
      <p:pic>
        <p:nvPicPr>
          <p:cNvPr id="9" name="Imagen 8" descr="C:\Users\campudia\Downloads\WhatsApp Image 2021-08-17 at 10.29.50 AM.jpe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3715" y="3944471"/>
            <a:ext cx="4237189" cy="2319545"/>
          </a:xfrm>
          <a:prstGeom prst="rect">
            <a:avLst/>
          </a:prstGeom>
          <a:noFill/>
          <a:ln>
            <a:noFill/>
          </a:ln>
        </p:spPr>
      </p:pic>
      <p:sp>
        <p:nvSpPr>
          <p:cNvPr id="7" name="Rectángulo 6"/>
          <p:cNvSpPr/>
          <p:nvPr/>
        </p:nvSpPr>
        <p:spPr>
          <a:xfrm>
            <a:off x="5352853" y="3998422"/>
            <a:ext cx="6417806" cy="2092945"/>
          </a:xfrm>
          <a:prstGeom prst="rect">
            <a:avLst/>
          </a:prstGeom>
          <a:solidFill>
            <a:schemeClr val="bg1"/>
          </a:solidFill>
        </p:spPr>
        <p:txBody>
          <a:bodyPr wrap="square">
            <a:spAutoFit/>
          </a:bodyPr>
          <a:lstStyle/>
          <a:p>
            <a:pPr algn="just">
              <a:lnSpc>
                <a:spcPct val="150000"/>
              </a:lnSpc>
              <a:spcAft>
                <a:spcPts val="0"/>
              </a:spcAft>
            </a:pPr>
            <a:r>
              <a:rPr lang="es-EC" sz="1100" dirty="0">
                <a:latin typeface="Century Gothic" panose="020B0502020202020204" pitchFamily="34" charset="0"/>
                <a:ea typeface="Times New Roman" panose="02020603050405020304" pitchFamily="18" charset="0"/>
                <a:cs typeface="Calibri" panose="020F0502020204030204" pitchFamily="34" charset="0"/>
              </a:rPr>
              <a:t>Con este antecedente la regularización del trazado vial de la calle </a:t>
            </a:r>
            <a:r>
              <a:rPr lang="es-EC" sz="1100" b="1" dirty="0">
                <a:latin typeface="Century Gothic" panose="020B0502020202020204" pitchFamily="34" charset="0"/>
                <a:ea typeface="Arial" panose="020B0604020202020204" pitchFamily="34" charset="0"/>
                <a:cs typeface="Calibri" panose="020F0502020204030204" pitchFamily="34" charset="0"/>
              </a:rPr>
              <a:t>ELOY ALFARO DELGADO </a:t>
            </a:r>
            <a:r>
              <a:rPr lang="es-EC" sz="1100" dirty="0">
                <a:latin typeface="Century Gothic" panose="020B0502020202020204" pitchFamily="34" charset="0"/>
                <a:ea typeface="Times New Roman" panose="02020603050405020304" pitchFamily="18" charset="0"/>
                <a:cs typeface="Calibri" panose="020F0502020204030204" pitchFamily="34" charset="0"/>
              </a:rPr>
              <a:t>en el tramo 2 NO cumple con la nomenclatura del Cuadro N°. 1 Especificaciones mínimas para vías urbanas, Tipo “E” (ancho 12.00m – calzada 6.00m - aceras 3.00m) por lo tanto la calle se acoge a la  “</a:t>
            </a:r>
            <a:r>
              <a:rPr lang="es-EC" sz="1100" b="1" i="1" dirty="0">
                <a:latin typeface="Century Gothic" panose="020B0502020202020204" pitchFamily="34" charset="0"/>
                <a:ea typeface="Times New Roman" panose="02020603050405020304" pitchFamily="18" charset="0"/>
                <a:cs typeface="Calibri" panose="020F0502020204030204" pitchFamily="34" charset="0"/>
              </a:rPr>
              <a:t>NOTA 6</a:t>
            </a:r>
            <a:r>
              <a:rPr lang="es-EC" sz="1100" i="1" dirty="0">
                <a:latin typeface="Century Gothic" panose="020B0502020202020204" pitchFamily="34" charset="0"/>
                <a:ea typeface="Times New Roman" panose="02020603050405020304" pitchFamily="18" charset="0"/>
                <a:cs typeface="Calibri" panose="020F0502020204030204" pitchFamily="34" charset="0"/>
              </a:rPr>
              <a:t>: Las vías existentes para su regularización deberán acogerse a las características de las tipologías señaladas en el presente cuadro independientemente de su longitud, caso contrario será el Concejo Metropolitano quien autorice los casos específicos</a:t>
            </a:r>
            <a:r>
              <a:rPr lang="es-EC" sz="1100" dirty="0">
                <a:latin typeface="Century Gothic" panose="020B0502020202020204" pitchFamily="34" charset="0"/>
                <a:ea typeface="Times New Roman" panose="02020603050405020304" pitchFamily="18" charset="0"/>
                <a:cs typeface="Calibri" panose="020F0502020204030204" pitchFamily="34" charset="0"/>
              </a:rPr>
              <a:t>”, por ser una calle que se encuentra </a:t>
            </a:r>
            <a:r>
              <a:rPr lang="es-EC" sz="1100" dirty="0" err="1">
                <a:latin typeface="Century Gothic" panose="020B0502020202020204" pitchFamily="34" charset="0"/>
                <a:ea typeface="Times New Roman" panose="02020603050405020304" pitchFamily="18" charset="0"/>
                <a:cs typeface="Calibri" panose="020F0502020204030204" pitchFamily="34" charset="0"/>
              </a:rPr>
              <a:t>aperturada</a:t>
            </a:r>
            <a:r>
              <a:rPr lang="es-EC" sz="1100" dirty="0">
                <a:latin typeface="Century Gothic" panose="020B0502020202020204" pitchFamily="34" charset="0"/>
                <a:ea typeface="Times New Roman" panose="02020603050405020304" pitchFamily="18" charset="0"/>
                <a:cs typeface="Calibri" panose="020F0502020204030204" pitchFamily="34" charset="0"/>
              </a:rPr>
              <a:t> y que cuenta con los servicios básicos de agua potable, alcantarillado y energía eléctrica.</a:t>
            </a:r>
            <a:endParaRPr lang="en-US" sz="1100" dirty="0">
              <a:effectLst/>
              <a:latin typeface="Times New Roman" panose="02020603050405020304" pitchFamily="18" charset="0"/>
              <a:ea typeface="Times New Roman" panose="02020603050405020304" pitchFamily="18" charset="0"/>
            </a:endParaRPr>
          </a:p>
        </p:txBody>
      </p:sp>
      <p:pic>
        <p:nvPicPr>
          <p:cNvPr id="8" name="Imagen 7"/>
          <p:cNvPicPr>
            <a:picLocks noChangeAspect="1"/>
          </p:cNvPicPr>
          <p:nvPr/>
        </p:nvPicPr>
        <p:blipFill rotWithShape="1">
          <a:blip r:embed="rId4"/>
          <a:srcRect r="4025"/>
          <a:stretch/>
        </p:blipFill>
        <p:spPr>
          <a:xfrm>
            <a:off x="267219" y="607142"/>
            <a:ext cx="5444214" cy="3238686"/>
          </a:xfrm>
          <a:prstGeom prst="rect">
            <a:avLst/>
          </a:prstGeom>
        </p:spPr>
      </p:pic>
      <p:pic>
        <p:nvPicPr>
          <p:cNvPr id="10" name="Imagen 9"/>
          <p:cNvPicPr>
            <a:picLocks noChangeAspect="1"/>
          </p:cNvPicPr>
          <p:nvPr/>
        </p:nvPicPr>
        <p:blipFill>
          <a:blip r:embed="rId5"/>
          <a:stretch>
            <a:fillRect/>
          </a:stretch>
        </p:blipFill>
        <p:spPr>
          <a:xfrm>
            <a:off x="5912347" y="443263"/>
            <a:ext cx="5990098" cy="3402565"/>
          </a:xfrm>
          <a:prstGeom prst="rect">
            <a:avLst/>
          </a:prstGeom>
        </p:spPr>
      </p:pic>
    </p:spTree>
    <p:extLst>
      <p:ext uri="{BB962C8B-B14F-4D97-AF65-F5344CB8AC3E}">
        <p14:creationId xmlns:p14="http://schemas.microsoft.com/office/powerpoint/2010/main" val="3624415655"/>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14 Imagen" descr="C:\Users\pgsilva\Downloads\WhatsApp Image 2021-10-06 at 11.40.34 AM.jpeg"/>
          <p:cNvPicPr/>
          <p:nvPr/>
        </p:nvPicPr>
        <p:blipFill rotWithShape="1">
          <a:blip r:embed="rId2">
            <a:extLst>
              <a:ext uri="{28A0092B-C50C-407E-A947-70E740481C1C}">
                <a14:useLocalDpi xmlns:a14="http://schemas.microsoft.com/office/drawing/2010/main" val="0"/>
              </a:ext>
            </a:extLst>
          </a:blip>
          <a:srcRect t="52445" b="1"/>
          <a:stretch/>
        </p:blipFill>
        <p:spPr bwMode="auto">
          <a:xfrm>
            <a:off x="-13424" y="223284"/>
            <a:ext cx="12192000" cy="6634716"/>
          </a:xfrm>
          <a:prstGeom prst="rect">
            <a:avLst/>
          </a:prstGeom>
          <a:noFill/>
          <a:ln>
            <a:noFill/>
          </a:ln>
          <a:extLst>
            <a:ext uri="{53640926-AAD7-44D8-BBD7-CCE9431645EC}">
              <a14:shadowObscured xmlns:a14="http://schemas.microsoft.com/office/drawing/2010/main"/>
            </a:ext>
          </a:extLst>
        </p:spPr>
      </p:pic>
      <p:sp>
        <p:nvSpPr>
          <p:cNvPr id="2" name="Título 1">
            <a:extLst>
              <a:ext uri="{FF2B5EF4-FFF2-40B4-BE49-F238E27FC236}">
                <a16:creationId xmlns:a16="http://schemas.microsoft.com/office/drawing/2014/main" id="{FB05B570-ED9B-154A-ABB2-3F60A05EC328}"/>
              </a:ext>
            </a:extLst>
          </p:cNvPr>
          <p:cNvSpPr>
            <a:spLocks noGrp="1"/>
          </p:cNvSpPr>
          <p:nvPr>
            <p:ph type="title"/>
          </p:nvPr>
        </p:nvSpPr>
        <p:spPr>
          <a:xfrm>
            <a:off x="824776" y="247903"/>
            <a:ext cx="10515600" cy="700828"/>
          </a:xfrm>
        </p:spPr>
        <p:txBody>
          <a:bodyPr>
            <a:noAutofit/>
          </a:bodyPr>
          <a:lstStyle/>
          <a:p>
            <a:r>
              <a:rPr lang="es-ES_tradnl" sz="2800" b="1" dirty="0">
                <a:solidFill>
                  <a:srgbClr val="0070C0"/>
                </a:solidFill>
                <a:latin typeface="Century Gothic" panose="020B0502020202020204" pitchFamily="34" charset="0"/>
              </a:rPr>
              <a:t>DESCRIPCIÓN:</a:t>
            </a:r>
            <a:br>
              <a:rPr lang="es-ES_tradnl" sz="2800" b="1" dirty="0">
                <a:solidFill>
                  <a:srgbClr val="0070C0"/>
                </a:solidFill>
                <a:latin typeface="Century Gothic" panose="020B0502020202020204" pitchFamily="34" charset="0"/>
              </a:rPr>
            </a:br>
            <a:endParaRPr lang="es-EC" sz="2800" dirty="0">
              <a:latin typeface="Century Gothic" panose="020B0502020202020204" pitchFamily="34" charset="0"/>
            </a:endParaRPr>
          </a:p>
        </p:txBody>
      </p:sp>
      <p:pic>
        <p:nvPicPr>
          <p:cNvPr id="3" name="Imagen 2"/>
          <p:cNvPicPr>
            <a:picLocks noChangeAspect="1"/>
          </p:cNvPicPr>
          <p:nvPr/>
        </p:nvPicPr>
        <p:blipFill>
          <a:blip r:embed="rId3"/>
          <a:stretch>
            <a:fillRect/>
          </a:stretch>
        </p:blipFill>
        <p:spPr>
          <a:xfrm>
            <a:off x="491827" y="598317"/>
            <a:ext cx="6113264" cy="3298595"/>
          </a:xfrm>
          <a:prstGeom prst="rect">
            <a:avLst/>
          </a:prstGeom>
        </p:spPr>
      </p:pic>
      <p:pic>
        <p:nvPicPr>
          <p:cNvPr id="10" name="Imagen 9" descr="C:\Users\campudia\Downloads\WhatsApp Image 2021-08-17 at 11.49.02 AM.jpe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05091" y="807950"/>
            <a:ext cx="4735285" cy="2997442"/>
          </a:xfrm>
          <a:prstGeom prst="rect">
            <a:avLst/>
          </a:prstGeom>
          <a:noFill/>
          <a:ln>
            <a:noFill/>
          </a:ln>
        </p:spPr>
      </p:pic>
      <p:sp>
        <p:nvSpPr>
          <p:cNvPr id="4" name="Rectángulo 3"/>
          <p:cNvSpPr/>
          <p:nvPr/>
        </p:nvSpPr>
        <p:spPr>
          <a:xfrm>
            <a:off x="838200" y="3964090"/>
            <a:ext cx="10515600" cy="1720727"/>
          </a:xfrm>
          <a:prstGeom prst="rect">
            <a:avLst/>
          </a:prstGeom>
        </p:spPr>
        <p:txBody>
          <a:bodyPr wrap="square">
            <a:spAutoFit/>
          </a:bodyPr>
          <a:lstStyle/>
          <a:p>
            <a:pPr algn="just">
              <a:lnSpc>
                <a:spcPct val="150000"/>
              </a:lnSpc>
              <a:spcAft>
                <a:spcPts val="0"/>
              </a:spcAft>
            </a:pPr>
            <a:r>
              <a:rPr lang="es-EC" sz="1200" dirty="0">
                <a:latin typeface="Century Gothic" panose="020B0502020202020204" pitchFamily="34" charset="0"/>
                <a:ea typeface="Times New Roman" panose="02020603050405020304" pitchFamily="18" charset="0"/>
                <a:cs typeface="Calibri" panose="020F0502020204030204" pitchFamily="34" charset="0"/>
              </a:rPr>
              <a:t>Con este antecedente la regularización del trazado vial de la </a:t>
            </a:r>
            <a:r>
              <a:rPr lang="es-EC" sz="1200" b="1" dirty="0">
                <a:latin typeface="Century Gothic" panose="020B0502020202020204" pitchFamily="34" charset="0"/>
                <a:ea typeface="Arial" panose="020B0604020202020204" pitchFamily="34" charset="0"/>
                <a:cs typeface="Calibri" panose="020F0502020204030204" pitchFamily="34" charset="0"/>
              </a:rPr>
              <a:t>CALLE S/N (S1B) NO CUMPLE</a:t>
            </a:r>
            <a:r>
              <a:rPr lang="es-EC" sz="1200" dirty="0">
                <a:latin typeface="Century Gothic" panose="020B0502020202020204" pitchFamily="34" charset="0"/>
                <a:ea typeface="Times New Roman" panose="02020603050405020304" pitchFamily="18" charset="0"/>
                <a:cs typeface="Calibri" panose="020F0502020204030204" pitchFamily="34" charset="0"/>
              </a:rPr>
              <a:t>  con la tipología  del Cuadro N°. 1 Especificaciones mínimas para vías urbanas, de la Reglas técnicas de Arquitectura y Urbanismo, Tipo “F” (ancho 10.00m – calzada 6.00m - aceras 2.00m), por lo tanto la calle se acoge a la  “</a:t>
            </a:r>
            <a:r>
              <a:rPr lang="es-EC" sz="1200" b="1" i="1" dirty="0">
                <a:latin typeface="Century Gothic" panose="020B0502020202020204" pitchFamily="34" charset="0"/>
                <a:ea typeface="Times New Roman" panose="02020603050405020304" pitchFamily="18" charset="0"/>
                <a:cs typeface="Calibri" panose="020F0502020204030204" pitchFamily="34" charset="0"/>
              </a:rPr>
              <a:t>NOTA 6</a:t>
            </a:r>
            <a:r>
              <a:rPr lang="es-EC" sz="1200" i="1" dirty="0">
                <a:latin typeface="Century Gothic" panose="020B0502020202020204" pitchFamily="34" charset="0"/>
                <a:ea typeface="Times New Roman" panose="02020603050405020304" pitchFamily="18" charset="0"/>
                <a:cs typeface="Calibri" panose="020F0502020204030204" pitchFamily="34" charset="0"/>
              </a:rPr>
              <a:t>: Las vías existentes para su regularización deberán acogerse a las características de las tipologías señaladas en el presente cuadro independientemente de su longitud, caso contrario será el Concejo Metropolitano quien autorice los casos específicos</a:t>
            </a:r>
            <a:r>
              <a:rPr lang="es-EC" sz="1200" dirty="0">
                <a:latin typeface="Century Gothic" panose="020B0502020202020204" pitchFamily="34" charset="0"/>
                <a:ea typeface="Times New Roman" panose="02020603050405020304" pitchFamily="18" charset="0"/>
                <a:cs typeface="Calibri" panose="020F0502020204030204" pitchFamily="34" charset="0"/>
              </a:rPr>
              <a:t>”, por ser una calle que se encuentra </a:t>
            </a:r>
            <a:r>
              <a:rPr lang="es-EC" sz="1200" dirty="0" err="1">
                <a:latin typeface="Century Gothic" panose="020B0502020202020204" pitchFamily="34" charset="0"/>
                <a:ea typeface="Times New Roman" panose="02020603050405020304" pitchFamily="18" charset="0"/>
                <a:cs typeface="Calibri" panose="020F0502020204030204" pitchFamily="34" charset="0"/>
              </a:rPr>
              <a:t>aperturada</a:t>
            </a:r>
            <a:r>
              <a:rPr lang="es-EC" sz="1200" dirty="0">
                <a:latin typeface="Century Gothic" panose="020B0502020202020204" pitchFamily="34" charset="0"/>
                <a:ea typeface="Times New Roman" panose="02020603050405020304" pitchFamily="18" charset="0"/>
                <a:cs typeface="Calibri" panose="020F0502020204030204" pitchFamily="34" charset="0"/>
              </a:rPr>
              <a:t> y adoquinada, cuenta con los servicios básicos de agua potable, alcantarillado y energía eléctrica.</a:t>
            </a:r>
            <a:endParaRPr lang="en-US"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054795826"/>
      </p:ext>
    </p:extLst>
  </p:cSld>
  <p:clrMapOvr>
    <a:masterClrMapping/>
  </p:clrMapOvr>
  <p:transition spd="slow">
    <p:push dir="u"/>
  </p:transition>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1580</TotalTime>
  <Words>1739</Words>
  <Application>Microsoft Office PowerPoint</Application>
  <PresentationFormat>Panorámica</PresentationFormat>
  <Paragraphs>113</Paragraphs>
  <Slides>22</Slides>
  <Notes>1</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22</vt:i4>
      </vt:variant>
    </vt:vector>
  </HeadingPairs>
  <TitlesOfParts>
    <vt:vector size="30" baseType="lpstr">
      <vt:lpstr>Arial</vt:lpstr>
      <vt:lpstr>Arial Narrow</vt:lpstr>
      <vt:lpstr>Calibri</vt:lpstr>
      <vt:lpstr>Calibri Light</vt:lpstr>
      <vt:lpstr>Century Gothic</vt:lpstr>
      <vt:lpstr>Times New Roman</vt:lpstr>
      <vt:lpstr>Wingdings</vt:lpstr>
      <vt:lpstr>Tema de Office</vt:lpstr>
      <vt:lpstr>Presentación de PowerPoint</vt:lpstr>
      <vt:lpstr>Presentación de PowerPoint</vt:lpstr>
      <vt:lpstr>Presentación de PowerPoint</vt:lpstr>
      <vt:lpstr>ANTECEDENTES</vt:lpstr>
      <vt:lpstr>ANTECEDENTES</vt:lpstr>
      <vt:lpstr>ANTECEDENTES</vt:lpstr>
      <vt:lpstr>Presentación de PowerPoint</vt:lpstr>
      <vt:lpstr>DESCRIPCIÓN: </vt:lpstr>
      <vt:lpstr>DESCRIPCIÓN: </vt:lpstr>
      <vt:lpstr>DESCRIPCIÓN: </vt:lpstr>
      <vt:lpstr>DESCRIPCIÓN: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CARTAS DE CESIÓN GRATUITA DE LAS ÁREAS DE AFECTACIÓN DE LOS PREDIOS </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 de Microsoft Office</dc:creator>
  <cp:lastModifiedBy>Rodolfo Fabian Montalvo Roja</cp:lastModifiedBy>
  <cp:revision>86</cp:revision>
  <dcterms:created xsi:type="dcterms:W3CDTF">2019-05-28T19:57:24Z</dcterms:created>
  <dcterms:modified xsi:type="dcterms:W3CDTF">2023-02-13T15:43:19Z</dcterms:modified>
</cp:coreProperties>
</file>